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65" r:id="rId2"/>
    <p:sldId id="260" r:id="rId3"/>
    <p:sldId id="267" r:id="rId4"/>
    <p:sldId id="268" r:id="rId5"/>
    <p:sldId id="269" r:id="rId6"/>
    <p:sldId id="270" r:id="rId7"/>
    <p:sldId id="271" r:id="rId8"/>
    <p:sldId id="258" r:id="rId9"/>
    <p:sldId id="259" r:id="rId10"/>
    <p:sldId id="261" r:id="rId11"/>
    <p:sldId id="262" r:id="rId12"/>
    <p:sldId id="264" r:id="rId13"/>
    <p:sldId id="266" r:id="rId14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800"/>
    <a:srgbClr val="ED7D31"/>
    <a:srgbClr val="FFFFFF"/>
    <a:srgbClr val="003200"/>
    <a:srgbClr val="D0CECE"/>
    <a:srgbClr val="E4E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87143"/>
  </p:normalViewPr>
  <p:slideViewPr>
    <p:cSldViewPr snapToGrid="0" snapToObjects="1">
      <p:cViewPr varScale="1">
        <p:scale>
          <a:sx n="109" d="100"/>
          <a:sy n="109" d="100"/>
        </p:scale>
        <p:origin x="216" y="224"/>
      </p:cViewPr>
      <p:guideLst/>
    </p:cSldViewPr>
  </p:slideViewPr>
  <p:notesTextViewPr>
    <p:cViewPr>
      <p:scale>
        <a:sx n="85" d="100"/>
        <a:sy n="8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2D2623-1043-6248-BA0C-698A6F4FC1AF}" type="datetimeFigureOut">
              <a:rPr lang="en-IT" smtClean="0"/>
              <a:t>27/05/22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22BD58-921D-3E42-BB29-7494641C0A4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567659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2BD58-921D-3E42-BB29-7494641C0A4F}" type="slidenum">
              <a:rPr lang="en-IT" smtClean="0"/>
              <a:t>1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0466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2BD58-921D-3E42-BB29-7494641C0A4F}" type="slidenum">
              <a:rPr lang="en-IT" smtClean="0"/>
              <a:t>10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2467503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2BD58-921D-3E42-BB29-7494641C0A4F}" type="slidenum">
              <a:rPr lang="en-IT" smtClean="0"/>
              <a:t>11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277721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2BD58-921D-3E42-BB29-7494641C0A4F}" type="slidenum">
              <a:rPr lang="en-IT" smtClean="0"/>
              <a:t>13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781972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2BD58-921D-3E42-BB29-7494641C0A4F}" type="slidenum">
              <a:rPr lang="en-IT" smtClean="0"/>
              <a:t>2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967526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2BD58-921D-3E42-BB29-7494641C0A4F}" type="slidenum">
              <a:rPr lang="en-IT" smtClean="0"/>
              <a:t>3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005732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2BD58-921D-3E42-BB29-7494641C0A4F}" type="slidenum">
              <a:rPr lang="en-IT" smtClean="0"/>
              <a:t>4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797870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>
              <a:effectLst/>
            </a:endParaRPr>
          </a:p>
          <a:p>
            <a:endParaRPr lang="en-IT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2BD58-921D-3E42-BB29-7494641C0A4F}" type="slidenum">
              <a:rPr lang="en-IT" smtClean="0"/>
              <a:t>5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5184048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>
              <a:effectLst/>
            </a:endParaRPr>
          </a:p>
          <a:p>
            <a:endParaRPr lang="en-IT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2BD58-921D-3E42-BB29-7494641C0A4F}" type="slidenum">
              <a:rPr lang="en-IT" smtClean="0"/>
              <a:t>6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1250406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IT" dirty="0">
              <a:effectLst/>
            </a:endParaRPr>
          </a:p>
          <a:p>
            <a:endParaRPr lang="en-IT" dirty="0">
              <a:effectLst/>
            </a:endParaRPr>
          </a:p>
          <a:p>
            <a:endParaRPr lang="en-IT" dirty="0">
              <a:effectLst/>
            </a:endParaRPr>
          </a:p>
          <a:p>
            <a:endParaRPr lang="en-IT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2BD58-921D-3E42-BB29-7494641C0A4F}" type="slidenum">
              <a:rPr lang="en-IT" smtClean="0"/>
              <a:t>7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6751456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2BD58-921D-3E42-BB29-7494641C0A4F}" type="slidenum">
              <a:rPr lang="en-IT" smtClean="0"/>
              <a:t>8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6055231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2BD58-921D-3E42-BB29-7494641C0A4F}" type="slidenum">
              <a:rPr lang="en-IT" smtClean="0"/>
              <a:t>9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737469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DA164-D0FF-4741-BCDA-1F2D76FA7C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9CA272-CB28-0B4A-A0AF-BB8E51B17A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B31096-2CBA-9B40-B753-097925B35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B0AC0-6221-C44C-B458-5E0B69B2BA74}" type="datetimeFigureOut">
              <a:rPr lang="en-IT" smtClean="0"/>
              <a:t>27/05/22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F0CC62-F586-8D43-9539-F0CB85E74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CF5F0E-C03E-954F-8A39-778873EE1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197EA-051D-9F4F-AC25-8877B4D83A11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726931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864F8-ADC9-8F49-835C-33C9E3BCB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C84716-1B8E-7B46-AF44-5A1B3BC7BF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578F17-2228-3B44-A2C7-C491737DD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B0AC0-6221-C44C-B458-5E0B69B2BA74}" type="datetimeFigureOut">
              <a:rPr lang="en-IT" smtClean="0"/>
              <a:t>27/05/22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61AD39-8F00-F247-8B0F-40A1AA5EF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5B0243-64B4-A24A-B71F-32C67E847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197EA-051D-9F4F-AC25-8877B4D83A11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759959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847B30-1703-EE42-A28E-88401CC366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2BD389-8C52-3D41-BB09-8DFD48C306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21AC0-6EAC-834D-80E9-5C3944264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B0AC0-6221-C44C-B458-5E0B69B2BA74}" type="datetimeFigureOut">
              <a:rPr lang="en-IT" smtClean="0"/>
              <a:t>27/05/22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6C520-DEEA-EC4F-A3FB-3BE252BD2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659E95-14BC-1549-9382-00F597A2B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197EA-051D-9F4F-AC25-8877B4D83A11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955965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AA18A-35D1-8A4D-9874-9954118C0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71667-309C-A444-BB41-66212593E4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5017FE-A26C-5440-B7D7-0FD4C9719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B0AC0-6221-C44C-B458-5E0B69B2BA74}" type="datetimeFigureOut">
              <a:rPr lang="en-IT" smtClean="0"/>
              <a:t>27/05/22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BD4866-191C-C642-A570-23A57F34F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7B863B-0F6E-2B40-A4EE-4017FBFF4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197EA-051D-9F4F-AC25-8877B4D83A11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96174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5B0E7-4598-3B49-840E-AC4D10D65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06FBFD-B4CB-4243-947D-D4EA8EF4A6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4DD2E-400C-EF41-854B-BD59E147A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B0AC0-6221-C44C-B458-5E0B69B2BA74}" type="datetimeFigureOut">
              <a:rPr lang="en-IT" smtClean="0"/>
              <a:t>27/05/22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7FE71F-D65F-BB44-86C3-633AFB674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AF7EC-4203-A24C-B3CB-854C582F1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197EA-051D-9F4F-AC25-8877B4D83A11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260184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ADDEF-5A3D-9342-8138-F65D767D7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D1A18-ABF0-4E41-A96D-D806A80B80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0668B3-BA9C-9343-BA80-4B41D1CBB5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868876-2E07-364F-85E4-16934093B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B0AC0-6221-C44C-B458-5E0B69B2BA74}" type="datetimeFigureOut">
              <a:rPr lang="en-IT" smtClean="0"/>
              <a:t>27/05/22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62FB7E-30C4-4B43-A720-45129A929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1E5BB4-FEF2-A742-AF42-EF42AE189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197EA-051D-9F4F-AC25-8877B4D83A11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558003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82B81-669D-F74E-80D2-5D6AD9D73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1892F6-C093-F74F-9358-4EA9753375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21FC83-DC7E-E94B-9EFE-AAEDD0E159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C9B333-392C-D54A-B18A-98CE8C1DF2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7B196D-2A4F-6349-863B-25DDEE6708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A3E6B3-F125-1948-BBA9-CA6A472F3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B0AC0-6221-C44C-B458-5E0B69B2BA74}" type="datetimeFigureOut">
              <a:rPr lang="en-IT" smtClean="0"/>
              <a:t>27/05/22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E75007-1A7D-3D4C-807F-293BB0C85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42D54F-5ADE-1245-A927-FB5E7FFC2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197EA-051D-9F4F-AC25-8877B4D83A11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977631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BF50B-1C9E-FA42-9E8F-4B9DEF5EC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AAFAD5-CF0E-5F42-8C87-C1C6C17BB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B0AC0-6221-C44C-B458-5E0B69B2BA74}" type="datetimeFigureOut">
              <a:rPr lang="en-IT" smtClean="0"/>
              <a:t>27/05/22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907A2B-13FD-384C-AD7F-F67EB03A8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201756-010D-4C43-80DA-25FB12071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197EA-051D-9F4F-AC25-8877B4D83A11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051443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BF4928-9ABA-3744-B546-771F5879C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B0AC0-6221-C44C-B458-5E0B69B2BA74}" type="datetimeFigureOut">
              <a:rPr lang="en-IT" smtClean="0"/>
              <a:t>27/05/22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AB65B4-3CD6-8741-A25D-14EACB6FB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BC1AAC-0ED8-D546-9C2A-FF326E7DD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197EA-051D-9F4F-AC25-8877B4D83A11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519787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08CC2-B8A5-E840-9ACF-22E302125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57345-1E84-A648-A6E4-0DE1E49A7F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A311BF-5180-5849-9E8A-7D0B81A354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4B14B2-24CD-1145-B5EF-7024F2DC1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B0AC0-6221-C44C-B458-5E0B69B2BA74}" type="datetimeFigureOut">
              <a:rPr lang="en-IT" smtClean="0"/>
              <a:t>27/05/22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D340F8-88C8-7441-A77E-95F523F0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D5741F-5CA3-5448-92BF-CB7CF336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197EA-051D-9F4F-AC25-8877B4D83A11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572294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C7AC6-B747-2143-8800-F98710094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525245-C81C-1C47-9200-7DF383B568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D529E1-DA1E-1A4C-A74B-B18360FD3E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E6A9E9-8586-8E49-9D79-1F4C10DD3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B0AC0-6221-C44C-B458-5E0B69B2BA74}" type="datetimeFigureOut">
              <a:rPr lang="en-IT" smtClean="0"/>
              <a:t>27/05/22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6BA65A-7D77-8949-B57A-AA0CE56BB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6033F9-2358-8440-B9AA-4AE61CF64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197EA-051D-9F4F-AC25-8877B4D83A11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213399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068A58-8910-C14D-AAFA-AB81A2C96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01E165-CF69-2D41-B013-7911F5919D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EBE8B3-582E-7747-B0BA-5EF75730B8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3B0AC0-6221-C44C-B458-5E0B69B2BA74}" type="datetimeFigureOut">
              <a:rPr lang="en-IT" smtClean="0"/>
              <a:t>27/05/22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53E43D-46B4-6F49-8CCF-E7BBD2D256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4FDE4C-68B5-C84D-A541-1B6B021DD2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197EA-051D-9F4F-AC25-8877B4D83A11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07224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BB3E3969-195A-F94C-B471-E2BFACF3CD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17"/>
          <a:stretch/>
        </p:blipFill>
        <p:spPr>
          <a:xfrm>
            <a:off x="-38740" y="-25866"/>
            <a:ext cx="12238000" cy="693559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830AA1-B50E-C544-BC27-0C18201E521D}"/>
              </a:ext>
            </a:extLst>
          </p:cNvPr>
          <p:cNvSpPr txBox="1"/>
          <p:nvPr/>
        </p:nvSpPr>
        <p:spPr>
          <a:xfrm>
            <a:off x="5943144" y="3984364"/>
            <a:ext cx="6256116" cy="1022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</a:pPr>
            <a:r>
              <a:rPr lang="en-IT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M. Fittipaldi</a:t>
            </a:r>
            <a:r>
              <a:rPr lang="en-IT" sz="180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1</a:t>
            </a:r>
            <a:r>
              <a:rPr lang="en-IT" baseline="300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IT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(margherita.fittipaldi@kaust.edu.sa)</a:t>
            </a:r>
            <a:endParaRPr lang="en-IT" sz="1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r">
              <a:lnSpc>
                <a:spcPct val="115000"/>
              </a:lnSpc>
            </a:pPr>
            <a:r>
              <a:rPr lang="en-IT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D. Trippanera</a:t>
            </a:r>
            <a:r>
              <a:rPr lang="en-IT" sz="180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1</a:t>
            </a:r>
            <a:r>
              <a:rPr lang="en-IT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N. Augustin</a:t>
            </a:r>
            <a:r>
              <a:rPr lang="en-IT" sz="180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2</a:t>
            </a:r>
            <a:r>
              <a:rPr lang="en-IT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F. M. van der Zwan</a:t>
            </a:r>
            <a:r>
              <a:rPr lang="en-IT" sz="180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1</a:t>
            </a:r>
            <a:r>
              <a:rPr lang="en-IT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L. Parisi</a:t>
            </a:r>
            <a:r>
              <a:rPr lang="en-IT" sz="180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1</a:t>
            </a:r>
            <a:r>
              <a:rPr lang="en-IT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</a:t>
            </a:r>
          </a:p>
          <a:p>
            <a:pPr algn="r">
              <a:lnSpc>
                <a:spcPct val="115000"/>
              </a:lnSpc>
            </a:pPr>
            <a:r>
              <a:rPr lang="en-IT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A. Petrovic</a:t>
            </a:r>
            <a:r>
              <a:rPr lang="en-IT" sz="180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1</a:t>
            </a:r>
            <a:r>
              <a:rPr lang="en-IT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D. Metz</a:t>
            </a:r>
            <a:r>
              <a:rPr lang="en-IT" sz="180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3</a:t>
            </a:r>
            <a:r>
              <a:rPr lang="en-IT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and S. Jónsson</a:t>
            </a:r>
            <a:r>
              <a:rPr lang="en-IT" sz="180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1</a:t>
            </a:r>
            <a:endParaRPr lang="en-IT" sz="1600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CB1BFF-98D7-3A49-B7AD-27BF8CA93FD1}"/>
              </a:ext>
            </a:extLst>
          </p:cNvPr>
          <p:cNvSpPr txBox="1"/>
          <p:nvPr/>
        </p:nvSpPr>
        <p:spPr>
          <a:xfrm>
            <a:off x="3732127" y="1116069"/>
            <a:ext cx="8467133" cy="2588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</a:pPr>
            <a:r>
              <a:rPr lang="en-IT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Geomorphology of the Mabahiss Deep area, Northern Red Sea: New insights from high-resolution multibeam bathymetric mapping</a:t>
            </a:r>
            <a:endParaRPr lang="en-IT" sz="3200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F83C0D05-7660-F541-AD44-1A03C0E86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1977" y="6101804"/>
            <a:ext cx="1689131" cy="851322"/>
          </a:xfrm>
          <a:prstGeom prst="rect">
            <a:avLst/>
          </a:prstGeom>
        </p:spPr>
      </p:pic>
      <p:pic>
        <p:nvPicPr>
          <p:cNvPr id="19" name="Picture 18" descr="Text&#10;&#10;Description automatically generated">
            <a:extLst>
              <a:ext uri="{FF2B5EF4-FFF2-40B4-BE49-F238E27FC236}">
                <a16:creationId xmlns:a16="http://schemas.microsoft.com/office/drawing/2014/main" id="{9093280A-B89F-F34A-8AC3-6E2F51C083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4433" y="6313070"/>
            <a:ext cx="1814621" cy="57079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6A6E1A7-135B-E848-9C22-49F33B34520C}"/>
              </a:ext>
            </a:extLst>
          </p:cNvPr>
          <p:cNvSpPr txBox="1"/>
          <p:nvPr/>
        </p:nvSpPr>
        <p:spPr>
          <a:xfrm>
            <a:off x="6490667" y="656209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3C604DC-71D9-454E-AA0E-DE8A606705BB}"/>
              </a:ext>
            </a:extLst>
          </p:cNvPr>
          <p:cNvSpPr txBox="1"/>
          <p:nvPr/>
        </p:nvSpPr>
        <p:spPr>
          <a:xfrm>
            <a:off x="8528086" y="659939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40D67CD-3190-2644-A2D8-ADF69947C6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48981" y="6256998"/>
            <a:ext cx="1577848" cy="68478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C35F184-AF63-0240-B8FC-0841807FEB79}"/>
              </a:ext>
            </a:extLst>
          </p:cNvPr>
          <p:cNvSpPr txBox="1"/>
          <p:nvPr/>
        </p:nvSpPr>
        <p:spPr>
          <a:xfrm>
            <a:off x="10233043" y="658379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chemeClr val="bg1"/>
                </a:solidFill>
              </a:rPr>
              <a:t>3</a:t>
            </a:r>
          </a:p>
        </p:txBody>
      </p:sp>
      <p:pic>
        <p:nvPicPr>
          <p:cNvPr id="6" name="Picture 5" descr="Logo&#10;&#10;Description automatically generated with low confidence">
            <a:extLst>
              <a:ext uri="{FF2B5EF4-FFF2-40B4-BE49-F238E27FC236}">
                <a16:creationId xmlns:a16="http://schemas.microsoft.com/office/drawing/2014/main" id="{0C4A195F-D479-1E4E-B085-CA52A54296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494084"/>
            <a:ext cx="1267206" cy="36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669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44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5" name="Group 46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48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3BE8D33A-9979-0847-BBA7-2C09D9E42D13}"/>
              </a:ext>
            </a:extLst>
          </p:cNvPr>
          <p:cNvSpPr/>
          <p:nvPr/>
        </p:nvSpPr>
        <p:spPr>
          <a:xfrm>
            <a:off x="0" y="0"/>
            <a:ext cx="6758194" cy="741183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88CD3F-36CB-A94D-8518-ED7F58D8FECF}"/>
              </a:ext>
            </a:extLst>
          </p:cNvPr>
          <p:cNvSpPr txBox="1"/>
          <p:nvPr/>
        </p:nvSpPr>
        <p:spPr>
          <a:xfrm>
            <a:off x="188038" y="241682"/>
            <a:ext cx="6368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effectLst/>
                <a:latin typeface="Helvetica" pitchFamily="2" charset="0"/>
              </a:rPr>
              <a:t>Mabahiss Volcano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8A3C7A-695A-C84D-8F8C-7EBCC4D2A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3299" y="1104323"/>
            <a:ext cx="5885572" cy="53496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A18B25D-655E-4D44-A460-6665F2A1575E}"/>
              </a:ext>
            </a:extLst>
          </p:cNvPr>
          <p:cNvGrpSpPr/>
          <p:nvPr/>
        </p:nvGrpSpPr>
        <p:grpSpPr>
          <a:xfrm>
            <a:off x="569054" y="3167854"/>
            <a:ext cx="5434927" cy="2893772"/>
            <a:chOff x="569054" y="3167854"/>
            <a:chExt cx="5434927" cy="2893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4A9CA35-1F55-0044-ACB7-DC7956717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9054" y="4350327"/>
              <a:ext cx="1999339" cy="1711299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0341C0F-5158-B149-BA72-E162E218B9B7}"/>
                </a:ext>
              </a:extLst>
            </p:cNvPr>
            <p:cNvSpPr/>
            <p:nvPr/>
          </p:nvSpPr>
          <p:spPr>
            <a:xfrm>
              <a:off x="5098817" y="3219161"/>
              <a:ext cx="905164" cy="752475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BBBDA6B-F256-1447-A745-2BDB0F70A7C9}"/>
                </a:ext>
              </a:extLst>
            </p:cNvPr>
            <p:cNvSpPr txBox="1"/>
            <p:nvPr/>
          </p:nvSpPr>
          <p:spPr>
            <a:xfrm>
              <a:off x="5018668" y="3167854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400" b="1" dirty="0"/>
                <a:t>A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FC4FD5D-D33E-F24E-B1ED-674009B3A4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75135" y="3216251"/>
              <a:ext cx="2640564" cy="1277777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1332F82-7B0E-4541-AC61-90177AADFB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81667" y="3971636"/>
              <a:ext cx="2617150" cy="1986862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E1EF2FB-E91C-C348-8E18-EDF914C907CB}"/>
              </a:ext>
            </a:extLst>
          </p:cNvPr>
          <p:cNvGrpSpPr/>
          <p:nvPr/>
        </p:nvGrpSpPr>
        <p:grpSpPr>
          <a:xfrm>
            <a:off x="3876709" y="1751781"/>
            <a:ext cx="2942534" cy="3432818"/>
            <a:chOff x="3876709" y="1751781"/>
            <a:chExt cx="2942534" cy="3432818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433B7E6B-FBAC-6C45-A1EA-6A2FAB1B3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42974" y="4264645"/>
              <a:ext cx="676269" cy="700421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40B3E150-5710-A54E-B018-65EC668FC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76709" y="1751781"/>
              <a:ext cx="1879600" cy="2512864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2B090443-EF16-3E45-84FD-653C1B94A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91968" y="4409899"/>
              <a:ext cx="546100" cy="774700"/>
            </a:xfrm>
            <a:prstGeom prst="rect">
              <a:avLst/>
            </a:prstGeom>
          </p:spPr>
        </p:pic>
      </p:grpSp>
      <p:sp>
        <p:nvSpPr>
          <p:cNvPr id="2" name="Freeform 1">
            <a:extLst>
              <a:ext uri="{FF2B5EF4-FFF2-40B4-BE49-F238E27FC236}">
                <a16:creationId xmlns:a16="http://schemas.microsoft.com/office/drawing/2014/main" id="{B483A8BF-663F-0949-9F79-5B5B7D3D7343}"/>
              </a:ext>
            </a:extLst>
          </p:cNvPr>
          <p:cNvSpPr/>
          <p:nvPr/>
        </p:nvSpPr>
        <p:spPr>
          <a:xfrm>
            <a:off x="6386845" y="4112983"/>
            <a:ext cx="659216" cy="333344"/>
          </a:xfrm>
          <a:custGeom>
            <a:avLst/>
            <a:gdLst>
              <a:gd name="connsiteX0" fmla="*/ 209078 w 659216"/>
              <a:gd name="connsiteY0" fmla="*/ 41989 h 333344"/>
              <a:gd name="connsiteX1" fmla="*/ 132559 w 659216"/>
              <a:gd name="connsiteY1" fmla="*/ 49641 h 333344"/>
              <a:gd name="connsiteX2" fmla="*/ 71344 w 659216"/>
              <a:gd name="connsiteY2" fmla="*/ 11382 h 333344"/>
              <a:gd name="connsiteX3" fmla="*/ 17781 w 659216"/>
              <a:gd name="connsiteY3" fmla="*/ 3730 h 333344"/>
              <a:gd name="connsiteX4" fmla="*/ 2477 w 659216"/>
              <a:gd name="connsiteY4" fmla="*/ 64945 h 333344"/>
              <a:gd name="connsiteX5" fmla="*/ 63692 w 659216"/>
              <a:gd name="connsiteY5" fmla="*/ 118508 h 333344"/>
              <a:gd name="connsiteX6" fmla="*/ 201426 w 659216"/>
              <a:gd name="connsiteY6" fmla="*/ 214157 h 333344"/>
              <a:gd name="connsiteX7" fmla="*/ 320030 w 659216"/>
              <a:gd name="connsiteY7" fmla="*/ 183549 h 333344"/>
              <a:gd name="connsiteX8" fmla="*/ 365942 w 659216"/>
              <a:gd name="connsiteY8" fmla="*/ 191201 h 333344"/>
              <a:gd name="connsiteX9" fmla="*/ 408027 w 659216"/>
              <a:gd name="connsiteY9" fmla="*/ 244764 h 333344"/>
              <a:gd name="connsiteX10" fmla="*/ 415679 w 659216"/>
              <a:gd name="connsiteY10" fmla="*/ 298327 h 333344"/>
              <a:gd name="connsiteX11" fmla="*/ 499850 w 659216"/>
              <a:gd name="connsiteY11" fmla="*/ 328935 h 333344"/>
              <a:gd name="connsiteX12" fmla="*/ 572542 w 659216"/>
              <a:gd name="connsiteY12" fmla="*/ 332761 h 333344"/>
              <a:gd name="connsiteX13" fmla="*/ 656713 w 659216"/>
              <a:gd name="connsiteY13" fmla="*/ 325109 h 333344"/>
              <a:gd name="connsiteX14" fmla="*/ 629932 w 659216"/>
              <a:gd name="connsiteY14" fmla="*/ 260068 h 333344"/>
              <a:gd name="connsiteX15" fmla="*/ 557239 w 659216"/>
              <a:gd name="connsiteY15" fmla="*/ 183549 h 333344"/>
              <a:gd name="connsiteX16" fmla="*/ 499850 w 659216"/>
              <a:gd name="connsiteY16" fmla="*/ 164420 h 333344"/>
              <a:gd name="connsiteX17" fmla="*/ 430983 w 659216"/>
              <a:gd name="connsiteY17" fmla="*/ 129986 h 333344"/>
              <a:gd name="connsiteX18" fmla="*/ 385071 w 659216"/>
              <a:gd name="connsiteY18" fmla="*/ 129986 h 333344"/>
              <a:gd name="connsiteX19" fmla="*/ 312378 w 659216"/>
              <a:gd name="connsiteY19" fmla="*/ 45815 h 333344"/>
              <a:gd name="connsiteX20" fmla="*/ 209078 w 659216"/>
              <a:gd name="connsiteY20" fmla="*/ 41989 h 33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59216" h="333344">
                <a:moveTo>
                  <a:pt x="209078" y="41989"/>
                </a:moveTo>
                <a:cubicBezTo>
                  <a:pt x="179108" y="42627"/>
                  <a:pt x="155515" y="54742"/>
                  <a:pt x="132559" y="49641"/>
                </a:cubicBezTo>
                <a:cubicBezTo>
                  <a:pt x="109603" y="44540"/>
                  <a:pt x="90474" y="19034"/>
                  <a:pt x="71344" y="11382"/>
                </a:cubicBezTo>
                <a:cubicBezTo>
                  <a:pt x="52214" y="3730"/>
                  <a:pt x="29259" y="-5197"/>
                  <a:pt x="17781" y="3730"/>
                </a:cubicBezTo>
                <a:cubicBezTo>
                  <a:pt x="6303" y="12657"/>
                  <a:pt x="-5175" y="45815"/>
                  <a:pt x="2477" y="64945"/>
                </a:cubicBezTo>
                <a:cubicBezTo>
                  <a:pt x="10129" y="84075"/>
                  <a:pt x="30534" y="93639"/>
                  <a:pt x="63692" y="118508"/>
                </a:cubicBezTo>
                <a:cubicBezTo>
                  <a:pt x="96850" y="143377"/>
                  <a:pt x="158703" y="203317"/>
                  <a:pt x="201426" y="214157"/>
                </a:cubicBezTo>
                <a:cubicBezTo>
                  <a:pt x="244149" y="224997"/>
                  <a:pt x="292611" y="187375"/>
                  <a:pt x="320030" y="183549"/>
                </a:cubicBezTo>
                <a:cubicBezTo>
                  <a:pt x="347449" y="179723"/>
                  <a:pt x="351276" y="180999"/>
                  <a:pt x="365942" y="191201"/>
                </a:cubicBezTo>
                <a:cubicBezTo>
                  <a:pt x="380608" y="201404"/>
                  <a:pt x="399738" y="226910"/>
                  <a:pt x="408027" y="244764"/>
                </a:cubicBezTo>
                <a:cubicBezTo>
                  <a:pt x="416316" y="262618"/>
                  <a:pt x="400375" y="284299"/>
                  <a:pt x="415679" y="298327"/>
                </a:cubicBezTo>
                <a:cubicBezTo>
                  <a:pt x="430983" y="312355"/>
                  <a:pt x="473706" y="323196"/>
                  <a:pt x="499850" y="328935"/>
                </a:cubicBezTo>
                <a:cubicBezTo>
                  <a:pt x="525994" y="334674"/>
                  <a:pt x="546398" y="333399"/>
                  <a:pt x="572542" y="332761"/>
                </a:cubicBezTo>
                <a:cubicBezTo>
                  <a:pt x="598686" y="332123"/>
                  <a:pt x="647148" y="337225"/>
                  <a:pt x="656713" y="325109"/>
                </a:cubicBezTo>
                <a:cubicBezTo>
                  <a:pt x="666278" y="312993"/>
                  <a:pt x="646511" y="283661"/>
                  <a:pt x="629932" y="260068"/>
                </a:cubicBezTo>
                <a:cubicBezTo>
                  <a:pt x="613353" y="236475"/>
                  <a:pt x="578919" y="199490"/>
                  <a:pt x="557239" y="183549"/>
                </a:cubicBezTo>
                <a:cubicBezTo>
                  <a:pt x="535559" y="167608"/>
                  <a:pt x="520893" y="173347"/>
                  <a:pt x="499850" y="164420"/>
                </a:cubicBezTo>
                <a:cubicBezTo>
                  <a:pt x="478807" y="155493"/>
                  <a:pt x="450113" y="135725"/>
                  <a:pt x="430983" y="129986"/>
                </a:cubicBezTo>
                <a:cubicBezTo>
                  <a:pt x="411853" y="124247"/>
                  <a:pt x="404838" y="144014"/>
                  <a:pt x="385071" y="129986"/>
                </a:cubicBezTo>
                <a:cubicBezTo>
                  <a:pt x="365304" y="115958"/>
                  <a:pt x="334058" y="61119"/>
                  <a:pt x="312378" y="45815"/>
                </a:cubicBezTo>
                <a:cubicBezTo>
                  <a:pt x="290698" y="30511"/>
                  <a:pt x="239048" y="41351"/>
                  <a:pt x="209078" y="41989"/>
                </a:cubicBezTo>
                <a:close/>
              </a:path>
            </a:pathLst>
          </a:custGeom>
          <a:noFill/>
          <a:ln w="19050">
            <a:solidFill>
              <a:srgbClr val="FF48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D7E17901-5251-2649-8ACF-CD4EE9A63720}"/>
              </a:ext>
            </a:extLst>
          </p:cNvPr>
          <p:cNvSpPr/>
          <p:nvPr/>
        </p:nvSpPr>
        <p:spPr>
          <a:xfrm>
            <a:off x="6428648" y="3119147"/>
            <a:ext cx="483289" cy="250679"/>
          </a:xfrm>
          <a:custGeom>
            <a:avLst/>
            <a:gdLst>
              <a:gd name="connsiteX0" fmla="*/ 482645 w 483289"/>
              <a:gd name="connsiteY0" fmla="*/ 50399 h 250679"/>
              <a:gd name="connsiteX1" fmla="*/ 381669 w 483289"/>
              <a:gd name="connsiteY1" fmla="*/ 72838 h 250679"/>
              <a:gd name="connsiteX2" fmla="*/ 336790 w 483289"/>
              <a:gd name="connsiteY2" fmla="*/ 84058 h 250679"/>
              <a:gd name="connsiteX3" fmla="*/ 280692 w 483289"/>
              <a:gd name="connsiteY3" fmla="*/ 151376 h 250679"/>
              <a:gd name="connsiteX4" fmla="*/ 235813 w 483289"/>
              <a:gd name="connsiteY4" fmla="*/ 241133 h 250679"/>
              <a:gd name="connsiteX5" fmla="*/ 168496 w 483289"/>
              <a:gd name="connsiteY5" fmla="*/ 241133 h 250679"/>
              <a:gd name="connsiteX6" fmla="*/ 202154 w 483289"/>
              <a:gd name="connsiteY6" fmla="*/ 179425 h 250679"/>
              <a:gd name="connsiteX7" fmla="*/ 207764 w 483289"/>
              <a:gd name="connsiteY7" fmla="*/ 134546 h 250679"/>
              <a:gd name="connsiteX8" fmla="*/ 168496 w 483289"/>
              <a:gd name="connsiteY8" fmla="*/ 89668 h 250679"/>
              <a:gd name="connsiteX9" fmla="*/ 106788 w 483289"/>
              <a:gd name="connsiteY9" fmla="*/ 78448 h 250679"/>
              <a:gd name="connsiteX10" fmla="*/ 61909 w 483289"/>
              <a:gd name="connsiteY10" fmla="*/ 72838 h 250679"/>
              <a:gd name="connsiteX11" fmla="*/ 201 w 483289"/>
              <a:gd name="connsiteY11" fmla="*/ 67228 h 250679"/>
              <a:gd name="connsiteX12" fmla="*/ 45080 w 483289"/>
              <a:gd name="connsiteY12" fmla="*/ 5520 h 250679"/>
              <a:gd name="connsiteX13" fmla="*/ 123617 w 483289"/>
              <a:gd name="connsiteY13" fmla="*/ 5520 h 250679"/>
              <a:gd name="connsiteX14" fmla="*/ 235813 w 483289"/>
              <a:gd name="connsiteY14" fmla="*/ 27960 h 250679"/>
              <a:gd name="connsiteX15" fmla="*/ 303131 w 483289"/>
              <a:gd name="connsiteY15" fmla="*/ 5520 h 250679"/>
              <a:gd name="connsiteX16" fmla="*/ 353619 w 483289"/>
              <a:gd name="connsiteY16" fmla="*/ 5520 h 250679"/>
              <a:gd name="connsiteX17" fmla="*/ 420937 w 483289"/>
              <a:gd name="connsiteY17" fmla="*/ 5520 h 250679"/>
              <a:gd name="connsiteX18" fmla="*/ 482645 w 483289"/>
              <a:gd name="connsiteY18" fmla="*/ 50399 h 250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83289" h="250679">
                <a:moveTo>
                  <a:pt x="482645" y="50399"/>
                </a:moveTo>
                <a:cubicBezTo>
                  <a:pt x="476100" y="61619"/>
                  <a:pt x="405978" y="67228"/>
                  <a:pt x="381669" y="72838"/>
                </a:cubicBezTo>
                <a:cubicBezTo>
                  <a:pt x="357360" y="78448"/>
                  <a:pt x="353620" y="70968"/>
                  <a:pt x="336790" y="84058"/>
                </a:cubicBezTo>
                <a:cubicBezTo>
                  <a:pt x="319960" y="97148"/>
                  <a:pt x="297521" y="125197"/>
                  <a:pt x="280692" y="151376"/>
                </a:cubicBezTo>
                <a:cubicBezTo>
                  <a:pt x="263863" y="177555"/>
                  <a:pt x="254512" y="226174"/>
                  <a:pt x="235813" y="241133"/>
                </a:cubicBezTo>
                <a:cubicBezTo>
                  <a:pt x="217114" y="256092"/>
                  <a:pt x="174106" y="251418"/>
                  <a:pt x="168496" y="241133"/>
                </a:cubicBezTo>
                <a:cubicBezTo>
                  <a:pt x="162886" y="230848"/>
                  <a:pt x="195609" y="197190"/>
                  <a:pt x="202154" y="179425"/>
                </a:cubicBezTo>
                <a:cubicBezTo>
                  <a:pt x="208699" y="161661"/>
                  <a:pt x="213374" y="149506"/>
                  <a:pt x="207764" y="134546"/>
                </a:cubicBezTo>
                <a:cubicBezTo>
                  <a:pt x="202154" y="119587"/>
                  <a:pt x="185325" y="99018"/>
                  <a:pt x="168496" y="89668"/>
                </a:cubicBezTo>
                <a:cubicBezTo>
                  <a:pt x="151667" y="80318"/>
                  <a:pt x="124552" y="81253"/>
                  <a:pt x="106788" y="78448"/>
                </a:cubicBezTo>
                <a:cubicBezTo>
                  <a:pt x="89023" y="75643"/>
                  <a:pt x="79673" y="74708"/>
                  <a:pt x="61909" y="72838"/>
                </a:cubicBezTo>
                <a:cubicBezTo>
                  <a:pt x="44145" y="70968"/>
                  <a:pt x="3006" y="78448"/>
                  <a:pt x="201" y="67228"/>
                </a:cubicBezTo>
                <a:cubicBezTo>
                  <a:pt x="-2604" y="56008"/>
                  <a:pt x="24511" y="15805"/>
                  <a:pt x="45080" y="5520"/>
                </a:cubicBezTo>
                <a:cubicBezTo>
                  <a:pt x="65649" y="-4765"/>
                  <a:pt x="91828" y="1780"/>
                  <a:pt x="123617" y="5520"/>
                </a:cubicBezTo>
                <a:cubicBezTo>
                  <a:pt x="155406" y="9260"/>
                  <a:pt x="205894" y="27960"/>
                  <a:pt x="235813" y="27960"/>
                </a:cubicBezTo>
                <a:cubicBezTo>
                  <a:pt x="265732" y="27960"/>
                  <a:pt x="283497" y="9260"/>
                  <a:pt x="303131" y="5520"/>
                </a:cubicBezTo>
                <a:cubicBezTo>
                  <a:pt x="322765" y="1780"/>
                  <a:pt x="353619" y="5520"/>
                  <a:pt x="353619" y="5520"/>
                </a:cubicBezTo>
                <a:cubicBezTo>
                  <a:pt x="373253" y="5520"/>
                  <a:pt x="397563" y="1780"/>
                  <a:pt x="420937" y="5520"/>
                </a:cubicBezTo>
                <a:cubicBezTo>
                  <a:pt x="444311" y="9260"/>
                  <a:pt x="489190" y="39179"/>
                  <a:pt x="482645" y="50399"/>
                </a:cubicBezTo>
                <a:close/>
              </a:path>
            </a:pathLst>
          </a:custGeom>
          <a:noFill/>
          <a:ln w="19050">
            <a:solidFill>
              <a:srgbClr val="FF48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647073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44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5" name="Group 46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48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3BE8D33A-9979-0847-BBA7-2C09D9E42D13}"/>
              </a:ext>
            </a:extLst>
          </p:cNvPr>
          <p:cNvSpPr/>
          <p:nvPr/>
        </p:nvSpPr>
        <p:spPr>
          <a:xfrm>
            <a:off x="0" y="0"/>
            <a:ext cx="6758194" cy="741183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88CD3F-36CB-A94D-8518-ED7F58D8FECF}"/>
              </a:ext>
            </a:extLst>
          </p:cNvPr>
          <p:cNvSpPr txBox="1"/>
          <p:nvPr/>
        </p:nvSpPr>
        <p:spPr>
          <a:xfrm>
            <a:off x="188038" y="241682"/>
            <a:ext cx="6368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effectLst/>
                <a:latin typeface="Helvetica" pitchFamily="2" charset="0"/>
              </a:rPr>
              <a:t>Salt Flows</a:t>
            </a:r>
          </a:p>
        </p:txBody>
      </p:sp>
      <p:pic>
        <p:nvPicPr>
          <p:cNvPr id="44" name="Picture 43" descr="A picture containing map&#10;&#10;Description automatically generated">
            <a:extLst>
              <a:ext uri="{FF2B5EF4-FFF2-40B4-BE49-F238E27FC236}">
                <a16:creationId xmlns:a16="http://schemas.microsoft.com/office/drawing/2014/main" id="{D68A3E4E-237F-5649-AD2F-AD9D1879B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90" y="768552"/>
            <a:ext cx="5811826" cy="40259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D9592C9-2ED6-2F4F-8453-0ACA8770FE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9397" y="3263705"/>
            <a:ext cx="5600700" cy="3213100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52422FD7-46E4-FE4B-BF2F-00A1B799E5DD}"/>
              </a:ext>
            </a:extLst>
          </p:cNvPr>
          <p:cNvSpPr txBox="1"/>
          <p:nvPr/>
        </p:nvSpPr>
        <p:spPr>
          <a:xfrm>
            <a:off x="6758194" y="1444545"/>
            <a:ext cx="44231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1600" dirty="0">
                <a:solidFill>
                  <a:srgbClr val="0E101A"/>
                </a:solidFill>
                <a:effectLst/>
                <a:ea typeface="Times New Roman" panose="02020603050405020304" pitchFamily="18" charset="0"/>
              </a:rPr>
              <a:t>The maximum thickness reached is </a:t>
            </a:r>
            <a:r>
              <a:rPr lang="en-IT" sz="1600" b="1" dirty="0">
                <a:solidFill>
                  <a:srgbClr val="0E101A"/>
                </a:solidFill>
                <a:effectLst/>
                <a:ea typeface="Times New Roman" panose="02020603050405020304" pitchFamily="18" charset="0"/>
              </a:rPr>
              <a:t>5</a:t>
            </a:r>
            <a:r>
              <a:rPr lang="en-US" sz="1600" b="1" dirty="0">
                <a:solidFill>
                  <a:srgbClr val="0E101A"/>
                </a:solidFill>
                <a:effectLst/>
                <a:ea typeface="Times New Roman" panose="02020603050405020304" pitchFamily="18" charset="0"/>
              </a:rPr>
              <a:t>8</a:t>
            </a:r>
            <a:r>
              <a:rPr lang="en-IT" sz="1600" b="1" dirty="0">
                <a:solidFill>
                  <a:srgbClr val="0E101A"/>
                </a:solidFill>
                <a:effectLst/>
                <a:ea typeface="Times New Roman" panose="02020603050405020304" pitchFamily="18" charset="0"/>
              </a:rPr>
              <a:t>0 m </a:t>
            </a:r>
            <a:endParaRPr lang="en-IT" sz="1600" b="1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A3AF5B9-5D1B-FF47-8CA8-42118B681E27}"/>
              </a:ext>
            </a:extLst>
          </p:cNvPr>
          <p:cNvCxnSpPr>
            <a:cxnSpLocks/>
          </p:cNvCxnSpPr>
          <p:nvPr/>
        </p:nvCxnSpPr>
        <p:spPr>
          <a:xfrm>
            <a:off x="3573194" y="3151163"/>
            <a:ext cx="1392701" cy="112542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9E7C3FF-312E-B243-8C2E-1B88CCF5C004}"/>
              </a:ext>
            </a:extLst>
          </p:cNvPr>
          <p:cNvSpPr txBox="1"/>
          <p:nvPr/>
        </p:nvSpPr>
        <p:spPr>
          <a:xfrm>
            <a:off x="3414336" y="3079039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B9C232-8EFD-2348-8B22-EE4D3E998562}"/>
              </a:ext>
            </a:extLst>
          </p:cNvPr>
          <p:cNvSpPr txBox="1"/>
          <p:nvPr/>
        </p:nvSpPr>
        <p:spPr>
          <a:xfrm>
            <a:off x="4781389" y="3224964"/>
            <a:ext cx="3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A’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6A0B002-BA70-2245-87D5-924938D0D741}"/>
              </a:ext>
            </a:extLst>
          </p:cNvPr>
          <p:cNvSpPr txBox="1"/>
          <p:nvPr/>
        </p:nvSpPr>
        <p:spPr>
          <a:xfrm>
            <a:off x="6758194" y="1909074"/>
            <a:ext cx="62213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E101A"/>
                </a:solidFill>
                <a:ea typeface="Times New Roman" panose="02020603050405020304" pitchFamily="18" charset="0"/>
              </a:rPr>
              <a:t>S</a:t>
            </a:r>
            <a:r>
              <a:rPr lang="en-IT" sz="1600" dirty="0">
                <a:solidFill>
                  <a:srgbClr val="0E101A"/>
                </a:solidFill>
                <a:ea typeface="Times New Roman" panose="02020603050405020304" pitchFamily="18" charset="0"/>
              </a:rPr>
              <a:t>alt covers </a:t>
            </a:r>
            <a:r>
              <a:rPr lang="en-IT" sz="1600" dirty="0">
                <a:solidFill>
                  <a:srgbClr val="0E101A"/>
                </a:solidFill>
                <a:effectLst/>
                <a:ea typeface="Times New Roman" panose="02020603050405020304" pitchFamily="18" charset="0"/>
              </a:rPr>
              <a:t>over 50% of the surveyed area </a:t>
            </a:r>
            <a:r>
              <a:rPr lang="en-IT" sz="1600" dirty="0">
                <a:effectLst/>
              </a:rPr>
              <a:t> </a:t>
            </a:r>
            <a:endParaRPr lang="en-IT" sz="1600" dirty="0"/>
          </a:p>
        </p:txBody>
      </p:sp>
    </p:spTree>
    <p:extLst>
      <p:ext uri="{BB962C8B-B14F-4D97-AF65-F5344CB8AC3E}">
        <p14:creationId xmlns:p14="http://schemas.microsoft.com/office/powerpoint/2010/main" val="2712188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44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5" name="Group 46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48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3BE8D33A-9979-0847-BBA7-2C09D9E42D13}"/>
              </a:ext>
            </a:extLst>
          </p:cNvPr>
          <p:cNvSpPr/>
          <p:nvPr/>
        </p:nvSpPr>
        <p:spPr>
          <a:xfrm>
            <a:off x="0" y="0"/>
            <a:ext cx="6758194" cy="741183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88CD3F-36CB-A94D-8518-ED7F58D8FECF}"/>
              </a:ext>
            </a:extLst>
          </p:cNvPr>
          <p:cNvSpPr txBox="1"/>
          <p:nvPr/>
        </p:nvSpPr>
        <p:spPr>
          <a:xfrm>
            <a:off x="188038" y="241682"/>
            <a:ext cx="6368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latin typeface="Helvetica" pitchFamily="2" charset="0"/>
              </a:rPr>
              <a:t>C</a:t>
            </a:r>
            <a:r>
              <a:rPr lang="en-GB" b="1" dirty="0">
                <a:effectLst/>
                <a:latin typeface="Helvetica" pitchFamily="2" charset="0"/>
              </a:rPr>
              <a:t>onclusions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29CB51F-A0F6-BE46-9747-5C14610DDAB2}"/>
              </a:ext>
            </a:extLst>
          </p:cNvPr>
          <p:cNvSpPr txBox="1"/>
          <p:nvPr/>
        </p:nvSpPr>
        <p:spPr>
          <a:xfrm>
            <a:off x="185980" y="1714047"/>
            <a:ext cx="1159063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GB" sz="1600" dirty="0">
                <a:effectLst/>
              </a:rPr>
              <a:t>Mabahiss area is characterized by:</a:t>
            </a:r>
          </a:p>
          <a:p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effectLst/>
              </a:rPr>
              <a:t>NW-SE trending graben-like structures </a:t>
            </a:r>
            <a:r>
              <a:rPr lang="en-GB" sz="1600" dirty="0">
                <a:effectLst/>
                <a:sym typeface="Wingdings" pitchFamily="2" charset="2"/>
              </a:rPr>
              <a:t></a:t>
            </a:r>
            <a:r>
              <a:rPr lang="en-GB" sz="1600" b="1" dirty="0">
                <a:effectLst/>
                <a:sym typeface="Wingdings" pitchFamily="2" charset="2"/>
              </a:rPr>
              <a:t>fitting the general RSR trend and  useful to constrain the position of the RSR axis north of ZFZ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effectLst/>
                <a:sym typeface="Wingdings" pitchFamily="2" charset="2"/>
              </a:rPr>
              <a:t>Presence of oceanic MORB </a:t>
            </a:r>
            <a:r>
              <a:rPr lang="en-GB" sz="1600" dirty="0">
                <a:sym typeface="Wingdings" pitchFamily="2" charset="2"/>
              </a:rPr>
              <a:t>basalts  </a:t>
            </a:r>
            <a:r>
              <a:rPr lang="en-GB" sz="1600" b="1" dirty="0">
                <a:sym typeface="Wingdings" pitchFamily="2" charset="2"/>
              </a:rPr>
              <a:t>oceanic rifting continues to the north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effectLst/>
                <a:sym typeface="Wingdings" pitchFamily="2" charset="2"/>
              </a:rPr>
              <a:t>Presence of salt flow</a:t>
            </a:r>
            <a:r>
              <a:rPr lang="en-GB" sz="1600" dirty="0">
                <a:sym typeface="Wingdings" pitchFamily="2" charset="2"/>
              </a:rPr>
              <a:t> </a:t>
            </a:r>
            <a:r>
              <a:rPr lang="en-GB" sz="1600" b="1" dirty="0">
                <a:sym typeface="Wingdings" pitchFamily="2" charset="2"/>
              </a:rPr>
              <a:t>importance of the salt tectonic in the Red Sea</a:t>
            </a:r>
          </a:p>
          <a:p>
            <a:endParaRPr lang="en-GB" sz="1600" b="1" dirty="0">
              <a:effectLst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F9B9D5B-7586-8A45-946F-9838DC0795F2}"/>
              </a:ext>
            </a:extLst>
          </p:cNvPr>
          <p:cNvSpPr txBox="1"/>
          <p:nvPr/>
        </p:nvSpPr>
        <p:spPr>
          <a:xfrm>
            <a:off x="185980" y="3619209"/>
            <a:ext cx="106820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en-IT" sz="1600" dirty="0"/>
              <a:t>Mabahiss area show typical features found at other (ultra-)slow-spreading ridges:</a:t>
            </a:r>
            <a:endParaRPr lang="en-US" sz="16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D72439E-E2E5-4946-A89D-C0E578F3F830}"/>
              </a:ext>
            </a:extLst>
          </p:cNvPr>
          <p:cNvSpPr txBox="1"/>
          <p:nvPr/>
        </p:nvSpPr>
        <p:spPr>
          <a:xfrm>
            <a:off x="324396" y="4332995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1600" b="1" dirty="0"/>
              <a:t>magma focusing on the segment centers, rift-like morphology</a:t>
            </a:r>
            <a:endParaRPr lang="en-GB" sz="160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1E5EC42-8F88-AA45-9D42-499FA79F9072}"/>
              </a:ext>
            </a:extLst>
          </p:cNvPr>
          <p:cNvSpPr txBox="1"/>
          <p:nvPr/>
        </p:nvSpPr>
        <p:spPr>
          <a:xfrm>
            <a:off x="188038" y="5130998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GB" sz="1600" dirty="0">
                <a:effectLst/>
              </a:rPr>
              <a:t>No clear evidences of a transform fault: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97337F1-C58B-234F-878E-3EBC15EF740D}"/>
              </a:ext>
            </a:extLst>
          </p:cNvPr>
          <p:cNvSpPr txBox="1"/>
          <p:nvPr/>
        </p:nvSpPr>
        <p:spPr>
          <a:xfrm>
            <a:off x="185980" y="5706435"/>
            <a:ext cx="60980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/>
              <a:t>the link between Mabahiss and the ZFZ remains unclear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CBA4F4-B96A-AC4F-9269-7A45FB0CD900}"/>
              </a:ext>
            </a:extLst>
          </p:cNvPr>
          <p:cNvSpPr txBox="1"/>
          <p:nvPr/>
        </p:nvSpPr>
        <p:spPr>
          <a:xfrm>
            <a:off x="185979" y="1103951"/>
            <a:ext cx="106820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en-IT" sz="1600" dirty="0"/>
              <a:t>Our study provides a new high-resolution bathymetric map for the Mabahiss area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55655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BB3E3969-195A-F94C-B471-E2BFACF3CD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17"/>
          <a:stretch/>
        </p:blipFill>
        <p:spPr>
          <a:xfrm>
            <a:off x="0" y="0"/>
            <a:ext cx="12237999" cy="693559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D17A27-0D65-574A-8295-83E1BD473F16}"/>
              </a:ext>
            </a:extLst>
          </p:cNvPr>
          <p:cNvSpPr txBox="1"/>
          <p:nvPr/>
        </p:nvSpPr>
        <p:spPr>
          <a:xfrm>
            <a:off x="3721818" y="6180314"/>
            <a:ext cx="8467133" cy="677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</a:pPr>
            <a:r>
              <a:rPr lang="en-IT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THANK YOU </a:t>
            </a:r>
            <a:endParaRPr lang="en-IT" sz="3200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736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44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6E63EBD-64B1-F14E-95BD-EB6AE755E00D}"/>
              </a:ext>
            </a:extLst>
          </p:cNvPr>
          <p:cNvSpPr/>
          <p:nvPr/>
        </p:nvSpPr>
        <p:spPr>
          <a:xfrm>
            <a:off x="0" y="0"/>
            <a:ext cx="6758194" cy="741183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grpSp>
        <p:nvGrpSpPr>
          <p:cNvPr id="55" name="Group 46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48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11F5948-D9E9-E44B-AFEC-1BF1DB403E40}"/>
              </a:ext>
            </a:extLst>
          </p:cNvPr>
          <p:cNvSpPr txBox="1"/>
          <p:nvPr/>
        </p:nvSpPr>
        <p:spPr>
          <a:xfrm>
            <a:off x="112530" y="144443"/>
            <a:ext cx="6368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effectLst/>
              </a:rPr>
              <a:t>The Red Sea Rift (RSR) and the </a:t>
            </a:r>
            <a:r>
              <a:rPr lang="en-GB" b="1" dirty="0" err="1">
                <a:effectLst/>
              </a:rPr>
              <a:t>Zabargad</a:t>
            </a:r>
            <a:r>
              <a:rPr lang="en-GB" b="1" dirty="0">
                <a:effectLst/>
              </a:rPr>
              <a:t> Fracture Zone (ZFZ)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BE4AE2A-2DCA-4648-B2FD-3551D427A617}"/>
              </a:ext>
            </a:extLst>
          </p:cNvPr>
          <p:cNvSpPr txBox="1"/>
          <p:nvPr/>
        </p:nvSpPr>
        <p:spPr>
          <a:xfrm>
            <a:off x="8265381" y="6351841"/>
            <a:ext cx="44291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IT" sz="1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Modified after Viltres et al. 2022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2AFA07-BBC2-5547-BE81-378BF18E9E3E}"/>
              </a:ext>
            </a:extLst>
          </p:cNvPr>
          <p:cNvSpPr txBox="1"/>
          <p:nvPr/>
        </p:nvSpPr>
        <p:spPr>
          <a:xfrm>
            <a:off x="98617" y="1547002"/>
            <a:ext cx="6096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effectLst/>
                <a:sym typeface="Wingdings" pitchFamily="2" charset="2"/>
              </a:rPr>
              <a:t> ZFZ :  60 </a:t>
            </a:r>
            <a:r>
              <a:rPr lang="en-GB" sz="1600" dirty="0">
                <a:effectLst/>
              </a:rPr>
              <a:t>km offset in the North</a:t>
            </a:r>
          </a:p>
          <a:p>
            <a:r>
              <a:rPr lang="en-GB" sz="1600" dirty="0"/>
              <a:t>              </a:t>
            </a:r>
            <a:endParaRPr lang="en-GB" sz="1600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effectLst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B29D24-0C2D-B24A-88A2-5B42E6CEA793}"/>
              </a:ext>
            </a:extLst>
          </p:cNvPr>
          <p:cNvSpPr txBox="1"/>
          <p:nvPr/>
        </p:nvSpPr>
        <p:spPr>
          <a:xfrm>
            <a:off x="144379" y="1000590"/>
            <a:ext cx="10814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b="1" dirty="0">
                <a:solidFill>
                  <a:srgbClr val="C00000"/>
                </a:solidFill>
                <a:cs typeface="Arial" panose="020B0604020202020204" pitchFamily="34" charset="0"/>
              </a:rPr>
              <a:t>Problems?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C28D80-2315-FF45-83F3-3EE3DD270076}"/>
              </a:ext>
            </a:extLst>
          </p:cNvPr>
          <p:cNvSpPr txBox="1"/>
          <p:nvPr/>
        </p:nvSpPr>
        <p:spPr>
          <a:xfrm>
            <a:off x="98617" y="2575850"/>
            <a:ext cx="70063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à"/>
            </a:pPr>
            <a:r>
              <a:rPr lang="en-GB" sz="1600" dirty="0">
                <a:effectLst/>
                <a:sym typeface="Wingdings" pitchFamily="2" charset="2"/>
              </a:rPr>
              <a:t>Evaporites cover :  massive evaporites deposits along the entire rift</a:t>
            </a:r>
          </a:p>
          <a:p>
            <a:r>
              <a:rPr lang="en-GB" sz="1600" dirty="0">
                <a:sym typeface="Wingdings" pitchFamily="2" charset="2"/>
              </a:rPr>
              <a:t>                                        majority of the cover in the northern Red Sea</a:t>
            </a:r>
            <a:endParaRPr lang="en-GB" sz="1600" dirty="0">
              <a:effectLst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FE8F6D-57D9-534E-957C-328DD5A3D068}"/>
              </a:ext>
            </a:extLst>
          </p:cNvPr>
          <p:cNvSpPr txBox="1"/>
          <p:nvPr/>
        </p:nvSpPr>
        <p:spPr>
          <a:xfrm>
            <a:off x="112530" y="3656417"/>
            <a:ext cx="724596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effectLst/>
                <a:sym typeface="Wingdings" pitchFamily="2" charset="2"/>
              </a:rPr>
              <a:t></a:t>
            </a:r>
            <a:r>
              <a:rPr lang="en-GB" dirty="0">
                <a:effectLst/>
              </a:rPr>
              <a:t> </a:t>
            </a:r>
            <a:r>
              <a:rPr lang="en-GB" sz="1600" dirty="0">
                <a:effectLst/>
              </a:rPr>
              <a:t>Axis structure: </a:t>
            </a:r>
            <a:r>
              <a:rPr lang="en-GB" sz="1600" dirty="0"/>
              <a:t>- </a:t>
            </a:r>
            <a:r>
              <a:rPr lang="en-GB" sz="1600" dirty="0">
                <a:effectLst/>
              </a:rPr>
              <a:t>North: rare deeps, poorly defined axis</a:t>
            </a:r>
          </a:p>
          <a:p>
            <a:r>
              <a:rPr lang="en-GB" sz="1600" dirty="0">
                <a:effectLst/>
              </a:rPr>
              <a:t>                                - Centre: frequent deeps with oceanic crust</a:t>
            </a:r>
          </a:p>
          <a:p>
            <a:r>
              <a:rPr lang="en-GB" sz="1600" dirty="0"/>
              <a:t>                                - South:  continuous axial valley</a:t>
            </a:r>
            <a:endParaRPr lang="en-GB" sz="1600" dirty="0">
              <a:effectLst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87617B7-D2F4-EA4D-9799-031906256120}"/>
              </a:ext>
            </a:extLst>
          </p:cNvPr>
          <p:cNvSpPr txBox="1"/>
          <p:nvPr/>
        </p:nvSpPr>
        <p:spPr>
          <a:xfrm>
            <a:off x="282475" y="6248496"/>
            <a:ext cx="17365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sz="1600" b="1" dirty="0">
                <a:solidFill>
                  <a:srgbClr val="C00000"/>
                </a:solidFill>
              </a:rPr>
              <a:t>Focus? 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D2015910-54D7-444C-A43F-1414F5610998}"/>
              </a:ext>
            </a:extLst>
          </p:cNvPr>
          <p:cNvSpPr/>
          <p:nvPr/>
        </p:nvSpPr>
        <p:spPr>
          <a:xfrm>
            <a:off x="1150753" y="6337900"/>
            <a:ext cx="497305" cy="217317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6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53DB01F-8566-C843-8F57-1E17EC83C0CA}"/>
              </a:ext>
            </a:extLst>
          </p:cNvPr>
          <p:cNvSpPr txBox="1"/>
          <p:nvPr/>
        </p:nvSpPr>
        <p:spPr>
          <a:xfrm>
            <a:off x="1854331" y="6248496"/>
            <a:ext cx="27256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sz="1600" b="1" dirty="0">
                <a:solidFill>
                  <a:srgbClr val="C00000"/>
                </a:solidFill>
              </a:rPr>
              <a:t>MABAHISS DEEP AREA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929E6B86-1300-0E42-A78B-32A1988DF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0095" y="863696"/>
            <a:ext cx="3835400" cy="53848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3459C6E-6CE4-304F-B264-5E90CA195118}"/>
              </a:ext>
            </a:extLst>
          </p:cNvPr>
          <p:cNvSpPr txBox="1"/>
          <p:nvPr/>
        </p:nvSpPr>
        <p:spPr>
          <a:xfrm>
            <a:off x="249856" y="5140105"/>
            <a:ext cx="63531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C00000"/>
                </a:solidFill>
                <a:effectLst/>
              </a:rPr>
              <a:t>How is the RSR axis structure to the north of ZFZ? Is rifting continuing north?</a:t>
            </a:r>
          </a:p>
        </p:txBody>
      </p:sp>
    </p:spTree>
    <p:extLst>
      <p:ext uri="{BB962C8B-B14F-4D97-AF65-F5344CB8AC3E}">
        <p14:creationId xmlns:p14="http://schemas.microsoft.com/office/powerpoint/2010/main" val="703498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44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5" name="Group 46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48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D6BBE59-0EAF-4349-83C0-4352FC3FB321}"/>
              </a:ext>
            </a:extLst>
          </p:cNvPr>
          <p:cNvSpPr/>
          <p:nvPr/>
        </p:nvSpPr>
        <p:spPr>
          <a:xfrm>
            <a:off x="0" y="0"/>
            <a:ext cx="6758194" cy="741183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58432E-5AD4-4244-AA88-9323B0624068}"/>
              </a:ext>
            </a:extLst>
          </p:cNvPr>
          <p:cNvSpPr txBox="1"/>
          <p:nvPr/>
        </p:nvSpPr>
        <p:spPr>
          <a:xfrm>
            <a:off x="0" y="170999"/>
            <a:ext cx="6368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Structural and geomorphological map</a:t>
            </a:r>
            <a:endParaRPr lang="en-GB" b="1" dirty="0">
              <a:effectLst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143902-6FB5-7F4C-822C-9784FDFDBF45}"/>
              </a:ext>
            </a:extLst>
          </p:cNvPr>
          <p:cNvSpPr txBox="1"/>
          <p:nvPr/>
        </p:nvSpPr>
        <p:spPr>
          <a:xfrm>
            <a:off x="5436296" y="3152001"/>
            <a:ext cx="4106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chemeClr val="bg1"/>
                </a:solidFill>
              </a:rPr>
              <a:t>MD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76A4C7-32E8-214F-A258-324E6B6CB3E7}"/>
              </a:ext>
            </a:extLst>
          </p:cNvPr>
          <p:cNvSpPr txBox="1"/>
          <p:nvPr/>
        </p:nvSpPr>
        <p:spPr>
          <a:xfrm>
            <a:off x="0" y="774856"/>
            <a:ext cx="1219199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effectLst/>
                <a:sym typeface="Wingdings" pitchFamily="2" charset="2"/>
              </a:rPr>
              <a:t> We compiled a geomorphological and structural map showing the main  features of the </a:t>
            </a:r>
            <a:r>
              <a:rPr lang="en-GB" sz="1600" dirty="0" err="1">
                <a:sym typeface="Wingdings" pitchFamily="2" charset="2"/>
              </a:rPr>
              <a:t>M</a:t>
            </a:r>
            <a:r>
              <a:rPr lang="en-GB" sz="1600" dirty="0" err="1">
                <a:effectLst/>
                <a:sym typeface="Wingdings" pitchFamily="2" charset="2"/>
              </a:rPr>
              <a:t>abahiss</a:t>
            </a:r>
            <a:r>
              <a:rPr lang="en-GB" sz="1600" dirty="0">
                <a:effectLst/>
                <a:sym typeface="Wingdings" pitchFamily="2" charset="2"/>
              </a:rPr>
              <a:t> Deep area fro</a:t>
            </a:r>
            <a:r>
              <a:rPr lang="en-GB" sz="1600" dirty="0">
                <a:sym typeface="Wingdings" pitchFamily="2" charset="2"/>
              </a:rPr>
              <a:t>m the multibeam bathymetric data</a:t>
            </a:r>
            <a:endParaRPr lang="en-GB" sz="1600" dirty="0">
              <a:effectLst/>
            </a:endParaRPr>
          </a:p>
          <a:p>
            <a:r>
              <a:rPr lang="en-GB" sz="1600" dirty="0"/>
              <a:t>              </a:t>
            </a:r>
            <a:endParaRPr lang="en-GB" sz="1600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effectLst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6869646-CE80-C946-8CAE-2687BE7D0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920" y="1272871"/>
            <a:ext cx="7747145" cy="551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228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44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5" name="Group 46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48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D6BBE59-0EAF-4349-83C0-4352FC3FB321}"/>
              </a:ext>
            </a:extLst>
          </p:cNvPr>
          <p:cNvSpPr/>
          <p:nvPr/>
        </p:nvSpPr>
        <p:spPr>
          <a:xfrm>
            <a:off x="0" y="0"/>
            <a:ext cx="6758194" cy="741183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58432E-5AD4-4244-AA88-9323B0624068}"/>
              </a:ext>
            </a:extLst>
          </p:cNvPr>
          <p:cNvSpPr txBox="1"/>
          <p:nvPr/>
        </p:nvSpPr>
        <p:spPr>
          <a:xfrm>
            <a:off x="0" y="170999"/>
            <a:ext cx="6368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Structural and geomorphological map</a:t>
            </a:r>
            <a:endParaRPr lang="en-GB" b="1" dirty="0">
              <a:effectLst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143902-6FB5-7F4C-822C-9784FDFDBF45}"/>
              </a:ext>
            </a:extLst>
          </p:cNvPr>
          <p:cNvSpPr txBox="1"/>
          <p:nvPr/>
        </p:nvSpPr>
        <p:spPr>
          <a:xfrm>
            <a:off x="5436296" y="3152001"/>
            <a:ext cx="4106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chemeClr val="bg1"/>
                </a:solidFill>
              </a:rPr>
              <a:t>MD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76A4C7-32E8-214F-A258-324E6B6CB3E7}"/>
              </a:ext>
            </a:extLst>
          </p:cNvPr>
          <p:cNvSpPr txBox="1"/>
          <p:nvPr/>
        </p:nvSpPr>
        <p:spPr>
          <a:xfrm>
            <a:off x="0" y="774856"/>
            <a:ext cx="110793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effectLst/>
                <a:sym typeface="Wingdings" pitchFamily="2" charset="2"/>
              </a:rPr>
              <a:t>  Two prominent morphological features : </a:t>
            </a:r>
            <a:r>
              <a:rPr lang="en-GB" sz="1600" dirty="0" err="1">
                <a:effectLst/>
                <a:sym typeface="Wingdings" pitchFamily="2" charset="2"/>
              </a:rPr>
              <a:t>Mabahiss</a:t>
            </a:r>
            <a:r>
              <a:rPr lang="en-GB" sz="1600" dirty="0">
                <a:effectLst/>
                <a:sym typeface="Wingdings" pitchFamily="2" charset="2"/>
              </a:rPr>
              <a:t> Deep and </a:t>
            </a:r>
            <a:r>
              <a:rPr lang="en-GB" sz="1600" dirty="0" err="1">
                <a:effectLst/>
                <a:sym typeface="Wingdings" pitchFamily="2" charset="2"/>
              </a:rPr>
              <a:t>Mabahiss</a:t>
            </a:r>
            <a:r>
              <a:rPr lang="en-GB" sz="1600" dirty="0">
                <a:effectLst/>
                <a:sym typeface="Wingdings" pitchFamily="2" charset="2"/>
              </a:rPr>
              <a:t> Mons</a:t>
            </a:r>
            <a:endParaRPr lang="en-GB" sz="1600" dirty="0">
              <a:effectLst/>
            </a:endParaRPr>
          </a:p>
          <a:p>
            <a:r>
              <a:rPr lang="en-GB" sz="1600" dirty="0"/>
              <a:t>              </a:t>
            </a:r>
            <a:endParaRPr lang="en-GB" sz="1600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effectLst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515509-F8DD-8F4A-AB31-2E78AA41D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423" y="1244608"/>
            <a:ext cx="7600950" cy="554692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B81BB91-1178-BB4F-A2D7-86C172A10AD3}"/>
              </a:ext>
            </a:extLst>
          </p:cNvPr>
          <p:cNvSpPr/>
          <p:nvPr/>
        </p:nvSpPr>
        <p:spPr>
          <a:xfrm>
            <a:off x="9474740" y="1780162"/>
            <a:ext cx="194554" cy="155146"/>
          </a:xfrm>
          <a:prstGeom prst="rect">
            <a:avLst/>
          </a:prstGeom>
          <a:solidFill>
            <a:srgbClr val="ED7D31">
              <a:alpha val="58039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9227DC-F3AF-BD4F-A832-2AD9936E7BAA}"/>
              </a:ext>
            </a:extLst>
          </p:cNvPr>
          <p:cNvSpPr/>
          <p:nvPr/>
        </p:nvSpPr>
        <p:spPr>
          <a:xfrm>
            <a:off x="9477442" y="2048154"/>
            <a:ext cx="194554" cy="1551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3DEC00B-4656-DC4F-965A-3BC5EDAE4243}"/>
              </a:ext>
            </a:extLst>
          </p:cNvPr>
          <p:cNvSpPr/>
          <p:nvPr/>
        </p:nvSpPr>
        <p:spPr>
          <a:xfrm>
            <a:off x="9477983" y="2323129"/>
            <a:ext cx="194554" cy="15514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A938C1C-051E-E14F-BAD9-B8CA57BE06AE}"/>
              </a:ext>
            </a:extLst>
          </p:cNvPr>
          <p:cNvSpPr txBox="1"/>
          <p:nvPr/>
        </p:nvSpPr>
        <p:spPr>
          <a:xfrm>
            <a:off x="9313807" y="906054"/>
            <a:ext cx="10703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effectLst/>
                <a:sym typeface="Wingdings" pitchFamily="2" charset="2"/>
              </a:rPr>
              <a:t> LEGEND</a:t>
            </a:r>
            <a:endParaRPr lang="en-GB" sz="1600" dirty="0">
              <a:effectLst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2E5018-191C-9447-8753-B5F3136DBC9A}"/>
              </a:ext>
            </a:extLst>
          </p:cNvPr>
          <p:cNvSpPr txBox="1"/>
          <p:nvPr/>
        </p:nvSpPr>
        <p:spPr>
          <a:xfrm>
            <a:off x="9642120" y="1725682"/>
            <a:ext cx="13008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Mabahiss volcano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D4772C-F89B-D144-81F8-652E3981E609}"/>
              </a:ext>
            </a:extLst>
          </p:cNvPr>
          <p:cNvSpPr txBox="1"/>
          <p:nvPr/>
        </p:nvSpPr>
        <p:spPr>
          <a:xfrm>
            <a:off x="9651739" y="1971117"/>
            <a:ext cx="1144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Mabahiss Deep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7E9D94F-B28F-ED4B-B934-5C392FF6D56F}"/>
              </a:ext>
            </a:extLst>
          </p:cNvPr>
          <p:cNvSpPr txBox="1"/>
          <p:nvPr/>
        </p:nvSpPr>
        <p:spPr>
          <a:xfrm>
            <a:off x="9651739" y="2262202"/>
            <a:ext cx="13605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Intracalderic cones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2E2183D5-6920-EB47-A13A-ED989C2E2F91}"/>
              </a:ext>
            </a:extLst>
          </p:cNvPr>
          <p:cNvSpPr/>
          <p:nvPr/>
        </p:nvSpPr>
        <p:spPr>
          <a:xfrm>
            <a:off x="9483179" y="2565188"/>
            <a:ext cx="229263" cy="216281"/>
          </a:xfrm>
          <a:custGeom>
            <a:avLst/>
            <a:gdLst>
              <a:gd name="connsiteX0" fmla="*/ 70396 w 229263"/>
              <a:gd name="connsiteY0" fmla="*/ 6562 h 216281"/>
              <a:gd name="connsiteX1" fmla="*/ 13246 w 229263"/>
              <a:gd name="connsiteY1" fmla="*/ 63712 h 216281"/>
              <a:gd name="connsiteX2" fmla="*/ 546 w 229263"/>
              <a:gd name="connsiteY2" fmla="*/ 82762 h 216281"/>
              <a:gd name="connsiteX3" fmla="*/ 3721 w 229263"/>
              <a:gd name="connsiteY3" fmla="*/ 136737 h 216281"/>
              <a:gd name="connsiteX4" fmla="*/ 16421 w 229263"/>
              <a:gd name="connsiteY4" fmla="*/ 181187 h 216281"/>
              <a:gd name="connsiteX5" fmla="*/ 41821 w 229263"/>
              <a:gd name="connsiteY5" fmla="*/ 206587 h 216281"/>
              <a:gd name="connsiteX6" fmla="*/ 76746 w 229263"/>
              <a:gd name="connsiteY6" fmla="*/ 216112 h 216281"/>
              <a:gd name="connsiteX7" fmla="*/ 133896 w 229263"/>
              <a:gd name="connsiteY7" fmla="*/ 212937 h 216281"/>
              <a:gd name="connsiteX8" fmla="*/ 181521 w 229263"/>
              <a:gd name="connsiteY8" fmla="*/ 209762 h 216281"/>
              <a:gd name="connsiteX9" fmla="*/ 225971 w 229263"/>
              <a:gd name="connsiteY9" fmla="*/ 181187 h 216281"/>
              <a:gd name="connsiteX10" fmla="*/ 225971 w 229263"/>
              <a:gd name="connsiteY10" fmla="*/ 139912 h 216281"/>
              <a:gd name="connsiteX11" fmla="*/ 225971 w 229263"/>
              <a:gd name="connsiteY11" fmla="*/ 98637 h 216281"/>
              <a:gd name="connsiteX12" fmla="*/ 213271 w 229263"/>
              <a:gd name="connsiteY12" fmla="*/ 38312 h 216281"/>
              <a:gd name="connsiteX13" fmla="*/ 168821 w 229263"/>
              <a:gd name="connsiteY13" fmla="*/ 6562 h 216281"/>
              <a:gd name="connsiteX14" fmla="*/ 70396 w 229263"/>
              <a:gd name="connsiteY14" fmla="*/ 6562 h 216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9263" h="216281">
                <a:moveTo>
                  <a:pt x="70396" y="6562"/>
                </a:moveTo>
                <a:cubicBezTo>
                  <a:pt x="44467" y="16087"/>
                  <a:pt x="24888" y="51012"/>
                  <a:pt x="13246" y="63712"/>
                </a:cubicBezTo>
                <a:cubicBezTo>
                  <a:pt x="1604" y="76412"/>
                  <a:pt x="2133" y="70591"/>
                  <a:pt x="546" y="82762"/>
                </a:cubicBezTo>
                <a:cubicBezTo>
                  <a:pt x="-1041" y="94933"/>
                  <a:pt x="1075" y="120333"/>
                  <a:pt x="3721" y="136737"/>
                </a:cubicBezTo>
                <a:cubicBezTo>
                  <a:pt x="6367" y="153141"/>
                  <a:pt x="10071" y="169545"/>
                  <a:pt x="16421" y="181187"/>
                </a:cubicBezTo>
                <a:cubicBezTo>
                  <a:pt x="22771" y="192829"/>
                  <a:pt x="31767" y="200766"/>
                  <a:pt x="41821" y="206587"/>
                </a:cubicBezTo>
                <a:cubicBezTo>
                  <a:pt x="51875" y="212408"/>
                  <a:pt x="61400" y="215054"/>
                  <a:pt x="76746" y="216112"/>
                </a:cubicBezTo>
                <a:cubicBezTo>
                  <a:pt x="92092" y="217170"/>
                  <a:pt x="133896" y="212937"/>
                  <a:pt x="133896" y="212937"/>
                </a:cubicBezTo>
                <a:lnTo>
                  <a:pt x="181521" y="209762"/>
                </a:lnTo>
                <a:cubicBezTo>
                  <a:pt x="196867" y="204470"/>
                  <a:pt x="218563" y="192829"/>
                  <a:pt x="225971" y="181187"/>
                </a:cubicBezTo>
                <a:cubicBezTo>
                  <a:pt x="233379" y="169545"/>
                  <a:pt x="225971" y="139912"/>
                  <a:pt x="225971" y="139912"/>
                </a:cubicBezTo>
                <a:cubicBezTo>
                  <a:pt x="225971" y="126154"/>
                  <a:pt x="228088" y="115570"/>
                  <a:pt x="225971" y="98637"/>
                </a:cubicBezTo>
                <a:cubicBezTo>
                  <a:pt x="223854" y="81704"/>
                  <a:pt x="222796" y="53658"/>
                  <a:pt x="213271" y="38312"/>
                </a:cubicBezTo>
                <a:cubicBezTo>
                  <a:pt x="203746" y="22966"/>
                  <a:pt x="186813" y="14500"/>
                  <a:pt x="168821" y="6562"/>
                </a:cubicBezTo>
                <a:cubicBezTo>
                  <a:pt x="150829" y="-1376"/>
                  <a:pt x="96325" y="-2963"/>
                  <a:pt x="70396" y="6562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34795F4-4ACF-4846-AB19-87A6F7CB5E06}"/>
              </a:ext>
            </a:extLst>
          </p:cNvPr>
          <p:cNvSpPr txBox="1"/>
          <p:nvPr/>
        </p:nvSpPr>
        <p:spPr>
          <a:xfrm>
            <a:off x="9672699" y="2546502"/>
            <a:ext cx="9028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Caldera rim</a:t>
            </a:r>
          </a:p>
        </p:txBody>
      </p:sp>
    </p:spTree>
    <p:extLst>
      <p:ext uri="{BB962C8B-B14F-4D97-AF65-F5344CB8AC3E}">
        <p14:creationId xmlns:p14="http://schemas.microsoft.com/office/powerpoint/2010/main" val="3211205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44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5" name="Group 46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48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D6BBE59-0EAF-4349-83C0-4352FC3FB321}"/>
              </a:ext>
            </a:extLst>
          </p:cNvPr>
          <p:cNvSpPr/>
          <p:nvPr/>
        </p:nvSpPr>
        <p:spPr>
          <a:xfrm>
            <a:off x="0" y="0"/>
            <a:ext cx="6758194" cy="741183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58432E-5AD4-4244-AA88-9323B0624068}"/>
              </a:ext>
            </a:extLst>
          </p:cNvPr>
          <p:cNvSpPr txBox="1"/>
          <p:nvPr/>
        </p:nvSpPr>
        <p:spPr>
          <a:xfrm>
            <a:off x="0" y="170999"/>
            <a:ext cx="6368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Structural and geomorphological map</a:t>
            </a:r>
            <a:endParaRPr lang="en-GB" b="1" dirty="0">
              <a:effectLst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143902-6FB5-7F4C-822C-9784FDFDBF45}"/>
              </a:ext>
            </a:extLst>
          </p:cNvPr>
          <p:cNvSpPr txBox="1"/>
          <p:nvPr/>
        </p:nvSpPr>
        <p:spPr>
          <a:xfrm>
            <a:off x="5436296" y="3152001"/>
            <a:ext cx="4106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chemeClr val="bg1"/>
                </a:solidFill>
              </a:rPr>
              <a:t>MD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76A4C7-32E8-214F-A258-324E6B6CB3E7}"/>
              </a:ext>
            </a:extLst>
          </p:cNvPr>
          <p:cNvSpPr txBox="1"/>
          <p:nvPr/>
        </p:nvSpPr>
        <p:spPr>
          <a:xfrm>
            <a:off x="0" y="774856"/>
            <a:ext cx="110793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effectLst/>
                <a:sym typeface="Wingdings" pitchFamily="2" charset="2"/>
              </a:rPr>
              <a:t>  Presence of several volcanic cones, lava flows and hummocky deposit</a:t>
            </a:r>
            <a:endParaRPr lang="en-GB" sz="1600" dirty="0">
              <a:effectLst/>
            </a:endParaRPr>
          </a:p>
          <a:p>
            <a:r>
              <a:rPr lang="en-GB" sz="1600" dirty="0"/>
              <a:t>              </a:t>
            </a:r>
            <a:endParaRPr lang="en-GB" sz="1600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effectLst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81BB91-1178-BB4F-A2D7-86C172A10AD3}"/>
              </a:ext>
            </a:extLst>
          </p:cNvPr>
          <p:cNvSpPr/>
          <p:nvPr/>
        </p:nvSpPr>
        <p:spPr>
          <a:xfrm>
            <a:off x="9474740" y="1780162"/>
            <a:ext cx="194554" cy="155146"/>
          </a:xfrm>
          <a:prstGeom prst="rect">
            <a:avLst/>
          </a:prstGeom>
          <a:solidFill>
            <a:srgbClr val="ED7D31">
              <a:alpha val="58039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9227DC-F3AF-BD4F-A832-2AD9936E7BAA}"/>
              </a:ext>
            </a:extLst>
          </p:cNvPr>
          <p:cNvSpPr/>
          <p:nvPr/>
        </p:nvSpPr>
        <p:spPr>
          <a:xfrm>
            <a:off x="9477442" y="2048154"/>
            <a:ext cx="194554" cy="1551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3DEC00B-4656-DC4F-965A-3BC5EDAE4243}"/>
              </a:ext>
            </a:extLst>
          </p:cNvPr>
          <p:cNvSpPr/>
          <p:nvPr/>
        </p:nvSpPr>
        <p:spPr>
          <a:xfrm>
            <a:off x="9477983" y="2323129"/>
            <a:ext cx="194554" cy="15514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A938C1C-051E-E14F-BAD9-B8CA57BE06AE}"/>
              </a:ext>
            </a:extLst>
          </p:cNvPr>
          <p:cNvSpPr txBox="1"/>
          <p:nvPr/>
        </p:nvSpPr>
        <p:spPr>
          <a:xfrm>
            <a:off x="9313807" y="906054"/>
            <a:ext cx="10703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effectLst/>
                <a:sym typeface="Wingdings" pitchFamily="2" charset="2"/>
              </a:rPr>
              <a:t> LEGEND</a:t>
            </a:r>
            <a:endParaRPr lang="en-GB" sz="1600" dirty="0">
              <a:effectLst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2E5018-191C-9447-8753-B5F3136DBC9A}"/>
              </a:ext>
            </a:extLst>
          </p:cNvPr>
          <p:cNvSpPr txBox="1"/>
          <p:nvPr/>
        </p:nvSpPr>
        <p:spPr>
          <a:xfrm>
            <a:off x="9642120" y="1725682"/>
            <a:ext cx="13008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Mabahiss volcano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D4772C-F89B-D144-81F8-652E3981E609}"/>
              </a:ext>
            </a:extLst>
          </p:cNvPr>
          <p:cNvSpPr txBox="1"/>
          <p:nvPr/>
        </p:nvSpPr>
        <p:spPr>
          <a:xfrm>
            <a:off x="9651739" y="1971117"/>
            <a:ext cx="1144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Mabahiss Deep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7E9D94F-B28F-ED4B-B934-5C392FF6D56F}"/>
              </a:ext>
            </a:extLst>
          </p:cNvPr>
          <p:cNvSpPr txBox="1"/>
          <p:nvPr/>
        </p:nvSpPr>
        <p:spPr>
          <a:xfrm>
            <a:off x="9651739" y="2262202"/>
            <a:ext cx="13605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Intracalderic cones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2E2183D5-6920-EB47-A13A-ED989C2E2F91}"/>
              </a:ext>
            </a:extLst>
          </p:cNvPr>
          <p:cNvSpPr/>
          <p:nvPr/>
        </p:nvSpPr>
        <p:spPr>
          <a:xfrm>
            <a:off x="9483179" y="2565188"/>
            <a:ext cx="229263" cy="216281"/>
          </a:xfrm>
          <a:custGeom>
            <a:avLst/>
            <a:gdLst>
              <a:gd name="connsiteX0" fmla="*/ 70396 w 229263"/>
              <a:gd name="connsiteY0" fmla="*/ 6562 h 216281"/>
              <a:gd name="connsiteX1" fmla="*/ 13246 w 229263"/>
              <a:gd name="connsiteY1" fmla="*/ 63712 h 216281"/>
              <a:gd name="connsiteX2" fmla="*/ 546 w 229263"/>
              <a:gd name="connsiteY2" fmla="*/ 82762 h 216281"/>
              <a:gd name="connsiteX3" fmla="*/ 3721 w 229263"/>
              <a:gd name="connsiteY3" fmla="*/ 136737 h 216281"/>
              <a:gd name="connsiteX4" fmla="*/ 16421 w 229263"/>
              <a:gd name="connsiteY4" fmla="*/ 181187 h 216281"/>
              <a:gd name="connsiteX5" fmla="*/ 41821 w 229263"/>
              <a:gd name="connsiteY5" fmla="*/ 206587 h 216281"/>
              <a:gd name="connsiteX6" fmla="*/ 76746 w 229263"/>
              <a:gd name="connsiteY6" fmla="*/ 216112 h 216281"/>
              <a:gd name="connsiteX7" fmla="*/ 133896 w 229263"/>
              <a:gd name="connsiteY7" fmla="*/ 212937 h 216281"/>
              <a:gd name="connsiteX8" fmla="*/ 181521 w 229263"/>
              <a:gd name="connsiteY8" fmla="*/ 209762 h 216281"/>
              <a:gd name="connsiteX9" fmla="*/ 225971 w 229263"/>
              <a:gd name="connsiteY9" fmla="*/ 181187 h 216281"/>
              <a:gd name="connsiteX10" fmla="*/ 225971 w 229263"/>
              <a:gd name="connsiteY10" fmla="*/ 139912 h 216281"/>
              <a:gd name="connsiteX11" fmla="*/ 225971 w 229263"/>
              <a:gd name="connsiteY11" fmla="*/ 98637 h 216281"/>
              <a:gd name="connsiteX12" fmla="*/ 213271 w 229263"/>
              <a:gd name="connsiteY12" fmla="*/ 38312 h 216281"/>
              <a:gd name="connsiteX13" fmla="*/ 168821 w 229263"/>
              <a:gd name="connsiteY13" fmla="*/ 6562 h 216281"/>
              <a:gd name="connsiteX14" fmla="*/ 70396 w 229263"/>
              <a:gd name="connsiteY14" fmla="*/ 6562 h 216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9263" h="216281">
                <a:moveTo>
                  <a:pt x="70396" y="6562"/>
                </a:moveTo>
                <a:cubicBezTo>
                  <a:pt x="44467" y="16087"/>
                  <a:pt x="24888" y="51012"/>
                  <a:pt x="13246" y="63712"/>
                </a:cubicBezTo>
                <a:cubicBezTo>
                  <a:pt x="1604" y="76412"/>
                  <a:pt x="2133" y="70591"/>
                  <a:pt x="546" y="82762"/>
                </a:cubicBezTo>
                <a:cubicBezTo>
                  <a:pt x="-1041" y="94933"/>
                  <a:pt x="1075" y="120333"/>
                  <a:pt x="3721" y="136737"/>
                </a:cubicBezTo>
                <a:cubicBezTo>
                  <a:pt x="6367" y="153141"/>
                  <a:pt x="10071" y="169545"/>
                  <a:pt x="16421" y="181187"/>
                </a:cubicBezTo>
                <a:cubicBezTo>
                  <a:pt x="22771" y="192829"/>
                  <a:pt x="31767" y="200766"/>
                  <a:pt x="41821" y="206587"/>
                </a:cubicBezTo>
                <a:cubicBezTo>
                  <a:pt x="51875" y="212408"/>
                  <a:pt x="61400" y="215054"/>
                  <a:pt x="76746" y="216112"/>
                </a:cubicBezTo>
                <a:cubicBezTo>
                  <a:pt x="92092" y="217170"/>
                  <a:pt x="133896" y="212937"/>
                  <a:pt x="133896" y="212937"/>
                </a:cubicBezTo>
                <a:lnTo>
                  <a:pt x="181521" y="209762"/>
                </a:lnTo>
                <a:cubicBezTo>
                  <a:pt x="196867" y="204470"/>
                  <a:pt x="218563" y="192829"/>
                  <a:pt x="225971" y="181187"/>
                </a:cubicBezTo>
                <a:cubicBezTo>
                  <a:pt x="233379" y="169545"/>
                  <a:pt x="225971" y="139912"/>
                  <a:pt x="225971" y="139912"/>
                </a:cubicBezTo>
                <a:cubicBezTo>
                  <a:pt x="225971" y="126154"/>
                  <a:pt x="228088" y="115570"/>
                  <a:pt x="225971" y="98637"/>
                </a:cubicBezTo>
                <a:cubicBezTo>
                  <a:pt x="223854" y="81704"/>
                  <a:pt x="222796" y="53658"/>
                  <a:pt x="213271" y="38312"/>
                </a:cubicBezTo>
                <a:cubicBezTo>
                  <a:pt x="203746" y="22966"/>
                  <a:pt x="186813" y="14500"/>
                  <a:pt x="168821" y="6562"/>
                </a:cubicBezTo>
                <a:cubicBezTo>
                  <a:pt x="150829" y="-1376"/>
                  <a:pt x="96325" y="-2963"/>
                  <a:pt x="70396" y="6562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34795F4-4ACF-4846-AB19-87A6F7CB5E06}"/>
              </a:ext>
            </a:extLst>
          </p:cNvPr>
          <p:cNvSpPr txBox="1"/>
          <p:nvPr/>
        </p:nvSpPr>
        <p:spPr>
          <a:xfrm>
            <a:off x="9672699" y="2546502"/>
            <a:ext cx="9028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Caldera rim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AEAA3E-1EA1-9C4C-A87D-25E2E33AA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757" y="1244608"/>
            <a:ext cx="7691012" cy="552497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4BF79BA-EDB9-0640-A00E-A81AA318126E}"/>
              </a:ext>
            </a:extLst>
          </p:cNvPr>
          <p:cNvSpPr/>
          <p:nvPr/>
        </p:nvSpPr>
        <p:spPr>
          <a:xfrm>
            <a:off x="9500533" y="2948529"/>
            <a:ext cx="194554" cy="15514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4E4CCCB-11F3-0645-A485-7A7BB8186A5A}"/>
              </a:ext>
            </a:extLst>
          </p:cNvPr>
          <p:cNvSpPr txBox="1"/>
          <p:nvPr/>
        </p:nvSpPr>
        <p:spPr>
          <a:xfrm>
            <a:off x="9662374" y="2887602"/>
            <a:ext cx="11005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Volcanic cones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88A7D67-0866-424C-9A84-746808340D09}"/>
              </a:ext>
            </a:extLst>
          </p:cNvPr>
          <p:cNvSpPr/>
          <p:nvPr/>
        </p:nvSpPr>
        <p:spPr>
          <a:xfrm>
            <a:off x="9517888" y="3273854"/>
            <a:ext cx="194554" cy="15514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DB31432-C893-DD4F-BFE3-4BA02735D0D0}"/>
              </a:ext>
            </a:extLst>
          </p:cNvPr>
          <p:cNvSpPr txBox="1"/>
          <p:nvPr/>
        </p:nvSpPr>
        <p:spPr>
          <a:xfrm>
            <a:off x="9694844" y="3206016"/>
            <a:ext cx="8287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Lava flows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1C7F09D-C4E6-AD4A-9F7E-BEB7F9EE4E97}"/>
              </a:ext>
            </a:extLst>
          </p:cNvPr>
          <p:cNvCxnSpPr>
            <a:cxnSpLocks/>
          </p:cNvCxnSpPr>
          <p:nvPr/>
        </p:nvCxnSpPr>
        <p:spPr>
          <a:xfrm>
            <a:off x="9517888" y="3665551"/>
            <a:ext cx="194554" cy="2419"/>
          </a:xfrm>
          <a:prstGeom prst="line">
            <a:avLst/>
          </a:prstGeom>
          <a:ln w="12700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8887FF18-2369-AD4B-A496-FE3BF0AD2F37}"/>
              </a:ext>
            </a:extLst>
          </p:cNvPr>
          <p:cNvSpPr txBox="1"/>
          <p:nvPr/>
        </p:nvSpPr>
        <p:spPr>
          <a:xfrm>
            <a:off x="9690169" y="3525388"/>
            <a:ext cx="13965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Hummocky deposit</a:t>
            </a:r>
          </a:p>
        </p:txBody>
      </p:sp>
    </p:spTree>
    <p:extLst>
      <p:ext uri="{BB962C8B-B14F-4D97-AF65-F5344CB8AC3E}">
        <p14:creationId xmlns:p14="http://schemas.microsoft.com/office/powerpoint/2010/main" val="2126759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44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5" name="Group 46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48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D6BBE59-0EAF-4349-83C0-4352FC3FB321}"/>
              </a:ext>
            </a:extLst>
          </p:cNvPr>
          <p:cNvSpPr/>
          <p:nvPr/>
        </p:nvSpPr>
        <p:spPr>
          <a:xfrm>
            <a:off x="0" y="0"/>
            <a:ext cx="6758194" cy="741183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58432E-5AD4-4244-AA88-9323B0624068}"/>
              </a:ext>
            </a:extLst>
          </p:cNvPr>
          <p:cNvSpPr txBox="1"/>
          <p:nvPr/>
        </p:nvSpPr>
        <p:spPr>
          <a:xfrm>
            <a:off x="0" y="170999"/>
            <a:ext cx="6368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Structural and geomorphological map</a:t>
            </a:r>
            <a:endParaRPr lang="en-GB" b="1" dirty="0">
              <a:effectLst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143902-6FB5-7F4C-822C-9784FDFDBF45}"/>
              </a:ext>
            </a:extLst>
          </p:cNvPr>
          <p:cNvSpPr txBox="1"/>
          <p:nvPr/>
        </p:nvSpPr>
        <p:spPr>
          <a:xfrm>
            <a:off x="5436296" y="3152001"/>
            <a:ext cx="4106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chemeClr val="bg1"/>
                </a:solidFill>
              </a:rPr>
              <a:t>MD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76A4C7-32E8-214F-A258-324E6B6CB3E7}"/>
              </a:ext>
            </a:extLst>
          </p:cNvPr>
          <p:cNvSpPr txBox="1"/>
          <p:nvPr/>
        </p:nvSpPr>
        <p:spPr>
          <a:xfrm>
            <a:off x="0" y="774856"/>
            <a:ext cx="110793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effectLst/>
                <a:sym typeface="Wingdings" pitchFamily="2" charset="2"/>
              </a:rPr>
              <a:t>  Normal faults trending NNW-SSE and radial fractures on the volcano’s flanks</a:t>
            </a:r>
            <a:endParaRPr lang="en-GB" sz="1600" dirty="0">
              <a:effectLst/>
            </a:endParaRPr>
          </a:p>
          <a:p>
            <a:r>
              <a:rPr lang="en-GB" sz="1600" dirty="0"/>
              <a:t>              </a:t>
            </a:r>
            <a:endParaRPr lang="en-GB" sz="1600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effectLst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81BB91-1178-BB4F-A2D7-86C172A10AD3}"/>
              </a:ext>
            </a:extLst>
          </p:cNvPr>
          <p:cNvSpPr/>
          <p:nvPr/>
        </p:nvSpPr>
        <p:spPr>
          <a:xfrm>
            <a:off x="9474740" y="1780162"/>
            <a:ext cx="194554" cy="155146"/>
          </a:xfrm>
          <a:prstGeom prst="rect">
            <a:avLst/>
          </a:prstGeom>
          <a:solidFill>
            <a:srgbClr val="ED7D31">
              <a:alpha val="58039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9227DC-F3AF-BD4F-A832-2AD9936E7BAA}"/>
              </a:ext>
            </a:extLst>
          </p:cNvPr>
          <p:cNvSpPr/>
          <p:nvPr/>
        </p:nvSpPr>
        <p:spPr>
          <a:xfrm>
            <a:off x="9477442" y="2048154"/>
            <a:ext cx="194554" cy="1551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3DEC00B-4656-DC4F-965A-3BC5EDAE4243}"/>
              </a:ext>
            </a:extLst>
          </p:cNvPr>
          <p:cNvSpPr/>
          <p:nvPr/>
        </p:nvSpPr>
        <p:spPr>
          <a:xfrm>
            <a:off x="9477983" y="2323129"/>
            <a:ext cx="194554" cy="15514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A938C1C-051E-E14F-BAD9-B8CA57BE06AE}"/>
              </a:ext>
            </a:extLst>
          </p:cNvPr>
          <p:cNvSpPr txBox="1"/>
          <p:nvPr/>
        </p:nvSpPr>
        <p:spPr>
          <a:xfrm>
            <a:off x="9313807" y="906054"/>
            <a:ext cx="10703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effectLst/>
                <a:sym typeface="Wingdings" pitchFamily="2" charset="2"/>
              </a:rPr>
              <a:t> LEGEND</a:t>
            </a:r>
            <a:endParaRPr lang="en-GB" sz="1600" dirty="0">
              <a:effectLst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2E5018-191C-9447-8753-B5F3136DBC9A}"/>
              </a:ext>
            </a:extLst>
          </p:cNvPr>
          <p:cNvSpPr txBox="1"/>
          <p:nvPr/>
        </p:nvSpPr>
        <p:spPr>
          <a:xfrm>
            <a:off x="9642120" y="1725682"/>
            <a:ext cx="13008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Mabahiss volcano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D4772C-F89B-D144-81F8-652E3981E609}"/>
              </a:ext>
            </a:extLst>
          </p:cNvPr>
          <p:cNvSpPr txBox="1"/>
          <p:nvPr/>
        </p:nvSpPr>
        <p:spPr>
          <a:xfrm>
            <a:off x="9651739" y="1971117"/>
            <a:ext cx="1144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Mabahiss Deep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7E9D94F-B28F-ED4B-B934-5C392FF6D56F}"/>
              </a:ext>
            </a:extLst>
          </p:cNvPr>
          <p:cNvSpPr txBox="1"/>
          <p:nvPr/>
        </p:nvSpPr>
        <p:spPr>
          <a:xfrm>
            <a:off x="9651739" y="2262202"/>
            <a:ext cx="13605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Intracalderic cones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2E2183D5-6920-EB47-A13A-ED989C2E2F91}"/>
              </a:ext>
            </a:extLst>
          </p:cNvPr>
          <p:cNvSpPr/>
          <p:nvPr/>
        </p:nvSpPr>
        <p:spPr>
          <a:xfrm>
            <a:off x="9483179" y="2565188"/>
            <a:ext cx="229263" cy="216281"/>
          </a:xfrm>
          <a:custGeom>
            <a:avLst/>
            <a:gdLst>
              <a:gd name="connsiteX0" fmla="*/ 70396 w 229263"/>
              <a:gd name="connsiteY0" fmla="*/ 6562 h 216281"/>
              <a:gd name="connsiteX1" fmla="*/ 13246 w 229263"/>
              <a:gd name="connsiteY1" fmla="*/ 63712 h 216281"/>
              <a:gd name="connsiteX2" fmla="*/ 546 w 229263"/>
              <a:gd name="connsiteY2" fmla="*/ 82762 h 216281"/>
              <a:gd name="connsiteX3" fmla="*/ 3721 w 229263"/>
              <a:gd name="connsiteY3" fmla="*/ 136737 h 216281"/>
              <a:gd name="connsiteX4" fmla="*/ 16421 w 229263"/>
              <a:gd name="connsiteY4" fmla="*/ 181187 h 216281"/>
              <a:gd name="connsiteX5" fmla="*/ 41821 w 229263"/>
              <a:gd name="connsiteY5" fmla="*/ 206587 h 216281"/>
              <a:gd name="connsiteX6" fmla="*/ 76746 w 229263"/>
              <a:gd name="connsiteY6" fmla="*/ 216112 h 216281"/>
              <a:gd name="connsiteX7" fmla="*/ 133896 w 229263"/>
              <a:gd name="connsiteY7" fmla="*/ 212937 h 216281"/>
              <a:gd name="connsiteX8" fmla="*/ 181521 w 229263"/>
              <a:gd name="connsiteY8" fmla="*/ 209762 h 216281"/>
              <a:gd name="connsiteX9" fmla="*/ 225971 w 229263"/>
              <a:gd name="connsiteY9" fmla="*/ 181187 h 216281"/>
              <a:gd name="connsiteX10" fmla="*/ 225971 w 229263"/>
              <a:gd name="connsiteY10" fmla="*/ 139912 h 216281"/>
              <a:gd name="connsiteX11" fmla="*/ 225971 w 229263"/>
              <a:gd name="connsiteY11" fmla="*/ 98637 h 216281"/>
              <a:gd name="connsiteX12" fmla="*/ 213271 w 229263"/>
              <a:gd name="connsiteY12" fmla="*/ 38312 h 216281"/>
              <a:gd name="connsiteX13" fmla="*/ 168821 w 229263"/>
              <a:gd name="connsiteY13" fmla="*/ 6562 h 216281"/>
              <a:gd name="connsiteX14" fmla="*/ 70396 w 229263"/>
              <a:gd name="connsiteY14" fmla="*/ 6562 h 216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9263" h="216281">
                <a:moveTo>
                  <a:pt x="70396" y="6562"/>
                </a:moveTo>
                <a:cubicBezTo>
                  <a:pt x="44467" y="16087"/>
                  <a:pt x="24888" y="51012"/>
                  <a:pt x="13246" y="63712"/>
                </a:cubicBezTo>
                <a:cubicBezTo>
                  <a:pt x="1604" y="76412"/>
                  <a:pt x="2133" y="70591"/>
                  <a:pt x="546" y="82762"/>
                </a:cubicBezTo>
                <a:cubicBezTo>
                  <a:pt x="-1041" y="94933"/>
                  <a:pt x="1075" y="120333"/>
                  <a:pt x="3721" y="136737"/>
                </a:cubicBezTo>
                <a:cubicBezTo>
                  <a:pt x="6367" y="153141"/>
                  <a:pt x="10071" y="169545"/>
                  <a:pt x="16421" y="181187"/>
                </a:cubicBezTo>
                <a:cubicBezTo>
                  <a:pt x="22771" y="192829"/>
                  <a:pt x="31767" y="200766"/>
                  <a:pt x="41821" y="206587"/>
                </a:cubicBezTo>
                <a:cubicBezTo>
                  <a:pt x="51875" y="212408"/>
                  <a:pt x="61400" y="215054"/>
                  <a:pt x="76746" y="216112"/>
                </a:cubicBezTo>
                <a:cubicBezTo>
                  <a:pt x="92092" y="217170"/>
                  <a:pt x="133896" y="212937"/>
                  <a:pt x="133896" y="212937"/>
                </a:cubicBezTo>
                <a:lnTo>
                  <a:pt x="181521" y="209762"/>
                </a:lnTo>
                <a:cubicBezTo>
                  <a:pt x="196867" y="204470"/>
                  <a:pt x="218563" y="192829"/>
                  <a:pt x="225971" y="181187"/>
                </a:cubicBezTo>
                <a:cubicBezTo>
                  <a:pt x="233379" y="169545"/>
                  <a:pt x="225971" y="139912"/>
                  <a:pt x="225971" y="139912"/>
                </a:cubicBezTo>
                <a:cubicBezTo>
                  <a:pt x="225971" y="126154"/>
                  <a:pt x="228088" y="115570"/>
                  <a:pt x="225971" y="98637"/>
                </a:cubicBezTo>
                <a:cubicBezTo>
                  <a:pt x="223854" y="81704"/>
                  <a:pt x="222796" y="53658"/>
                  <a:pt x="213271" y="38312"/>
                </a:cubicBezTo>
                <a:cubicBezTo>
                  <a:pt x="203746" y="22966"/>
                  <a:pt x="186813" y="14500"/>
                  <a:pt x="168821" y="6562"/>
                </a:cubicBezTo>
                <a:cubicBezTo>
                  <a:pt x="150829" y="-1376"/>
                  <a:pt x="96325" y="-2963"/>
                  <a:pt x="70396" y="6562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34795F4-4ACF-4846-AB19-87A6F7CB5E06}"/>
              </a:ext>
            </a:extLst>
          </p:cNvPr>
          <p:cNvSpPr txBox="1"/>
          <p:nvPr/>
        </p:nvSpPr>
        <p:spPr>
          <a:xfrm>
            <a:off x="9672699" y="2546502"/>
            <a:ext cx="9028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Caldera rim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4BF79BA-EDB9-0640-A00E-A81AA318126E}"/>
              </a:ext>
            </a:extLst>
          </p:cNvPr>
          <p:cNvSpPr/>
          <p:nvPr/>
        </p:nvSpPr>
        <p:spPr>
          <a:xfrm>
            <a:off x="9500533" y="2948529"/>
            <a:ext cx="194554" cy="15514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4E4CCCB-11F3-0645-A485-7A7BB8186A5A}"/>
              </a:ext>
            </a:extLst>
          </p:cNvPr>
          <p:cNvSpPr txBox="1"/>
          <p:nvPr/>
        </p:nvSpPr>
        <p:spPr>
          <a:xfrm>
            <a:off x="9662374" y="2887602"/>
            <a:ext cx="11005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Volcanic cones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88A7D67-0866-424C-9A84-746808340D09}"/>
              </a:ext>
            </a:extLst>
          </p:cNvPr>
          <p:cNvSpPr/>
          <p:nvPr/>
        </p:nvSpPr>
        <p:spPr>
          <a:xfrm>
            <a:off x="9517888" y="3273854"/>
            <a:ext cx="194554" cy="15514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DB31432-C893-DD4F-BFE3-4BA02735D0D0}"/>
              </a:ext>
            </a:extLst>
          </p:cNvPr>
          <p:cNvSpPr txBox="1"/>
          <p:nvPr/>
        </p:nvSpPr>
        <p:spPr>
          <a:xfrm>
            <a:off x="9694844" y="3206016"/>
            <a:ext cx="8287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Lava flows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1C7F09D-C4E6-AD4A-9F7E-BEB7F9EE4E97}"/>
              </a:ext>
            </a:extLst>
          </p:cNvPr>
          <p:cNvCxnSpPr>
            <a:cxnSpLocks/>
          </p:cNvCxnSpPr>
          <p:nvPr/>
        </p:nvCxnSpPr>
        <p:spPr>
          <a:xfrm>
            <a:off x="9517888" y="3665551"/>
            <a:ext cx="194554" cy="2419"/>
          </a:xfrm>
          <a:prstGeom prst="line">
            <a:avLst/>
          </a:prstGeom>
          <a:ln w="12700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8887FF18-2369-AD4B-A496-FE3BF0AD2F37}"/>
              </a:ext>
            </a:extLst>
          </p:cNvPr>
          <p:cNvSpPr txBox="1"/>
          <p:nvPr/>
        </p:nvSpPr>
        <p:spPr>
          <a:xfrm>
            <a:off x="9690169" y="3525388"/>
            <a:ext cx="13965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Hummocky deposit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335D31A-773B-0345-AF2B-9B733BF8B115}"/>
              </a:ext>
            </a:extLst>
          </p:cNvPr>
          <p:cNvCxnSpPr>
            <a:cxnSpLocks/>
          </p:cNvCxnSpPr>
          <p:nvPr/>
        </p:nvCxnSpPr>
        <p:spPr>
          <a:xfrm>
            <a:off x="9515578" y="3919797"/>
            <a:ext cx="194554" cy="2419"/>
          </a:xfrm>
          <a:prstGeom prst="line">
            <a:avLst/>
          </a:prstGeom>
          <a:ln w="127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B21D72A-2D27-8B4F-BF03-0A7414EA1F57}"/>
              </a:ext>
            </a:extLst>
          </p:cNvPr>
          <p:cNvCxnSpPr>
            <a:cxnSpLocks/>
          </p:cNvCxnSpPr>
          <p:nvPr/>
        </p:nvCxnSpPr>
        <p:spPr>
          <a:xfrm>
            <a:off x="9529865" y="4159470"/>
            <a:ext cx="194554" cy="2419"/>
          </a:xfrm>
          <a:prstGeom prst="line">
            <a:avLst/>
          </a:prstGeom>
          <a:ln w="127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D08A111-E63F-4C4F-BCC6-8F6158A53B39}"/>
              </a:ext>
            </a:extLst>
          </p:cNvPr>
          <p:cNvCxnSpPr>
            <a:cxnSpLocks/>
          </p:cNvCxnSpPr>
          <p:nvPr/>
        </p:nvCxnSpPr>
        <p:spPr>
          <a:xfrm flipV="1">
            <a:off x="9669294" y="3919797"/>
            <a:ext cx="0" cy="44845"/>
          </a:xfrm>
          <a:prstGeom prst="line">
            <a:avLst/>
          </a:prstGeom>
          <a:ln w="127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319FC1B-B0F4-7646-BC26-301CD49EB71B}"/>
              </a:ext>
            </a:extLst>
          </p:cNvPr>
          <p:cNvCxnSpPr>
            <a:cxnSpLocks/>
          </p:cNvCxnSpPr>
          <p:nvPr/>
        </p:nvCxnSpPr>
        <p:spPr>
          <a:xfrm flipV="1">
            <a:off x="9572017" y="3924152"/>
            <a:ext cx="0" cy="40490"/>
          </a:xfrm>
          <a:prstGeom prst="line">
            <a:avLst/>
          </a:prstGeom>
          <a:ln w="127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D06979B0-5502-6942-A95E-D7C76DF875F8}"/>
              </a:ext>
            </a:extLst>
          </p:cNvPr>
          <p:cNvSpPr txBox="1"/>
          <p:nvPr/>
        </p:nvSpPr>
        <p:spPr>
          <a:xfrm>
            <a:off x="9685892" y="3782943"/>
            <a:ext cx="10312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Normal faults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15E679D-E67E-FB47-A1B6-0930B3A7CE4C}"/>
              </a:ext>
            </a:extLst>
          </p:cNvPr>
          <p:cNvSpPr txBox="1"/>
          <p:nvPr/>
        </p:nvSpPr>
        <p:spPr>
          <a:xfrm>
            <a:off x="9704593" y="4020267"/>
            <a:ext cx="11573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Radial fractures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5669A8B4-8042-814A-83DA-F907C8F1C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658" y="1244608"/>
            <a:ext cx="7877579" cy="5558129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48C549D-ADD2-CD4E-87B3-8BB8668C74BB}"/>
              </a:ext>
            </a:extLst>
          </p:cNvPr>
          <p:cNvCxnSpPr>
            <a:cxnSpLocks/>
          </p:cNvCxnSpPr>
          <p:nvPr/>
        </p:nvCxnSpPr>
        <p:spPr>
          <a:xfrm>
            <a:off x="9529865" y="4379605"/>
            <a:ext cx="194554" cy="2419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5C691BD3-D8DA-C44E-B0B8-507BE35B42CD}"/>
              </a:ext>
            </a:extLst>
          </p:cNvPr>
          <p:cNvSpPr txBox="1"/>
          <p:nvPr/>
        </p:nvSpPr>
        <p:spPr>
          <a:xfrm>
            <a:off x="9704593" y="4235710"/>
            <a:ext cx="11784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Uncertain faults</a:t>
            </a:r>
          </a:p>
        </p:txBody>
      </p:sp>
    </p:spTree>
    <p:extLst>
      <p:ext uri="{BB962C8B-B14F-4D97-AF65-F5344CB8AC3E}">
        <p14:creationId xmlns:p14="http://schemas.microsoft.com/office/powerpoint/2010/main" val="17377582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44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5" name="Group 46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48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D6BBE59-0EAF-4349-83C0-4352FC3FB321}"/>
              </a:ext>
            </a:extLst>
          </p:cNvPr>
          <p:cNvSpPr/>
          <p:nvPr/>
        </p:nvSpPr>
        <p:spPr>
          <a:xfrm>
            <a:off x="0" y="0"/>
            <a:ext cx="6758194" cy="741183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58432E-5AD4-4244-AA88-9323B0624068}"/>
              </a:ext>
            </a:extLst>
          </p:cNvPr>
          <p:cNvSpPr txBox="1"/>
          <p:nvPr/>
        </p:nvSpPr>
        <p:spPr>
          <a:xfrm>
            <a:off x="0" y="170999"/>
            <a:ext cx="6368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Structural and geomorphological map</a:t>
            </a:r>
            <a:endParaRPr lang="en-GB" b="1" dirty="0">
              <a:effectLst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143902-6FB5-7F4C-822C-9784FDFDBF45}"/>
              </a:ext>
            </a:extLst>
          </p:cNvPr>
          <p:cNvSpPr txBox="1"/>
          <p:nvPr/>
        </p:nvSpPr>
        <p:spPr>
          <a:xfrm>
            <a:off x="5436296" y="3152001"/>
            <a:ext cx="4106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chemeClr val="bg1"/>
                </a:solidFill>
              </a:rPr>
              <a:t>MD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76A4C7-32E8-214F-A258-324E6B6CB3E7}"/>
              </a:ext>
            </a:extLst>
          </p:cNvPr>
          <p:cNvSpPr txBox="1"/>
          <p:nvPr/>
        </p:nvSpPr>
        <p:spPr>
          <a:xfrm>
            <a:off x="0" y="774856"/>
            <a:ext cx="110793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effectLst/>
                <a:sym typeface="Wingdings" pitchFamily="2" charset="2"/>
              </a:rPr>
              <a:t>  Salt flows covering the 50% of the study area</a:t>
            </a:r>
            <a:endParaRPr lang="en-GB" sz="1600" dirty="0">
              <a:effectLst/>
            </a:endParaRPr>
          </a:p>
          <a:p>
            <a:r>
              <a:rPr lang="en-GB" sz="1600" dirty="0"/>
              <a:t>              </a:t>
            </a:r>
            <a:endParaRPr lang="en-GB" sz="1600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effectLst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81BB91-1178-BB4F-A2D7-86C172A10AD3}"/>
              </a:ext>
            </a:extLst>
          </p:cNvPr>
          <p:cNvSpPr/>
          <p:nvPr/>
        </p:nvSpPr>
        <p:spPr>
          <a:xfrm>
            <a:off x="9474740" y="1780162"/>
            <a:ext cx="194554" cy="155146"/>
          </a:xfrm>
          <a:prstGeom prst="rect">
            <a:avLst/>
          </a:prstGeom>
          <a:solidFill>
            <a:srgbClr val="ED7D31">
              <a:alpha val="58039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9227DC-F3AF-BD4F-A832-2AD9936E7BAA}"/>
              </a:ext>
            </a:extLst>
          </p:cNvPr>
          <p:cNvSpPr/>
          <p:nvPr/>
        </p:nvSpPr>
        <p:spPr>
          <a:xfrm>
            <a:off x="9477442" y="2048154"/>
            <a:ext cx="194554" cy="1551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3DEC00B-4656-DC4F-965A-3BC5EDAE4243}"/>
              </a:ext>
            </a:extLst>
          </p:cNvPr>
          <p:cNvSpPr/>
          <p:nvPr/>
        </p:nvSpPr>
        <p:spPr>
          <a:xfrm>
            <a:off x="9477983" y="2323129"/>
            <a:ext cx="194554" cy="15514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A938C1C-051E-E14F-BAD9-B8CA57BE06AE}"/>
              </a:ext>
            </a:extLst>
          </p:cNvPr>
          <p:cNvSpPr txBox="1"/>
          <p:nvPr/>
        </p:nvSpPr>
        <p:spPr>
          <a:xfrm>
            <a:off x="9313807" y="906054"/>
            <a:ext cx="10703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effectLst/>
                <a:sym typeface="Wingdings" pitchFamily="2" charset="2"/>
              </a:rPr>
              <a:t> LEGEND</a:t>
            </a:r>
            <a:endParaRPr lang="en-GB" sz="1600" dirty="0">
              <a:effectLst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2E5018-191C-9447-8753-B5F3136DBC9A}"/>
              </a:ext>
            </a:extLst>
          </p:cNvPr>
          <p:cNvSpPr txBox="1"/>
          <p:nvPr/>
        </p:nvSpPr>
        <p:spPr>
          <a:xfrm>
            <a:off x="9642120" y="1725682"/>
            <a:ext cx="13008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Mabahiss volcano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D4772C-F89B-D144-81F8-652E3981E609}"/>
              </a:ext>
            </a:extLst>
          </p:cNvPr>
          <p:cNvSpPr txBox="1"/>
          <p:nvPr/>
        </p:nvSpPr>
        <p:spPr>
          <a:xfrm>
            <a:off x="9651739" y="1971117"/>
            <a:ext cx="1144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Mabahiss Deep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7E9D94F-B28F-ED4B-B934-5C392FF6D56F}"/>
              </a:ext>
            </a:extLst>
          </p:cNvPr>
          <p:cNvSpPr txBox="1"/>
          <p:nvPr/>
        </p:nvSpPr>
        <p:spPr>
          <a:xfrm>
            <a:off x="9651739" y="2262202"/>
            <a:ext cx="13605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Intracalderic cones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2E2183D5-6920-EB47-A13A-ED989C2E2F91}"/>
              </a:ext>
            </a:extLst>
          </p:cNvPr>
          <p:cNvSpPr/>
          <p:nvPr/>
        </p:nvSpPr>
        <p:spPr>
          <a:xfrm>
            <a:off x="9483179" y="2565188"/>
            <a:ext cx="229263" cy="216281"/>
          </a:xfrm>
          <a:custGeom>
            <a:avLst/>
            <a:gdLst>
              <a:gd name="connsiteX0" fmla="*/ 70396 w 229263"/>
              <a:gd name="connsiteY0" fmla="*/ 6562 h 216281"/>
              <a:gd name="connsiteX1" fmla="*/ 13246 w 229263"/>
              <a:gd name="connsiteY1" fmla="*/ 63712 h 216281"/>
              <a:gd name="connsiteX2" fmla="*/ 546 w 229263"/>
              <a:gd name="connsiteY2" fmla="*/ 82762 h 216281"/>
              <a:gd name="connsiteX3" fmla="*/ 3721 w 229263"/>
              <a:gd name="connsiteY3" fmla="*/ 136737 h 216281"/>
              <a:gd name="connsiteX4" fmla="*/ 16421 w 229263"/>
              <a:gd name="connsiteY4" fmla="*/ 181187 h 216281"/>
              <a:gd name="connsiteX5" fmla="*/ 41821 w 229263"/>
              <a:gd name="connsiteY5" fmla="*/ 206587 h 216281"/>
              <a:gd name="connsiteX6" fmla="*/ 76746 w 229263"/>
              <a:gd name="connsiteY6" fmla="*/ 216112 h 216281"/>
              <a:gd name="connsiteX7" fmla="*/ 133896 w 229263"/>
              <a:gd name="connsiteY7" fmla="*/ 212937 h 216281"/>
              <a:gd name="connsiteX8" fmla="*/ 181521 w 229263"/>
              <a:gd name="connsiteY8" fmla="*/ 209762 h 216281"/>
              <a:gd name="connsiteX9" fmla="*/ 225971 w 229263"/>
              <a:gd name="connsiteY9" fmla="*/ 181187 h 216281"/>
              <a:gd name="connsiteX10" fmla="*/ 225971 w 229263"/>
              <a:gd name="connsiteY10" fmla="*/ 139912 h 216281"/>
              <a:gd name="connsiteX11" fmla="*/ 225971 w 229263"/>
              <a:gd name="connsiteY11" fmla="*/ 98637 h 216281"/>
              <a:gd name="connsiteX12" fmla="*/ 213271 w 229263"/>
              <a:gd name="connsiteY12" fmla="*/ 38312 h 216281"/>
              <a:gd name="connsiteX13" fmla="*/ 168821 w 229263"/>
              <a:gd name="connsiteY13" fmla="*/ 6562 h 216281"/>
              <a:gd name="connsiteX14" fmla="*/ 70396 w 229263"/>
              <a:gd name="connsiteY14" fmla="*/ 6562 h 216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9263" h="216281">
                <a:moveTo>
                  <a:pt x="70396" y="6562"/>
                </a:moveTo>
                <a:cubicBezTo>
                  <a:pt x="44467" y="16087"/>
                  <a:pt x="24888" y="51012"/>
                  <a:pt x="13246" y="63712"/>
                </a:cubicBezTo>
                <a:cubicBezTo>
                  <a:pt x="1604" y="76412"/>
                  <a:pt x="2133" y="70591"/>
                  <a:pt x="546" y="82762"/>
                </a:cubicBezTo>
                <a:cubicBezTo>
                  <a:pt x="-1041" y="94933"/>
                  <a:pt x="1075" y="120333"/>
                  <a:pt x="3721" y="136737"/>
                </a:cubicBezTo>
                <a:cubicBezTo>
                  <a:pt x="6367" y="153141"/>
                  <a:pt x="10071" y="169545"/>
                  <a:pt x="16421" y="181187"/>
                </a:cubicBezTo>
                <a:cubicBezTo>
                  <a:pt x="22771" y="192829"/>
                  <a:pt x="31767" y="200766"/>
                  <a:pt x="41821" y="206587"/>
                </a:cubicBezTo>
                <a:cubicBezTo>
                  <a:pt x="51875" y="212408"/>
                  <a:pt x="61400" y="215054"/>
                  <a:pt x="76746" y="216112"/>
                </a:cubicBezTo>
                <a:cubicBezTo>
                  <a:pt x="92092" y="217170"/>
                  <a:pt x="133896" y="212937"/>
                  <a:pt x="133896" y="212937"/>
                </a:cubicBezTo>
                <a:lnTo>
                  <a:pt x="181521" y="209762"/>
                </a:lnTo>
                <a:cubicBezTo>
                  <a:pt x="196867" y="204470"/>
                  <a:pt x="218563" y="192829"/>
                  <a:pt x="225971" y="181187"/>
                </a:cubicBezTo>
                <a:cubicBezTo>
                  <a:pt x="233379" y="169545"/>
                  <a:pt x="225971" y="139912"/>
                  <a:pt x="225971" y="139912"/>
                </a:cubicBezTo>
                <a:cubicBezTo>
                  <a:pt x="225971" y="126154"/>
                  <a:pt x="228088" y="115570"/>
                  <a:pt x="225971" y="98637"/>
                </a:cubicBezTo>
                <a:cubicBezTo>
                  <a:pt x="223854" y="81704"/>
                  <a:pt x="222796" y="53658"/>
                  <a:pt x="213271" y="38312"/>
                </a:cubicBezTo>
                <a:cubicBezTo>
                  <a:pt x="203746" y="22966"/>
                  <a:pt x="186813" y="14500"/>
                  <a:pt x="168821" y="6562"/>
                </a:cubicBezTo>
                <a:cubicBezTo>
                  <a:pt x="150829" y="-1376"/>
                  <a:pt x="96325" y="-2963"/>
                  <a:pt x="70396" y="6562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34795F4-4ACF-4846-AB19-87A6F7CB5E06}"/>
              </a:ext>
            </a:extLst>
          </p:cNvPr>
          <p:cNvSpPr txBox="1"/>
          <p:nvPr/>
        </p:nvSpPr>
        <p:spPr>
          <a:xfrm>
            <a:off x="9672699" y="2546502"/>
            <a:ext cx="9028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Caldera rim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4BF79BA-EDB9-0640-A00E-A81AA318126E}"/>
              </a:ext>
            </a:extLst>
          </p:cNvPr>
          <p:cNvSpPr/>
          <p:nvPr/>
        </p:nvSpPr>
        <p:spPr>
          <a:xfrm>
            <a:off x="9500533" y="2948529"/>
            <a:ext cx="194554" cy="15514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4E4CCCB-11F3-0645-A485-7A7BB8186A5A}"/>
              </a:ext>
            </a:extLst>
          </p:cNvPr>
          <p:cNvSpPr txBox="1"/>
          <p:nvPr/>
        </p:nvSpPr>
        <p:spPr>
          <a:xfrm>
            <a:off x="9662374" y="2887602"/>
            <a:ext cx="11005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Volcanic cones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88A7D67-0866-424C-9A84-746808340D09}"/>
              </a:ext>
            </a:extLst>
          </p:cNvPr>
          <p:cNvSpPr/>
          <p:nvPr/>
        </p:nvSpPr>
        <p:spPr>
          <a:xfrm>
            <a:off x="9517888" y="3273854"/>
            <a:ext cx="194554" cy="15514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DB31432-C893-DD4F-BFE3-4BA02735D0D0}"/>
              </a:ext>
            </a:extLst>
          </p:cNvPr>
          <p:cNvSpPr txBox="1"/>
          <p:nvPr/>
        </p:nvSpPr>
        <p:spPr>
          <a:xfrm>
            <a:off x="9694844" y="3206016"/>
            <a:ext cx="8287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Lava flows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1C7F09D-C4E6-AD4A-9F7E-BEB7F9EE4E97}"/>
              </a:ext>
            </a:extLst>
          </p:cNvPr>
          <p:cNvCxnSpPr>
            <a:cxnSpLocks/>
          </p:cNvCxnSpPr>
          <p:nvPr/>
        </p:nvCxnSpPr>
        <p:spPr>
          <a:xfrm>
            <a:off x="9517888" y="3665551"/>
            <a:ext cx="194554" cy="2419"/>
          </a:xfrm>
          <a:prstGeom prst="line">
            <a:avLst/>
          </a:prstGeom>
          <a:ln w="12700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8887FF18-2369-AD4B-A496-FE3BF0AD2F37}"/>
              </a:ext>
            </a:extLst>
          </p:cNvPr>
          <p:cNvSpPr txBox="1"/>
          <p:nvPr/>
        </p:nvSpPr>
        <p:spPr>
          <a:xfrm>
            <a:off x="9690169" y="3525388"/>
            <a:ext cx="13965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Hummocky deposit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335D31A-773B-0345-AF2B-9B733BF8B115}"/>
              </a:ext>
            </a:extLst>
          </p:cNvPr>
          <p:cNvCxnSpPr>
            <a:cxnSpLocks/>
          </p:cNvCxnSpPr>
          <p:nvPr/>
        </p:nvCxnSpPr>
        <p:spPr>
          <a:xfrm>
            <a:off x="9515578" y="3919797"/>
            <a:ext cx="194554" cy="2419"/>
          </a:xfrm>
          <a:prstGeom prst="line">
            <a:avLst/>
          </a:prstGeom>
          <a:ln w="127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B21D72A-2D27-8B4F-BF03-0A7414EA1F57}"/>
              </a:ext>
            </a:extLst>
          </p:cNvPr>
          <p:cNvCxnSpPr>
            <a:cxnSpLocks/>
          </p:cNvCxnSpPr>
          <p:nvPr/>
        </p:nvCxnSpPr>
        <p:spPr>
          <a:xfrm>
            <a:off x="9529865" y="4159470"/>
            <a:ext cx="194554" cy="2419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D08A111-E63F-4C4F-BCC6-8F6158A53B39}"/>
              </a:ext>
            </a:extLst>
          </p:cNvPr>
          <p:cNvCxnSpPr>
            <a:cxnSpLocks/>
          </p:cNvCxnSpPr>
          <p:nvPr/>
        </p:nvCxnSpPr>
        <p:spPr>
          <a:xfrm flipV="1">
            <a:off x="9669294" y="3919797"/>
            <a:ext cx="0" cy="44845"/>
          </a:xfrm>
          <a:prstGeom prst="line">
            <a:avLst/>
          </a:prstGeom>
          <a:ln w="127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319FC1B-B0F4-7646-BC26-301CD49EB71B}"/>
              </a:ext>
            </a:extLst>
          </p:cNvPr>
          <p:cNvCxnSpPr>
            <a:cxnSpLocks/>
          </p:cNvCxnSpPr>
          <p:nvPr/>
        </p:nvCxnSpPr>
        <p:spPr>
          <a:xfrm flipV="1">
            <a:off x="9572017" y="3924152"/>
            <a:ext cx="0" cy="40490"/>
          </a:xfrm>
          <a:prstGeom prst="line">
            <a:avLst/>
          </a:prstGeom>
          <a:ln w="127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D06979B0-5502-6942-A95E-D7C76DF875F8}"/>
              </a:ext>
            </a:extLst>
          </p:cNvPr>
          <p:cNvSpPr txBox="1"/>
          <p:nvPr/>
        </p:nvSpPr>
        <p:spPr>
          <a:xfrm>
            <a:off x="9685892" y="3782943"/>
            <a:ext cx="10312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Normal faults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15E679D-E67E-FB47-A1B6-0930B3A7CE4C}"/>
              </a:ext>
            </a:extLst>
          </p:cNvPr>
          <p:cNvSpPr txBox="1"/>
          <p:nvPr/>
        </p:nvSpPr>
        <p:spPr>
          <a:xfrm>
            <a:off x="9704593" y="4020267"/>
            <a:ext cx="11573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Radial fractures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6B74067B-DC6B-614D-BCA2-527385921FF4}"/>
              </a:ext>
            </a:extLst>
          </p:cNvPr>
          <p:cNvSpPr/>
          <p:nvPr/>
        </p:nvSpPr>
        <p:spPr>
          <a:xfrm>
            <a:off x="9537494" y="4579241"/>
            <a:ext cx="209252" cy="209333"/>
          </a:xfrm>
          <a:custGeom>
            <a:avLst/>
            <a:gdLst>
              <a:gd name="connsiteX0" fmla="*/ 0 w 209252"/>
              <a:gd name="connsiteY0" fmla="*/ 185714 h 209333"/>
              <a:gd name="connsiteX1" fmla="*/ 6748 w 209252"/>
              <a:gd name="connsiteY1" fmla="*/ 91237 h 209333"/>
              <a:gd name="connsiteX2" fmla="*/ 16871 w 209252"/>
              <a:gd name="connsiteY2" fmla="*/ 50747 h 209333"/>
              <a:gd name="connsiteX3" fmla="*/ 47238 w 209252"/>
              <a:gd name="connsiteY3" fmla="*/ 10257 h 209333"/>
              <a:gd name="connsiteX4" fmla="*/ 97851 w 209252"/>
              <a:gd name="connsiteY4" fmla="*/ 3509 h 209333"/>
              <a:gd name="connsiteX5" fmla="*/ 134966 w 209252"/>
              <a:gd name="connsiteY5" fmla="*/ 57495 h 209333"/>
              <a:gd name="connsiteX6" fmla="*/ 148463 w 209252"/>
              <a:gd name="connsiteY6" fmla="*/ 121605 h 209333"/>
              <a:gd name="connsiteX7" fmla="*/ 168708 w 209252"/>
              <a:gd name="connsiteY7" fmla="*/ 162095 h 209333"/>
              <a:gd name="connsiteX8" fmla="*/ 188953 w 209252"/>
              <a:gd name="connsiteY8" fmla="*/ 189088 h 209333"/>
              <a:gd name="connsiteX9" fmla="*/ 202450 w 209252"/>
              <a:gd name="connsiteY9" fmla="*/ 202585 h 209333"/>
              <a:gd name="connsiteX10" fmla="*/ 209198 w 209252"/>
              <a:gd name="connsiteY10" fmla="*/ 202585 h 209333"/>
              <a:gd name="connsiteX11" fmla="*/ 205824 w 209252"/>
              <a:gd name="connsiteY11" fmla="*/ 202585 h 209333"/>
              <a:gd name="connsiteX12" fmla="*/ 209198 w 209252"/>
              <a:gd name="connsiteY12" fmla="*/ 209333 h 209333"/>
              <a:gd name="connsiteX13" fmla="*/ 209198 w 209252"/>
              <a:gd name="connsiteY13" fmla="*/ 209333 h 209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09252" h="209333">
                <a:moveTo>
                  <a:pt x="0" y="185714"/>
                </a:moveTo>
                <a:cubicBezTo>
                  <a:pt x="1968" y="149723"/>
                  <a:pt x="3936" y="113732"/>
                  <a:pt x="6748" y="91237"/>
                </a:cubicBezTo>
                <a:cubicBezTo>
                  <a:pt x="9560" y="68742"/>
                  <a:pt x="10123" y="64244"/>
                  <a:pt x="16871" y="50747"/>
                </a:cubicBezTo>
                <a:cubicBezTo>
                  <a:pt x="23619" y="37250"/>
                  <a:pt x="33741" y="18130"/>
                  <a:pt x="47238" y="10257"/>
                </a:cubicBezTo>
                <a:cubicBezTo>
                  <a:pt x="60735" y="2384"/>
                  <a:pt x="83230" y="-4364"/>
                  <a:pt x="97851" y="3509"/>
                </a:cubicBezTo>
                <a:cubicBezTo>
                  <a:pt x="112472" y="11382"/>
                  <a:pt x="126531" y="37812"/>
                  <a:pt x="134966" y="57495"/>
                </a:cubicBezTo>
                <a:cubicBezTo>
                  <a:pt x="143401" y="77178"/>
                  <a:pt x="142839" y="104172"/>
                  <a:pt x="148463" y="121605"/>
                </a:cubicBezTo>
                <a:cubicBezTo>
                  <a:pt x="154087" y="139038"/>
                  <a:pt x="161960" y="150848"/>
                  <a:pt x="168708" y="162095"/>
                </a:cubicBezTo>
                <a:cubicBezTo>
                  <a:pt x="175456" y="173342"/>
                  <a:pt x="188953" y="189088"/>
                  <a:pt x="188953" y="189088"/>
                </a:cubicBezTo>
                <a:cubicBezTo>
                  <a:pt x="194577" y="195836"/>
                  <a:pt x="199076" y="200336"/>
                  <a:pt x="202450" y="202585"/>
                </a:cubicBezTo>
                <a:cubicBezTo>
                  <a:pt x="205824" y="204834"/>
                  <a:pt x="209198" y="202585"/>
                  <a:pt x="209198" y="202585"/>
                </a:cubicBezTo>
                <a:cubicBezTo>
                  <a:pt x="209760" y="202585"/>
                  <a:pt x="205824" y="201460"/>
                  <a:pt x="205824" y="202585"/>
                </a:cubicBezTo>
                <a:cubicBezTo>
                  <a:pt x="205824" y="203710"/>
                  <a:pt x="209198" y="209333"/>
                  <a:pt x="209198" y="209333"/>
                </a:cubicBezTo>
                <a:lnTo>
                  <a:pt x="209198" y="209333"/>
                </a:lnTo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D775D103-3915-7446-BAEE-5E2E615105FA}"/>
              </a:ext>
            </a:extLst>
          </p:cNvPr>
          <p:cNvSpPr/>
          <p:nvPr/>
        </p:nvSpPr>
        <p:spPr>
          <a:xfrm flipV="1">
            <a:off x="9594352" y="4575948"/>
            <a:ext cx="45719" cy="45719"/>
          </a:xfrm>
          <a:prstGeom prst="triangle">
            <a:avLst/>
          </a:prstGeom>
          <a:solidFill>
            <a:srgbClr val="7030A0"/>
          </a:solidFill>
          <a:ln w="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7" name="Triangle 36">
            <a:extLst>
              <a:ext uri="{FF2B5EF4-FFF2-40B4-BE49-F238E27FC236}">
                <a16:creationId xmlns:a16="http://schemas.microsoft.com/office/drawing/2014/main" id="{660E5EDF-96B2-664A-9B27-0EFE24AE115C}"/>
              </a:ext>
            </a:extLst>
          </p:cNvPr>
          <p:cNvSpPr/>
          <p:nvPr/>
        </p:nvSpPr>
        <p:spPr>
          <a:xfrm rot="3956551" flipV="1">
            <a:off x="9631657" y="4631890"/>
            <a:ext cx="45719" cy="45719"/>
          </a:xfrm>
          <a:prstGeom prst="triangle">
            <a:avLst/>
          </a:prstGeom>
          <a:solidFill>
            <a:srgbClr val="7030A0"/>
          </a:solidFill>
          <a:ln w="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8" name="Triangle 37">
            <a:extLst>
              <a:ext uri="{FF2B5EF4-FFF2-40B4-BE49-F238E27FC236}">
                <a16:creationId xmlns:a16="http://schemas.microsoft.com/office/drawing/2014/main" id="{23FD415D-DFA3-2D42-B37C-11C4CA27C6D8}"/>
              </a:ext>
            </a:extLst>
          </p:cNvPr>
          <p:cNvSpPr/>
          <p:nvPr/>
        </p:nvSpPr>
        <p:spPr>
          <a:xfrm rot="16623319" flipV="1">
            <a:off x="9545997" y="4653531"/>
            <a:ext cx="45719" cy="45719"/>
          </a:xfrm>
          <a:prstGeom prst="triangle">
            <a:avLst/>
          </a:prstGeom>
          <a:solidFill>
            <a:srgbClr val="7030A0"/>
          </a:solidFill>
          <a:ln w="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E8B6865-85C8-D640-AEC7-77967B0318DE}"/>
              </a:ext>
            </a:extLst>
          </p:cNvPr>
          <p:cNvCxnSpPr>
            <a:cxnSpLocks/>
          </p:cNvCxnSpPr>
          <p:nvPr/>
        </p:nvCxnSpPr>
        <p:spPr>
          <a:xfrm flipV="1">
            <a:off x="9500533" y="4950388"/>
            <a:ext cx="219075" cy="1"/>
          </a:xfrm>
          <a:prstGeom prst="straightConnector1">
            <a:avLst/>
          </a:prstGeom>
          <a:ln>
            <a:solidFill>
              <a:srgbClr val="0032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BB22120C-CCEE-434E-A770-B2F779701EE7}"/>
              </a:ext>
            </a:extLst>
          </p:cNvPr>
          <p:cNvSpPr txBox="1"/>
          <p:nvPr/>
        </p:nvSpPr>
        <p:spPr>
          <a:xfrm>
            <a:off x="9704593" y="4527334"/>
            <a:ext cx="11278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Salt flows front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AE2C9B4-BD06-3F45-A946-57416232DD5A}"/>
              </a:ext>
            </a:extLst>
          </p:cNvPr>
          <p:cNvSpPr txBox="1"/>
          <p:nvPr/>
        </p:nvSpPr>
        <p:spPr>
          <a:xfrm>
            <a:off x="9710174" y="4788714"/>
            <a:ext cx="13765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Salt flows direction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6B4086-0632-F741-AF2C-5456F5763678}"/>
              </a:ext>
            </a:extLst>
          </p:cNvPr>
          <p:cNvSpPr/>
          <p:nvPr/>
        </p:nvSpPr>
        <p:spPr>
          <a:xfrm>
            <a:off x="4937760" y="6262459"/>
            <a:ext cx="498536" cy="57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18072EE-01C2-9340-ABEE-832E80327554}"/>
              </a:ext>
            </a:extLst>
          </p:cNvPr>
          <p:cNvCxnSpPr>
            <a:cxnSpLocks/>
          </p:cNvCxnSpPr>
          <p:nvPr/>
        </p:nvCxnSpPr>
        <p:spPr>
          <a:xfrm>
            <a:off x="9529865" y="4402034"/>
            <a:ext cx="194554" cy="2419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F95FCC8E-505D-CA40-B788-E5C40593D537}"/>
              </a:ext>
            </a:extLst>
          </p:cNvPr>
          <p:cNvSpPr txBox="1"/>
          <p:nvPr/>
        </p:nvSpPr>
        <p:spPr>
          <a:xfrm>
            <a:off x="9704593" y="4258139"/>
            <a:ext cx="11784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Uncertain faults</a:t>
            </a:r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3336CF12-30A1-9741-B3FA-CF8C03E5E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104" y="1208932"/>
            <a:ext cx="7845538" cy="554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926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44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5" name="Group 46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48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CBA0C076-2AAC-6B4D-8871-E800292E149A}"/>
              </a:ext>
            </a:extLst>
          </p:cNvPr>
          <p:cNvSpPr/>
          <p:nvPr/>
        </p:nvSpPr>
        <p:spPr>
          <a:xfrm>
            <a:off x="-6701" y="-1"/>
            <a:ext cx="6758194" cy="741183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5BEE45-1E4C-A746-AC15-2A9D20465807}"/>
              </a:ext>
            </a:extLst>
          </p:cNvPr>
          <p:cNvSpPr txBox="1"/>
          <p:nvPr/>
        </p:nvSpPr>
        <p:spPr>
          <a:xfrm>
            <a:off x="188038" y="241682"/>
            <a:ext cx="6368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effectLst/>
              </a:rPr>
              <a:t>Mabahiss Deep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FFFB17-5E2C-4A49-B029-AEEF34E434B2}"/>
              </a:ext>
            </a:extLst>
          </p:cNvPr>
          <p:cNvSpPr txBox="1"/>
          <p:nvPr/>
        </p:nvSpPr>
        <p:spPr>
          <a:xfrm>
            <a:off x="7831680" y="218448"/>
            <a:ext cx="3611108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1600" b="1" dirty="0">
                <a:solidFill>
                  <a:srgbClr val="0E101A"/>
                </a:solidFill>
                <a:effectLst/>
                <a:ea typeface="Times New Roman" panose="02020603050405020304" pitchFamily="18" charset="0"/>
              </a:rPr>
              <a:t>15 km </a:t>
            </a:r>
            <a:r>
              <a:rPr lang="en-IT" sz="1600" dirty="0">
                <a:solidFill>
                  <a:srgbClr val="0E101A"/>
                </a:solidFill>
                <a:effectLst/>
                <a:ea typeface="Times New Roman" panose="02020603050405020304" pitchFamily="18" charset="0"/>
              </a:rPr>
              <a:t>in the NE-SW direction </a:t>
            </a:r>
          </a:p>
          <a:p>
            <a:r>
              <a:rPr lang="en-IT" sz="1600" dirty="0">
                <a:solidFill>
                  <a:srgbClr val="0E101A"/>
                </a:solidFill>
                <a:effectLst/>
                <a:ea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1600" b="1" dirty="0">
                <a:solidFill>
                  <a:srgbClr val="0E101A"/>
                </a:solidFill>
                <a:effectLst/>
                <a:ea typeface="Times New Roman" panose="02020603050405020304" pitchFamily="18" charset="0"/>
              </a:rPr>
              <a:t>9 km </a:t>
            </a:r>
            <a:r>
              <a:rPr lang="en-IT" sz="1600" dirty="0">
                <a:solidFill>
                  <a:srgbClr val="0E101A"/>
                </a:solidFill>
                <a:effectLst/>
                <a:ea typeface="Times New Roman" panose="02020603050405020304" pitchFamily="18" charset="0"/>
              </a:rPr>
              <a:t>in the NW-SE direction</a:t>
            </a:r>
          </a:p>
          <a:p>
            <a:endParaRPr lang="en-IT" sz="1600" dirty="0">
              <a:solidFill>
                <a:srgbClr val="0E101A"/>
              </a:solidFill>
              <a:effectLst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1600" dirty="0">
                <a:solidFill>
                  <a:srgbClr val="0E101A"/>
                </a:solidFill>
                <a:effectLst/>
                <a:ea typeface="Times New Roman" panose="02020603050405020304" pitchFamily="18" charset="0"/>
              </a:rPr>
              <a:t>Maximum </a:t>
            </a:r>
            <a:r>
              <a:rPr lang="en-IT" sz="1600" b="1" dirty="0">
                <a:solidFill>
                  <a:srgbClr val="0E101A"/>
                </a:solidFill>
                <a:effectLst/>
                <a:ea typeface="Times New Roman" panose="02020603050405020304" pitchFamily="18" charset="0"/>
              </a:rPr>
              <a:t>depth</a:t>
            </a:r>
            <a:r>
              <a:rPr lang="en-IT" sz="1600" dirty="0">
                <a:solidFill>
                  <a:srgbClr val="0E101A"/>
                </a:solidFill>
                <a:effectLst/>
                <a:ea typeface="Times New Roman" panose="02020603050405020304" pitchFamily="18" charset="0"/>
              </a:rPr>
              <a:t> of ~</a:t>
            </a:r>
            <a:r>
              <a:rPr lang="en-IT" sz="1600" b="1" dirty="0">
                <a:solidFill>
                  <a:srgbClr val="0E101A"/>
                </a:solidFill>
                <a:effectLst/>
                <a:ea typeface="Times New Roman" panose="02020603050405020304" pitchFamily="18" charset="0"/>
              </a:rPr>
              <a:t>2360 m</a:t>
            </a:r>
          </a:p>
          <a:p>
            <a:endParaRPr lang="en-IT" sz="1600" b="1" dirty="0">
              <a:solidFill>
                <a:srgbClr val="0E101A"/>
              </a:solidFill>
              <a:effectLst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1600" b="1" dirty="0">
                <a:solidFill>
                  <a:srgbClr val="0E101A"/>
                </a:solidFill>
                <a:ea typeface="Times New Roman" panose="02020603050405020304" pitchFamily="18" charset="0"/>
              </a:rPr>
              <a:t>Graben-like </a:t>
            </a:r>
            <a:r>
              <a:rPr lang="en-IT" sz="1600" dirty="0">
                <a:solidFill>
                  <a:srgbClr val="0E101A"/>
                </a:solidFill>
                <a:ea typeface="Times New Roman" panose="02020603050405020304" pitchFamily="18" charset="0"/>
              </a:rPr>
              <a:t>structure</a:t>
            </a:r>
            <a:r>
              <a:rPr lang="en-IT" sz="1600" b="1" dirty="0">
                <a:solidFill>
                  <a:srgbClr val="0E101A"/>
                </a:solidFill>
                <a:effectLst/>
                <a:ea typeface="Times New Roman" panose="02020603050405020304" pitchFamily="18" charset="0"/>
              </a:rPr>
              <a:t> </a:t>
            </a:r>
          </a:p>
        </p:txBody>
      </p:sp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FA93BD85-D4F7-9C49-97D6-295288974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68" y="896261"/>
            <a:ext cx="6959600" cy="4953000"/>
          </a:xfrm>
          <a:prstGeom prst="rect">
            <a:avLst/>
          </a:pr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8FC8216B-4613-6F4D-92EE-F122DECEF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903" y="2090387"/>
            <a:ext cx="5082748" cy="474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771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44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5" name="Group 46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48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3BE8D33A-9979-0847-BBA7-2C09D9E42D13}"/>
              </a:ext>
            </a:extLst>
          </p:cNvPr>
          <p:cNvSpPr/>
          <p:nvPr/>
        </p:nvSpPr>
        <p:spPr>
          <a:xfrm>
            <a:off x="0" y="0"/>
            <a:ext cx="6758194" cy="741183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88CD3F-36CB-A94D-8518-ED7F58D8FECF}"/>
              </a:ext>
            </a:extLst>
          </p:cNvPr>
          <p:cNvSpPr txBox="1"/>
          <p:nvPr/>
        </p:nvSpPr>
        <p:spPr>
          <a:xfrm>
            <a:off x="188038" y="241682"/>
            <a:ext cx="6368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effectLst/>
              </a:rPr>
              <a:t>Mabahiss Volcano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59FB60-E583-0849-B10D-687D5C97D842}"/>
              </a:ext>
            </a:extLst>
          </p:cNvPr>
          <p:cNvSpPr txBox="1"/>
          <p:nvPr/>
        </p:nvSpPr>
        <p:spPr>
          <a:xfrm>
            <a:off x="6199114" y="852696"/>
            <a:ext cx="609834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T" sz="1600" b="1" dirty="0">
                <a:solidFill>
                  <a:srgbClr val="0E101A"/>
                </a:solidFill>
                <a:effectLst/>
                <a:ea typeface="Times New Roman" panose="02020603050405020304" pitchFamily="18" charset="0"/>
              </a:rPr>
              <a:t>8 km </a:t>
            </a:r>
            <a:r>
              <a:rPr lang="en-IT" sz="1600" dirty="0">
                <a:solidFill>
                  <a:srgbClr val="0E101A"/>
                </a:solidFill>
                <a:effectLst/>
                <a:ea typeface="Times New Roman" panose="02020603050405020304" pitchFamily="18" charset="0"/>
              </a:rPr>
              <a:t>long diameter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IT" sz="1600" dirty="0">
              <a:solidFill>
                <a:srgbClr val="0E101A"/>
              </a:solidFill>
              <a:effectLst/>
              <a:ea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T" sz="1600" b="1" dirty="0">
                <a:solidFill>
                  <a:srgbClr val="0E101A"/>
                </a:solidFill>
                <a:effectLst/>
                <a:ea typeface="Times New Roman" panose="02020603050405020304" pitchFamily="18" charset="0"/>
              </a:rPr>
              <a:t>Average height </a:t>
            </a:r>
            <a:r>
              <a:rPr lang="en-IT" sz="1600" dirty="0">
                <a:solidFill>
                  <a:srgbClr val="0E101A"/>
                </a:solidFill>
                <a:effectLst/>
                <a:ea typeface="Times New Roman" panose="02020603050405020304" pitchFamily="18" charset="0"/>
              </a:rPr>
              <a:t>of </a:t>
            </a:r>
            <a:r>
              <a:rPr lang="en-US" sz="1600" b="1" dirty="0">
                <a:solidFill>
                  <a:srgbClr val="0E101A"/>
                </a:solidFill>
                <a:effectLst/>
                <a:ea typeface="Times New Roman" panose="02020603050405020304" pitchFamily="18" charset="0"/>
              </a:rPr>
              <a:t>356</a:t>
            </a:r>
            <a:r>
              <a:rPr lang="en-IT" sz="1600" b="1" dirty="0">
                <a:solidFill>
                  <a:srgbClr val="0E101A"/>
                </a:solidFill>
                <a:effectLst/>
                <a:ea typeface="Times New Roman" panose="02020603050405020304" pitchFamily="18" charset="0"/>
              </a:rPr>
              <a:t> m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IT" sz="1600" b="1" dirty="0">
              <a:solidFill>
                <a:srgbClr val="0E101A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E101A"/>
                </a:solidFill>
                <a:ea typeface="Times New Roman" panose="02020603050405020304" pitchFamily="18" charset="0"/>
              </a:rPr>
              <a:t>1.8</a:t>
            </a:r>
            <a:r>
              <a:rPr lang="en-IT" sz="1600" b="1" dirty="0">
                <a:solidFill>
                  <a:srgbClr val="0E101A"/>
                </a:solidFill>
                <a:ea typeface="Times New Roman" panose="02020603050405020304" pitchFamily="18" charset="0"/>
              </a:rPr>
              <a:t> km wide </a:t>
            </a:r>
            <a:r>
              <a:rPr lang="en-US" sz="1600" b="1" dirty="0">
                <a:solidFill>
                  <a:srgbClr val="0E101A"/>
                </a:solidFill>
                <a:ea typeface="Times New Roman" panose="02020603050405020304" pitchFamily="18" charset="0"/>
              </a:rPr>
              <a:t>circular </a:t>
            </a:r>
            <a:r>
              <a:rPr lang="en-IT" sz="1600" b="1" dirty="0">
                <a:solidFill>
                  <a:srgbClr val="0E101A"/>
                </a:solidFill>
                <a:ea typeface="Times New Roman" panose="02020603050405020304" pitchFamily="18" charset="0"/>
              </a:rPr>
              <a:t>caldera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IT" sz="1600" b="1" dirty="0">
              <a:solidFill>
                <a:srgbClr val="0E101A"/>
              </a:solidFill>
              <a:ea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T" sz="1600" dirty="0">
                <a:solidFill>
                  <a:srgbClr val="0E101A"/>
                </a:solidFill>
                <a:ea typeface="Times New Roman" panose="02020603050405020304" pitchFamily="18" charset="0"/>
              </a:rPr>
              <a:t>Southern flank is </a:t>
            </a:r>
            <a:r>
              <a:rPr lang="en-IT" sz="1600" b="1" dirty="0">
                <a:solidFill>
                  <a:srgbClr val="0E101A"/>
                </a:solidFill>
                <a:ea typeface="Times New Roman" panose="02020603050405020304" pitchFamily="18" charset="0"/>
              </a:rPr>
              <a:t>dissected</a:t>
            </a:r>
            <a:r>
              <a:rPr lang="en-IT" sz="1600" dirty="0">
                <a:solidFill>
                  <a:srgbClr val="0E101A"/>
                </a:solidFill>
                <a:ea typeface="Times New Roman" panose="02020603050405020304" pitchFamily="18" charset="0"/>
              </a:rPr>
              <a:t> by several normal faults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IT" sz="1600" dirty="0">
              <a:solidFill>
                <a:srgbClr val="0E101A"/>
              </a:solidFill>
              <a:ea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T" sz="1600" dirty="0">
                <a:solidFill>
                  <a:srgbClr val="0E101A"/>
                </a:solidFill>
                <a:ea typeface="Times New Roman" panose="02020603050405020304" pitchFamily="18" charset="0"/>
              </a:rPr>
              <a:t>Presence of MORB basalts</a:t>
            </a:r>
            <a:endParaRPr lang="en-US" sz="1600" dirty="0">
              <a:solidFill>
                <a:srgbClr val="0E101A"/>
              </a:solidFill>
              <a:ea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IT" dirty="0"/>
          </a:p>
        </p:txBody>
      </p:sp>
      <p:pic>
        <p:nvPicPr>
          <p:cNvPr id="6" name="Picture 5" descr="A picture containing map&#10;&#10;Description automatically generated">
            <a:extLst>
              <a:ext uri="{FF2B5EF4-FFF2-40B4-BE49-F238E27FC236}">
                <a16:creationId xmlns:a16="http://schemas.microsoft.com/office/drawing/2014/main" id="{722C24BF-CB6F-B14B-846A-85DB63EC6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756" y="5476106"/>
            <a:ext cx="6758194" cy="13798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AC6134-86D3-FA46-8ED1-364588D040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58" y="930412"/>
            <a:ext cx="5753100" cy="4508500"/>
          </a:xfrm>
          <a:prstGeom prst="rect">
            <a:avLst/>
          </a:prstGeo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94A2F420-1880-9140-B276-9129E834B6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2544" y="3800097"/>
            <a:ext cx="5753100" cy="14958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882BB2E-E7B3-C34C-BAC2-A8E613081B52}"/>
              </a:ext>
            </a:extLst>
          </p:cNvPr>
          <p:cNvSpPr/>
          <p:nvPr/>
        </p:nvSpPr>
        <p:spPr>
          <a:xfrm>
            <a:off x="4949125" y="5718875"/>
            <a:ext cx="335797" cy="1084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4839349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1619</TotalTime>
  <Words>554</Words>
  <Application>Microsoft Macintosh PowerPoint</Application>
  <PresentationFormat>Widescreen</PresentationFormat>
  <Paragraphs>128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Helvetica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Margherita Fittipaldi</dc:creator>
  <cp:lastModifiedBy>Margherita Fittipaldi</cp:lastModifiedBy>
  <cp:revision>7</cp:revision>
  <dcterms:created xsi:type="dcterms:W3CDTF">2022-03-08T11:50:32Z</dcterms:created>
  <dcterms:modified xsi:type="dcterms:W3CDTF">2022-05-27T17:18:33Z</dcterms:modified>
</cp:coreProperties>
</file>