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5" r:id="rId3"/>
    <p:sldId id="336" r:id="rId4"/>
    <p:sldId id="311" r:id="rId5"/>
    <p:sldId id="260" r:id="rId6"/>
    <p:sldId id="337" r:id="rId7"/>
    <p:sldId id="329" r:id="rId8"/>
    <p:sldId id="330" r:id="rId9"/>
    <p:sldId id="296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2"/>
    <p:restoredTop sz="95833"/>
  </p:normalViewPr>
  <p:slideViewPr>
    <p:cSldViewPr snapToGrid="0" snapToObjects="1" showGuides="1">
      <p:cViewPr varScale="1">
        <p:scale>
          <a:sx n="93" d="100"/>
          <a:sy n="93" d="100"/>
        </p:scale>
        <p:origin x="224" y="48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B0DF-2FFC-6A43-8162-D6EEEF72D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80F01-79A0-5A45-80E6-850FC2A52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C3B5E-E5FA-304B-94FC-2CC84AD8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33CE-BDC2-0347-8D85-FED96465D47A}" type="datetimeFigureOut">
              <a:rPr lang="x-none" smtClean="0"/>
              <a:t>2022-05-24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40D29-06EA-6645-AF73-CFF73CCB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1341F-585D-4A4A-98B5-FDACEAC9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F76C-30D1-104B-BF58-E8C04B411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90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F682-B5F6-144C-B51E-CBD9428E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96233-8D9F-9C4B-B2ED-1335C3DF1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D51CB-728C-1345-837B-34566DF0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33CE-BDC2-0347-8D85-FED96465D47A}" type="datetimeFigureOut">
              <a:rPr lang="x-none" smtClean="0"/>
              <a:t>2022-05-24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5339B-EB93-2443-B40E-3C111E0B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AF1CA-040A-294F-ABCF-54E3E9DB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F76C-30D1-104B-BF58-E8C04B411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87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44869E-F84A-6648-BF65-A29798CE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55661-6CC5-E742-B6D5-29F1BA078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41BD2-B676-0E46-8041-9DD18280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33CE-BDC2-0347-8D85-FED96465D47A}" type="datetimeFigureOut">
              <a:rPr lang="x-none" smtClean="0"/>
              <a:t>2022-05-24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1E553-18FA-CD46-B7CD-B5FBB423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9616F-E507-4C47-B5EC-ABD1906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F76C-30D1-104B-BF58-E8C04B411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492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FA1C8-E3DA-7B42-AA62-AAA77C083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83EE5-2DFD-E743-AD96-D33222118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3C40D-A64E-5B43-BB8A-8DAD5875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33CE-BDC2-0347-8D85-FED96465D47A}" type="datetimeFigureOut">
              <a:rPr lang="x-none" smtClean="0"/>
              <a:t>2022-05-24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1BD4C-5010-014A-A93E-2BAD9BA2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2B8AE-1A35-D14A-A6A5-54B8CC88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F76C-30D1-104B-BF58-E8C04B411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974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A8751-D9F5-7941-8358-C799BF19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CA439-5670-8246-BF85-F6E7576F8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57F49-0DAB-2243-A02B-4632419B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33CE-BDC2-0347-8D85-FED96465D47A}" type="datetimeFigureOut">
              <a:rPr lang="x-none" smtClean="0"/>
              <a:t>2022-05-24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438FA-4D27-7043-93C2-57420B20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3BC16-A607-E846-9802-F6AE6799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F76C-30D1-104B-BF58-E8C04B411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333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05BC-6F46-EE4F-BCD7-6242856F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9335-1405-084F-8140-D7A129908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149AB-C048-0341-AF9F-1FD0C5F6A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813A7-4BCE-334A-888D-CDAA1AB1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33CE-BDC2-0347-8D85-FED96465D47A}" type="datetimeFigureOut">
              <a:rPr lang="x-none" smtClean="0"/>
              <a:t>2022-05-24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E0AF6-FDD0-5540-B61D-773C7158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8A0E0-E182-2A44-B4C2-7AD8D6FE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F76C-30D1-104B-BF58-E8C04B411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516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0B79-FFB5-7248-9EEB-E8997AF0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538DC-9431-EB44-BD9D-F798A7002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C012D-8C26-A342-AA64-B46CCD00B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A3D6E-2A1B-DD46-953E-7B5842271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0A8A3-FE8D-044F-9B6B-F390F3E10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EA5D48-983B-6B4D-8BA4-3D61A68B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33CE-BDC2-0347-8D85-FED96465D47A}" type="datetimeFigureOut">
              <a:rPr lang="x-none" smtClean="0"/>
              <a:t>2022-05-24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EDDA3-08D8-AA40-906B-115709F4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A791A-41F4-5143-92A0-438A442E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F76C-30D1-104B-BF58-E8C04B411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381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CDA4-A39E-574C-A4BB-78E09BC9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E3486-02F2-0340-85B2-DCD1515F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33CE-BDC2-0347-8D85-FED96465D47A}" type="datetimeFigureOut">
              <a:rPr lang="x-none" smtClean="0"/>
              <a:t>2022-05-24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307B9-4E36-AF4D-A666-9C279E3D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6AE4E-F3CC-BE43-8EF5-60A94FF7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F76C-30D1-104B-BF58-E8C04B411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671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B205E-11C0-D345-A45D-035FBA28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33CE-BDC2-0347-8D85-FED96465D47A}" type="datetimeFigureOut">
              <a:rPr lang="x-none" smtClean="0"/>
              <a:t>2022-05-24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D84CB-96C5-2C4F-A395-8FAD165A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BBD17-6906-5943-BAD9-72CCD1FA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F76C-30D1-104B-BF58-E8C04B411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171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E41C-9BE3-4148-89BA-6CFD7B93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561D7-850A-7F4B-9565-AA314F166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7D05-B4C7-7948-93D7-9DAA455CF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D91B2-9973-EF40-9813-ECF75619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33CE-BDC2-0347-8D85-FED96465D47A}" type="datetimeFigureOut">
              <a:rPr lang="x-none" smtClean="0"/>
              <a:t>2022-05-24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3781C-D72B-AB43-B02E-B0B5566C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E226E-E45F-D14C-8324-65716B13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F76C-30D1-104B-BF58-E8C04B411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181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B484-4912-5644-ACA0-2AE931A8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DF5F4-1D9F-074B-AE71-634FD1750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DB869-74EA-FB4F-A9DF-4FBD29459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EF42-F634-3745-BA1B-DE806560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33CE-BDC2-0347-8D85-FED96465D47A}" type="datetimeFigureOut">
              <a:rPr lang="x-none" smtClean="0"/>
              <a:t>2022-05-24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D69EB-910C-C141-A634-52CC4EBB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A3EA1-DDA1-EB44-A341-F1E68CE9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F76C-30D1-104B-BF58-E8C04B411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992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8258A-0345-454A-8BCF-78FF3A91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5738A-BE34-064E-BEA4-C37805E12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16A6E-0191-D147-95E6-8C057D290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633CE-BDC2-0347-8D85-FED96465D47A}" type="datetimeFigureOut">
              <a:rPr lang="x-none" smtClean="0"/>
              <a:t>2022-05-24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08384-4FE4-6B47-BAD7-7DAFAA9FA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149AB-D129-F045-8E69-6BF7616CF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DF76C-30D1-104B-BF58-E8C04B4114E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70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8B5E25-0776-C44C-8F24-E1CEE198821A}"/>
              </a:ext>
            </a:extLst>
          </p:cNvPr>
          <p:cNvSpPr/>
          <p:nvPr/>
        </p:nvSpPr>
        <p:spPr>
          <a:xfrm>
            <a:off x="1412976" y="404468"/>
            <a:ext cx="8882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/>
            <a:r>
              <a:rPr lang="en-GB" sz="3200" b="1" dirty="0"/>
              <a:t>Mechanisms controlling the emission and stabilization of carbon during soil drying-rewetting</a:t>
            </a:r>
            <a:endParaRPr lang="en-US" sz="4000" b="1" i="1" u="sng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C969BA-EC2F-6E42-AAB9-629A02294619}"/>
              </a:ext>
            </a:extLst>
          </p:cNvPr>
          <p:cNvSpPr/>
          <p:nvPr/>
        </p:nvSpPr>
        <p:spPr>
          <a:xfrm>
            <a:off x="0" y="5060540"/>
            <a:ext cx="12192000" cy="88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Albert C. Brangarí 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Stefano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Manzoni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Johannes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Rousk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x-none" baseline="30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D78DB-3CEA-394B-A6AF-9D526DA7B30B}"/>
              </a:ext>
            </a:extLst>
          </p:cNvPr>
          <p:cNvSpPr/>
          <p:nvPr/>
        </p:nvSpPr>
        <p:spPr>
          <a:xfrm>
            <a:off x="2330099" y="5650322"/>
            <a:ext cx="75318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Microbial Ecology, Department of Biology, Lund University, Lund, Sweden</a:t>
            </a:r>
            <a:endParaRPr lang="x-non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Centre for Environmental and Climate Research, Lund University, Lund, Sweden</a:t>
            </a:r>
            <a:endParaRPr lang="x-non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Department of Physical Geography, Stockholm University, Stockholm, Sweden </a:t>
            </a:r>
            <a:endParaRPr lang="x-non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Bolin Centre for Climate Research, Stockholm University, Stockholm, Sweden</a:t>
            </a:r>
            <a:endParaRPr lang="x-non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A2F4D-15B0-856F-151E-53FB3ED249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668" y="5801763"/>
            <a:ext cx="760889" cy="57214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FA02D0-EAAA-255D-66B6-202D93C9B2E6}"/>
              </a:ext>
            </a:extLst>
          </p:cNvPr>
          <p:cNvSpPr txBox="1"/>
          <p:nvPr/>
        </p:nvSpPr>
        <p:spPr>
          <a:xfrm>
            <a:off x="1047851" y="5889641"/>
            <a:ext cx="1973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@AlbertBrangari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0C9C3B-A886-152A-F363-4485C5BDB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81" y="100382"/>
            <a:ext cx="1487944" cy="1872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640CE0-A5F8-9881-06CA-BC4723C2C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029" y="324853"/>
            <a:ext cx="1540280" cy="14669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5C0015-A286-DDEE-6DD1-1F8C9A291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908" y="1731638"/>
            <a:ext cx="4472709" cy="3335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13658D-D470-67FC-42AC-49682FBBE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2104" y="1662546"/>
            <a:ext cx="1605095" cy="345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6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6394D6B-39A7-E843-AD0E-5FF86786A94B}"/>
              </a:ext>
            </a:extLst>
          </p:cNvPr>
          <p:cNvGrpSpPr/>
          <p:nvPr/>
        </p:nvGrpSpPr>
        <p:grpSpPr>
          <a:xfrm>
            <a:off x="524865" y="1111709"/>
            <a:ext cx="4965031" cy="3962811"/>
            <a:chOff x="6328615" y="1808163"/>
            <a:chExt cx="4965031" cy="396281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5EF3F0B-0777-F44C-94BA-0967DB2C2206}"/>
                </a:ext>
              </a:extLst>
            </p:cNvPr>
            <p:cNvCxnSpPr/>
            <p:nvPr/>
          </p:nvCxnSpPr>
          <p:spPr>
            <a:xfrm>
              <a:off x="6641436" y="1808163"/>
              <a:ext cx="0" cy="39628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D4CC0FE-8344-4749-9DB4-94EBDD20D4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8615" y="5432616"/>
              <a:ext cx="49650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F61828-E853-5844-8576-455D5FC9FDE8}"/>
              </a:ext>
            </a:extLst>
          </p:cNvPr>
          <p:cNvCxnSpPr>
            <a:cxnSpLocks/>
          </p:cNvCxnSpPr>
          <p:nvPr/>
        </p:nvCxnSpPr>
        <p:spPr>
          <a:xfrm flipH="1" flipV="1">
            <a:off x="845714" y="3180892"/>
            <a:ext cx="5207575" cy="1652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28792BB-3F61-E44E-8F13-3E8E11F7B864}"/>
              </a:ext>
            </a:extLst>
          </p:cNvPr>
          <p:cNvSpPr txBox="1"/>
          <p:nvPr/>
        </p:nvSpPr>
        <p:spPr>
          <a:xfrm>
            <a:off x="1223516" y="2406401"/>
            <a:ext cx="129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‘Type-1’ respiration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CAEC8B-26BC-5549-A517-616ECE026551}"/>
              </a:ext>
            </a:extLst>
          </p:cNvPr>
          <p:cNvGrpSpPr/>
          <p:nvPr/>
        </p:nvGrpSpPr>
        <p:grpSpPr>
          <a:xfrm>
            <a:off x="827493" y="1251441"/>
            <a:ext cx="4967315" cy="3453048"/>
            <a:chOff x="3939636" y="2082921"/>
            <a:chExt cx="4967315" cy="3453048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F6A83D7-E5A4-9748-95C6-97511F52BC41}"/>
                </a:ext>
              </a:extLst>
            </p:cNvPr>
            <p:cNvSpPr/>
            <p:nvPr/>
          </p:nvSpPr>
          <p:spPr>
            <a:xfrm>
              <a:off x="4267867" y="2082921"/>
              <a:ext cx="4639084" cy="1854813"/>
            </a:xfrm>
            <a:custGeom>
              <a:avLst/>
              <a:gdLst>
                <a:gd name="connsiteX0" fmla="*/ 0 w 4555957"/>
                <a:gd name="connsiteY0" fmla="*/ 0 h 2037347"/>
                <a:gd name="connsiteX1" fmla="*/ 4555957 w 4555957"/>
                <a:gd name="connsiteY1" fmla="*/ 2037347 h 2037347"/>
                <a:gd name="connsiteX2" fmla="*/ 4555957 w 4555957"/>
                <a:gd name="connsiteY2" fmla="*/ 2037347 h 2037347"/>
                <a:gd name="connsiteX0" fmla="*/ 0 w 4555957"/>
                <a:gd name="connsiteY0" fmla="*/ 0 h 2037347"/>
                <a:gd name="connsiteX1" fmla="*/ 2245894 w 4555957"/>
                <a:gd name="connsiteY1" fmla="*/ 1026695 h 2037347"/>
                <a:gd name="connsiteX2" fmla="*/ 4555957 w 4555957"/>
                <a:gd name="connsiteY2" fmla="*/ 2037347 h 2037347"/>
                <a:gd name="connsiteX3" fmla="*/ 4555957 w 4555957"/>
                <a:gd name="connsiteY3" fmla="*/ 2037347 h 2037347"/>
                <a:gd name="connsiteX0" fmla="*/ 0 w 4555957"/>
                <a:gd name="connsiteY0" fmla="*/ 0 h 2037347"/>
                <a:gd name="connsiteX1" fmla="*/ 1957137 w 4555957"/>
                <a:gd name="connsiteY1" fmla="*/ 1764632 h 2037347"/>
                <a:gd name="connsiteX2" fmla="*/ 4555957 w 4555957"/>
                <a:gd name="connsiteY2" fmla="*/ 2037347 h 2037347"/>
                <a:gd name="connsiteX3" fmla="*/ 4555957 w 4555957"/>
                <a:gd name="connsiteY3" fmla="*/ 2037347 h 2037347"/>
                <a:gd name="connsiteX0" fmla="*/ 0 w 4555957"/>
                <a:gd name="connsiteY0" fmla="*/ 0 h 2037347"/>
                <a:gd name="connsiteX1" fmla="*/ 1957137 w 4555957"/>
                <a:gd name="connsiteY1" fmla="*/ 1764632 h 2037347"/>
                <a:gd name="connsiteX2" fmla="*/ 4555957 w 4555957"/>
                <a:gd name="connsiteY2" fmla="*/ 2037347 h 2037347"/>
                <a:gd name="connsiteX3" fmla="*/ 4555957 w 4555957"/>
                <a:gd name="connsiteY3" fmla="*/ 2037347 h 2037347"/>
                <a:gd name="connsiteX0" fmla="*/ 0 w 4555957"/>
                <a:gd name="connsiteY0" fmla="*/ 0 h 2037347"/>
                <a:gd name="connsiteX1" fmla="*/ 1989221 w 4555957"/>
                <a:gd name="connsiteY1" fmla="*/ 1700464 h 2037347"/>
                <a:gd name="connsiteX2" fmla="*/ 4555957 w 4555957"/>
                <a:gd name="connsiteY2" fmla="*/ 2037347 h 2037347"/>
                <a:gd name="connsiteX3" fmla="*/ 4555957 w 4555957"/>
                <a:gd name="connsiteY3" fmla="*/ 2037347 h 2037347"/>
                <a:gd name="connsiteX0" fmla="*/ 0 w 4555957"/>
                <a:gd name="connsiteY0" fmla="*/ 0 h 2037347"/>
                <a:gd name="connsiteX1" fmla="*/ 1504312 w 4555957"/>
                <a:gd name="connsiteY1" fmla="*/ 1358346 h 2037347"/>
                <a:gd name="connsiteX2" fmla="*/ 4555957 w 4555957"/>
                <a:gd name="connsiteY2" fmla="*/ 2037347 h 2037347"/>
                <a:gd name="connsiteX3" fmla="*/ 4555957 w 4555957"/>
                <a:gd name="connsiteY3" fmla="*/ 2037347 h 2037347"/>
                <a:gd name="connsiteX0" fmla="*/ 0 w 4555957"/>
                <a:gd name="connsiteY0" fmla="*/ 0 h 2037347"/>
                <a:gd name="connsiteX1" fmla="*/ 1504312 w 4555957"/>
                <a:gd name="connsiteY1" fmla="*/ 1358346 h 2037347"/>
                <a:gd name="connsiteX2" fmla="*/ 4555957 w 4555957"/>
                <a:gd name="connsiteY2" fmla="*/ 2037347 h 2037347"/>
                <a:gd name="connsiteX3" fmla="*/ 4555957 w 4555957"/>
                <a:gd name="connsiteY3" fmla="*/ 1585751 h 2037347"/>
                <a:gd name="connsiteX0" fmla="*/ 0 w 4555957"/>
                <a:gd name="connsiteY0" fmla="*/ 0 h 1736283"/>
                <a:gd name="connsiteX1" fmla="*/ 1504312 w 4555957"/>
                <a:gd name="connsiteY1" fmla="*/ 1358346 h 1736283"/>
                <a:gd name="connsiteX2" fmla="*/ 4154175 w 4555957"/>
                <a:gd name="connsiteY2" fmla="*/ 1736283 h 1736283"/>
                <a:gd name="connsiteX3" fmla="*/ 4555957 w 4555957"/>
                <a:gd name="connsiteY3" fmla="*/ 1585751 h 1736283"/>
                <a:gd name="connsiteX0" fmla="*/ 0 w 4555957"/>
                <a:gd name="connsiteY0" fmla="*/ 0 h 1585751"/>
                <a:gd name="connsiteX1" fmla="*/ 1504312 w 4555957"/>
                <a:gd name="connsiteY1" fmla="*/ 1358346 h 1585751"/>
                <a:gd name="connsiteX2" fmla="*/ 4555957 w 4555957"/>
                <a:gd name="connsiteY2" fmla="*/ 1585751 h 1585751"/>
                <a:gd name="connsiteX0" fmla="*/ 0 w 4639084"/>
                <a:gd name="connsiteY0" fmla="*/ 0 h 1832076"/>
                <a:gd name="connsiteX1" fmla="*/ 1504312 w 4639084"/>
                <a:gd name="connsiteY1" fmla="*/ 1358346 h 1832076"/>
                <a:gd name="connsiteX2" fmla="*/ 4639084 w 4639084"/>
                <a:gd name="connsiteY2" fmla="*/ 1832076 h 183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39084" h="1832076">
                  <a:moveTo>
                    <a:pt x="0" y="0"/>
                  </a:moveTo>
                  <a:cubicBezTo>
                    <a:pt x="652379" y="588211"/>
                    <a:pt x="731131" y="1053000"/>
                    <a:pt x="1504312" y="1358346"/>
                  </a:cubicBezTo>
                  <a:cubicBezTo>
                    <a:pt x="2277493" y="1663692"/>
                    <a:pt x="4003325" y="1784700"/>
                    <a:pt x="4639084" y="1832076"/>
                  </a:cubicBezTo>
                </a:path>
              </a:pathLst>
            </a:custGeom>
            <a:noFill/>
            <a:ln w="5080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CC6269-C645-AC4E-83EA-E008F456D0B8}"/>
                </a:ext>
              </a:extLst>
            </p:cNvPr>
            <p:cNvCxnSpPr>
              <a:cxnSpLocks/>
            </p:cNvCxnSpPr>
            <p:nvPr/>
          </p:nvCxnSpPr>
          <p:spPr>
            <a:xfrm>
              <a:off x="4214864" y="2082921"/>
              <a:ext cx="8027" cy="3453048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DD8B96-CC15-AC42-8B99-84B189235D8F}"/>
                </a:ext>
              </a:extLst>
            </p:cNvPr>
            <p:cNvCxnSpPr>
              <a:cxnSpLocks/>
            </p:cNvCxnSpPr>
            <p:nvPr/>
          </p:nvCxnSpPr>
          <p:spPr>
            <a:xfrm>
              <a:off x="3939636" y="5534026"/>
              <a:ext cx="256751" cy="0"/>
            </a:xfrm>
            <a:prstGeom prst="line">
              <a:avLst/>
            </a:prstGeom>
            <a:noFill/>
            <a:ln w="50800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9B09F44-9E81-E742-A91C-C149CA7893A4}"/>
              </a:ext>
            </a:extLst>
          </p:cNvPr>
          <p:cNvSpPr txBox="1"/>
          <p:nvPr/>
        </p:nvSpPr>
        <p:spPr>
          <a:xfrm>
            <a:off x="4539369" y="1310494"/>
            <a:ext cx="129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‘Type-2’ respiration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608719-E30D-0546-A9ED-1914BA74E841}"/>
              </a:ext>
            </a:extLst>
          </p:cNvPr>
          <p:cNvGrpSpPr/>
          <p:nvPr/>
        </p:nvGrpSpPr>
        <p:grpSpPr>
          <a:xfrm>
            <a:off x="829154" y="1151750"/>
            <a:ext cx="4012731" cy="3568896"/>
            <a:chOff x="6383000" y="1985578"/>
            <a:chExt cx="4012731" cy="3568896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F805316-8491-B340-AE62-EAC096F0336F}"/>
                </a:ext>
              </a:extLst>
            </p:cNvPr>
            <p:cNvSpPr/>
            <p:nvPr/>
          </p:nvSpPr>
          <p:spPr>
            <a:xfrm>
              <a:off x="6639751" y="1985578"/>
              <a:ext cx="3755980" cy="819727"/>
            </a:xfrm>
            <a:custGeom>
              <a:avLst/>
              <a:gdLst>
                <a:gd name="connsiteX0" fmla="*/ 0 w 4684295"/>
                <a:gd name="connsiteY0" fmla="*/ 3561347 h 3561347"/>
                <a:gd name="connsiteX1" fmla="*/ 4684295 w 4684295"/>
                <a:gd name="connsiteY1" fmla="*/ 0 h 3561347"/>
                <a:gd name="connsiteX2" fmla="*/ 4684295 w 4684295"/>
                <a:gd name="connsiteY2" fmla="*/ 0 h 3561347"/>
                <a:gd name="connsiteX0" fmla="*/ 0 w 4684295"/>
                <a:gd name="connsiteY0" fmla="*/ 3561347 h 3561347"/>
                <a:gd name="connsiteX1" fmla="*/ 2408955 w 4684295"/>
                <a:gd name="connsiteY1" fmla="*/ 1735973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408955 w 4684295"/>
                <a:gd name="connsiteY1" fmla="*/ 1735973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3932955 w 4684295"/>
                <a:gd name="connsiteY1" fmla="*/ 3404352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3932955 w 4684295"/>
                <a:gd name="connsiteY1" fmla="*/ 3404352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753643"/>
                <a:gd name="connsiteY0" fmla="*/ 3561347 h 3561347"/>
                <a:gd name="connsiteX1" fmla="*/ 3932955 w 4753643"/>
                <a:gd name="connsiteY1" fmla="*/ 3404352 h 3561347"/>
                <a:gd name="connsiteX2" fmla="*/ 4684295 w 4753643"/>
                <a:gd name="connsiteY2" fmla="*/ 0 h 3561347"/>
                <a:gd name="connsiteX3" fmla="*/ 4684295 w 4753643"/>
                <a:gd name="connsiteY3" fmla="*/ 0 h 3561347"/>
                <a:gd name="connsiteX0" fmla="*/ 0 w 4684295"/>
                <a:gd name="connsiteY0" fmla="*/ 3561347 h 3561347"/>
                <a:gd name="connsiteX1" fmla="*/ 3243144 w 4684295"/>
                <a:gd name="connsiteY1" fmla="*/ 3388310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996726 w 4684295"/>
                <a:gd name="connsiteY1" fmla="*/ 3531855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996726 w 4684295"/>
                <a:gd name="connsiteY1" fmla="*/ 3531855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996726 w 4684295"/>
                <a:gd name="connsiteY1" fmla="*/ 3531855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536745 w 4684295"/>
                <a:gd name="connsiteY1" fmla="*/ 3547805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5488"/>
                <a:gd name="connsiteX1" fmla="*/ 2536745 w 4684295"/>
                <a:gd name="connsiteY1" fmla="*/ 3547805 h 3565488"/>
                <a:gd name="connsiteX2" fmla="*/ 4684295 w 4684295"/>
                <a:gd name="connsiteY2" fmla="*/ 0 h 3565488"/>
                <a:gd name="connsiteX3" fmla="*/ 4684295 w 4684295"/>
                <a:gd name="connsiteY3" fmla="*/ 0 h 35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4295" h="3565488">
                  <a:moveTo>
                    <a:pt x="0" y="3561347"/>
                  </a:moveTo>
                  <a:cubicBezTo>
                    <a:pt x="998909" y="3551516"/>
                    <a:pt x="650781" y="3584188"/>
                    <a:pt x="2536745" y="3547805"/>
                  </a:cubicBezTo>
                  <a:cubicBezTo>
                    <a:pt x="4422709" y="3511422"/>
                    <a:pt x="4326370" y="591301"/>
                    <a:pt x="4684295" y="0"/>
                  </a:cubicBezTo>
                  <a:lnTo>
                    <a:pt x="4684295" y="0"/>
                  </a:lnTo>
                </a:path>
              </a:pathLst>
            </a:custGeom>
            <a:noFill/>
            <a:ln w="508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62D18F1-7AD8-934A-8F09-21DE491478DB}"/>
                </a:ext>
              </a:extLst>
            </p:cNvPr>
            <p:cNvCxnSpPr>
              <a:cxnSpLocks/>
            </p:cNvCxnSpPr>
            <p:nvPr/>
          </p:nvCxnSpPr>
          <p:spPr>
            <a:xfrm>
              <a:off x="6661442" y="2782474"/>
              <a:ext cx="8027" cy="277200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45F125E-009A-3C4E-800C-9C511FA7F0AF}"/>
                </a:ext>
              </a:extLst>
            </p:cNvPr>
            <p:cNvCxnSpPr>
              <a:cxnSpLocks/>
            </p:cNvCxnSpPr>
            <p:nvPr/>
          </p:nvCxnSpPr>
          <p:spPr>
            <a:xfrm>
              <a:off x="6383000" y="5534026"/>
              <a:ext cx="256751" cy="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50576CA-2BB2-754C-9AC3-91972F8EE2E4}"/>
              </a:ext>
            </a:extLst>
          </p:cNvPr>
          <p:cNvSpPr txBox="1"/>
          <p:nvPr/>
        </p:nvSpPr>
        <p:spPr>
          <a:xfrm rot="16200000">
            <a:off x="-1203897" y="2732931"/>
            <a:ext cx="3591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Respiration rates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E3922B-D91E-B74B-90A1-A9F8239AAB31}"/>
              </a:ext>
            </a:extLst>
          </p:cNvPr>
          <p:cNvSpPr txBox="1"/>
          <p:nvPr/>
        </p:nvSpPr>
        <p:spPr>
          <a:xfrm>
            <a:off x="2513954" y="4753552"/>
            <a:ext cx="167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3DA02C-F346-8546-B0EC-23A0FD8F9371}"/>
              </a:ext>
            </a:extLst>
          </p:cNvPr>
          <p:cNvGrpSpPr/>
          <p:nvPr/>
        </p:nvGrpSpPr>
        <p:grpSpPr>
          <a:xfrm>
            <a:off x="1092893" y="4847793"/>
            <a:ext cx="963431" cy="307777"/>
            <a:chOff x="1092893" y="4847793"/>
            <a:chExt cx="963431" cy="30777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5B91AC-D713-C445-9816-A5A671DA11A6}"/>
                </a:ext>
              </a:extLst>
            </p:cNvPr>
            <p:cNvSpPr txBox="1"/>
            <p:nvPr/>
          </p:nvSpPr>
          <p:spPr>
            <a:xfrm>
              <a:off x="1095917" y="4847793"/>
              <a:ext cx="9604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Rewetting</a:t>
              </a:r>
            </a:p>
          </p:txBody>
        </p:sp>
        <p:sp>
          <p:nvSpPr>
            <p:cNvPr id="7" name="Bent Arrow 6">
              <a:extLst>
                <a:ext uri="{FF2B5EF4-FFF2-40B4-BE49-F238E27FC236}">
                  <a16:creationId xmlns:a16="http://schemas.microsoft.com/office/drawing/2014/main" id="{CD82FA9E-55A7-F84C-88EB-0060ACB35781}"/>
                </a:ext>
              </a:extLst>
            </p:cNvPr>
            <p:cNvSpPr/>
            <p:nvPr/>
          </p:nvSpPr>
          <p:spPr>
            <a:xfrm rot="16200000">
              <a:off x="1051565" y="4945370"/>
              <a:ext cx="128376" cy="45719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4E3EB58-364D-C54E-96DC-DDC1F927E6CD}"/>
              </a:ext>
            </a:extLst>
          </p:cNvPr>
          <p:cNvSpPr txBox="1"/>
          <p:nvPr/>
        </p:nvSpPr>
        <p:spPr>
          <a:xfrm>
            <a:off x="7531269" y="2332947"/>
            <a:ext cx="126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‘Type-1’ growth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F9F525-C01F-AE49-A80B-771D749FA107}"/>
              </a:ext>
            </a:extLst>
          </p:cNvPr>
          <p:cNvGrpSpPr/>
          <p:nvPr/>
        </p:nvGrpSpPr>
        <p:grpSpPr>
          <a:xfrm>
            <a:off x="6248074" y="1109361"/>
            <a:ext cx="4965031" cy="3962811"/>
            <a:chOff x="6328615" y="1808163"/>
            <a:chExt cx="4965031" cy="396281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C72EC06-4DBE-2241-BB61-9E9663BB8C0C}"/>
                </a:ext>
              </a:extLst>
            </p:cNvPr>
            <p:cNvCxnSpPr/>
            <p:nvPr/>
          </p:nvCxnSpPr>
          <p:spPr>
            <a:xfrm>
              <a:off x="6641436" y="1808163"/>
              <a:ext cx="0" cy="39628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4D0E10E-3D57-F149-940D-C8D9DBF85D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8615" y="5432616"/>
              <a:ext cx="49650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F0F7B67-8633-A548-9578-312064F585AE}"/>
              </a:ext>
            </a:extLst>
          </p:cNvPr>
          <p:cNvCxnSpPr>
            <a:cxnSpLocks/>
          </p:cNvCxnSpPr>
          <p:nvPr/>
        </p:nvCxnSpPr>
        <p:spPr>
          <a:xfrm flipH="1" flipV="1">
            <a:off x="6568923" y="3178544"/>
            <a:ext cx="5207575" cy="1652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BAA3796-D868-444E-94C4-8FD7571DFA4F}"/>
              </a:ext>
            </a:extLst>
          </p:cNvPr>
          <p:cNvSpPr txBox="1"/>
          <p:nvPr/>
        </p:nvSpPr>
        <p:spPr>
          <a:xfrm>
            <a:off x="10919753" y="3314451"/>
            <a:ext cx="960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Moist control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4D887E-84CD-8341-82E0-ECCF2C5741FA}"/>
              </a:ext>
            </a:extLst>
          </p:cNvPr>
          <p:cNvSpPr txBox="1"/>
          <p:nvPr/>
        </p:nvSpPr>
        <p:spPr>
          <a:xfrm>
            <a:off x="9770548" y="2606304"/>
            <a:ext cx="120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‘Type-2’ growth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25041A-878D-6F45-A3C7-2265EB33AFE9}"/>
              </a:ext>
            </a:extLst>
          </p:cNvPr>
          <p:cNvGrpSpPr/>
          <p:nvPr/>
        </p:nvGrpSpPr>
        <p:grpSpPr>
          <a:xfrm>
            <a:off x="6575784" y="1191491"/>
            <a:ext cx="3884398" cy="3544672"/>
            <a:chOff x="6575784" y="1191491"/>
            <a:chExt cx="3884398" cy="354467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0B40383-1868-BD4F-979F-E2AFB0DEF7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5784" y="4726835"/>
              <a:ext cx="30600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E842E3F-2F0E-CF4F-85B8-1A4817545B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9959" y="1191491"/>
              <a:ext cx="3600223" cy="354467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eform 50">
            <a:extLst>
              <a:ext uri="{FF2B5EF4-FFF2-40B4-BE49-F238E27FC236}">
                <a16:creationId xmlns:a16="http://schemas.microsoft.com/office/drawing/2014/main" id="{4C0134D4-2EA9-9147-9336-588EB2B07B9A}"/>
              </a:ext>
            </a:extLst>
          </p:cNvPr>
          <p:cNvSpPr/>
          <p:nvPr/>
        </p:nvSpPr>
        <p:spPr>
          <a:xfrm>
            <a:off x="6579222" y="1151751"/>
            <a:ext cx="4842427" cy="3582064"/>
          </a:xfrm>
          <a:custGeom>
            <a:avLst/>
            <a:gdLst>
              <a:gd name="connsiteX0" fmla="*/ 0 w 4684295"/>
              <a:gd name="connsiteY0" fmla="*/ 3561347 h 3561347"/>
              <a:gd name="connsiteX1" fmla="*/ 4684295 w 4684295"/>
              <a:gd name="connsiteY1" fmla="*/ 0 h 3561347"/>
              <a:gd name="connsiteX2" fmla="*/ 4684295 w 4684295"/>
              <a:gd name="connsiteY2" fmla="*/ 0 h 3561347"/>
              <a:gd name="connsiteX0" fmla="*/ 0 w 4684295"/>
              <a:gd name="connsiteY0" fmla="*/ 3561347 h 3561347"/>
              <a:gd name="connsiteX1" fmla="*/ 2408955 w 4684295"/>
              <a:gd name="connsiteY1" fmla="*/ 1735973 h 3561347"/>
              <a:gd name="connsiteX2" fmla="*/ 4684295 w 4684295"/>
              <a:gd name="connsiteY2" fmla="*/ 0 h 3561347"/>
              <a:gd name="connsiteX3" fmla="*/ 4684295 w 4684295"/>
              <a:gd name="connsiteY3" fmla="*/ 0 h 3561347"/>
              <a:gd name="connsiteX0" fmla="*/ 0 w 4684295"/>
              <a:gd name="connsiteY0" fmla="*/ 3561347 h 3561347"/>
              <a:gd name="connsiteX1" fmla="*/ 2408955 w 4684295"/>
              <a:gd name="connsiteY1" fmla="*/ 1735973 h 3561347"/>
              <a:gd name="connsiteX2" fmla="*/ 4684295 w 4684295"/>
              <a:gd name="connsiteY2" fmla="*/ 0 h 3561347"/>
              <a:gd name="connsiteX3" fmla="*/ 4684295 w 4684295"/>
              <a:gd name="connsiteY3" fmla="*/ 0 h 3561347"/>
              <a:gd name="connsiteX0" fmla="*/ 0 w 4684295"/>
              <a:gd name="connsiteY0" fmla="*/ 3561347 h 3561347"/>
              <a:gd name="connsiteX1" fmla="*/ 3932955 w 4684295"/>
              <a:gd name="connsiteY1" fmla="*/ 3404352 h 3561347"/>
              <a:gd name="connsiteX2" fmla="*/ 4684295 w 4684295"/>
              <a:gd name="connsiteY2" fmla="*/ 0 h 3561347"/>
              <a:gd name="connsiteX3" fmla="*/ 4684295 w 4684295"/>
              <a:gd name="connsiteY3" fmla="*/ 0 h 3561347"/>
              <a:gd name="connsiteX0" fmla="*/ 0 w 4684295"/>
              <a:gd name="connsiteY0" fmla="*/ 3561347 h 3561347"/>
              <a:gd name="connsiteX1" fmla="*/ 3932955 w 4684295"/>
              <a:gd name="connsiteY1" fmla="*/ 3404352 h 3561347"/>
              <a:gd name="connsiteX2" fmla="*/ 4684295 w 4684295"/>
              <a:gd name="connsiteY2" fmla="*/ 0 h 3561347"/>
              <a:gd name="connsiteX3" fmla="*/ 4684295 w 4684295"/>
              <a:gd name="connsiteY3" fmla="*/ 0 h 3561347"/>
              <a:gd name="connsiteX0" fmla="*/ 0 w 4753643"/>
              <a:gd name="connsiteY0" fmla="*/ 3561347 h 3561347"/>
              <a:gd name="connsiteX1" fmla="*/ 3932955 w 4753643"/>
              <a:gd name="connsiteY1" fmla="*/ 3404352 h 3561347"/>
              <a:gd name="connsiteX2" fmla="*/ 4684295 w 4753643"/>
              <a:gd name="connsiteY2" fmla="*/ 0 h 3561347"/>
              <a:gd name="connsiteX3" fmla="*/ 4684295 w 4753643"/>
              <a:gd name="connsiteY3" fmla="*/ 0 h 3561347"/>
              <a:gd name="connsiteX0" fmla="*/ 0 w 4684295"/>
              <a:gd name="connsiteY0" fmla="*/ 3561347 h 3561347"/>
              <a:gd name="connsiteX1" fmla="*/ 3243144 w 4684295"/>
              <a:gd name="connsiteY1" fmla="*/ 3388310 h 3561347"/>
              <a:gd name="connsiteX2" fmla="*/ 4684295 w 4684295"/>
              <a:gd name="connsiteY2" fmla="*/ 0 h 3561347"/>
              <a:gd name="connsiteX3" fmla="*/ 4684295 w 4684295"/>
              <a:gd name="connsiteY3" fmla="*/ 0 h 3561347"/>
              <a:gd name="connsiteX0" fmla="*/ 0 w 4684295"/>
              <a:gd name="connsiteY0" fmla="*/ 3561347 h 3561347"/>
              <a:gd name="connsiteX1" fmla="*/ 2996726 w 4684295"/>
              <a:gd name="connsiteY1" fmla="*/ 3531855 h 3561347"/>
              <a:gd name="connsiteX2" fmla="*/ 4684295 w 4684295"/>
              <a:gd name="connsiteY2" fmla="*/ 0 h 3561347"/>
              <a:gd name="connsiteX3" fmla="*/ 4684295 w 4684295"/>
              <a:gd name="connsiteY3" fmla="*/ 0 h 3561347"/>
              <a:gd name="connsiteX0" fmla="*/ 0 w 4684295"/>
              <a:gd name="connsiteY0" fmla="*/ 3561347 h 3561347"/>
              <a:gd name="connsiteX1" fmla="*/ 2996726 w 4684295"/>
              <a:gd name="connsiteY1" fmla="*/ 3531855 h 3561347"/>
              <a:gd name="connsiteX2" fmla="*/ 4684295 w 4684295"/>
              <a:gd name="connsiteY2" fmla="*/ 0 h 3561347"/>
              <a:gd name="connsiteX3" fmla="*/ 4684295 w 4684295"/>
              <a:gd name="connsiteY3" fmla="*/ 0 h 3561347"/>
              <a:gd name="connsiteX0" fmla="*/ 0 w 4684295"/>
              <a:gd name="connsiteY0" fmla="*/ 3561347 h 3561347"/>
              <a:gd name="connsiteX1" fmla="*/ 2996726 w 4684295"/>
              <a:gd name="connsiteY1" fmla="*/ 3531855 h 3561347"/>
              <a:gd name="connsiteX2" fmla="*/ 4684295 w 4684295"/>
              <a:gd name="connsiteY2" fmla="*/ 0 h 3561347"/>
              <a:gd name="connsiteX3" fmla="*/ 4684295 w 4684295"/>
              <a:gd name="connsiteY3" fmla="*/ 0 h 3561347"/>
              <a:gd name="connsiteX0" fmla="*/ 0 w 4684295"/>
              <a:gd name="connsiteY0" fmla="*/ 3561347 h 3561347"/>
              <a:gd name="connsiteX1" fmla="*/ 2536745 w 4684295"/>
              <a:gd name="connsiteY1" fmla="*/ 3547805 h 3561347"/>
              <a:gd name="connsiteX2" fmla="*/ 4684295 w 4684295"/>
              <a:gd name="connsiteY2" fmla="*/ 0 h 3561347"/>
              <a:gd name="connsiteX3" fmla="*/ 4684295 w 4684295"/>
              <a:gd name="connsiteY3" fmla="*/ 0 h 3561347"/>
              <a:gd name="connsiteX0" fmla="*/ 0 w 4684295"/>
              <a:gd name="connsiteY0" fmla="*/ 3561347 h 3565488"/>
              <a:gd name="connsiteX1" fmla="*/ 2536745 w 4684295"/>
              <a:gd name="connsiteY1" fmla="*/ 3547805 h 3565488"/>
              <a:gd name="connsiteX2" fmla="*/ 4684295 w 4684295"/>
              <a:gd name="connsiteY2" fmla="*/ 0 h 3565488"/>
              <a:gd name="connsiteX3" fmla="*/ 4684295 w 4684295"/>
              <a:gd name="connsiteY3" fmla="*/ 0 h 356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4295" h="3565488">
                <a:moveTo>
                  <a:pt x="0" y="3561347"/>
                </a:moveTo>
                <a:cubicBezTo>
                  <a:pt x="998909" y="3551516"/>
                  <a:pt x="650781" y="3584188"/>
                  <a:pt x="2536745" y="3547805"/>
                </a:cubicBezTo>
                <a:cubicBezTo>
                  <a:pt x="4422709" y="3511422"/>
                  <a:pt x="4326370" y="591301"/>
                  <a:pt x="4684295" y="0"/>
                </a:cubicBezTo>
                <a:lnTo>
                  <a:pt x="4684295" y="0"/>
                </a:lnTo>
              </a:path>
            </a:pathLst>
          </a:cu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6DBEFC-051F-7942-A701-7DB6EA532AD2}"/>
              </a:ext>
            </a:extLst>
          </p:cNvPr>
          <p:cNvSpPr txBox="1"/>
          <p:nvPr/>
        </p:nvSpPr>
        <p:spPr>
          <a:xfrm rot="16200000">
            <a:off x="4584437" y="2742356"/>
            <a:ext cx="359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Growth rates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7EFA22-6494-FC4C-9D58-FE9129396B00}"/>
              </a:ext>
            </a:extLst>
          </p:cNvPr>
          <p:cNvSpPr txBox="1"/>
          <p:nvPr/>
        </p:nvSpPr>
        <p:spPr>
          <a:xfrm>
            <a:off x="8189362" y="4764677"/>
            <a:ext cx="167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B59F8B-90FB-6B49-8402-44F3AB27E9EB}"/>
              </a:ext>
            </a:extLst>
          </p:cNvPr>
          <p:cNvGrpSpPr/>
          <p:nvPr/>
        </p:nvGrpSpPr>
        <p:grpSpPr>
          <a:xfrm>
            <a:off x="6881784" y="4851023"/>
            <a:ext cx="963431" cy="307777"/>
            <a:chOff x="1092893" y="4847793"/>
            <a:chExt cx="963431" cy="30777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ACD9D6-F17C-9143-A922-DE901BCA7F55}"/>
                </a:ext>
              </a:extLst>
            </p:cNvPr>
            <p:cNvSpPr txBox="1"/>
            <p:nvPr/>
          </p:nvSpPr>
          <p:spPr>
            <a:xfrm>
              <a:off x="1095917" y="4847793"/>
              <a:ext cx="9604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Rewetting</a:t>
              </a:r>
            </a:p>
          </p:txBody>
        </p:sp>
        <p:sp>
          <p:nvSpPr>
            <p:cNvPr id="48" name="Bent Arrow 47">
              <a:extLst>
                <a:ext uri="{FF2B5EF4-FFF2-40B4-BE49-F238E27FC236}">
                  <a16:creationId xmlns:a16="http://schemas.microsoft.com/office/drawing/2014/main" id="{DCF44E31-C2E0-5742-B932-2B57BF312E4F}"/>
                </a:ext>
              </a:extLst>
            </p:cNvPr>
            <p:cNvSpPr/>
            <p:nvPr/>
          </p:nvSpPr>
          <p:spPr>
            <a:xfrm rot="16200000">
              <a:off x="1051565" y="4945370"/>
              <a:ext cx="128376" cy="45719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E9B128B-884C-4442-923C-6CEB7AD1059A}"/>
              </a:ext>
            </a:extLst>
          </p:cNvPr>
          <p:cNvSpPr txBox="1"/>
          <p:nvPr/>
        </p:nvSpPr>
        <p:spPr>
          <a:xfrm>
            <a:off x="5157927" y="3298419"/>
            <a:ext cx="960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Moist control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2A1E769-474B-469C-10E1-BFCD28B4D237}"/>
              </a:ext>
            </a:extLst>
          </p:cNvPr>
          <p:cNvSpPr/>
          <p:nvPr/>
        </p:nvSpPr>
        <p:spPr>
          <a:xfrm>
            <a:off x="1" y="5352869"/>
            <a:ext cx="12191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[e.g</a:t>
            </a:r>
            <a:r>
              <a:rPr lang="x-none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Göransson </a:t>
            </a:r>
            <a:r>
              <a:rPr lang="x-non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 (2013</a:t>
            </a:r>
            <a:r>
              <a:rPr lang="x-none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Meisner et al. (2013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x-none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x-none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Slessarev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</a:t>
            </a:r>
            <a:r>
              <a:rPr lang="x-none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x-none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)]</a:t>
            </a:r>
            <a:endParaRPr lang="x-non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0066A55-45DA-F63C-3E7A-3C880AB39D31}"/>
              </a:ext>
            </a:extLst>
          </p:cNvPr>
          <p:cNvSpPr/>
          <p:nvPr/>
        </p:nvSpPr>
        <p:spPr>
          <a:xfrm>
            <a:off x="713590" y="401380"/>
            <a:ext cx="10411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Recent empirical evidence: two types of response to drying-rewetting</a:t>
            </a:r>
            <a:endParaRPr lang="x-non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C83C20B-0AC8-6F9F-06D4-0DCD22C8FBFE}"/>
              </a:ext>
            </a:extLst>
          </p:cNvPr>
          <p:cNvCxnSpPr>
            <a:cxnSpLocks/>
          </p:cNvCxnSpPr>
          <p:nvPr/>
        </p:nvCxnSpPr>
        <p:spPr>
          <a:xfrm>
            <a:off x="10432473" y="1191491"/>
            <a:ext cx="1288472" cy="845127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42" grpId="0"/>
      <p:bldP spid="45" grpId="0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04AE4-BAC4-FB4A-9C3E-9810750DC1C8}"/>
              </a:ext>
            </a:extLst>
          </p:cNvPr>
          <p:cNvGrpSpPr/>
          <p:nvPr/>
        </p:nvGrpSpPr>
        <p:grpSpPr>
          <a:xfrm>
            <a:off x="6195578" y="1109361"/>
            <a:ext cx="5684582" cy="4049439"/>
            <a:chOff x="6195578" y="1109361"/>
            <a:chExt cx="5684582" cy="404943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4E3EB58-364D-C54E-96DC-DDC1F927E6CD}"/>
                </a:ext>
              </a:extLst>
            </p:cNvPr>
            <p:cNvSpPr txBox="1"/>
            <p:nvPr/>
          </p:nvSpPr>
          <p:spPr>
            <a:xfrm>
              <a:off x="6866252" y="3524439"/>
              <a:ext cx="96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Type 1 growth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1F9F525-C01F-AE49-A80B-771D749FA107}"/>
                </a:ext>
              </a:extLst>
            </p:cNvPr>
            <p:cNvGrpSpPr/>
            <p:nvPr/>
          </p:nvGrpSpPr>
          <p:grpSpPr>
            <a:xfrm>
              <a:off x="6248074" y="1109361"/>
              <a:ext cx="4965031" cy="3962811"/>
              <a:chOff x="6328615" y="1808163"/>
              <a:chExt cx="4965031" cy="396281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C72EC06-4DBE-2241-BB61-9E9663BB8C0C}"/>
                  </a:ext>
                </a:extLst>
              </p:cNvPr>
              <p:cNvCxnSpPr/>
              <p:nvPr/>
            </p:nvCxnSpPr>
            <p:spPr>
              <a:xfrm>
                <a:off x="6641436" y="1808163"/>
                <a:ext cx="0" cy="39628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4D0E10E-3D57-F149-940D-C8D9DBF85D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8615" y="5432616"/>
                <a:ext cx="496503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0F7B67-8633-A548-9578-312064F585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8923" y="3178544"/>
              <a:ext cx="5207575" cy="1652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AA3796-D868-444E-94C4-8FD7571DFA4F}"/>
                </a:ext>
              </a:extLst>
            </p:cNvPr>
            <p:cNvSpPr txBox="1"/>
            <p:nvPr/>
          </p:nvSpPr>
          <p:spPr>
            <a:xfrm>
              <a:off x="10919753" y="3314451"/>
              <a:ext cx="96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Moist control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24D887E-84CD-8341-82E0-ECCF2C5741FA}"/>
                </a:ext>
              </a:extLst>
            </p:cNvPr>
            <p:cNvSpPr txBox="1"/>
            <p:nvPr/>
          </p:nvSpPr>
          <p:spPr>
            <a:xfrm>
              <a:off x="9382622" y="3673104"/>
              <a:ext cx="96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Type 2 growth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25041A-878D-6F45-A3C7-2265EB33AFE9}"/>
                </a:ext>
              </a:extLst>
            </p:cNvPr>
            <p:cNvGrpSpPr/>
            <p:nvPr/>
          </p:nvGrpSpPr>
          <p:grpSpPr>
            <a:xfrm>
              <a:off x="6575784" y="1314786"/>
              <a:ext cx="5082598" cy="3421377"/>
              <a:chOff x="6575784" y="1314786"/>
              <a:chExt cx="5082598" cy="342137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0B40383-1868-BD4F-979F-E2AFB0DEF7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75784" y="4726835"/>
                <a:ext cx="306000" cy="0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E842E3F-2F0E-CF4F-85B8-1A4817545B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9959" y="1314786"/>
                <a:ext cx="4798423" cy="3421377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C0134D4-2EA9-9147-9336-588EB2B07B9A}"/>
                </a:ext>
              </a:extLst>
            </p:cNvPr>
            <p:cNvSpPr/>
            <p:nvPr/>
          </p:nvSpPr>
          <p:spPr>
            <a:xfrm>
              <a:off x="6579222" y="1151751"/>
              <a:ext cx="4842427" cy="3582064"/>
            </a:xfrm>
            <a:custGeom>
              <a:avLst/>
              <a:gdLst>
                <a:gd name="connsiteX0" fmla="*/ 0 w 4684295"/>
                <a:gd name="connsiteY0" fmla="*/ 3561347 h 3561347"/>
                <a:gd name="connsiteX1" fmla="*/ 4684295 w 4684295"/>
                <a:gd name="connsiteY1" fmla="*/ 0 h 3561347"/>
                <a:gd name="connsiteX2" fmla="*/ 4684295 w 4684295"/>
                <a:gd name="connsiteY2" fmla="*/ 0 h 3561347"/>
                <a:gd name="connsiteX0" fmla="*/ 0 w 4684295"/>
                <a:gd name="connsiteY0" fmla="*/ 3561347 h 3561347"/>
                <a:gd name="connsiteX1" fmla="*/ 2408955 w 4684295"/>
                <a:gd name="connsiteY1" fmla="*/ 1735973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408955 w 4684295"/>
                <a:gd name="connsiteY1" fmla="*/ 1735973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3932955 w 4684295"/>
                <a:gd name="connsiteY1" fmla="*/ 3404352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3932955 w 4684295"/>
                <a:gd name="connsiteY1" fmla="*/ 3404352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753643"/>
                <a:gd name="connsiteY0" fmla="*/ 3561347 h 3561347"/>
                <a:gd name="connsiteX1" fmla="*/ 3932955 w 4753643"/>
                <a:gd name="connsiteY1" fmla="*/ 3404352 h 3561347"/>
                <a:gd name="connsiteX2" fmla="*/ 4684295 w 4753643"/>
                <a:gd name="connsiteY2" fmla="*/ 0 h 3561347"/>
                <a:gd name="connsiteX3" fmla="*/ 4684295 w 4753643"/>
                <a:gd name="connsiteY3" fmla="*/ 0 h 3561347"/>
                <a:gd name="connsiteX0" fmla="*/ 0 w 4684295"/>
                <a:gd name="connsiteY0" fmla="*/ 3561347 h 3561347"/>
                <a:gd name="connsiteX1" fmla="*/ 3243144 w 4684295"/>
                <a:gd name="connsiteY1" fmla="*/ 3388310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996726 w 4684295"/>
                <a:gd name="connsiteY1" fmla="*/ 3531855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996726 w 4684295"/>
                <a:gd name="connsiteY1" fmla="*/ 3531855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996726 w 4684295"/>
                <a:gd name="connsiteY1" fmla="*/ 3531855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536745 w 4684295"/>
                <a:gd name="connsiteY1" fmla="*/ 3547805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5488"/>
                <a:gd name="connsiteX1" fmla="*/ 2536745 w 4684295"/>
                <a:gd name="connsiteY1" fmla="*/ 3547805 h 3565488"/>
                <a:gd name="connsiteX2" fmla="*/ 4684295 w 4684295"/>
                <a:gd name="connsiteY2" fmla="*/ 0 h 3565488"/>
                <a:gd name="connsiteX3" fmla="*/ 4684295 w 4684295"/>
                <a:gd name="connsiteY3" fmla="*/ 0 h 35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4295" h="3565488">
                  <a:moveTo>
                    <a:pt x="0" y="3561347"/>
                  </a:moveTo>
                  <a:cubicBezTo>
                    <a:pt x="998909" y="3551516"/>
                    <a:pt x="650781" y="3584188"/>
                    <a:pt x="2536745" y="3547805"/>
                  </a:cubicBezTo>
                  <a:cubicBezTo>
                    <a:pt x="4422709" y="3511422"/>
                    <a:pt x="4326370" y="591301"/>
                    <a:pt x="4684295" y="0"/>
                  </a:cubicBezTo>
                  <a:lnTo>
                    <a:pt x="4684295" y="0"/>
                  </a:ln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6DBEFC-051F-7942-A701-7DB6EA532AD2}"/>
                </a:ext>
              </a:extLst>
            </p:cNvPr>
            <p:cNvSpPr txBox="1"/>
            <p:nvPr/>
          </p:nvSpPr>
          <p:spPr>
            <a:xfrm rot="16200000">
              <a:off x="4584437" y="2742356"/>
              <a:ext cx="3591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Growth rates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37EFA22-6494-FC4C-9D58-FE9129396B00}"/>
                </a:ext>
              </a:extLst>
            </p:cNvPr>
            <p:cNvSpPr txBox="1"/>
            <p:nvPr/>
          </p:nvSpPr>
          <p:spPr>
            <a:xfrm>
              <a:off x="8189362" y="4764677"/>
              <a:ext cx="1673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3B59F8B-90FB-6B49-8402-44F3AB27E9EB}"/>
                </a:ext>
              </a:extLst>
            </p:cNvPr>
            <p:cNvGrpSpPr/>
            <p:nvPr/>
          </p:nvGrpSpPr>
          <p:grpSpPr>
            <a:xfrm>
              <a:off x="6881784" y="4851023"/>
              <a:ext cx="963431" cy="307777"/>
              <a:chOff x="1092893" y="4847793"/>
              <a:chExt cx="963431" cy="30777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BACD9D6-F17C-9143-A922-DE901BCA7F55}"/>
                  </a:ext>
                </a:extLst>
              </p:cNvPr>
              <p:cNvSpPr txBox="1"/>
              <p:nvPr/>
            </p:nvSpPr>
            <p:spPr>
              <a:xfrm>
                <a:off x="1095917" y="4847793"/>
                <a:ext cx="9604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Rewetting</a:t>
                </a:r>
              </a:p>
            </p:txBody>
          </p:sp>
          <p:sp>
            <p:nvSpPr>
              <p:cNvPr id="48" name="Bent Arrow 47">
                <a:extLst>
                  <a:ext uri="{FF2B5EF4-FFF2-40B4-BE49-F238E27FC236}">
                    <a16:creationId xmlns:a16="http://schemas.microsoft.com/office/drawing/2014/main" id="{DCF44E31-C2E0-5742-B932-2B57BF312E4F}"/>
                  </a:ext>
                </a:extLst>
              </p:cNvPr>
              <p:cNvSpPr/>
              <p:nvPr/>
            </p:nvSpPr>
            <p:spPr>
              <a:xfrm rot="16200000">
                <a:off x="1051565" y="4945370"/>
                <a:ext cx="128376" cy="45719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165FF54-1C76-3A4B-A6E5-27698B038977}"/>
              </a:ext>
            </a:extLst>
          </p:cNvPr>
          <p:cNvGrpSpPr/>
          <p:nvPr/>
        </p:nvGrpSpPr>
        <p:grpSpPr>
          <a:xfrm>
            <a:off x="407245" y="1111709"/>
            <a:ext cx="5711089" cy="4043861"/>
            <a:chOff x="407245" y="1111709"/>
            <a:chExt cx="5711089" cy="40438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394D6B-39A7-E843-AD0E-5FF86786A94B}"/>
                </a:ext>
              </a:extLst>
            </p:cNvPr>
            <p:cNvGrpSpPr/>
            <p:nvPr/>
          </p:nvGrpSpPr>
          <p:grpSpPr>
            <a:xfrm>
              <a:off x="524865" y="1111709"/>
              <a:ext cx="4965031" cy="3962811"/>
              <a:chOff x="6328615" y="1808163"/>
              <a:chExt cx="4965031" cy="396281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5EF3F0B-0777-F44C-94BA-0967DB2C2206}"/>
                  </a:ext>
                </a:extLst>
              </p:cNvPr>
              <p:cNvCxnSpPr/>
              <p:nvPr/>
            </p:nvCxnSpPr>
            <p:spPr>
              <a:xfrm>
                <a:off x="6641436" y="1808163"/>
                <a:ext cx="0" cy="39628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D4CC0FE-8344-4749-9DB4-94EBDD20D4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8615" y="5432616"/>
                <a:ext cx="496503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CF61828-E853-5844-8576-455D5FC9FD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714" y="3180892"/>
              <a:ext cx="5207575" cy="1652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8792BB-3F61-E44E-8F13-3E8E11F7B864}"/>
                </a:ext>
              </a:extLst>
            </p:cNvPr>
            <p:cNvSpPr txBox="1"/>
            <p:nvPr/>
          </p:nvSpPr>
          <p:spPr>
            <a:xfrm>
              <a:off x="1223516" y="2406401"/>
              <a:ext cx="1290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Type 1 respiration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CAEC8B-26BC-5549-A517-616ECE026551}"/>
                </a:ext>
              </a:extLst>
            </p:cNvPr>
            <p:cNvGrpSpPr/>
            <p:nvPr/>
          </p:nvGrpSpPr>
          <p:grpSpPr>
            <a:xfrm>
              <a:off x="827493" y="1251441"/>
              <a:ext cx="4884187" cy="3453048"/>
              <a:chOff x="3939636" y="2082921"/>
              <a:chExt cx="4884187" cy="3453048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F6A83D7-E5A4-9748-95C6-97511F52BC41}"/>
                  </a:ext>
                </a:extLst>
              </p:cNvPr>
              <p:cNvSpPr/>
              <p:nvPr/>
            </p:nvSpPr>
            <p:spPr>
              <a:xfrm>
                <a:off x="4267866" y="2082921"/>
                <a:ext cx="4555957" cy="2062631"/>
              </a:xfrm>
              <a:custGeom>
                <a:avLst/>
                <a:gdLst>
                  <a:gd name="connsiteX0" fmla="*/ 0 w 4555957"/>
                  <a:gd name="connsiteY0" fmla="*/ 0 h 2037347"/>
                  <a:gd name="connsiteX1" fmla="*/ 4555957 w 4555957"/>
                  <a:gd name="connsiteY1" fmla="*/ 2037347 h 2037347"/>
                  <a:gd name="connsiteX2" fmla="*/ 4555957 w 4555957"/>
                  <a:gd name="connsiteY2" fmla="*/ 2037347 h 2037347"/>
                  <a:gd name="connsiteX0" fmla="*/ 0 w 4555957"/>
                  <a:gd name="connsiteY0" fmla="*/ 0 h 2037347"/>
                  <a:gd name="connsiteX1" fmla="*/ 2245894 w 4555957"/>
                  <a:gd name="connsiteY1" fmla="*/ 1026695 h 2037347"/>
                  <a:gd name="connsiteX2" fmla="*/ 4555957 w 4555957"/>
                  <a:gd name="connsiteY2" fmla="*/ 2037347 h 2037347"/>
                  <a:gd name="connsiteX3" fmla="*/ 4555957 w 4555957"/>
                  <a:gd name="connsiteY3" fmla="*/ 2037347 h 2037347"/>
                  <a:gd name="connsiteX0" fmla="*/ 0 w 4555957"/>
                  <a:gd name="connsiteY0" fmla="*/ 0 h 2037347"/>
                  <a:gd name="connsiteX1" fmla="*/ 1957137 w 4555957"/>
                  <a:gd name="connsiteY1" fmla="*/ 1764632 h 2037347"/>
                  <a:gd name="connsiteX2" fmla="*/ 4555957 w 4555957"/>
                  <a:gd name="connsiteY2" fmla="*/ 2037347 h 2037347"/>
                  <a:gd name="connsiteX3" fmla="*/ 4555957 w 4555957"/>
                  <a:gd name="connsiteY3" fmla="*/ 2037347 h 2037347"/>
                  <a:gd name="connsiteX0" fmla="*/ 0 w 4555957"/>
                  <a:gd name="connsiteY0" fmla="*/ 0 h 2037347"/>
                  <a:gd name="connsiteX1" fmla="*/ 1957137 w 4555957"/>
                  <a:gd name="connsiteY1" fmla="*/ 1764632 h 2037347"/>
                  <a:gd name="connsiteX2" fmla="*/ 4555957 w 4555957"/>
                  <a:gd name="connsiteY2" fmla="*/ 2037347 h 2037347"/>
                  <a:gd name="connsiteX3" fmla="*/ 4555957 w 4555957"/>
                  <a:gd name="connsiteY3" fmla="*/ 2037347 h 2037347"/>
                  <a:gd name="connsiteX0" fmla="*/ 0 w 4555957"/>
                  <a:gd name="connsiteY0" fmla="*/ 0 h 2037347"/>
                  <a:gd name="connsiteX1" fmla="*/ 1989221 w 4555957"/>
                  <a:gd name="connsiteY1" fmla="*/ 1700464 h 2037347"/>
                  <a:gd name="connsiteX2" fmla="*/ 4555957 w 4555957"/>
                  <a:gd name="connsiteY2" fmla="*/ 2037347 h 2037347"/>
                  <a:gd name="connsiteX3" fmla="*/ 4555957 w 4555957"/>
                  <a:gd name="connsiteY3" fmla="*/ 2037347 h 2037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5957" h="2037347">
                    <a:moveTo>
                      <a:pt x="0" y="0"/>
                    </a:moveTo>
                    <a:cubicBezTo>
                      <a:pt x="652379" y="588211"/>
                      <a:pt x="1229895" y="1360906"/>
                      <a:pt x="1989221" y="1700464"/>
                    </a:cubicBezTo>
                    <a:cubicBezTo>
                      <a:pt x="2748547" y="2040022"/>
                      <a:pt x="4128168" y="1981200"/>
                      <a:pt x="4555957" y="2037347"/>
                    </a:cubicBezTo>
                    <a:lnTo>
                      <a:pt x="4555957" y="2037347"/>
                    </a:lnTo>
                  </a:path>
                </a:pathLst>
              </a:custGeom>
              <a:noFill/>
              <a:ln w="508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2CC6269-C645-AC4E-83EA-E008F456D0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4864" y="2082921"/>
                <a:ext cx="8027" cy="3453048"/>
              </a:xfrm>
              <a:prstGeom prst="line">
                <a:avLst/>
              </a:prstGeom>
              <a:noFill/>
              <a:ln w="508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DDD8B96-CC15-AC42-8B99-84B189235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9636" y="5534026"/>
                <a:ext cx="256751" cy="0"/>
              </a:xfrm>
              <a:prstGeom prst="line">
                <a:avLst/>
              </a:prstGeom>
              <a:noFill/>
              <a:ln w="508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B09F44-9E81-E742-A91C-C149CA7893A4}"/>
                </a:ext>
              </a:extLst>
            </p:cNvPr>
            <p:cNvSpPr txBox="1"/>
            <p:nvPr/>
          </p:nvSpPr>
          <p:spPr>
            <a:xfrm>
              <a:off x="2336496" y="1227367"/>
              <a:ext cx="1290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Type 2 respiration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1608719-E30D-0546-A9ED-1914BA74E841}"/>
                </a:ext>
              </a:extLst>
            </p:cNvPr>
            <p:cNvGrpSpPr/>
            <p:nvPr/>
          </p:nvGrpSpPr>
          <p:grpSpPr>
            <a:xfrm>
              <a:off x="829154" y="1151750"/>
              <a:ext cx="4012731" cy="3568896"/>
              <a:chOff x="6383000" y="1985578"/>
              <a:chExt cx="4012731" cy="3568896"/>
            </a:xfrm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AF805316-8491-B340-AE62-EAC096F0336F}"/>
                  </a:ext>
                </a:extLst>
              </p:cNvPr>
              <p:cNvSpPr/>
              <p:nvPr/>
            </p:nvSpPr>
            <p:spPr>
              <a:xfrm>
                <a:off x="6639751" y="1985578"/>
                <a:ext cx="3755980" cy="819727"/>
              </a:xfrm>
              <a:custGeom>
                <a:avLst/>
                <a:gdLst>
                  <a:gd name="connsiteX0" fmla="*/ 0 w 4684295"/>
                  <a:gd name="connsiteY0" fmla="*/ 3561347 h 3561347"/>
                  <a:gd name="connsiteX1" fmla="*/ 4684295 w 4684295"/>
                  <a:gd name="connsiteY1" fmla="*/ 0 h 3561347"/>
                  <a:gd name="connsiteX2" fmla="*/ 4684295 w 4684295"/>
                  <a:gd name="connsiteY2" fmla="*/ 0 h 3561347"/>
                  <a:gd name="connsiteX0" fmla="*/ 0 w 4684295"/>
                  <a:gd name="connsiteY0" fmla="*/ 3561347 h 3561347"/>
                  <a:gd name="connsiteX1" fmla="*/ 2408955 w 4684295"/>
                  <a:gd name="connsiteY1" fmla="*/ 1735973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2408955 w 4684295"/>
                  <a:gd name="connsiteY1" fmla="*/ 1735973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3932955 w 4684295"/>
                  <a:gd name="connsiteY1" fmla="*/ 3404352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3932955 w 4684295"/>
                  <a:gd name="connsiteY1" fmla="*/ 3404352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753643"/>
                  <a:gd name="connsiteY0" fmla="*/ 3561347 h 3561347"/>
                  <a:gd name="connsiteX1" fmla="*/ 3932955 w 4753643"/>
                  <a:gd name="connsiteY1" fmla="*/ 3404352 h 3561347"/>
                  <a:gd name="connsiteX2" fmla="*/ 4684295 w 4753643"/>
                  <a:gd name="connsiteY2" fmla="*/ 0 h 3561347"/>
                  <a:gd name="connsiteX3" fmla="*/ 4684295 w 4753643"/>
                  <a:gd name="connsiteY3" fmla="*/ 0 h 3561347"/>
                  <a:gd name="connsiteX0" fmla="*/ 0 w 4684295"/>
                  <a:gd name="connsiteY0" fmla="*/ 3561347 h 3561347"/>
                  <a:gd name="connsiteX1" fmla="*/ 3243144 w 4684295"/>
                  <a:gd name="connsiteY1" fmla="*/ 3388310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2996726 w 4684295"/>
                  <a:gd name="connsiteY1" fmla="*/ 3531855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2996726 w 4684295"/>
                  <a:gd name="connsiteY1" fmla="*/ 3531855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2996726 w 4684295"/>
                  <a:gd name="connsiteY1" fmla="*/ 3531855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2536745 w 4684295"/>
                  <a:gd name="connsiteY1" fmla="*/ 3547805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5488"/>
                  <a:gd name="connsiteX1" fmla="*/ 2536745 w 4684295"/>
                  <a:gd name="connsiteY1" fmla="*/ 3547805 h 3565488"/>
                  <a:gd name="connsiteX2" fmla="*/ 4684295 w 4684295"/>
                  <a:gd name="connsiteY2" fmla="*/ 0 h 3565488"/>
                  <a:gd name="connsiteX3" fmla="*/ 4684295 w 4684295"/>
                  <a:gd name="connsiteY3" fmla="*/ 0 h 356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84295" h="3565488">
                    <a:moveTo>
                      <a:pt x="0" y="3561347"/>
                    </a:moveTo>
                    <a:cubicBezTo>
                      <a:pt x="998909" y="3551516"/>
                      <a:pt x="650781" y="3584188"/>
                      <a:pt x="2536745" y="3547805"/>
                    </a:cubicBezTo>
                    <a:cubicBezTo>
                      <a:pt x="4422709" y="3511422"/>
                      <a:pt x="4326370" y="591301"/>
                      <a:pt x="4684295" y="0"/>
                    </a:cubicBezTo>
                    <a:lnTo>
                      <a:pt x="4684295" y="0"/>
                    </a:lnTo>
                  </a:path>
                </a:pathLst>
              </a:custGeom>
              <a:noFill/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62D18F1-7AD8-934A-8F09-21DE491478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1442" y="2782474"/>
                <a:ext cx="8027" cy="277200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45F125E-009A-3C4E-800C-9C511FA7F0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3000" y="5534026"/>
                <a:ext cx="256751" cy="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0576CA-2BB2-754C-9AC3-91972F8EE2E4}"/>
                </a:ext>
              </a:extLst>
            </p:cNvPr>
            <p:cNvSpPr txBox="1"/>
            <p:nvPr/>
          </p:nvSpPr>
          <p:spPr>
            <a:xfrm rot="16200000">
              <a:off x="-1203897" y="2732931"/>
              <a:ext cx="3591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Respiration rates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2E3922B-D91E-B74B-90A1-A9F8239AAB31}"/>
                </a:ext>
              </a:extLst>
            </p:cNvPr>
            <p:cNvSpPr txBox="1"/>
            <p:nvPr/>
          </p:nvSpPr>
          <p:spPr>
            <a:xfrm>
              <a:off x="2513954" y="4753552"/>
              <a:ext cx="1673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3DA02C-F346-8546-B0EC-23A0FD8F9371}"/>
                </a:ext>
              </a:extLst>
            </p:cNvPr>
            <p:cNvGrpSpPr/>
            <p:nvPr/>
          </p:nvGrpSpPr>
          <p:grpSpPr>
            <a:xfrm>
              <a:off x="1092893" y="4847793"/>
              <a:ext cx="963431" cy="307777"/>
              <a:chOff x="1092893" y="4847793"/>
              <a:chExt cx="963431" cy="30777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75B91AC-D713-C445-9816-A5A671DA11A6}"/>
                  </a:ext>
                </a:extLst>
              </p:cNvPr>
              <p:cNvSpPr txBox="1"/>
              <p:nvPr/>
            </p:nvSpPr>
            <p:spPr>
              <a:xfrm>
                <a:off x="1095917" y="4847793"/>
                <a:ext cx="9604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Rewetting</a:t>
                </a:r>
              </a:p>
            </p:txBody>
          </p:sp>
          <p:sp>
            <p:nvSpPr>
              <p:cNvPr id="7" name="Bent Arrow 6">
                <a:extLst>
                  <a:ext uri="{FF2B5EF4-FFF2-40B4-BE49-F238E27FC236}">
                    <a16:creationId xmlns:a16="http://schemas.microsoft.com/office/drawing/2014/main" id="{CD82FA9E-55A7-F84C-88EB-0060ACB35781}"/>
                  </a:ext>
                </a:extLst>
              </p:cNvPr>
              <p:cNvSpPr/>
              <p:nvPr/>
            </p:nvSpPr>
            <p:spPr>
              <a:xfrm rot="16200000">
                <a:off x="1051565" y="4945370"/>
                <a:ext cx="128376" cy="45719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E9B128B-884C-4442-923C-6CEB7AD1059A}"/>
                </a:ext>
              </a:extLst>
            </p:cNvPr>
            <p:cNvSpPr txBox="1"/>
            <p:nvPr/>
          </p:nvSpPr>
          <p:spPr>
            <a:xfrm>
              <a:off x="5157927" y="3298419"/>
              <a:ext cx="96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Moist control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0C0222F-93EA-B749-9B95-959E13E4E79F}"/>
              </a:ext>
            </a:extLst>
          </p:cNvPr>
          <p:cNvSpPr txBox="1"/>
          <p:nvPr/>
        </p:nvSpPr>
        <p:spPr>
          <a:xfrm>
            <a:off x="776577" y="5462183"/>
            <a:ext cx="5050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Disconnected growth and respiration? </a:t>
            </a:r>
            <a:r>
              <a:rPr lang="sv-SE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Mechanisms behind type 1? And type 2?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46D79B-D11B-5040-9EBB-2E46A3389AD1}"/>
              </a:ext>
            </a:extLst>
          </p:cNvPr>
          <p:cNvSpPr txBox="1"/>
          <p:nvPr/>
        </p:nvSpPr>
        <p:spPr>
          <a:xfrm>
            <a:off x="6348987" y="6044078"/>
            <a:ext cx="530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Role of climate?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842FE8C-A46A-9347-B577-38B5F1C86A3B}"/>
              </a:ext>
            </a:extLst>
          </p:cNvPr>
          <p:cNvGrpSpPr/>
          <p:nvPr/>
        </p:nvGrpSpPr>
        <p:grpSpPr>
          <a:xfrm>
            <a:off x="399389" y="1103853"/>
            <a:ext cx="5711089" cy="4043861"/>
            <a:chOff x="407245" y="1111709"/>
            <a:chExt cx="5711089" cy="4043861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488912-3645-5E4F-99A7-4CFB5E2C5E77}"/>
                </a:ext>
              </a:extLst>
            </p:cNvPr>
            <p:cNvGrpSpPr/>
            <p:nvPr/>
          </p:nvGrpSpPr>
          <p:grpSpPr>
            <a:xfrm>
              <a:off x="524865" y="1111709"/>
              <a:ext cx="4965031" cy="3962811"/>
              <a:chOff x="6328615" y="1808163"/>
              <a:chExt cx="4965031" cy="3962811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A026FCC-7ECF-2746-9F95-A303D0F795FE}"/>
                  </a:ext>
                </a:extLst>
              </p:cNvPr>
              <p:cNvCxnSpPr/>
              <p:nvPr/>
            </p:nvCxnSpPr>
            <p:spPr>
              <a:xfrm>
                <a:off x="6641436" y="1808163"/>
                <a:ext cx="0" cy="396281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32704F6-9927-A246-A762-8DC34151C0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8615" y="5432616"/>
                <a:ext cx="496503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238E3FC-5AB2-0D4C-B0E1-94127867B7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714" y="3180892"/>
              <a:ext cx="5207575" cy="1652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00CD361-4488-3344-84EF-5FB09722BBD9}"/>
                </a:ext>
              </a:extLst>
            </p:cNvPr>
            <p:cNvSpPr txBox="1"/>
            <p:nvPr/>
          </p:nvSpPr>
          <p:spPr>
            <a:xfrm>
              <a:off x="1223516" y="2406401"/>
              <a:ext cx="1290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Type 1 respiration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5110E0E-A19A-4B49-BBD0-3DEDFBE1FE91}"/>
                </a:ext>
              </a:extLst>
            </p:cNvPr>
            <p:cNvGrpSpPr/>
            <p:nvPr/>
          </p:nvGrpSpPr>
          <p:grpSpPr>
            <a:xfrm>
              <a:off x="827493" y="1251441"/>
              <a:ext cx="4884187" cy="3453048"/>
              <a:chOff x="3939636" y="2082921"/>
              <a:chExt cx="4884187" cy="3453048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3CD1DAB6-5B31-4F47-9C0A-DA5A1B00DA3A}"/>
                  </a:ext>
                </a:extLst>
              </p:cNvPr>
              <p:cNvSpPr/>
              <p:nvPr/>
            </p:nvSpPr>
            <p:spPr>
              <a:xfrm>
                <a:off x="4267866" y="2082921"/>
                <a:ext cx="4555957" cy="2062631"/>
              </a:xfrm>
              <a:custGeom>
                <a:avLst/>
                <a:gdLst>
                  <a:gd name="connsiteX0" fmla="*/ 0 w 4555957"/>
                  <a:gd name="connsiteY0" fmla="*/ 0 h 2037347"/>
                  <a:gd name="connsiteX1" fmla="*/ 4555957 w 4555957"/>
                  <a:gd name="connsiteY1" fmla="*/ 2037347 h 2037347"/>
                  <a:gd name="connsiteX2" fmla="*/ 4555957 w 4555957"/>
                  <a:gd name="connsiteY2" fmla="*/ 2037347 h 2037347"/>
                  <a:gd name="connsiteX0" fmla="*/ 0 w 4555957"/>
                  <a:gd name="connsiteY0" fmla="*/ 0 h 2037347"/>
                  <a:gd name="connsiteX1" fmla="*/ 2245894 w 4555957"/>
                  <a:gd name="connsiteY1" fmla="*/ 1026695 h 2037347"/>
                  <a:gd name="connsiteX2" fmla="*/ 4555957 w 4555957"/>
                  <a:gd name="connsiteY2" fmla="*/ 2037347 h 2037347"/>
                  <a:gd name="connsiteX3" fmla="*/ 4555957 w 4555957"/>
                  <a:gd name="connsiteY3" fmla="*/ 2037347 h 2037347"/>
                  <a:gd name="connsiteX0" fmla="*/ 0 w 4555957"/>
                  <a:gd name="connsiteY0" fmla="*/ 0 h 2037347"/>
                  <a:gd name="connsiteX1" fmla="*/ 1957137 w 4555957"/>
                  <a:gd name="connsiteY1" fmla="*/ 1764632 h 2037347"/>
                  <a:gd name="connsiteX2" fmla="*/ 4555957 w 4555957"/>
                  <a:gd name="connsiteY2" fmla="*/ 2037347 h 2037347"/>
                  <a:gd name="connsiteX3" fmla="*/ 4555957 w 4555957"/>
                  <a:gd name="connsiteY3" fmla="*/ 2037347 h 2037347"/>
                  <a:gd name="connsiteX0" fmla="*/ 0 w 4555957"/>
                  <a:gd name="connsiteY0" fmla="*/ 0 h 2037347"/>
                  <a:gd name="connsiteX1" fmla="*/ 1957137 w 4555957"/>
                  <a:gd name="connsiteY1" fmla="*/ 1764632 h 2037347"/>
                  <a:gd name="connsiteX2" fmla="*/ 4555957 w 4555957"/>
                  <a:gd name="connsiteY2" fmla="*/ 2037347 h 2037347"/>
                  <a:gd name="connsiteX3" fmla="*/ 4555957 w 4555957"/>
                  <a:gd name="connsiteY3" fmla="*/ 2037347 h 2037347"/>
                  <a:gd name="connsiteX0" fmla="*/ 0 w 4555957"/>
                  <a:gd name="connsiteY0" fmla="*/ 0 h 2037347"/>
                  <a:gd name="connsiteX1" fmla="*/ 1989221 w 4555957"/>
                  <a:gd name="connsiteY1" fmla="*/ 1700464 h 2037347"/>
                  <a:gd name="connsiteX2" fmla="*/ 4555957 w 4555957"/>
                  <a:gd name="connsiteY2" fmla="*/ 2037347 h 2037347"/>
                  <a:gd name="connsiteX3" fmla="*/ 4555957 w 4555957"/>
                  <a:gd name="connsiteY3" fmla="*/ 2037347 h 2037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5957" h="2037347">
                    <a:moveTo>
                      <a:pt x="0" y="0"/>
                    </a:moveTo>
                    <a:cubicBezTo>
                      <a:pt x="652379" y="588211"/>
                      <a:pt x="1229895" y="1360906"/>
                      <a:pt x="1989221" y="1700464"/>
                    </a:cubicBezTo>
                    <a:cubicBezTo>
                      <a:pt x="2748547" y="2040022"/>
                      <a:pt x="4128168" y="1981200"/>
                      <a:pt x="4555957" y="2037347"/>
                    </a:cubicBezTo>
                    <a:lnTo>
                      <a:pt x="4555957" y="2037347"/>
                    </a:lnTo>
                  </a:path>
                </a:pathLst>
              </a:custGeom>
              <a:noFill/>
              <a:ln w="508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46E6F7B3-7F57-B84E-B15C-0F5CFEF90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4864" y="2082921"/>
                <a:ext cx="8027" cy="3453048"/>
              </a:xfrm>
              <a:prstGeom prst="line">
                <a:avLst/>
              </a:prstGeom>
              <a:noFill/>
              <a:ln w="508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13473EF-91CF-1846-A940-ACF64D95D5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9636" y="5534026"/>
                <a:ext cx="256751" cy="0"/>
              </a:xfrm>
              <a:prstGeom prst="line">
                <a:avLst/>
              </a:prstGeom>
              <a:noFill/>
              <a:ln w="50800">
                <a:solidFill>
                  <a:srgbClr val="00B05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70C282B-38FD-7343-8205-AFEA182D1236}"/>
                </a:ext>
              </a:extLst>
            </p:cNvPr>
            <p:cNvSpPr txBox="1"/>
            <p:nvPr/>
          </p:nvSpPr>
          <p:spPr>
            <a:xfrm>
              <a:off x="2336496" y="1227367"/>
              <a:ext cx="1290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Type 2 respiration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4528AF5-9AD4-BF4E-B787-FAB3D97F0EE5}"/>
                </a:ext>
              </a:extLst>
            </p:cNvPr>
            <p:cNvGrpSpPr/>
            <p:nvPr/>
          </p:nvGrpSpPr>
          <p:grpSpPr>
            <a:xfrm>
              <a:off x="829154" y="1151750"/>
              <a:ext cx="4012731" cy="3568896"/>
              <a:chOff x="6383000" y="1985578"/>
              <a:chExt cx="4012731" cy="3568896"/>
            </a:xfrm>
          </p:grpSpPr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DBE48992-48CF-724C-876D-CCDAE3D58731}"/>
                  </a:ext>
                </a:extLst>
              </p:cNvPr>
              <p:cNvSpPr/>
              <p:nvPr/>
            </p:nvSpPr>
            <p:spPr>
              <a:xfrm>
                <a:off x="6639751" y="1985578"/>
                <a:ext cx="3755980" cy="819727"/>
              </a:xfrm>
              <a:custGeom>
                <a:avLst/>
                <a:gdLst>
                  <a:gd name="connsiteX0" fmla="*/ 0 w 4684295"/>
                  <a:gd name="connsiteY0" fmla="*/ 3561347 h 3561347"/>
                  <a:gd name="connsiteX1" fmla="*/ 4684295 w 4684295"/>
                  <a:gd name="connsiteY1" fmla="*/ 0 h 3561347"/>
                  <a:gd name="connsiteX2" fmla="*/ 4684295 w 4684295"/>
                  <a:gd name="connsiteY2" fmla="*/ 0 h 3561347"/>
                  <a:gd name="connsiteX0" fmla="*/ 0 w 4684295"/>
                  <a:gd name="connsiteY0" fmla="*/ 3561347 h 3561347"/>
                  <a:gd name="connsiteX1" fmla="*/ 2408955 w 4684295"/>
                  <a:gd name="connsiteY1" fmla="*/ 1735973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2408955 w 4684295"/>
                  <a:gd name="connsiteY1" fmla="*/ 1735973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3932955 w 4684295"/>
                  <a:gd name="connsiteY1" fmla="*/ 3404352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3932955 w 4684295"/>
                  <a:gd name="connsiteY1" fmla="*/ 3404352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753643"/>
                  <a:gd name="connsiteY0" fmla="*/ 3561347 h 3561347"/>
                  <a:gd name="connsiteX1" fmla="*/ 3932955 w 4753643"/>
                  <a:gd name="connsiteY1" fmla="*/ 3404352 h 3561347"/>
                  <a:gd name="connsiteX2" fmla="*/ 4684295 w 4753643"/>
                  <a:gd name="connsiteY2" fmla="*/ 0 h 3561347"/>
                  <a:gd name="connsiteX3" fmla="*/ 4684295 w 4753643"/>
                  <a:gd name="connsiteY3" fmla="*/ 0 h 3561347"/>
                  <a:gd name="connsiteX0" fmla="*/ 0 w 4684295"/>
                  <a:gd name="connsiteY0" fmla="*/ 3561347 h 3561347"/>
                  <a:gd name="connsiteX1" fmla="*/ 3243144 w 4684295"/>
                  <a:gd name="connsiteY1" fmla="*/ 3388310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2996726 w 4684295"/>
                  <a:gd name="connsiteY1" fmla="*/ 3531855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2996726 w 4684295"/>
                  <a:gd name="connsiteY1" fmla="*/ 3531855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2996726 w 4684295"/>
                  <a:gd name="connsiteY1" fmla="*/ 3531855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1347"/>
                  <a:gd name="connsiteX1" fmla="*/ 2536745 w 4684295"/>
                  <a:gd name="connsiteY1" fmla="*/ 3547805 h 3561347"/>
                  <a:gd name="connsiteX2" fmla="*/ 4684295 w 4684295"/>
                  <a:gd name="connsiteY2" fmla="*/ 0 h 3561347"/>
                  <a:gd name="connsiteX3" fmla="*/ 4684295 w 4684295"/>
                  <a:gd name="connsiteY3" fmla="*/ 0 h 3561347"/>
                  <a:gd name="connsiteX0" fmla="*/ 0 w 4684295"/>
                  <a:gd name="connsiteY0" fmla="*/ 3561347 h 3565488"/>
                  <a:gd name="connsiteX1" fmla="*/ 2536745 w 4684295"/>
                  <a:gd name="connsiteY1" fmla="*/ 3547805 h 3565488"/>
                  <a:gd name="connsiteX2" fmla="*/ 4684295 w 4684295"/>
                  <a:gd name="connsiteY2" fmla="*/ 0 h 3565488"/>
                  <a:gd name="connsiteX3" fmla="*/ 4684295 w 4684295"/>
                  <a:gd name="connsiteY3" fmla="*/ 0 h 356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84295" h="3565488">
                    <a:moveTo>
                      <a:pt x="0" y="3561347"/>
                    </a:moveTo>
                    <a:cubicBezTo>
                      <a:pt x="998909" y="3551516"/>
                      <a:pt x="650781" y="3584188"/>
                      <a:pt x="2536745" y="3547805"/>
                    </a:cubicBezTo>
                    <a:cubicBezTo>
                      <a:pt x="4422709" y="3511422"/>
                      <a:pt x="4326370" y="591301"/>
                      <a:pt x="4684295" y="0"/>
                    </a:cubicBezTo>
                    <a:lnTo>
                      <a:pt x="4684295" y="0"/>
                    </a:lnTo>
                  </a:path>
                </a:pathLst>
              </a:custGeom>
              <a:noFill/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48F8806-9012-4F4C-88BE-47DD0D046D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1442" y="2782474"/>
                <a:ext cx="8027" cy="277200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9F47EB4-CE77-5E49-9B28-6C018BE0F4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3000" y="5534026"/>
                <a:ext cx="256751" cy="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452FAD6-1147-6F49-B8FA-CFFEB140C3CE}"/>
                </a:ext>
              </a:extLst>
            </p:cNvPr>
            <p:cNvSpPr txBox="1"/>
            <p:nvPr/>
          </p:nvSpPr>
          <p:spPr>
            <a:xfrm rot="16200000">
              <a:off x="-1203897" y="2732931"/>
              <a:ext cx="3591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Rates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F699251-75D6-CA49-8F14-990B0075F99B}"/>
                </a:ext>
              </a:extLst>
            </p:cNvPr>
            <p:cNvSpPr txBox="1"/>
            <p:nvPr/>
          </p:nvSpPr>
          <p:spPr>
            <a:xfrm>
              <a:off x="2513954" y="4753552"/>
              <a:ext cx="1673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D9CC246-253C-434E-922C-2493336FBC13}"/>
                </a:ext>
              </a:extLst>
            </p:cNvPr>
            <p:cNvGrpSpPr/>
            <p:nvPr/>
          </p:nvGrpSpPr>
          <p:grpSpPr>
            <a:xfrm>
              <a:off x="1092893" y="4847793"/>
              <a:ext cx="963431" cy="307777"/>
              <a:chOff x="1092893" y="4847793"/>
              <a:chExt cx="963431" cy="307777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C18EB05-856C-3748-B06D-E084D0709E0A}"/>
                  </a:ext>
                </a:extLst>
              </p:cNvPr>
              <p:cNvSpPr txBox="1"/>
              <p:nvPr/>
            </p:nvSpPr>
            <p:spPr>
              <a:xfrm>
                <a:off x="1095917" y="4847793"/>
                <a:ext cx="9604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Rewetting</a:t>
                </a:r>
              </a:p>
            </p:txBody>
          </p:sp>
          <p:sp>
            <p:nvSpPr>
              <p:cNvPr id="77" name="Bent Arrow 76">
                <a:extLst>
                  <a:ext uri="{FF2B5EF4-FFF2-40B4-BE49-F238E27FC236}">
                    <a16:creationId xmlns:a16="http://schemas.microsoft.com/office/drawing/2014/main" id="{A1F85DE6-385D-384B-A71B-84A27988D121}"/>
                  </a:ext>
                </a:extLst>
              </p:cNvPr>
              <p:cNvSpPr/>
              <p:nvPr/>
            </p:nvSpPr>
            <p:spPr>
              <a:xfrm rot="16200000">
                <a:off x="1051565" y="4945370"/>
                <a:ext cx="128376" cy="45719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D477705-879E-1047-9DC7-E12DE0B53C9F}"/>
                </a:ext>
              </a:extLst>
            </p:cNvPr>
            <p:cNvSpPr txBox="1"/>
            <p:nvPr/>
          </p:nvSpPr>
          <p:spPr>
            <a:xfrm>
              <a:off x="1134753" y="3524439"/>
              <a:ext cx="96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Type 1 growth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B903175-FFF4-AC4C-BB39-3758B1A9F42D}"/>
                </a:ext>
              </a:extLst>
            </p:cNvPr>
            <p:cNvSpPr txBox="1"/>
            <p:nvPr/>
          </p:nvSpPr>
          <p:spPr>
            <a:xfrm>
              <a:off x="3651123" y="3673104"/>
              <a:ext cx="96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Type 2 growth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9B98C72-391D-C44E-960A-144BC096B787}"/>
                </a:ext>
              </a:extLst>
            </p:cNvPr>
            <p:cNvGrpSpPr/>
            <p:nvPr/>
          </p:nvGrpSpPr>
          <p:grpSpPr>
            <a:xfrm>
              <a:off x="844285" y="1314786"/>
              <a:ext cx="5082598" cy="3421377"/>
              <a:chOff x="6575784" y="1314786"/>
              <a:chExt cx="5082598" cy="3421377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4CCEF33-CC04-4F49-9E26-2970EE4457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75784" y="4726835"/>
                <a:ext cx="306000" cy="0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6F12747-C5BC-8C46-B2EF-DF2545D903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59959" y="1314786"/>
                <a:ext cx="4798423" cy="3421377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CEFC3F3-82C3-A943-8D98-C1DE8DAD6A8A}"/>
                </a:ext>
              </a:extLst>
            </p:cNvPr>
            <p:cNvSpPr/>
            <p:nvPr/>
          </p:nvSpPr>
          <p:spPr>
            <a:xfrm>
              <a:off x="847723" y="1151751"/>
              <a:ext cx="4842427" cy="3582064"/>
            </a:xfrm>
            <a:custGeom>
              <a:avLst/>
              <a:gdLst>
                <a:gd name="connsiteX0" fmla="*/ 0 w 4684295"/>
                <a:gd name="connsiteY0" fmla="*/ 3561347 h 3561347"/>
                <a:gd name="connsiteX1" fmla="*/ 4684295 w 4684295"/>
                <a:gd name="connsiteY1" fmla="*/ 0 h 3561347"/>
                <a:gd name="connsiteX2" fmla="*/ 4684295 w 4684295"/>
                <a:gd name="connsiteY2" fmla="*/ 0 h 3561347"/>
                <a:gd name="connsiteX0" fmla="*/ 0 w 4684295"/>
                <a:gd name="connsiteY0" fmla="*/ 3561347 h 3561347"/>
                <a:gd name="connsiteX1" fmla="*/ 2408955 w 4684295"/>
                <a:gd name="connsiteY1" fmla="*/ 1735973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408955 w 4684295"/>
                <a:gd name="connsiteY1" fmla="*/ 1735973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3932955 w 4684295"/>
                <a:gd name="connsiteY1" fmla="*/ 3404352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3932955 w 4684295"/>
                <a:gd name="connsiteY1" fmla="*/ 3404352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753643"/>
                <a:gd name="connsiteY0" fmla="*/ 3561347 h 3561347"/>
                <a:gd name="connsiteX1" fmla="*/ 3932955 w 4753643"/>
                <a:gd name="connsiteY1" fmla="*/ 3404352 h 3561347"/>
                <a:gd name="connsiteX2" fmla="*/ 4684295 w 4753643"/>
                <a:gd name="connsiteY2" fmla="*/ 0 h 3561347"/>
                <a:gd name="connsiteX3" fmla="*/ 4684295 w 4753643"/>
                <a:gd name="connsiteY3" fmla="*/ 0 h 3561347"/>
                <a:gd name="connsiteX0" fmla="*/ 0 w 4684295"/>
                <a:gd name="connsiteY0" fmla="*/ 3561347 h 3561347"/>
                <a:gd name="connsiteX1" fmla="*/ 3243144 w 4684295"/>
                <a:gd name="connsiteY1" fmla="*/ 3388310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996726 w 4684295"/>
                <a:gd name="connsiteY1" fmla="*/ 3531855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996726 w 4684295"/>
                <a:gd name="connsiteY1" fmla="*/ 3531855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996726 w 4684295"/>
                <a:gd name="connsiteY1" fmla="*/ 3531855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1347"/>
                <a:gd name="connsiteX1" fmla="*/ 2536745 w 4684295"/>
                <a:gd name="connsiteY1" fmla="*/ 3547805 h 3561347"/>
                <a:gd name="connsiteX2" fmla="*/ 4684295 w 4684295"/>
                <a:gd name="connsiteY2" fmla="*/ 0 h 3561347"/>
                <a:gd name="connsiteX3" fmla="*/ 4684295 w 4684295"/>
                <a:gd name="connsiteY3" fmla="*/ 0 h 3561347"/>
                <a:gd name="connsiteX0" fmla="*/ 0 w 4684295"/>
                <a:gd name="connsiteY0" fmla="*/ 3561347 h 3565488"/>
                <a:gd name="connsiteX1" fmla="*/ 2536745 w 4684295"/>
                <a:gd name="connsiteY1" fmla="*/ 3547805 h 3565488"/>
                <a:gd name="connsiteX2" fmla="*/ 4684295 w 4684295"/>
                <a:gd name="connsiteY2" fmla="*/ 0 h 3565488"/>
                <a:gd name="connsiteX3" fmla="*/ 4684295 w 4684295"/>
                <a:gd name="connsiteY3" fmla="*/ 0 h 35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4295" h="3565488">
                  <a:moveTo>
                    <a:pt x="0" y="3561347"/>
                  </a:moveTo>
                  <a:cubicBezTo>
                    <a:pt x="998909" y="3551516"/>
                    <a:pt x="650781" y="3584188"/>
                    <a:pt x="2536745" y="3547805"/>
                  </a:cubicBezTo>
                  <a:cubicBezTo>
                    <a:pt x="4422709" y="3511422"/>
                    <a:pt x="4326370" y="591301"/>
                    <a:pt x="4684295" y="0"/>
                  </a:cubicBezTo>
                  <a:lnTo>
                    <a:pt x="4684295" y="0"/>
                  </a:ln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D0F7671-179A-2D49-9ED1-322EEBF5406A}"/>
                </a:ext>
              </a:extLst>
            </p:cNvPr>
            <p:cNvSpPr txBox="1"/>
            <p:nvPr/>
          </p:nvSpPr>
          <p:spPr>
            <a:xfrm>
              <a:off x="5157927" y="3298419"/>
              <a:ext cx="960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Moist control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4BF28E-6D80-7942-996E-C35D36426759}"/>
              </a:ext>
            </a:extLst>
          </p:cNvPr>
          <p:cNvGrpSpPr/>
          <p:nvPr/>
        </p:nvGrpSpPr>
        <p:grpSpPr>
          <a:xfrm>
            <a:off x="6135671" y="858796"/>
            <a:ext cx="5553566" cy="4337860"/>
            <a:chOff x="6135671" y="858796"/>
            <a:chExt cx="5553566" cy="43378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E1F1DB-2E85-FC45-BEF5-09AE245F3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5671" y="858796"/>
              <a:ext cx="5553566" cy="433786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30EB9E-1BFF-2747-9333-E9AFD47C5DBE}"/>
                </a:ext>
              </a:extLst>
            </p:cNvPr>
            <p:cNvSpPr txBox="1"/>
            <p:nvPr/>
          </p:nvSpPr>
          <p:spPr>
            <a:xfrm>
              <a:off x="10864645" y="1240613"/>
              <a:ext cx="576000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SE" sz="1050" dirty="0"/>
                <a:t>Type 1</a:t>
              </a:r>
            </a:p>
            <a:p>
              <a:r>
                <a:rPr lang="en-SE" sz="1050" dirty="0"/>
                <a:t>Type 2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27DCEBC1-1C1B-0582-9A64-1904C1E06DDB}"/>
              </a:ext>
            </a:extLst>
          </p:cNvPr>
          <p:cNvSpPr/>
          <p:nvPr/>
        </p:nvSpPr>
        <p:spPr>
          <a:xfrm>
            <a:off x="713590" y="401380"/>
            <a:ext cx="10411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Recent empirical evidence: two types of response to drying-rewetting</a:t>
            </a:r>
            <a:endParaRPr lang="x-non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6CB5393-17F4-4B12-67BB-3BEF23A0C826}"/>
              </a:ext>
            </a:extLst>
          </p:cNvPr>
          <p:cNvSpPr/>
          <p:nvPr/>
        </p:nvSpPr>
        <p:spPr>
          <a:xfrm>
            <a:off x="7910947" y="5283596"/>
            <a:ext cx="2438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Winterfeldt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x-none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sv-S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x-none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)]</a:t>
            </a:r>
            <a:endParaRPr lang="x-non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95494-D399-2796-77C8-F59F5F18A004}"/>
              </a:ext>
            </a:extLst>
          </p:cNvPr>
          <p:cNvSpPr txBox="1"/>
          <p:nvPr/>
        </p:nvSpPr>
        <p:spPr>
          <a:xfrm>
            <a:off x="7093528" y="4765962"/>
            <a:ext cx="62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solidFill>
                  <a:srgbClr val="00B050"/>
                </a:solidFill>
              </a:rPr>
              <a:t>Dry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AE5F8AB-F7D5-BAEB-046C-ECCD79BEA37D}"/>
              </a:ext>
            </a:extLst>
          </p:cNvPr>
          <p:cNvSpPr txBox="1"/>
          <p:nvPr/>
        </p:nvSpPr>
        <p:spPr>
          <a:xfrm>
            <a:off x="10584877" y="4765962"/>
            <a:ext cx="70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400" dirty="0">
                <a:solidFill>
                  <a:srgbClr val="C00000"/>
                </a:solidFill>
              </a:rPr>
              <a:t>Wet</a:t>
            </a:r>
          </a:p>
        </p:txBody>
      </p:sp>
    </p:spTree>
    <p:extLst>
      <p:ext uri="{BB962C8B-B14F-4D97-AF65-F5344CB8AC3E}">
        <p14:creationId xmlns:p14="http://schemas.microsoft.com/office/powerpoint/2010/main" val="333698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46914 0.002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87" grpId="0"/>
      <p:bldP spid="4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5CC75BD-6ECD-BC49-9388-F52A97D1D546}"/>
              </a:ext>
            </a:extLst>
          </p:cNvPr>
          <p:cNvSpPr/>
          <p:nvPr/>
        </p:nvSpPr>
        <p:spPr>
          <a:xfrm>
            <a:off x="713590" y="401380"/>
            <a:ext cx="6747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But what about the type 1 and type 2 responses?</a:t>
            </a:r>
            <a:endParaRPr lang="x-none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A2B179-B282-1747-9CDC-EEB87B960A90}"/>
              </a:ext>
            </a:extLst>
          </p:cNvPr>
          <p:cNvGrpSpPr/>
          <p:nvPr/>
        </p:nvGrpSpPr>
        <p:grpSpPr>
          <a:xfrm>
            <a:off x="2511682" y="989728"/>
            <a:ext cx="7165001" cy="5169828"/>
            <a:chOff x="2511682" y="989728"/>
            <a:chExt cx="7165001" cy="51698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38A49B-1FE4-CB48-BFC5-6769ECB51937}"/>
                </a:ext>
              </a:extLst>
            </p:cNvPr>
            <p:cNvSpPr/>
            <p:nvPr/>
          </p:nvSpPr>
          <p:spPr>
            <a:xfrm>
              <a:off x="2577383" y="5851779"/>
              <a:ext cx="70993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[</a:t>
              </a:r>
              <a:r>
                <a:rPr lang="x-none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Brangarí </a:t>
              </a:r>
              <a:r>
                <a:rPr lang="x-none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et al</a:t>
              </a:r>
              <a:r>
                <a:rPr lang="x-none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., 202</a:t>
              </a:r>
              <a:r>
                <a:rPr lang="sv-SE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x-none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]</a:t>
              </a:r>
              <a:endParaRPr lang="x-non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30E10C-865E-EC4B-8F4C-72810091AD29}"/>
                </a:ext>
              </a:extLst>
            </p:cNvPr>
            <p:cNvSpPr/>
            <p:nvPr/>
          </p:nvSpPr>
          <p:spPr>
            <a:xfrm>
              <a:off x="2511682" y="1375427"/>
              <a:ext cx="6912763" cy="4283745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 w="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+mj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605C5C-2993-2840-9C58-E2E6B3F3227B}"/>
                </a:ext>
              </a:extLst>
            </p:cNvPr>
            <p:cNvSpPr/>
            <p:nvPr/>
          </p:nvSpPr>
          <p:spPr>
            <a:xfrm>
              <a:off x="4167983" y="2455548"/>
              <a:ext cx="900000" cy="72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endParaRPr lang="en-US" sz="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OSMOLYTES</a:t>
              </a:r>
              <a:endPara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53E58E-61E4-0541-9773-F229E95D0DD1}"/>
                </a:ext>
              </a:extLst>
            </p:cNvPr>
            <p:cNvSpPr/>
            <p:nvPr/>
          </p:nvSpPr>
          <p:spPr>
            <a:xfrm>
              <a:off x="3735543" y="2879132"/>
              <a:ext cx="1080120" cy="108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ACTIVE CELLS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DED210-76F7-A746-B902-A996254095EC}"/>
                </a:ext>
              </a:extLst>
            </p:cNvPr>
            <p:cNvSpPr/>
            <p:nvPr/>
          </p:nvSpPr>
          <p:spPr>
            <a:xfrm>
              <a:off x="6694243" y="2455548"/>
              <a:ext cx="900000" cy="72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US" sz="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OSMOLYTES</a:t>
              </a:r>
              <a:endPara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862158-9E7D-5445-BFF5-A31FB72449A0}"/>
                </a:ext>
              </a:extLst>
            </p:cNvPr>
            <p:cNvSpPr/>
            <p:nvPr/>
          </p:nvSpPr>
          <p:spPr>
            <a:xfrm>
              <a:off x="6982275" y="2879132"/>
              <a:ext cx="1080120" cy="108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DORMANT CELLS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428C560D-628C-E346-A3E0-84C805A1F095}"/>
                </a:ext>
              </a:extLst>
            </p:cNvPr>
            <p:cNvSpPr/>
            <p:nvPr/>
          </p:nvSpPr>
          <p:spPr>
            <a:xfrm>
              <a:off x="5103971" y="2455548"/>
              <a:ext cx="180000" cy="1503584"/>
            </a:xfrm>
            <a:prstGeom prst="rightBrac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50FE96-976F-EB41-96BE-6F6A897C1065}"/>
                </a:ext>
              </a:extLst>
            </p:cNvPr>
            <p:cNvCxnSpPr/>
            <p:nvPr/>
          </p:nvCxnSpPr>
          <p:spPr>
            <a:xfrm flipH="1">
              <a:off x="4275603" y="4175132"/>
              <a:ext cx="2016500" cy="8608"/>
            </a:xfrm>
            <a:prstGeom prst="line">
              <a:avLst/>
            </a:prstGeom>
            <a:ln w="222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F6FA42CA-47A3-D44D-B57A-A24B239AC167}"/>
                </a:ext>
              </a:extLst>
            </p:cNvPr>
            <p:cNvSpPr/>
            <p:nvPr/>
          </p:nvSpPr>
          <p:spPr>
            <a:xfrm rot="10800000">
              <a:off x="6478219" y="2458035"/>
              <a:ext cx="180000" cy="1503584"/>
            </a:xfrm>
            <a:prstGeom prst="rightBrac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EFBADE-39C1-9645-BD78-B9AE20C3E96D}"/>
                </a:ext>
              </a:extLst>
            </p:cNvPr>
            <p:cNvCxnSpPr/>
            <p:nvPr/>
          </p:nvCxnSpPr>
          <p:spPr>
            <a:xfrm flipV="1">
              <a:off x="5308613" y="3205480"/>
              <a:ext cx="1152163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EBD292-FB4A-0349-A3D0-ACB3ACBFA35E}"/>
                </a:ext>
              </a:extLst>
            </p:cNvPr>
            <p:cNvSpPr txBox="1"/>
            <p:nvPr/>
          </p:nvSpPr>
          <p:spPr>
            <a:xfrm>
              <a:off x="5478515" y="2971217"/>
              <a:ext cx="8258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Dormancy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68A492D5-2DC1-BB42-B8FC-E6ABA883AEBC}"/>
                </a:ext>
              </a:extLst>
            </p:cNvPr>
            <p:cNvSpPr/>
            <p:nvPr/>
          </p:nvSpPr>
          <p:spPr>
            <a:xfrm rot="16200000">
              <a:off x="7289535" y="1659920"/>
              <a:ext cx="180000" cy="1339208"/>
            </a:xfrm>
            <a:prstGeom prst="rightBrac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6" name="Straight Connector 48">
              <a:extLst>
                <a:ext uri="{FF2B5EF4-FFF2-40B4-BE49-F238E27FC236}">
                  <a16:creationId xmlns:a16="http://schemas.microsoft.com/office/drawing/2014/main" id="{FD2FEE5D-0A5A-CC4E-9C44-0A13F30716CC}"/>
                </a:ext>
              </a:extLst>
            </p:cNvPr>
            <p:cNvCxnSpPr/>
            <p:nvPr/>
          </p:nvCxnSpPr>
          <p:spPr>
            <a:xfrm flipH="1">
              <a:off x="7376347" y="1624133"/>
              <a:ext cx="1364" cy="61200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71">
              <a:extLst>
                <a:ext uri="{FF2B5EF4-FFF2-40B4-BE49-F238E27FC236}">
                  <a16:creationId xmlns:a16="http://schemas.microsoft.com/office/drawing/2014/main" id="{70C405D2-DC7F-E249-ACC2-FFEE40F8C583}"/>
                </a:ext>
              </a:extLst>
            </p:cNvPr>
            <p:cNvSpPr txBox="1"/>
            <p:nvPr/>
          </p:nvSpPr>
          <p:spPr>
            <a:xfrm rot="16200000">
              <a:off x="6993570" y="1883530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Decay</a:t>
              </a:r>
            </a:p>
          </p:txBody>
        </p:sp>
        <p:cxnSp>
          <p:nvCxnSpPr>
            <p:cNvPr id="18" name="Straight Connector 48">
              <a:extLst>
                <a:ext uri="{FF2B5EF4-FFF2-40B4-BE49-F238E27FC236}">
                  <a16:creationId xmlns:a16="http://schemas.microsoft.com/office/drawing/2014/main" id="{F1DEDD42-9384-8747-B942-14E0E36A7B5F}"/>
                </a:ext>
              </a:extLst>
            </p:cNvPr>
            <p:cNvCxnSpPr/>
            <p:nvPr/>
          </p:nvCxnSpPr>
          <p:spPr>
            <a:xfrm flipH="1">
              <a:off x="4815939" y="1627540"/>
              <a:ext cx="1364" cy="79200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71">
              <a:extLst>
                <a:ext uri="{FF2B5EF4-FFF2-40B4-BE49-F238E27FC236}">
                  <a16:creationId xmlns:a16="http://schemas.microsoft.com/office/drawing/2014/main" id="{277CCFE5-A7C7-894D-BB48-A7180D2E24FC}"/>
                </a:ext>
              </a:extLst>
            </p:cNvPr>
            <p:cNvSpPr txBox="1"/>
            <p:nvPr/>
          </p:nvSpPr>
          <p:spPr>
            <a:xfrm rot="16200000">
              <a:off x="4305772" y="1874894"/>
              <a:ext cx="8502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Release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4D2DF6-3544-2148-9233-C99FABCD28B4}"/>
                </a:ext>
              </a:extLst>
            </p:cNvPr>
            <p:cNvSpPr/>
            <p:nvPr/>
          </p:nvSpPr>
          <p:spPr>
            <a:xfrm>
              <a:off x="7931027" y="4687796"/>
              <a:ext cx="1116000" cy="72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POC</a:t>
              </a:r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29DF22-D931-F74A-B457-96D2CB940CF3}"/>
                </a:ext>
              </a:extLst>
            </p:cNvPr>
            <p:cNvSpPr/>
            <p:nvPr/>
          </p:nvSpPr>
          <p:spPr>
            <a:xfrm>
              <a:off x="5680035" y="4399764"/>
              <a:ext cx="1224136" cy="72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</a:t>
              </a:r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E66804-67D7-C441-AAE6-0E7476BC0354}"/>
                </a:ext>
              </a:extLst>
            </p:cNvPr>
            <p:cNvSpPr txBox="1"/>
            <p:nvPr/>
          </p:nvSpPr>
          <p:spPr>
            <a:xfrm>
              <a:off x="6870985" y="4658972"/>
              <a:ext cx="1124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Decomposition</a:t>
              </a:r>
            </a:p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(+ disruption)</a:t>
              </a:r>
            </a:p>
          </p:txBody>
        </p:sp>
        <p:cxnSp>
          <p:nvCxnSpPr>
            <p:cNvPr id="23" name="Straight Connector 55">
              <a:extLst>
                <a:ext uri="{FF2B5EF4-FFF2-40B4-BE49-F238E27FC236}">
                  <a16:creationId xmlns:a16="http://schemas.microsoft.com/office/drawing/2014/main" id="{8CA42839-A72D-2147-BE90-1B9B0C45B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171" y="4893777"/>
              <a:ext cx="1026856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49F20277-0EF9-3444-9A08-330B401E3C27}"/>
                </a:ext>
              </a:extLst>
            </p:cNvPr>
            <p:cNvSpPr/>
            <p:nvPr/>
          </p:nvSpPr>
          <p:spPr>
            <a:xfrm rot="10800000">
              <a:off x="3519796" y="2455548"/>
              <a:ext cx="180000" cy="1503584"/>
            </a:xfrm>
            <a:prstGeom prst="rightBrac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5" name="Straight Connector 48">
              <a:extLst>
                <a:ext uri="{FF2B5EF4-FFF2-40B4-BE49-F238E27FC236}">
                  <a16:creationId xmlns:a16="http://schemas.microsoft.com/office/drawing/2014/main" id="{6C642A1B-4611-204E-95DE-D0E336C0B319}"/>
                </a:ext>
              </a:extLst>
            </p:cNvPr>
            <p:cNvCxnSpPr/>
            <p:nvPr/>
          </p:nvCxnSpPr>
          <p:spPr>
            <a:xfrm flipV="1">
              <a:off x="2727707" y="3207340"/>
              <a:ext cx="792088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71">
              <a:extLst>
                <a:ext uri="{FF2B5EF4-FFF2-40B4-BE49-F238E27FC236}">
                  <a16:creationId xmlns:a16="http://schemas.microsoft.com/office/drawing/2014/main" id="{2B65BC70-2A06-F547-BE5B-B9CD722C8A93}"/>
                </a:ext>
              </a:extLst>
            </p:cNvPr>
            <p:cNvSpPr txBox="1"/>
            <p:nvPr/>
          </p:nvSpPr>
          <p:spPr>
            <a:xfrm>
              <a:off x="2972136" y="2982946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Decay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1EC7D28-592F-B540-8250-E6136B9B8C1C}"/>
                </a:ext>
              </a:extLst>
            </p:cNvPr>
            <p:cNvCxnSpPr>
              <a:endCxn id="21" idx="0"/>
            </p:cNvCxnSpPr>
            <p:nvPr/>
          </p:nvCxnSpPr>
          <p:spPr>
            <a:xfrm flipH="1">
              <a:off x="6292103" y="4183740"/>
              <a:ext cx="0" cy="216024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50A1FB-F9BB-D147-BFF2-3D1C1965DA52}"/>
                </a:ext>
              </a:extLst>
            </p:cNvPr>
            <p:cNvCxnSpPr/>
            <p:nvPr/>
          </p:nvCxnSpPr>
          <p:spPr>
            <a:xfrm flipH="1" flipV="1">
              <a:off x="4275603" y="3959132"/>
              <a:ext cx="0" cy="216000"/>
            </a:xfrm>
            <a:prstGeom prst="line">
              <a:avLst/>
            </a:prstGeom>
            <a:ln w="22225">
              <a:solidFill>
                <a:srgbClr val="7030A0"/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59E937-1884-4F47-9E33-AF7D73660086}"/>
                </a:ext>
              </a:extLst>
            </p:cNvPr>
            <p:cNvCxnSpPr/>
            <p:nvPr/>
          </p:nvCxnSpPr>
          <p:spPr>
            <a:xfrm>
              <a:off x="4707907" y="4183740"/>
              <a:ext cx="0" cy="216000"/>
            </a:xfrm>
            <a:prstGeom prst="line">
              <a:avLst/>
            </a:prstGeom>
            <a:ln w="22225">
              <a:solidFill>
                <a:srgbClr val="7030A0"/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BF79AA-56F1-AF49-B8F1-701A5742F566}"/>
                </a:ext>
              </a:extLst>
            </p:cNvPr>
            <p:cNvSpPr txBox="1"/>
            <p:nvPr/>
          </p:nvSpPr>
          <p:spPr>
            <a:xfrm>
              <a:off x="4064533" y="3947013"/>
              <a:ext cx="1908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 Biomass synthesis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8B8FBB-E26D-4346-9978-89886D94C3D0}"/>
                </a:ext>
              </a:extLst>
            </p:cNvPr>
            <p:cNvCxnSpPr/>
            <p:nvPr/>
          </p:nvCxnSpPr>
          <p:spPr>
            <a:xfrm>
              <a:off x="3411783" y="5119844"/>
              <a:ext cx="0" cy="36000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71">
              <a:extLst>
                <a:ext uri="{FF2B5EF4-FFF2-40B4-BE49-F238E27FC236}">
                  <a16:creationId xmlns:a16="http://schemas.microsoft.com/office/drawing/2014/main" id="{9AD4CB4F-C566-F14F-82CD-7CE089A9CF22}"/>
                </a:ext>
              </a:extLst>
            </p:cNvPr>
            <p:cNvSpPr txBox="1"/>
            <p:nvPr/>
          </p:nvSpPr>
          <p:spPr>
            <a:xfrm>
              <a:off x="3338018" y="5156443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Decay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FDE31B7-2B92-AF48-8260-112151A42575}"/>
                </a:ext>
              </a:extLst>
            </p:cNvPr>
            <p:cNvCxnSpPr/>
            <p:nvPr/>
          </p:nvCxnSpPr>
          <p:spPr>
            <a:xfrm>
              <a:off x="4567851" y="5119843"/>
              <a:ext cx="0" cy="36000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71">
              <a:extLst>
                <a:ext uri="{FF2B5EF4-FFF2-40B4-BE49-F238E27FC236}">
                  <a16:creationId xmlns:a16="http://schemas.microsoft.com/office/drawing/2014/main" id="{18557171-937A-7542-A35F-FD51DDE8F352}"/>
                </a:ext>
              </a:extLst>
            </p:cNvPr>
            <p:cNvSpPr txBox="1"/>
            <p:nvPr/>
          </p:nvSpPr>
          <p:spPr>
            <a:xfrm>
              <a:off x="4498984" y="5164642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Decay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68106F8-F503-B340-B204-D3F7234802AF}"/>
                </a:ext>
              </a:extLst>
            </p:cNvPr>
            <p:cNvCxnSpPr/>
            <p:nvPr/>
          </p:nvCxnSpPr>
          <p:spPr>
            <a:xfrm flipV="1">
              <a:off x="8947741" y="1087892"/>
              <a:ext cx="0" cy="3420000"/>
            </a:xfrm>
            <a:prstGeom prst="line">
              <a:avLst/>
            </a:prstGeom>
            <a:ln w="22225">
              <a:solidFill>
                <a:srgbClr val="0070C0"/>
              </a:solidFill>
              <a:prstDash val="sysDot"/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87C0D2-6E81-314D-8B47-597538329BB0}"/>
                </a:ext>
              </a:extLst>
            </p:cNvPr>
            <p:cNvSpPr txBox="1"/>
            <p:nvPr/>
          </p:nvSpPr>
          <p:spPr>
            <a:xfrm rot="16200000">
              <a:off x="7766105" y="2669410"/>
              <a:ext cx="2175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Respiration (CR mineralization)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675DF3-E5B4-D046-A3FE-AE57CD84A934}"/>
                </a:ext>
              </a:extLst>
            </p:cNvPr>
            <p:cNvCxnSpPr/>
            <p:nvPr/>
          </p:nvCxnSpPr>
          <p:spPr>
            <a:xfrm flipH="1" flipV="1">
              <a:off x="6292103" y="4175132"/>
              <a:ext cx="2124000" cy="0"/>
            </a:xfrm>
            <a:prstGeom prst="line">
              <a:avLst/>
            </a:prstGeom>
            <a:ln w="2222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B3CF54-CB84-3142-8FA9-745C60AA7E16}"/>
                </a:ext>
              </a:extLst>
            </p:cNvPr>
            <p:cNvCxnSpPr/>
            <p:nvPr/>
          </p:nvCxnSpPr>
          <p:spPr>
            <a:xfrm flipV="1">
              <a:off x="8703312" y="1087396"/>
              <a:ext cx="0" cy="3420000"/>
            </a:xfrm>
            <a:prstGeom prst="line">
              <a:avLst/>
            </a:prstGeom>
            <a:ln w="22225">
              <a:solidFill>
                <a:srgbClr val="0070C0"/>
              </a:solidFill>
              <a:prstDash val="sysDot"/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A01E07-2956-A84A-A847-CB1A5A84FE02}"/>
                </a:ext>
              </a:extLst>
            </p:cNvPr>
            <p:cNvSpPr txBox="1"/>
            <p:nvPr/>
          </p:nvSpPr>
          <p:spPr>
            <a:xfrm rot="16200000">
              <a:off x="7784486" y="2656968"/>
              <a:ext cx="16441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Respiration (dormancy)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7A30E5D-B336-3D49-9A85-1C52CD352407}"/>
                </a:ext>
              </a:extLst>
            </p:cNvPr>
            <p:cNvCxnSpPr/>
            <p:nvPr/>
          </p:nvCxnSpPr>
          <p:spPr>
            <a:xfrm flipV="1">
              <a:off x="8441652" y="1087396"/>
              <a:ext cx="0" cy="3096000"/>
            </a:xfrm>
            <a:prstGeom prst="line">
              <a:avLst/>
            </a:prstGeom>
            <a:ln w="22225">
              <a:solidFill>
                <a:srgbClr val="0070C0"/>
              </a:solidFill>
              <a:prstDash val="sysDot"/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A7F393E-D3E2-E548-953F-BB19C7139E1E}"/>
                </a:ext>
              </a:extLst>
            </p:cNvPr>
            <p:cNvSpPr txBox="1"/>
            <p:nvPr/>
          </p:nvSpPr>
          <p:spPr>
            <a:xfrm rot="16200000">
              <a:off x="7273393" y="2615131"/>
              <a:ext cx="21401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Respiration (biomass synthesis)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131710D-92AE-2D4A-B06A-A5284A4E7DDB}"/>
                </a:ext>
              </a:extLst>
            </p:cNvPr>
            <p:cNvCxnSpPr/>
            <p:nvPr/>
          </p:nvCxnSpPr>
          <p:spPr>
            <a:xfrm>
              <a:off x="3951843" y="2234451"/>
              <a:ext cx="0" cy="644681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FCEC978-9AC6-0640-B6E0-6F69A73A6148}"/>
                </a:ext>
              </a:extLst>
            </p:cNvPr>
            <p:cNvCxnSpPr/>
            <p:nvPr/>
          </p:nvCxnSpPr>
          <p:spPr>
            <a:xfrm flipH="1">
              <a:off x="3953299" y="2234003"/>
              <a:ext cx="468000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966A34-3A5E-DE43-AF34-02D27994E3CD}"/>
                </a:ext>
              </a:extLst>
            </p:cNvPr>
            <p:cNvCxnSpPr/>
            <p:nvPr/>
          </p:nvCxnSpPr>
          <p:spPr>
            <a:xfrm>
              <a:off x="4419323" y="2229405"/>
              <a:ext cx="0" cy="21600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19C82C-B7E6-AE4F-9D4E-36DEE8B5EAD0}"/>
                </a:ext>
              </a:extLst>
            </p:cNvPr>
            <p:cNvSpPr txBox="1"/>
            <p:nvPr/>
          </p:nvSpPr>
          <p:spPr>
            <a:xfrm>
              <a:off x="3778339" y="1836821"/>
              <a:ext cx="892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Production of OS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EA2D610-75DF-084C-ACDE-5D3F82FE20E1}"/>
                </a:ext>
              </a:extLst>
            </p:cNvPr>
            <p:cNvCxnSpPr/>
            <p:nvPr/>
          </p:nvCxnSpPr>
          <p:spPr>
            <a:xfrm>
              <a:off x="3378316" y="3209827"/>
              <a:ext cx="0" cy="1181305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71">
              <a:extLst>
                <a:ext uri="{FF2B5EF4-FFF2-40B4-BE49-F238E27FC236}">
                  <a16:creationId xmlns:a16="http://schemas.microsoft.com/office/drawing/2014/main" id="{8D603054-A8A7-9D4B-ADD9-DEACE962A68D}"/>
                </a:ext>
              </a:extLst>
            </p:cNvPr>
            <p:cNvSpPr txBox="1"/>
            <p:nvPr/>
          </p:nvSpPr>
          <p:spPr>
            <a:xfrm rot="16200000">
              <a:off x="2865361" y="3680826"/>
              <a:ext cx="833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Osmolysis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ED5E3CF-078E-0041-8880-4095381B10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7708" y="5479459"/>
              <a:ext cx="4674141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60A2E8B-F56A-334E-BF8D-D2AE5AE63EC0}"/>
                </a:ext>
              </a:extLst>
            </p:cNvPr>
            <p:cNvCxnSpPr/>
            <p:nvPr/>
          </p:nvCxnSpPr>
          <p:spPr>
            <a:xfrm flipH="1">
              <a:off x="2728227" y="1621020"/>
              <a:ext cx="4644000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9E8AF06-03ED-6944-8261-36B40E496558}"/>
                </a:ext>
              </a:extLst>
            </p:cNvPr>
            <p:cNvCxnSpPr/>
            <p:nvPr/>
          </p:nvCxnSpPr>
          <p:spPr>
            <a:xfrm flipV="1">
              <a:off x="2727707" y="1622577"/>
              <a:ext cx="0" cy="3856882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0589677-070E-8F43-A810-07EF88834CB9}"/>
                </a:ext>
              </a:extLst>
            </p:cNvPr>
            <p:cNvCxnSpPr/>
            <p:nvPr/>
          </p:nvCxnSpPr>
          <p:spPr>
            <a:xfrm flipV="1">
              <a:off x="6401047" y="5119844"/>
              <a:ext cx="0" cy="36000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66754B8-C629-EC48-B595-35799FA2A3FE}"/>
                </a:ext>
              </a:extLst>
            </p:cNvPr>
            <p:cNvCxnSpPr/>
            <p:nvPr/>
          </p:nvCxnSpPr>
          <p:spPr>
            <a:xfrm flipV="1">
              <a:off x="6040075" y="1087396"/>
              <a:ext cx="0" cy="972000"/>
            </a:xfrm>
            <a:prstGeom prst="line">
              <a:avLst/>
            </a:prstGeom>
            <a:ln w="22225">
              <a:solidFill>
                <a:srgbClr val="0070C0"/>
              </a:solidFill>
              <a:prstDash val="sysDot"/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20CD54-1EFD-184F-BB65-C20B9A4B229E}"/>
                </a:ext>
              </a:extLst>
            </p:cNvPr>
            <p:cNvSpPr txBox="1"/>
            <p:nvPr/>
          </p:nvSpPr>
          <p:spPr>
            <a:xfrm>
              <a:off x="5636573" y="5248643"/>
              <a:ext cx="7635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Recycling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C52D716-A2D1-CE41-B277-60017B245453}"/>
                </a:ext>
              </a:extLst>
            </p:cNvPr>
            <p:cNvCxnSpPr/>
            <p:nvPr/>
          </p:nvCxnSpPr>
          <p:spPr>
            <a:xfrm flipH="1">
              <a:off x="4815663" y="2079539"/>
              <a:ext cx="1224412" cy="11808"/>
            </a:xfrm>
            <a:prstGeom prst="line">
              <a:avLst/>
            </a:prstGeom>
            <a:ln w="2222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13721A1-2DE1-5D43-96E6-D3DEC89EDAB6}"/>
                </a:ext>
              </a:extLst>
            </p:cNvPr>
            <p:cNvSpPr txBox="1"/>
            <p:nvPr/>
          </p:nvSpPr>
          <p:spPr>
            <a:xfrm>
              <a:off x="4797055" y="1646042"/>
              <a:ext cx="1261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Respiration</a:t>
              </a:r>
            </a:p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(osmoregulation)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64079B6-8D3A-8546-A5A2-0698E9D69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171" y="4525172"/>
              <a:ext cx="2043570" cy="0"/>
            </a:xfrm>
            <a:prstGeom prst="line">
              <a:avLst/>
            </a:prstGeom>
            <a:ln w="2222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DD4B511-6B8D-2743-B961-D8C83BC5868D}"/>
                </a:ext>
              </a:extLst>
            </p:cNvPr>
            <p:cNvSpPr txBox="1"/>
            <p:nvPr/>
          </p:nvSpPr>
          <p:spPr>
            <a:xfrm>
              <a:off x="6206207" y="4145857"/>
              <a:ext cx="663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Uptake</a:t>
              </a:r>
            </a:p>
          </p:txBody>
        </p:sp>
        <p:cxnSp>
          <p:nvCxnSpPr>
            <p:cNvPr id="60" name="Straight Connector 48">
              <a:extLst>
                <a:ext uri="{FF2B5EF4-FFF2-40B4-BE49-F238E27FC236}">
                  <a16:creationId xmlns:a16="http://schemas.microsoft.com/office/drawing/2014/main" id="{ED17FD31-02A9-0D41-BC62-AEE1FA061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1849" y="5176732"/>
              <a:ext cx="529178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head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D3EDBFF-03AE-0840-9163-D315C6A3BE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9743" y="5176732"/>
              <a:ext cx="0" cy="30272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3A46CD4-293E-2F4F-87E9-CD41BE1EC69E}"/>
                </a:ext>
              </a:extLst>
            </p:cNvPr>
            <p:cNvSpPr/>
            <p:nvPr/>
          </p:nvSpPr>
          <p:spPr>
            <a:xfrm>
              <a:off x="4167867" y="4399764"/>
              <a:ext cx="1080120" cy="72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ENZYMES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7E178A2-C221-194D-81FA-3922587BA638}"/>
                </a:ext>
              </a:extLst>
            </p:cNvPr>
            <p:cNvSpPr/>
            <p:nvPr/>
          </p:nvSpPr>
          <p:spPr>
            <a:xfrm>
              <a:off x="2871723" y="4399012"/>
              <a:ext cx="1080120" cy="7200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CELL RESIDUES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0820F0E-5AFF-044F-94A2-67EF725B17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47027" y="4889804"/>
              <a:ext cx="233408" cy="1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ot"/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B733765-DE4F-C944-BCAF-9C55F2846AA7}"/>
                </a:ext>
              </a:extLst>
            </p:cNvPr>
            <p:cNvSpPr txBox="1"/>
            <p:nvPr/>
          </p:nvSpPr>
          <p:spPr>
            <a:xfrm rot="16200000">
              <a:off x="8733449" y="2979410"/>
              <a:ext cx="892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050">
                  <a:latin typeface="Segoe Print" panose="02000600000000000000" pitchFamily="2" charset="0"/>
                </a:defRPr>
              </a:lvl1pPr>
            </a:lstStyle>
            <a:p>
              <a:r>
                <a:rPr lang="en-US" sz="1200" dirty="0">
                  <a:latin typeface="+mj-lt"/>
                  <a:cs typeface="Times New Roman" panose="02020603050405020304" pitchFamily="18" charset="0"/>
                </a:rPr>
                <a:t>Litter input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78FD6E8-7A05-D944-BC4B-B4A11CA22F2C}"/>
                </a:ext>
              </a:extLst>
            </p:cNvPr>
            <p:cNvCxnSpPr>
              <a:cxnSpLocks/>
            </p:cNvCxnSpPr>
            <p:nvPr/>
          </p:nvCxnSpPr>
          <p:spPr>
            <a:xfrm>
              <a:off x="9280435" y="1159404"/>
              <a:ext cx="0" cy="373040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D32A85-8441-EE49-916B-32722CE87093}"/>
                </a:ext>
              </a:extLst>
            </p:cNvPr>
            <p:cNvSpPr/>
            <p:nvPr/>
          </p:nvSpPr>
          <p:spPr>
            <a:xfrm>
              <a:off x="3460749" y="3998260"/>
              <a:ext cx="892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Growth</a:t>
              </a:r>
              <a:endParaRPr lang="en-SE" dirty="0">
                <a:solidFill>
                  <a:srgbClr val="7030A0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E976BFC-8D7F-3746-84A9-703BF3C8FAD7}"/>
                </a:ext>
              </a:extLst>
            </p:cNvPr>
            <p:cNvSpPr/>
            <p:nvPr/>
          </p:nvSpPr>
          <p:spPr>
            <a:xfrm>
              <a:off x="6515807" y="989728"/>
              <a:ext cx="12438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Respiration</a:t>
              </a:r>
              <a:endParaRPr lang="en-SE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14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6A9408-D8AD-7B4F-A34A-412C1EC0F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35" y="1092631"/>
            <a:ext cx="9180320" cy="4798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0AFA67-8C0B-6246-8F92-5486E1AD069D}"/>
              </a:ext>
            </a:extLst>
          </p:cNvPr>
          <p:cNvSpPr/>
          <p:nvPr/>
        </p:nvSpPr>
        <p:spPr>
          <a:xfrm>
            <a:off x="713590" y="401380"/>
            <a:ext cx="7249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Dynamics under cycles of drying-rewetting</a:t>
            </a:r>
            <a:endParaRPr lang="x-non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39296A-D331-EF43-A18A-78A440BE6317}"/>
              </a:ext>
            </a:extLst>
          </p:cNvPr>
          <p:cNvSpPr/>
          <p:nvPr/>
        </p:nvSpPr>
        <p:spPr>
          <a:xfrm>
            <a:off x="312137" y="2514891"/>
            <a:ext cx="23687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Reproducing the experiment in Miller et al. (2005)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 with models by Lawrence et al. (2009) [LMs]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D1606B-642D-3748-9822-988FC7AB368C}"/>
              </a:ext>
            </a:extLst>
          </p:cNvPr>
          <p:cNvSpPr/>
          <p:nvPr/>
        </p:nvSpPr>
        <p:spPr>
          <a:xfrm>
            <a:off x="3525864" y="5853989"/>
            <a:ext cx="7997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x-none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Brangarí </a:t>
            </a:r>
            <a:r>
              <a:rPr lang="x-non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al., 2020]</a:t>
            </a:r>
            <a:endParaRPr lang="x-non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12B79C-8217-3443-9D92-599E27008774}"/>
              </a:ext>
            </a:extLst>
          </p:cNvPr>
          <p:cNvSpPr/>
          <p:nvPr/>
        </p:nvSpPr>
        <p:spPr>
          <a:xfrm>
            <a:off x="4703823" y="3593044"/>
            <a:ext cx="2434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models capture respiration peaks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61A1A-C2A7-0541-BE5D-00E109D8FC9E}"/>
              </a:ext>
            </a:extLst>
          </p:cNvPr>
          <p:cNvSpPr/>
          <p:nvPr/>
        </p:nvSpPr>
        <p:spPr>
          <a:xfrm>
            <a:off x="8663553" y="1446304"/>
            <a:ext cx="3107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EcoSMMARTS reproduces delayed growth </a:t>
            </a:r>
            <a:endParaRPr lang="x-none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A781AA-03B2-2D45-962F-210F980BD7B9}"/>
              </a:ext>
            </a:extLst>
          </p:cNvPr>
          <p:cNvSpPr/>
          <p:nvPr/>
        </p:nvSpPr>
        <p:spPr>
          <a:xfrm>
            <a:off x="8872343" y="3593045"/>
            <a:ext cx="2898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SMMARTS results in a very low CUE after RW </a:t>
            </a:r>
            <a:endParaRPr lang="en-SE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228C95-DC70-E64A-9D0C-78A5C0BC3944}"/>
              </a:ext>
            </a:extLst>
          </p:cNvPr>
          <p:cNvSpPr/>
          <p:nvPr/>
        </p:nvSpPr>
        <p:spPr>
          <a:xfrm>
            <a:off x="7278255" y="1357745"/>
            <a:ext cx="4639300" cy="215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F51AFE-115B-FD4F-B055-174FD32504DE}"/>
              </a:ext>
            </a:extLst>
          </p:cNvPr>
          <p:cNvSpPr/>
          <p:nvPr/>
        </p:nvSpPr>
        <p:spPr>
          <a:xfrm>
            <a:off x="7240563" y="3509819"/>
            <a:ext cx="4639300" cy="2381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862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5CC75BD-6ECD-BC49-9388-F52A97D1D546}"/>
              </a:ext>
            </a:extLst>
          </p:cNvPr>
          <p:cNvSpPr/>
          <p:nvPr/>
        </p:nvSpPr>
        <p:spPr>
          <a:xfrm>
            <a:off x="713590" y="401380"/>
            <a:ext cx="82780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Simulations of microbial adaptation to soil moisture history</a:t>
            </a:r>
            <a:endParaRPr lang="x-non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256935B-85B3-3E42-8AC4-C918A19B7877}"/>
              </a:ext>
            </a:extLst>
          </p:cNvPr>
          <p:cNvSpPr txBox="1"/>
          <p:nvPr/>
        </p:nvSpPr>
        <p:spPr>
          <a:xfrm>
            <a:off x="0" y="303413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History of soil moisture variations </a:t>
            </a:r>
            <a:r>
              <a:rPr lang="en-GB" dirty="0">
                <a:solidFill>
                  <a:schemeClr val="accent2"/>
                </a:solidFill>
              </a:rPr>
              <a:t>shape</a:t>
            </a:r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GB" dirty="0">
                <a:solidFill>
                  <a:schemeClr val="accent2"/>
                </a:solidFill>
              </a:rPr>
              <a:t> the </a:t>
            </a:r>
            <a:r>
              <a:rPr lang="en-US" dirty="0">
                <a:solidFill>
                  <a:schemeClr val="accent2"/>
                </a:solidFill>
              </a:rPr>
              <a:t>structure of the </a:t>
            </a:r>
            <a:r>
              <a:rPr lang="en-GB" dirty="0">
                <a:solidFill>
                  <a:schemeClr val="accent2"/>
                </a:solidFill>
              </a:rPr>
              <a:t>microbial community and its physiology</a:t>
            </a:r>
            <a:r>
              <a:rPr lang="en-SE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9DAC518-FCC3-EE4E-B0D1-4DFC226E6D9B}"/>
              </a:ext>
            </a:extLst>
          </p:cNvPr>
          <p:cNvSpPr/>
          <p:nvPr/>
        </p:nvSpPr>
        <p:spPr>
          <a:xfrm>
            <a:off x="9659958" y="4278180"/>
            <a:ext cx="182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Communities not exposed to moderate environments perceive last drying as harsh</a:t>
            </a:r>
          </a:p>
          <a:p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2D51C-6DF4-B1C8-AC56-CC53073BC288}"/>
              </a:ext>
            </a:extLst>
          </p:cNvPr>
          <p:cNvGrpSpPr/>
          <p:nvPr/>
        </p:nvGrpSpPr>
        <p:grpSpPr>
          <a:xfrm>
            <a:off x="1694132" y="1051362"/>
            <a:ext cx="8924544" cy="2022720"/>
            <a:chOff x="1694132" y="1439298"/>
            <a:chExt cx="8924544" cy="20227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44AED4-BC5A-7FFB-0EB9-D142B6D06557}"/>
                </a:ext>
              </a:extLst>
            </p:cNvPr>
            <p:cNvGrpSpPr/>
            <p:nvPr/>
          </p:nvGrpSpPr>
          <p:grpSpPr>
            <a:xfrm>
              <a:off x="1694132" y="1439298"/>
              <a:ext cx="8924544" cy="1941211"/>
              <a:chOff x="530352" y="1439298"/>
              <a:chExt cx="8924544" cy="1941211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44D82C7-2FAF-6B41-9189-5AE938838F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2480" b="68893"/>
              <a:stretch/>
            </p:blipFill>
            <p:spPr>
              <a:xfrm>
                <a:off x="5220356" y="1691143"/>
                <a:ext cx="4234540" cy="1689366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6B4F33F-BF44-D64C-BC61-0A5F4DBAC1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2651" b="70169"/>
              <a:stretch/>
            </p:blipFill>
            <p:spPr>
              <a:xfrm>
                <a:off x="530352" y="1691143"/>
                <a:ext cx="4219306" cy="1620093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871633C-9DEE-B245-81A5-96E506CCFDBB}"/>
                  </a:ext>
                </a:extLst>
              </p:cNvPr>
              <p:cNvSpPr txBox="1"/>
              <p:nvPr/>
            </p:nvSpPr>
            <p:spPr>
              <a:xfrm>
                <a:off x="6516490" y="1443652"/>
                <a:ext cx="1681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SE" dirty="0">
                    <a:solidFill>
                      <a:srgbClr val="C00000"/>
                    </a:solidFill>
                  </a:rPr>
                  <a:t>“WET” CLIMATE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AA9F0C1-4350-A14E-9E7F-2368ACAE3713}"/>
                  </a:ext>
                </a:extLst>
              </p:cNvPr>
              <p:cNvSpPr txBox="1"/>
              <p:nvPr/>
            </p:nvSpPr>
            <p:spPr>
              <a:xfrm>
                <a:off x="943133" y="1439298"/>
                <a:ext cx="3561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E" dirty="0">
                    <a:solidFill>
                      <a:srgbClr val="00B050"/>
                    </a:solidFill>
                  </a:rPr>
                  <a:t>“DRY” CLIMATE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52BCD5A-CC43-BC2A-8A79-E579A24E787A}"/>
                </a:ext>
              </a:extLst>
            </p:cNvPr>
            <p:cNvSpPr txBox="1"/>
            <p:nvPr/>
          </p:nvSpPr>
          <p:spPr>
            <a:xfrm>
              <a:off x="3546767" y="3200408"/>
              <a:ext cx="6607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E" sz="1100" dirty="0"/>
                <a:t>Time [d]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EAB81D-211E-C528-C951-21ACDE4E21FE}"/>
                </a:ext>
              </a:extLst>
            </p:cNvPr>
            <p:cNvSpPr txBox="1"/>
            <p:nvPr/>
          </p:nvSpPr>
          <p:spPr>
            <a:xfrm>
              <a:off x="8465139" y="3200408"/>
              <a:ext cx="6607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E" sz="1100" dirty="0"/>
                <a:t>Time [d]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DF70067-84F9-4884-D90E-38411AF91F68}"/>
              </a:ext>
            </a:extLst>
          </p:cNvPr>
          <p:cNvSpPr txBox="1"/>
          <p:nvPr/>
        </p:nvSpPr>
        <p:spPr>
          <a:xfrm>
            <a:off x="0" y="637032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Community structure and physiology determines the characteristics of the responses to RW</a:t>
            </a:r>
            <a:endParaRPr lang="en-SE" dirty="0">
              <a:solidFill>
                <a:schemeClr val="accent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22BFD6-63F7-6804-29DC-5CE0837DE536}"/>
              </a:ext>
            </a:extLst>
          </p:cNvPr>
          <p:cNvGrpSpPr/>
          <p:nvPr/>
        </p:nvGrpSpPr>
        <p:grpSpPr>
          <a:xfrm>
            <a:off x="3020301" y="3893127"/>
            <a:ext cx="6200337" cy="2576945"/>
            <a:chOff x="2286000" y="3893127"/>
            <a:chExt cx="6200337" cy="257694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EAF48EA-95CF-DCAA-79FD-E992F8231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286" t="5805" b="49765"/>
            <a:stretch/>
          </p:blipFill>
          <p:spPr>
            <a:xfrm>
              <a:off x="2286000" y="3893127"/>
              <a:ext cx="6200337" cy="257694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026F2E-F806-6BDA-DC35-F6F743D09978}"/>
                </a:ext>
              </a:extLst>
            </p:cNvPr>
            <p:cNvSpPr/>
            <p:nvPr/>
          </p:nvSpPr>
          <p:spPr>
            <a:xfrm>
              <a:off x="3962401" y="4930058"/>
              <a:ext cx="11265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Type-2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9F275F-A6B9-0CF2-AE2C-FEE2510B2EF7}"/>
                </a:ext>
              </a:extLst>
            </p:cNvPr>
            <p:cNvSpPr/>
            <p:nvPr/>
          </p:nvSpPr>
          <p:spPr>
            <a:xfrm>
              <a:off x="2971824" y="4407939"/>
              <a:ext cx="1004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Type-1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D61CCF8-27D3-4062-3750-C265DD02EA9F}"/>
                </a:ext>
              </a:extLst>
            </p:cNvPr>
            <p:cNvSpPr/>
            <p:nvPr/>
          </p:nvSpPr>
          <p:spPr>
            <a:xfrm>
              <a:off x="6982692" y="4071076"/>
              <a:ext cx="11265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Type-2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46A5251-D7C7-75D8-8A44-088E80D4E86B}"/>
                </a:ext>
              </a:extLst>
            </p:cNvPr>
            <p:cNvSpPr/>
            <p:nvPr/>
          </p:nvSpPr>
          <p:spPr>
            <a:xfrm>
              <a:off x="6075242" y="5100666"/>
              <a:ext cx="1004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Type-1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5CA67C5-1395-CC55-1055-F1E77042ED30}"/>
              </a:ext>
            </a:extLst>
          </p:cNvPr>
          <p:cNvSpPr/>
          <p:nvPr/>
        </p:nvSpPr>
        <p:spPr>
          <a:xfrm>
            <a:off x="720437" y="4172635"/>
            <a:ext cx="21474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Communities regularly exposed to severe conditions adapted to stress and perceive last drying as mild</a:t>
            </a:r>
          </a:p>
        </p:txBody>
      </p:sp>
    </p:spTree>
    <p:extLst>
      <p:ext uri="{BB962C8B-B14F-4D97-AF65-F5344CB8AC3E}">
        <p14:creationId xmlns:p14="http://schemas.microsoft.com/office/powerpoint/2010/main" val="4423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2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30E10C-865E-EC4B-8F4C-72810091AD29}"/>
              </a:ext>
            </a:extLst>
          </p:cNvPr>
          <p:cNvSpPr/>
          <p:nvPr/>
        </p:nvSpPr>
        <p:spPr>
          <a:xfrm>
            <a:off x="3966457" y="1583252"/>
            <a:ext cx="6912763" cy="4283745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 w="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05C5C-2993-2840-9C58-E2E6B3F3227B}"/>
              </a:ext>
            </a:extLst>
          </p:cNvPr>
          <p:cNvSpPr/>
          <p:nvPr/>
        </p:nvSpPr>
        <p:spPr>
          <a:xfrm>
            <a:off x="5622758" y="2663373"/>
            <a:ext cx="900000" cy="72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n-US" sz="500" dirty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sz="1100" dirty="0">
                <a:solidFill>
                  <a:schemeClr val="tx1"/>
                </a:solidFill>
                <a:latin typeface="+mj-lt"/>
              </a:rPr>
              <a:t>OSMOLYTES</a:t>
            </a: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3E58E-61E4-0541-9773-F229E95D0DD1}"/>
              </a:ext>
            </a:extLst>
          </p:cNvPr>
          <p:cNvSpPr/>
          <p:nvPr/>
        </p:nvSpPr>
        <p:spPr>
          <a:xfrm>
            <a:off x="5190318" y="3086957"/>
            <a:ext cx="1080120" cy="10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ACTIVE CELLS</a:t>
            </a:r>
          </a:p>
          <a:p>
            <a:pPr algn="ctr"/>
            <a:endParaRPr lang="en-US" sz="700" dirty="0">
              <a:solidFill>
                <a:schemeClr val="tx1"/>
              </a:solidFill>
              <a:latin typeface="+mj-lt"/>
            </a:endParaRPr>
          </a:p>
          <a:p>
            <a:pPr marL="7938" indent="-7938" algn="ctr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</a:rPr>
              <a:t>Fast growers</a:t>
            </a:r>
          </a:p>
          <a:p>
            <a:pPr marL="7938" indent="-7938" algn="ctr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</a:rPr>
              <a:t>Drought resistors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ED210-76F7-A746-B902-A996254095EC}"/>
              </a:ext>
            </a:extLst>
          </p:cNvPr>
          <p:cNvSpPr/>
          <p:nvPr/>
        </p:nvSpPr>
        <p:spPr>
          <a:xfrm>
            <a:off x="8149018" y="2663373"/>
            <a:ext cx="900000" cy="72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500" dirty="0">
              <a:solidFill>
                <a:schemeClr val="tx1"/>
              </a:solidFill>
              <a:latin typeface="+mj-lt"/>
            </a:endParaRPr>
          </a:p>
          <a:p>
            <a:r>
              <a:rPr lang="en-US" sz="1100" dirty="0">
                <a:solidFill>
                  <a:schemeClr val="tx1"/>
                </a:solidFill>
                <a:latin typeface="+mj-lt"/>
              </a:rPr>
              <a:t>OSMOLYTES</a:t>
            </a: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862158-9E7D-5445-BFF5-A31FB72449A0}"/>
              </a:ext>
            </a:extLst>
          </p:cNvPr>
          <p:cNvSpPr/>
          <p:nvPr/>
        </p:nvSpPr>
        <p:spPr>
          <a:xfrm>
            <a:off x="8437050" y="3086957"/>
            <a:ext cx="1080120" cy="10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DORMANT CELLS</a:t>
            </a:r>
          </a:p>
          <a:p>
            <a:pPr algn="ctr"/>
            <a:endParaRPr lang="en-US" sz="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38" indent="-7938" algn="ctr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</a:rPr>
              <a:t>Fast growers</a:t>
            </a:r>
          </a:p>
          <a:p>
            <a:pPr marL="7938" indent="-7938" algn="ctr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</a:rPr>
              <a:t>Drought resistors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28C560D-628C-E346-A3E0-84C805A1F095}"/>
              </a:ext>
            </a:extLst>
          </p:cNvPr>
          <p:cNvSpPr/>
          <p:nvPr/>
        </p:nvSpPr>
        <p:spPr>
          <a:xfrm>
            <a:off x="6558746" y="2663373"/>
            <a:ext cx="180000" cy="1503584"/>
          </a:xfrm>
          <a:prstGeom prst="rightBrac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50FE96-976F-EB41-96BE-6F6A897C1065}"/>
              </a:ext>
            </a:extLst>
          </p:cNvPr>
          <p:cNvCxnSpPr/>
          <p:nvPr/>
        </p:nvCxnSpPr>
        <p:spPr>
          <a:xfrm flipH="1">
            <a:off x="5730378" y="4382957"/>
            <a:ext cx="2016500" cy="8608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6FA42CA-47A3-D44D-B57A-A24B239AC167}"/>
              </a:ext>
            </a:extLst>
          </p:cNvPr>
          <p:cNvSpPr/>
          <p:nvPr/>
        </p:nvSpPr>
        <p:spPr>
          <a:xfrm rot="10800000">
            <a:off x="7932994" y="2665860"/>
            <a:ext cx="180000" cy="1503584"/>
          </a:xfrm>
          <a:prstGeom prst="rightBrac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EFBADE-39C1-9645-BD78-B9AE20C3E96D}"/>
              </a:ext>
            </a:extLst>
          </p:cNvPr>
          <p:cNvCxnSpPr/>
          <p:nvPr/>
        </p:nvCxnSpPr>
        <p:spPr>
          <a:xfrm flipV="1">
            <a:off x="6763388" y="3413305"/>
            <a:ext cx="1152163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8A492D5-2DC1-BB42-B8FC-E6ABA883AEBC}"/>
              </a:ext>
            </a:extLst>
          </p:cNvPr>
          <p:cNvSpPr/>
          <p:nvPr/>
        </p:nvSpPr>
        <p:spPr>
          <a:xfrm rot="16200000">
            <a:off x="8744310" y="1867745"/>
            <a:ext cx="180000" cy="1339208"/>
          </a:xfrm>
          <a:prstGeom prst="rightBrac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6" name="Straight Connector 48">
            <a:extLst>
              <a:ext uri="{FF2B5EF4-FFF2-40B4-BE49-F238E27FC236}">
                <a16:creationId xmlns:a16="http://schemas.microsoft.com/office/drawing/2014/main" id="{FD2FEE5D-0A5A-CC4E-9C44-0A13F30716CC}"/>
              </a:ext>
            </a:extLst>
          </p:cNvPr>
          <p:cNvCxnSpPr/>
          <p:nvPr/>
        </p:nvCxnSpPr>
        <p:spPr>
          <a:xfrm flipH="1">
            <a:off x="8831122" y="1831958"/>
            <a:ext cx="1364" cy="612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8">
            <a:extLst>
              <a:ext uri="{FF2B5EF4-FFF2-40B4-BE49-F238E27FC236}">
                <a16:creationId xmlns:a16="http://schemas.microsoft.com/office/drawing/2014/main" id="{F1DEDD42-9384-8747-B942-14E0E36A7B5F}"/>
              </a:ext>
            </a:extLst>
          </p:cNvPr>
          <p:cNvCxnSpPr/>
          <p:nvPr/>
        </p:nvCxnSpPr>
        <p:spPr>
          <a:xfrm flipH="1">
            <a:off x="6270714" y="1835365"/>
            <a:ext cx="1364" cy="792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B4D2DF6-3544-2148-9233-C99FABCD28B4}"/>
              </a:ext>
            </a:extLst>
          </p:cNvPr>
          <p:cNvSpPr/>
          <p:nvPr/>
        </p:nvSpPr>
        <p:spPr>
          <a:xfrm>
            <a:off x="9385802" y="4895621"/>
            <a:ext cx="1116000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POC</a:t>
            </a:r>
            <a:endParaRPr lang="en-US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29DF22-D931-F74A-B457-96D2CB940CF3}"/>
              </a:ext>
            </a:extLst>
          </p:cNvPr>
          <p:cNvSpPr/>
          <p:nvPr/>
        </p:nvSpPr>
        <p:spPr>
          <a:xfrm>
            <a:off x="7134810" y="4607589"/>
            <a:ext cx="1224136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DOC</a:t>
            </a:r>
            <a:endParaRPr lang="en-US" sz="105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3" name="Straight Connector 55">
            <a:extLst>
              <a:ext uri="{FF2B5EF4-FFF2-40B4-BE49-F238E27FC236}">
                <a16:creationId xmlns:a16="http://schemas.microsoft.com/office/drawing/2014/main" id="{8CA42839-A72D-2147-BE90-1B9B0C45BA6D}"/>
              </a:ext>
            </a:extLst>
          </p:cNvPr>
          <p:cNvCxnSpPr>
            <a:cxnSpLocks/>
          </p:cNvCxnSpPr>
          <p:nvPr/>
        </p:nvCxnSpPr>
        <p:spPr>
          <a:xfrm flipH="1">
            <a:off x="8358946" y="5101602"/>
            <a:ext cx="1026856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49F20277-0EF9-3444-9A08-330B401E3C27}"/>
              </a:ext>
            </a:extLst>
          </p:cNvPr>
          <p:cNvSpPr/>
          <p:nvPr/>
        </p:nvSpPr>
        <p:spPr>
          <a:xfrm rot="10800000">
            <a:off x="4974571" y="2663373"/>
            <a:ext cx="180000" cy="1503584"/>
          </a:xfrm>
          <a:prstGeom prst="rightBrac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25" name="Straight Connector 48">
            <a:extLst>
              <a:ext uri="{FF2B5EF4-FFF2-40B4-BE49-F238E27FC236}">
                <a16:creationId xmlns:a16="http://schemas.microsoft.com/office/drawing/2014/main" id="{6C642A1B-4611-204E-95DE-D0E336C0B319}"/>
              </a:ext>
            </a:extLst>
          </p:cNvPr>
          <p:cNvCxnSpPr/>
          <p:nvPr/>
        </p:nvCxnSpPr>
        <p:spPr>
          <a:xfrm flipV="1">
            <a:off x="4182482" y="3415165"/>
            <a:ext cx="79208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EC7D28-592F-B540-8250-E6136B9B8C1C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7746878" y="4391565"/>
            <a:ext cx="0" cy="216024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50A1FB-F9BB-D147-BFF2-3D1C1965DA52}"/>
              </a:ext>
            </a:extLst>
          </p:cNvPr>
          <p:cNvCxnSpPr/>
          <p:nvPr/>
        </p:nvCxnSpPr>
        <p:spPr>
          <a:xfrm flipH="1" flipV="1">
            <a:off x="5730378" y="4166957"/>
            <a:ext cx="0" cy="216000"/>
          </a:xfrm>
          <a:prstGeom prst="line">
            <a:avLst/>
          </a:prstGeom>
          <a:ln w="22225">
            <a:solidFill>
              <a:srgbClr val="7030A0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59E937-1884-4F47-9E33-AF7D73660086}"/>
              </a:ext>
            </a:extLst>
          </p:cNvPr>
          <p:cNvCxnSpPr/>
          <p:nvPr/>
        </p:nvCxnSpPr>
        <p:spPr>
          <a:xfrm>
            <a:off x="6162682" y="4391565"/>
            <a:ext cx="0" cy="216000"/>
          </a:xfrm>
          <a:prstGeom prst="line">
            <a:avLst/>
          </a:prstGeom>
          <a:ln w="22225">
            <a:solidFill>
              <a:srgbClr val="7030A0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8B8FBB-E26D-4346-9978-89886D94C3D0}"/>
              </a:ext>
            </a:extLst>
          </p:cNvPr>
          <p:cNvCxnSpPr/>
          <p:nvPr/>
        </p:nvCxnSpPr>
        <p:spPr>
          <a:xfrm>
            <a:off x="4866558" y="5327669"/>
            <a:ext cx="0" cy="360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DE31B7-2B92-AF48-8260-112151A42575}"/>
              </a:ext>
            </a:extLst>
          </p:cNvPr>
          <p:cNvCxnSpPr/>
          <p:nvPr/>
        </p:nvCxnSpPr>
        <p:spPr>
          <a:xfrm>
            <a:off x="6022626" y="5327668"/>
            <a:ext cx="0" cy="360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8106F8-F503-B340-B204-D3F7234802AF}"/>
              </a:ext>
            </a:extLst>
          </p:cNvPr>
          <p:cNvCxnSpPr/>
          <p:nvPr/>
        </p:nvCxnSpPr>
        <p:spPr>
          <a:xfrm flipV="1">
            <a:off x="10402516" y="1295717"/>
            <a:ext cx="0" cy="3420000"/>
          </a:xfrm>
          <a:prstGeom prst="line">
            <a:avLst/>
          </a:prstGeom>
          <a:ln w="22225">
            <a:solidFill>
              <a:srgbClr val="0070C0"/>
            </a:solidFill>
            <a:prstDash val="sysDot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675DF3-E5B4-D046-A3FE-AE57CD84A934}"/>
              </a:ext>
            </a:extLst>
          </p:cNvPr>
          <p:cNvCxnSpPr/>
          <p:nvPr/>
        </p:nvCxnSpPr>
        <p:spPr>
          <a:xfrm flipH="1" flipV="1">
            <a:off x="7746878" y="4382957"/>
            <a:ext cx="2124000" cy="0"/>
          </a:xfrm>
          <a:prstGeom prst="line">
            <a:avLst/>
          </a:prstGeom>
          <a:ln w="635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B3CF54-CB84-3142-8FA9-745C60AA7E16}"/>
              </a:ext>
            </a:extLst>
          </p:cNvPr>
          <p:cNvCxnSpPr/>
          <p:nvPr/>
        </p:nvCxnSpPr>
        <p:spPr>
          <a:xfrm flipV="1">
            <a:off x="10158087" y="1295221"/>
            <a:ext cx="0" cy="3420000"/>
          </a:xfrm>
          <a:prstGeom prst="line">
            <a:avLst/>
          </a:prstGeom>
          <a:ln w="22225">
            <a:solidFill>
              <a:srgbClr val="0070C0"/>
            </a:solidFill>
            <a:prstDash val="sysDot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A30E5D-B336-3D49-9A85-1C52CD352407}"/>
              </a:ext>
            </a:extLst>
          </p:cNvPr>
          <p:cNvCxnSpPr/>
          <p:nvPr/>
        </p:nvCxnSpPr>
        <p:spPr>
          <a:xfrm flipV="1">
            <a:off x="9896427" y="1295221"/>
            <a:ext cx="0" cy="3096000"/>
          </a:xfrm>
          <a:prstGeom prst="line">
            <a:avLst/>
          </a:prstGeom>
          <a:ln w="63500">
            <a:solidFill>
              <a:srgbClr val="00B050"/>
            </a:solidFill>
            <a:prstDash val="sysDot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A7F393E-D3E2-E548-953F-BB19C7139E1E}"/>
              </a:ext>
            </a:extLst>
          </p:cNvPr>
          <p:cNvSpPr txBox="1"/>
          <p:nvPr/>
        </p:nvSpPr>
        <p:spPr>
          <a:xfrm>
            <a:off x="8875719" y="818695"/>
            <a:ext cx="2482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050">
                <a:latin typeface="Segoe Print" panose="02000600000000000000" pitchFamily="2" charset="0"/>
              </a:defRPr>
            </a:lvl1pPr>
          </a:lstStyle>
          <a:p>
            <a:r>
              <a:rPr lang="en-US" sz="24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Biomass synthesis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31710D-92AE-2D4A-B06A-A5284A4E7DDB}"/>
              </a:ext>
            </a:extLst>
          </p:cNvPr>
          <p:cNvCxnSpPr/>
          <p:nvPr/>
        </p:nvCxnSpPr>
        <p:spPr>
          <a:xfrm>
            <a:off x="5406618" y="2442276"/>
            <a:ext cx="0" cy="644681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CEC978-9AC6-0640-B6E0-6F69A73A6148}"/>
              </a:ext>
            </a:extLst>
          </p:cNvPr>
          <p:cNvCxnSpPr/>
          <p:nvPr/>
        </p:nvCxnSpPr>
        <p:spPr>
          <a:xfrm flipH="1">
            <a:off x="5408074" y="2441828"/>
            <a:ext cx="4680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2966A34-3A5E-DE43-AF34-02D27994E3CD}"/>
              </a:ext>
            </a:extLst>
          </p:cNvPr>
          <p:cNvCxnSpPr/>
          <p:nvPr/>
        </p:nvCxnSpPr>
        <p:spPr>
          <a:xfrm>
            <a:off x="5874098" y="2437230"/>
            <a:ext cx="0" cy="216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EA2D610-75DF-084C-ACDE-5D3F82FE20E1}"/>
              </a:ext>
            </a:extLst>
          </p:cNvPr>
          <p:cNvCxnSpPr/>
          <p:nvPr/>
        </p:nvCxnSpPr>
        <p:spPr>
          <a:xfrm>
            <a:off x="4833091" y="3417652"/>
            <a:ext cx="0" cy="1181305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D5E3CF-078E-0041-8880-4095381B1052}"/>
              </a:ext>
            </a:extLst>
          </p:cNvPr>
          <p:cNvCxnSpPr>
            <a:cxnSpLocks/>
          </p:cNvCxnSpPr>
          <p:nvPr/>
        </p:nvCxnSpPr>
        <p:spPr>
          <a:xfrm flipH="1">
            <a:off x="4182483" y="5687284"/>
            <a:ext cx="4674141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0A2E8B-F56A-334E-BF8D-D2AE5AE63EC0}"/>
              </a:ext>
            </a:extLst>
          </p:cNvPr>
          <p:cNvCxnSpPr/>
          <p:nvPr/>
        </p:nvCxnSpPr>
        <p:spPr>
          <a:xfrm flipH="1">
            <a:off x="4183002" y="1828845"/>
            <a:ext cx="46440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E8AF06-03ED-6944-8261-36B40E496558}"/>
              </a:ext>
            </a:extLst>
          </p:cNvPr>
          <p:cNvCxnSpPr/>
          <p:nvPr/>
        </p:nvCxnSpPr>
        <p:spPr>
          <a:xfrm flipV="1">
            <a:off x="4182482" y="1830402"/>
            <a:ext cx="0" cy="3856882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0589677-070E-8F43-A810-07EF88834CB9}"/>
              </a:ext>
            </a:extLst>
          </p:cNvPr>
          <p:cNvCxnSpPr/>
          <p:nvPr/>
        </p:nvCxnSpPr>
        <p:spPr>
          <a:xfrm flipV="1">
            <a:off x="7855822" y="5327669"/>
            <a:ext cx="0" cy="360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6754B8-C629-EC48-B595-35799FA2A3FE}"/>
              </a:ext>
            </a:extLst>
          </p:cNvPr>
          <p:cNvCxnSpPr/>
          <p:nvPr/>
        </p:nvCxnSpPr>
        <p:spPr>
          <a:xfrm flipV="1">
            <a:off x="7494850" y="1295221"/>
            <a:ext cx="0" cy="972000"/>
          </a:xfrm>
          <a:prstGeom prst="line">
            <a:avLst/>
          </a:prstGeom>
          <a:ln w="63500">
            <a:solidFill>
              <a:srgbClr val="00B050"/>
            </a:solidFill>
            <a:prstDash val="sysDot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C52D716-A2D1-CE41-B277-60017B245453}"/>
              </a:ext>
            </a:extLst>
          </p:cNvPr>
          <p:cNvCxnSpPr/>
          <p:nvPr/>
        </p:nvCxnSpPr>
        <p:spPr>
          <a:xfrm flipH="1">
            <a:off x="6270438" y="2287364"/>
            <a:ext cx="1224412" cy="11808"/>
          </a:xfrm>
          <a:prstGeom prst="line">
            <a:avLst/>
          </a:prstGeom>
          <a:ln w="635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13721A1-2DE1-5D43-96E6-D3DEC89EDAB6}"/>
              </a:ext>
            </a:extLst>
          </p:cNvPr>
          <p:cNvSpPr txBox="1"/>
          <p:nvPr/>
        </p:nvSpPr>
        <p:spPr>
          <a:xfrm>
            <a:off x="5218306" y="1562918"/>
            <a:ext cx="2164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050">
                <a:latin typeface="Segoe Print" panose="02000600000000000000" pitchFamily="2" charset="0"/>
              </a:defRPr>
            </a:lvl1pPr>
          </a:lstStyle>
          <a:p>
            <a:r>
              <a:rPr lang="en-US" sz="24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Osmoregulation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64079B6-8D3A-8546-A5A2-0698E9D690F1}"/>
              </a:ext>
            </a:extLst>
          </p:cNvPr>
          <p:cNvCxnSpPr>
            <a:cxnSpLocks/>
          </p:cNvCxnSpPr>
          <p:nvPr/>
        </p:nvCxnSpPr>
        <p:spPr>
          <a:xfrm flipH="1">
            <a:off x="8358946" y="4732997"/>
            <a:ext cx="2043570" cy="0"/>
          </a:xfrm>
          <a:prstGeom prst="line">
            <a:avLst/>
          </a:prstGeom>
          <a:ln w="2222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8">
            <a:extLst>
              <a:ext uri="{FF2B5EF4-FFF2-40B4-BE49-F238E27FC236}">
                <a16:creationId xmlns:a16="http://schemas.microsoft.com/office/drawing/2014/main" id="{ED17FD31-02A9-0D41-BC62-AEE1FA061A0F}"/>
              </a:ext>
            </a:extLst>
          </p:cNvPr>
          <p:cNvCxnSpPr>
            <a:cxnSpLocks/>
          </p:cNvCxnSpPr>
          <p:nvPr/>
        </p:nvCxnSpPr>
        <p:spPr>
          <a:xfrm flipH="1">
            <a:off x="8856624" y="5384557"/>
            <a:ext cx="52917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D3EDBFF-03AE-0840-9163-D315C6A3BE9A}"/>
              </a:ext>
            </a:extLst>
          </p:cNvPr>
          <p:cNvCxnSpPr>
            <a:cxnSpLocks/>
          </p:cNvCxnSpPr>
          <p:nvPr/>
        </p:nvCxnSpPr>
        <p:spPr>
          <a:xfrm flipV="1">
            <a:off x="8854518" y="5384557"/>
            <a:ext cx="0" cy="302727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3A46CD4-293E-2F4F-87E9-CD41BE1EC69E}"/>
              </a:ext>
            </a:extLst>
          </p:cNvPr>
          <p:cNvSpPr/>
          <p:nvPr/>
        </p:nvSpPr>
        <p:spPr>
          <a:xfrm>
            <a:off x="5622642" y="4607589"/>
            <a:ext cx="1080120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ENZYMES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7E178A2-C221-194D-81FA-3922587BA638}"/>
              </a:ext>
            </a:extLst>
          </p:cNvPr>
          <p:cNvSpPr/>
          <p:nvPr/>
        </p:nvSpPr>
        <p:spPr>
          <a:xfrm>
            <a:off x="4326498" y="4606837"/>
            <a:ext cx="1080120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CELL RESIDUES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0820F0E-5AFF-044F-94A2-67EF725B1797}"/>
              </a:ext>
            </a:extLst>
          </p:cNvPr>
          <p:cNvCxnSpPr>
            <a:cxnSpLocks/>
          </p:cNvCxnSpPr>
          <p:nvPr/>
        </p:nvCxnSpPr>
        <p:spPr>
          <a:xfrm flipH="1">
            <a:off x="10501802" y="5097629"/>
            <a:ext cx="233408" cy="1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ot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78FD6E8-7A05-D944-BC4B-B4A11CA22F2C}"/>
              </a:ext>
            </a:extLst>
          </p:cNvPr>
          <p:cNvCxnSpPr>
            <a:cxnSpLocks/>
          </p:cNvCxnSpPr>
          <p:nvPr/>
        </p:nvCxnSpPr>
        <p:spPr>
          <a:xfrm>
            <a:off x="10735210" y="1367229"/>
            <a:ext cx="0" cy="37304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FD32A85-8441-EE49-916B-32722CE87093}"/>
              </a:ext>
            </a:extLst>
          </p:cNvPr>
          <p:cNvSpPr/>
          <p:nvPr/>
        </p:nvSpPr>
        <p:spPr>
          <a:xfrm>
            <a:off x="4693851" y="4178376"/>
            <a:ext cx="892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Growth</a:t>
            </a:r>
            <a:endParaRPr lang="en-SE" dirty="0">
              <a:solidFill>
                <a:srgbClr val="7030A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E114C7B-4405-6A40-A38E-852060BFE553}"/>
              </a:ext>
            </a:extLst>
          </p:cNvPr>
          <p:cNvSpPr/>
          <p:nvPr/>
        </p:nvSpPr>
        <p:spPr>
          <a:xfrm>
            <a:off x="8504086" y="3755178"/>
            <a:ext cx="9338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A9D35C1-E646-3449-89AA-F0F0BB7D8429}"/>
              </a:ext>
            </a:extLst>
          </p:cNvPr>
          <p:cNvSpPr/>
          <p:nvPr/>
        </p:nvSpPr>
        <p:spPr>
          <a:xfrm>
            <a:off x="5300444" y="3713025"/>
            <a:ext cx="9338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FADA7DF-9D0D-602D-CC90-D62C4E0409F7}"/>
              </a:ext>
            </a:extLst>
          </p:cNvPr>
          <p:cNvSpPr txBox="1"/>
          <p:nvPr/>
        </p:nvSpPr>
        <p:spPr>
          <a:xfrm>
            <a:off x="707605" y="2769325"/>
            <a:ext cx="2575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4400" dirty="0">
                <a:solidFill>
                  <a:srgbClr val="00B050"/>
                </a:solidFill>
              </a:rPr>
              <a:t>“DRY” CLIMATE</a:t>
            </a:r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388F3518-22C6-B354-43E4-5885B6145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2388" y="2428903"/>
            <a:ext cx="1688783" cy="21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6" descr="Smiley face. happy smiley emoji vector yellow. vector happy circle •  Väggdekor blyg, runda, person | myloview.se">
            <a:extLst>
              <a:ext uri="{FF2B5EF4-FFF2-40B4-BE49-F238E27FC236}">
                <a16:creationId xmlns:a16="http://schemas.microsoft.com/office/drawing/2014/main" id="{DCD48128-C47C-C96E-555A-5ADA54F28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981" y="2313716"/>
            <a:ext cx="1207008" cy="12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BAB87390-DB52-3368-3F82-478662113EDC}"/>
              </a:ext>
            </a:extLst>
          </p:cNvPr>
          <p:cNvSpPr/>
          <p:nvPr/>
        </p:nvSpPr>
        <p:spPr>
          <a:xfrm>
            <a:off x="713590" y="401380"/>
            <a:ext cx="6747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Process-based soil microbial model: EcoSMMARTS </a:t>
            </a:r>
            <a:endParaRPr lang="x-non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5CC75BD-6ECD-BC49-9388-F52A97D1D546}"/>
              </a:ext>
            </a:extLst>
          </p:cNvPr>
          <p:cNvSpPr/>
          <p:nvPr/>
        </p:nvSpPr>
        <p:spPr>
          <a:xfrm>
            <a:off x="713590" y="401380"/>
            <a:ext cx="6747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Process-based soil microbial model: EcoSMMARTS </a:t>
            </a:r>
            <a:endParaRPr lang="x-non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30E10C-865E-EC4B-8F4C-72810091AD29}"/>
              </a:ext>
            </a:extLst>
          </p:cNvPr>
          <p:cNvSpPr/>
          <p:nvPr/>
        </p:nvSpPr>
        <p:spPr>
          <a:xfrm>
            <a:off x="3966457" y="1583252"/>
            <a:ext cx="6912763" cy="4283745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 w="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05C5C-2993-2840-9C58-E2E6B3F3227B}"/>
              </a:ext>
            </a:extLst>
          </p:cNvPr>
          <p:cNvSpPr/>
          <p:nvPr/>
        </p:nvSpPr>
        <p:spPr>
          <a:xfrm>
            <a:off x="5622758" y="2663373"/>
            <a:ext cx="900000" cy="72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n-US" sz="500" dirty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sz="1100" dirty="0">
                <a:solidFill>
                  <a:schemeClr val="tx1"/>
                </a:solidFill>
                <a:latin typeface="+mj-lt"/>
              </a:rPr>
              <a:t>OSMOLYTES</a:t>
            </a: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3E58E-61E4-0541-9773-F229E95D0DD1}"/>
              </a:ext>
            </a:extLst>
          </p:cNvPr>
          <p:cNvSpPr/>
          <p:nvPr/>
        </p:nvSpPr>
        <p:spPr>
          <a:xfrm>
            <a:off x="5190318" y="3086957"/>
            <a:ext cx="1080120" cy="10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ACTIVE CELLS</a:t>
            </a:r>
          </a:p>
          <a:p>
            <a:pPr algn="ctr"/>
            <a:endParaRPr lang="en-US" sz="700" dirty="0">
              <a:solidFill>
                <a:schemeClr val="tx1"/>
              </a:solidFill>
              <a:latin typeface="+mj-lt"/>
            </a:endParaRPr>
          </a:p>
          <a:p>
            <a:pPr marL="7938" indent="-7938" algn="ctr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</a:rPr>
              <a:t>Fast growers</a:t>
            </a:r>
          </a:p>
          <a:p>
            <a:pPr marL="7938" indent="-7938" algn="ctr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</a:rPr>
              <a:t>Drought resistors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DED210-76F7-A746-B902-A996254095EC}"/>
              </a:ext>
            </a:extLst>
          </p:cNvPr>
          <p:cNvSpPr/>
          <p:nvPr/>
        </p:nvSpPr>
        <p:spPr>
          <a:xfrm>
            <a:off x="8149018" y="2663373"/>
            <a:ext cx="900000" cy="72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500" dirty="0">
              <a:solidFill>
                <a:schemeClr val="tx1"/>
              </a:solidFill>
              <a:latin typeface="+mj-lt"/>
            </a:endParaRPr>
          </a:p>
          <a:p>
            <a:r>
              <a:rPr lang="en-US" sz="1100" dirty="0">
                <a:solidFill>
                  <a:schemeClr val="tx1"/>
                </a:solidFill>
                <a:latin typeface="+mj-lt"/>
              </a:rPr>
              <a:t>OSMOLYTES</a:t>
            </a: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862158-9E7D-5445-BFF5-A31FB72449A0}"/>
              </a:ext>
            </a:extLst>
          </p:cNvPr>
          <p:cNvSpPr/>
          <p:nvPr/>
        </p:nvSpPr>
        <p:spPr>
          <a:xfrm>
            <a:off x="8437050" y="3086957"/>
            <a:ext cx="1080120" cy="10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DORMANT CELLS</a:t>
            </a:r>
          </a:p>
          <a:p>
            <a:pPr algn="ctr"/>
            <a:endParaRPr lang="en-US" sz="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38" indent="-7938" algn="ctr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</a:rPr>
              <a:t>Fast growers</a:t>
            </a:r>
          </a:p>
          <a:p>
            <a:pPr marL="7938" indent="-7938" algn="ctr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+mj-lt"/>
              </a:rPr>
              <a:t>Drought resistors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28C560D-628C-E346-A3E0-84C805A1F095}"/>
              </a:ext>
            </a:extLst>
          </p:cNvPr>
          <p:cNvSpPr/>
          <p:nvPr/>
        </p:nvSpPr>
        <p:spPr>
          <a:xfrm>
            <a:off x="6558746" y="2663373"/>
            <a:ext cx="180000" cy="1503584"/>
          </a:xfrm>
          <a:prstGeom prst="rightBrac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50FE96-976F-EB41-96BE-6F6A897C1065}"/>
              </a:ext>
            </a:extLst>
          </p:cNvPr>
          <p:cNvCxnSpPr/>
          <p:nvPr/>
        </p:nvCxnSpPr>
        <p:spPr>
          <a:xfrm flipH="1">
            <a:off x="5730378" y="4382957"/>
            <a:ext cx="2016500" cy="8608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6FA42CA-47A3-D44D-B57A-A24B239AC167}"/>
              </a:ext>
            </a:extLst>
          </p:cNvPr>
          <p:cNvSpPr/>
          <p:nvPr/>
        </p:nvSpPr>
        <p:spPr>
          <a:xfrm rot="10800000">
            <a:off x="7932994" y="2665860"/>
            <a:ext cx="180000" cy="1503584"/>
          </a:xfrm>
          <a:prstGeom prst="rightBrac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EFBADE-39C1-9645-BD78-B9AE20C3E96D}"/>
              </a:ext>
            </a:extLst>
          </p:cNvPr>
          <p:cNvCxnSpPr/>
          <p:nvPr/>
        </p:nvCxnSpPr>
        <p:spPr>
          <a:xfrm flipV="1">
            <a:off x="6763388" y="3413305"/>
            <a:ext cx="1152163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8A492D5-2DC1-BB42-B8FC-E6ABA883AEBC}"/>
              </a:ext>
            </a:extLst>
          </p:cNvPr>
          <p:cNvSpPr/>
          <p:nvPr/>
        </p:nvSpPr>
        <p:spPr>
          <a:xfrm rot="16200000">
            <a:off x="8744310" y="1867745"/>
            <a:ext cx="180000" cy="1339208"/>
          </a:xfrm>
          <a:prstGeom prst="rightBrac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6" name="Straight Connector 48">
            <a:extLst>
              <a:ext uri="{FF2B5EF4-FFF2-40B4-BE49-F238E27FC236}">
                <a16:creationId xmlns:a16="http://schemas.microsoft.com/office/drawing/2014/main" id="{FD2FEE5D-0A5A-CC4E-9C44-0A13F30716CC}"/>
              </a:ext>
            </a:extLst>
          </p:cNvPr>
          <p:cNvCxnSpPr/>
          <p:nvPr/>
        </p:nvCxnSpPr>
        <p:spPr>
          <a:xfrm flipH="1">
            <a:off x="8831122" y="1831958"/>
            <a:ext cx="1364" cy="612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8">
            <a:extLst>
              <a:ext uri="{FF2B5EF4-FFF2-40B4-BE49-F238E27FC236}">
                <a16:creationId xmlns:a16="http://schemas.microsoft.com/office/drawing/2014/main" id="{F1DEDD42-9384-8747-B942-14E0E36A7B5F}"/>
              </a:ext>
            </a:extLst>
          </p:cNvPr>
          <p:cNvCxnSpPr/>
          <p:nvPr/>
        </p:nvCxnSpPr>
        <p:spPr>
          <a:xfrm flipH="1">
            <a:off x="6270714" y="1835365"/>
            <a:ext cx="1364" cy="792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B4D2DF6-3544-2148-9233-C99FABCD28B4}"/>
              </a:ext>
            </a:extLst>
          </p:cNvPr>
          <p:cNvSpPr/>
          <p:nvPr/>
        </p:nvSpPr>
        <p:spPr>
          <a:xfrm>
            <a:off x="9385802" y="4895621"/>
            <a:ext cx="1116000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POC</a:t>
            </a:r>
            <a:endParaRPr lang="en-US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29DF22-D931-F74A-B457-96D2CB940CF3}"/>
              </a:ext>
            </a:extLst>
          </p:cNvPr>
          <p:cNvSpPr/>
          <p:nvPr/>
        </p:nvSpPr>
        <p:spPr>
          <a:xfrm>
            <a:off x="7134810" y="4607589"/>
            <a:ext cx="1224136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DOC</a:t>
            </a:r>
            <a:endParaRPr lang="en-US" sz="105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3" name="Straight Connector 55">
            <a:extLst>
              <a:ext uri="{FF2B5EF4-FFF2-40B4-BE49-F238E27FC236}">
                <a16:creationId xmlns:a16="http://schemas.microsoft.com/office/drawing/2014/main" id="{8CA42839-A72D-2147-BE90-1B9B0C45BA6D}"/>
              </a:ext>
            </a:extLst>
          </p:cNvPr>
          <p:cNvCxnSpPr>
            <a:cxnSpLocks/>
          </p:cNvCxnSpPr>
          <p:nvPr/>
        </p:nvCxnSpPr>
        <p:spPr>
          <a:xfrm flipH="1">
            <a:off x="8358946" y="5101602"/>
            <a:ext cx="1026856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49F20277-0EF9-3444-9A08-330B401E3C27}"/>
              </a:ext>
            </a:extLst>
          </p:cNvPr>
          <p:cNvSpPr/>
          <p:nvPr/>
        </p:nvSpPr>
        <p:spPr>
          <a:xfrm rot="10800000">
            <a:off x="4974571" y="2663373"/>
            <a:ext cx="180000" cy="1503584"/>
          </a:xfrm>
          <a:prstGeom prst="rightBrac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25" name="Straight Connector 48">
            <a:extLst>
              <a:ext uri="{FF2B5EF4-FFF2-40B4-BE49-F238E27FC236}">
                <a16:creationId xmlns:a16="http://schemas.microsoft.com/office/drawing/2014/main" id="{6C642A1B-4611-204E-95DE-D0E336C0B319}"/>
              </a:ext>
            </a:extLst>
          </p:cNvPr>
          <p:cNvCxnSpPr/>
          <p:nvPr/>
        </p:nvCxnSpPr>
        <p:spPr>
          <a:xfrm flipV="1">
            <a:off x="4182482" y="3415165"/>
            <a:ext cx="79208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EC7D28-592F-B540-8250-E6136B9B8C1C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7746878" y="4391565"/>
            <a:ext cx="0" cy="216024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50A1FB-F9BB-D147-BFF2-3D1C1965DA52}"/>
              </a:ext>
            </a:extLst>
          </p:cNvPr>
          <p:cNvCxnSpPr/>
          <p:nvPr/>
        </p:nvCxnSpPr>
        <p:spPr>
          <a:xfrm flipH="1" flipV="1">
            <a:off x="5730378" y="4166957"/>
            <a:ext cx="0" cy="216000"/>
          </a:xfrm>
          <a:prstGeom prst="line">
            <a:avLst/>
          </a:prstGeom>
          <a:ln w="22225">
            <a:solidFill>
              <a:srgbClr val="7030A0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59E937-1884-4F47-9E33-AF7D73660086}"/>
              </a:ext>
            </a:extLst>
          </p:cNvPr>
          <p:cNvCxnSpPr/>
          <p:nvPr/>
        </p:nvCxnSpPr>
        <p:spPr>
          <a:xfrm>
            <a:off x="6162682" y="4391565"/>
            <a:ext cx="0" cy="216000"/>
          </a:xfrm>
          <a:prstGeom prst="line">
            <a:avLst/>
          </a:prstGeom>
          <a:ln w="22225">
            <a:solidFill>
              <a:srgbClr val="7030A0"/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8B8FBB-E26D-4346-9978-89886D94C3D0}"/>
              </a:ext>
            </a:extLst>
          </p:cNvPr>
          <p:cNvCxnSpPr/>
          <p:nvPr/>
        </p:nvCxnSpPr>
        <p:spPr>
          <a:xfrm>
            <a:off x="4866558" y="5327669"/>
            <a:ext cx="0" cy="360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DE31B7-2B92-AF48-8260-112151A42575}"/>
              </a:ext>
            </a:extLst>
          </p:cNvPr>
          <p:cNvCxnSpPr/>
          <p:nvPr/>
        </p:nvCxnSpPr>
        <p:spPr>
          <a:xfrm>
            <a:off x="6022626" y="5327668"/>
            <a:ext cx="0" cy="360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8106F8-F503-B340-B204-D3F7234802AF}"/>
              </a:ext>
            </a:extLst>
          </p:cNvPr>
          <p:cNvCxnSpPr/>
          <p:nvPr/>
        </p:nvCxnSpPr>
        <p:spPr>
          <a:xfrm flipV="1">
            <a:off x="10402516" y="1295717"/>
            <a:ext cx="0" cy="3420000"/>
          </a:xfrm>
          <a:prstGeom prst="line">
            <a:avLst/>
          </a:prstGeom>
          <a:ln w="63500">
            <a:solidFill>
              <a:srgbClr val="C00000"/>
            </a:solidFill>
            <a:prstDash val="sysDot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675DF3-E5B4-D046-A3FE-AE57CD84A934}"/>
              </a:ext>
            </a:extLst>
          </p:cNvPr>
          <p:cNvCxnSpPr/>
          <p:nvPr/>
        </p:nvCxnSpPr>
        <p:spPr>
          <a:xfrm flipH="1" flipV="1">
            <a:off x="7746878" y="4382957"/>
            <a:ext cx="2124000" cy="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B3CF54-CB84-3142-8FA9-745C60AA7E16}"/>
              </a:ext>
            </a:extLst>
          </p:cNvPr>
          <p:cNvCxnSpPr/>
          <p:nvPr/>
        </p:nvCxnSpPr>
        <p:spPr>
          <a:xfrm flipV="1">
            <a:off x="10158087" y="1295221"/>
            <a:ext cx="0" cy="3420000"/>
          </a:xfrm>
          <a:prstGeom prst="line">
            <a:avLst/>
          </a:prstGeom>
          <a:ln w="22225">
            <a:solidFill>
              <a:srgbClr val="0070C0"/>
            </a:solidFill>
            <a:prstDash val="sysDot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A30E5D-B336-3D49-9A85-1C52CD352407}"/>
              </a:ext>
            </a:extLst>
          </p:cNvPr>
          <p:cNvCxnSpPr/>
          <p:nvPr/>
        </p:nvCxnSpPr>
        <p:spPr>
          <a:xfrm flipV="1">
            <a:off x="9896427" y="1295221"/>
            <a:ext cx="0" cy="3096000"/>
          </a:xfrm>
          <a:prstGeom prst="line">
            <a:avLst/>
          </a:prstGeom>
          <a:ln w="19050">
            <a:solidFill>
              <a:srgbClr val="0070C0"/>
            </a:solidFill>
            <a:prstDash val="sysDot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A7F393E-D3E2-E548-953F-BB19C7139E1E}"/>
              </a:ext>
            </a:extLst>
          </p:cNvPr>
          <p:cNvSpPr txBox="1"/>
          <p:nvPr/>
        </p:nvSpPr>
        <p:spPr>
          <a:xfrm>
            <a:off x="9096868" y="444622"/>
            <a:ext cx="2236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050">
                <a:latin typeface="Segoe Print" panose="02000600000000000000" pitchFamily="2" charset="0"/>
              </a:defRPr>
            </a:lvl1pPr>
          </a:lstStyle>
          <a:p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 mineralization by cell residues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131710D-92AE-2D4A-B06A-A5284A4E7DDB}"/>
              </a:ext>
            </a:extLst>
          </p:cNvPr>
          <p:cNvCxnSpPr/>
          <p:nvPr/>
        </p:nvCxnSpPr>
        <p:spPr>
          <a:xfrm>
            <a:off x="5406618" y="2442276"/>
            <a:ext cx="0" cy="644681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CEC978-9AC6-0640-B6E0-6F69A73A6148}"/>
              </a:ext>
            </a:extLst>
          </p:cNvPr>
          <p:cNvCxnSpPr/>
          <p:nvPr/>
        </p:nvCxnSpPr>
        <p:spPr>
          <a:xfrm flipH="1">
            <a:off x="5408074" y="2441828"/>
            <a:ext cx="4680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2966A34-3A5E-DE43-AF34-02D27994E3CD}"/>
              </a:ext>
            </a:extLst>
          </p:cNvPr>
          <p:cNvCxnSpPr/>
          <p:nvPr/>
        </p:nvCxnSpPr>
        <p:spPr>
          <a:xfrm>
            <a:off x="5874098" y="2437230"/>
            <a:ext cx="0" cy="216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EA2D610-75DF-084C-ACDE-5D3F82FE20E1}"/>
              </a:ext>
            </a:extLst>
          </p:cNvPr>
          <p:cNvCxnSpPr/>
          <p:nvPr/>
        </p:nvCxnSpPr>
        <p:spPr>
          <a:xfrm>
            <a:off x="4833091" y="3417652"/>
            <a:ext cx="0" cy="1181305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ED5E3CF-078E-0041-8880-4095381B1052}"/>
              </a:ext>
            </a:extLst>
          </p:cNvPr>
          <p:cNvCxnSpPr>
            <a:cxnSpLocks/>
          </p:cNvCxnSpPr>
          <p:nvPr/>
        </p:nvCxnSpPr>
        <p:spPr>
          <a:xfrm flipH="1">
            <a:off x="4182483" y="5687284"/>
            <a:ext cx="4674141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0A2E8B-F56A-334E-BF8D-D2AE5AE63EC0}"/>
              </a:ext>
            </a:extLst>
          </p:cNvPr>
          <p:cNvCxnSpPr/>
          <p:nvPr/>
        </p:nvCxnSpPr>
        <p:spPr>
          <a:xfrm flipH="1">
            <a:off x="4183002" y="1828845"/>
            <a:ext cx="464400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E8AF06-03ED-6944-8261-36B40E496558}"/>
              </a:ext>
            </a:extLst>
          </p:cNvPr>
          <p:cNvCxnSpPr/>
          <p:nvPr/>
        </p:nvCxnSpPr>
        <p:spPr>
          <a:xfrm flipV="1">
            <a:off x="4182482" y="1830402"/>
            <a:ext cx="0" cy="3856882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0589677-070E-8F43-A810-07EF88834CB9}"/>
              </a:ext>
            </a:extLst>
          </p:cNvPr>
          <p:cNvCxnSpPr/>
          <p:nvPr/>
        </p:nvCxnSpPr>
        <p:spPr>
          <a:xfrm flipV="1">
            <a:off x="7855822" y="5327669"/>
            <a:ext cx="0" cy="3600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6754B8-C629-EC48-B595-35799FA2A3FE}"/>
              </a:ext>
            </a:extLst>
          </p:cNvPr>
          <p:cNvCxnSpPr/>
          <p:nvPr/>
        </p:nvCxnSpPr>
        <p:spPr>
          <a:xfrm flipV="1">
            <a:off x="7494850" y="1295221"/>
            <a:ext cx="0" cy="972000"/>
          </a:xfrm>
          <a:prstGeom prst="line">
            <a:avLst/>
          </a:prstGeom>
          <a:ln w="19050">
            <a:solidFill>
              <a:srgbClr val="0070C0"/>
            </a:solidFill>
            <a:prstDash val="sysDot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C52D716-A2D1-CE41-B277-60017B245453}"/>
              </a:ext>
            </a:extLst>
          </p:cNvPr>
          <p:cNvCxnSpPr/>
          <p:nvPr/>
        </p:nvCxnSpPr>
        <p:spPr>
          <a:xfrm flipH="1">
            <a:off x="6270438" y="2287364"/>
            <a:ext cx="1224412" cy="11808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64079B6-8D3A-8546-A5A2-0698E9D690F1}"/>
              </a:ext>
            </a:extLst>
          </p:cNvPr>
          <p:cNvCxnSpPr>
            <a:cxnSpLocks/>
          </p:cNvCxnSpPr>
          <p:nvPr/>
        </p:nvCxnSpPr>
        <p:spPr>
          <a:xfrm flipH="1">
            <a:off x="8358946" y="4732997"/>
            <a:ext cx="2043570" cy="0"/>
          </a:xfrm>
          <a:prstGeom prst="line">
            <a:avLst/>
          </a:prstGeom>
          <a:ln w="635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8">
            <a:extLst>
              <a:ext uri="{FF2B5EF4-FFF2-40B4-BE49-F238E27FC236}">
                <a16:creationId xmlns:a16="http://schemas.microsoft.com/office/drawing/2014/main" id="{ED17FD31-02A9-0D41-BC62-AEE1FA061A0F}"/>
              </a:ext>
            </a:extLst>
          </p:cNvPr>
          <p:cNvCxnSpPr>
            <a:cxnSpLocks/>
          </p:cNvCxnSpPr>
          <p:nvPr/>
        </p:nvCxnSpPr>
        <p:spPr>
          <a:xfrm flipH="1">
            <a:off x="8856624" y="5384557"/>
            <a:ext cx="52917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D3EDBFF-03AE-0840-9163-D315C6A3BE9A}"/>
              </a:ext>
            </a:extLst>
          </p:cNvPr>
          <p:cNvCxnSpPr>
            <a:cxnSpLocks/>
          </p:cNvCxnSpPr>
          <p:nvPr/>
        </p:nvCxnSpPr>
        <p:spPr>
          <a:xfrm flipV="1">
            <a:off x="8854518" y="5384557"/>
            <a:ext cx="0" cy="302727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3A46CD4-293E-2F4F-87E9-CD41BE1EC69E}"/>
              </a:ext>
            </a:extLst>
          </p:cNvPr>
          <p:cNvSpPr/>
          <p:nvPr/>
        </p:nvSpPr>
        <p:spPr>
          <a:xfrm>
            <a:off x="5622642" y="4607589"/>
            <a:ext cx="1080120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ENZYMES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7E178A2-C221-194D-81FA-3922587BA638}"/>
              </a:ext>
            </a:extLst>
          </p:cNvPr>
          <p:cNvSpPr/>
          <p:nvPr/>
        </p:nvSpPr>
        <p:spPr>
          <a:xfrm>
            <a:off x="4326498" y="4606837"/>
            <a:ext cx="1080120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CELL RESIDUES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0820F0E-5AFF-044F-94A2-67EF725B1797}"/>
              </a:ext>
            </a:extLst>
          </p:cNvPr>
          <p:cNvCxnSpPr>
            <a:cxnSpLocks/>
          </p:cNvCxnSpPr>
          <p:nvPr/>
        </p:nvCxnSpPr>
        <p:spPr>
          <a:xfrm flipH="1">
            <a:off x="10501802" y="5097629"/>
            <a:ext cx="233408" cy="1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ot"/>
            <a:headEnd type="none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78FD6E8-7A05-D944-BC4B-B4A11CA22F2C}"/>
              </a:ext>
            </a:extLst>
          </p:cNvPr>
          <p:cNvCxnSpPr>
            <a:cxnSpLocks/>
          </p:cNvCxnSpPr>
          <p:nvPr/>
        </p:nvCxnSpPr>
        <p:spPr>
          <a:xfrm>
            <a:off x="10735210" y="1367229"/>
            <a:ext cx="0" cy="373040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FD32A85-8441-EE49-916B-32722CE87093}"/>
              </a:ext>
            </a:extLst>
          </p:cNvPr>
          <p:cNvSpPr/>
          <p:nvPr/>
        </p:nvSpPr>
        <p:spPr>
          <a:xfrm>
            <a:off x="4693851" y="4178376"/>
            <a:ext cx="892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cs typeface="Times New Roman" panose="02020603050405020304" pitchFamily="18" charset="0"/>
              </a:rPr>
              <a:t>Growth</a:t>
            </a:r>
            <a:endParaRPr lang="en-SE" dirty="0">
              <a:solidFill>
                <a:srgbClr val="7030A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E114C7B-4405-6A40-A38E-852060BFE553}"/>
              </a:ext>
            </a:extLst>
          </p:cNvPr>
          <p:cNvSpPr/>
          <p:nvPr/>
        </p:nvSpPr>
        <p:spPr>
          <a:xfrm>
            <a:off x="8504086" y="3755178"/>
            <a:ext cx="9338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A9D35C1-E646-3449-89AA-F0F0BB7D8429}"/>
              </a:ext>
            </a:extLst>
          </p:cNvPr>
          <p:cNvSpPr/>
          <p:nvPr/>
        </p:nvSpPr>
        <p:spPr>
          <a:xfrm>
            <a:off x="5300444" y="3713025"/>
            <a:ext cx="9338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FADA7DF-9D0D-602D-CC90-D62C4E0409F7}"/>
              </a:ext>
            </a:extLst>
          </p:cNvPr>
          <p:cNvSpPr txBox="1"/>
          <p:nvPr/>
        </p:nvSpPr>
        <p:spPr>
          <a:xfrm>
            <a:off x="707605" y="2769325"/>
            <a:ext cx="2575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4400" dirty="0">
                <a:solidFill>
                  <a:srgbClr val="C00000"/>
                </a:solidFill>
              </a:rPr>
              <a:t>“WET” CLIMATE</a:t>
            </a: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F2CB86BC-579B-EC4D-396D-A1C9221D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2050">
            <a:off x="5520875" y="2752671"/>
            <a:ext cx="2288619" cy="164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8" descr="Sad Smiley Face">
            <a:extLst>
              <a:ext uri="{FF2B5EF4-FFF2-40B4-BE49-F238E27FC236}">
                <a16:creationId xmlns:a16="http://schemas.microsoft.com/office/drawing/2014/main" id="{C02321CB-4896-297D-2C4C-B440A3CB7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8698" y="2850021"/>
            <a:ext cx="1358646" cy="12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EBF34F9-C719-8C99-A69F-F001F6C7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2585" y="4502735"/>
            <a:ext cx="1171283" cy="100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56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">
            <a:extLst>
              <a:ext uri="{FF2B5EF4-FFF2-40B4-BE49-F238E27FC236}">
                <a16:creationId xmlns:a16="http://schemas.microsoft.com/office/drawing/2014/main" id="{F7DDE76A-6DCA-F69E-0D68-D943F14D7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DC473B-A246-19B0-9FD7-133B802B1028}"/>
              </a:ext>
            </a:extLst>
          </p:cNvPr>
          <p:cNvSpPr txBox="1"/>
          <p:nvPr/>
        </p:nvSpPr>
        <p:spPr>
          <a:xfrm>
            <a:off x="0" y="842963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3200" b="1" dirty="0">
                <a:solidFill>
                  <a:schemeClr val="bg1"/>
                </a:solidFill>
              </a:rPr>
              <a:t>Take home message…</a:t>
            </a:r>
          </a:p>
          <a:p>
            <a:pPr algn="ctr"/>
            <a:endParaRPr lang="en-SE" sz="3200" b="1" dirty="0">
              <a:solidFill>
                <a:schemeClr val="bg1"/>
              </a:solidFill>
            </a:endParaRPr>
          </a:p>
          <a:p>
            <a:pPr algn="ctr"/>
            <a:endParaRPr lang="en-SE" sz="3200" b="1" dirty="0">
              <a:solidFill>
                <a:schemeClr val="bg1"/>
              </a:solidFill>
            </a:endParaRPr>
          </a:p>
          <a:p>
            <a:pPr algn="ctr"/>
            <a:endParaRPr lang="en-SE" sz="3200" b="1" dirty="0">
              <a:solidFill>
                <a:schemeClr val="bg1"/>
              </a:solidFill>
            </a:endParaRPr>
          </a:p>
          <a:p>
            <a:pPr algn="ctr"/>
            <a:endParaRPr lang="en-SE" sz="3200" b="1" dirty="0">
              <a:solidFill>
                <a:schemeClr val="bg1"/>
              </a:solidFill>
            </a:endParaRPr>
          </a:p>
          <a:p>
            <a:pPr algn="ctr"/>
            <a:endParaRPr lang="en-SE" sz="3200" b="1" dirty="0">
              <a:solidFill>
                <a:schemeClr val="bg1"/>
              </a:solidFill>
            </a:endParaRPr>
          </a:p>
          <a:p>
            <a:pPr algn="ctr"/>
            <a:endParaRPr lang="en-SE" sz="3200" b="1" dirty="0">
              <a:solidFill>
                <a:schemeClr val="bg1"/>
              </a:solidFill>
            </a:endParaRPr>
          </a:p>
          <a:p>
            <a:pPr algn="ctr"/>
            <a:endParaRPr lang="en-SE" sz="3200" b="1" dirty="0">
              <a:solidFill>
                <a:schemeClr val="bg1"/>
              </a:solidFill>
            </a:endParaRPr>
          </a:p>
          <a:p>
            <a:pPr algn="ctr"/>
            <a:endParaRPr lang="en-SE" sz="3200" b="1" dirty="0">
              <a:solidFill>
                <a:schemeClr val="bg1"/>
              </a:solidFill>
            </a:endParaRPr>
          </a:p>
          <a:p>
            <a:pPr algn="ctr"/>
            <a:endParaRPr lang="en-SE" sz="3200" b="1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A</a:t>
            </a:r>
            <a:r>
              <a:rPr lang="en-SE" sz="3200" b="1" dirty="0">
                <a:solidFill>
                  <a:schemeClr val="bg1"/>
                </a:solidFill>
              </a:rPr>
              <a:t>nd thanks !!!</a:t>
            </a:r>
          </a:p>
        </p:txBody>
      </p:sp>
    </p:spTree>
    <p:extLst>
      <p:ext uri="{BB962C8B-B14F-4D97-AF65-F5344CB8AC3E}">
        <p14:creationId xmlns:p14="http://schemas.microsoft.com/office/powerpoint/2010/main" val="218886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13249</TotalTime>
  <Words>515</Words>
  <Application>Microsoft Macintosh PowerPoint</Application>
  <PresentationFormat>Widescreen</PresentationFormat>
  <Paragraphs>157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 Brangarí</dc:creator>
  <cp:lastModifiedBy>Albert Brangarí</cp:lastModifiedBy>
  <cp:revision>64</cp:revision>
  <dcterms:created xsi:type="dcterms:W3CDTF">2020-04-28T07:14:05Z</dcterms:created>
  <dcterms:modified xsi:type="dcterms:W3CDTF">2022-05-25T22:09:16Z</dcterms:modified>
</cp:coreProperties>
</file>