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23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0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4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1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3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08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7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5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26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93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7FB7-9D59-4306-9FBA-84F438565156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E188-DBAB-4114-A007-BE9C7E0A8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0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1810" y="378995"/>
            <a:ext cx="9144000" cy="16390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Everything you always wanted to know about b-value* 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9620" y="2374817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(*but were afraid to ask)</a:t>
            </a:r>
            <a:endParaRPr lang="it-IT" sz="5400" dirty="0"/>
          </a:p>
        </p:txBody>
      </p:sp>
      <p:pic>
        <p:nvPicPr>
          <p:cNvPr id="4" name="Immagine 3" descr="Immagine che contiene testo, mongolfiera, veivolo&#10;&#10;Descrizione generata automaticamente">
            <a:extLst>
              <a:ext uri="{FF2B5EF4-FFF2-40B4-BE49-F238E27FC236}">
                <a16:creationId xmlns:a16="http://schemas.microsoft.com/office/drawing/2014/main" id="{5DAC608F-D9BE-483D-88AB-0113B86B7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0" y="4809886"/>
            <a:ext cx="2215336" cy="17770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28" y="4993262"/>
            <a:ext cx="2039192" cy="16476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07006" y="3865589"/>
            <a:ext cx="8262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Taroni M.</a:t>
            </a:r>
            <a:r>
              <a:rPr lang="it-IT" sz="3600" dirty="0" smtClean="0"/>
              <a:t>, Zhuang J., </a:t>
            </a:r>
            <a:r>
              <a:rPr lang="it-IT" sz="3600" dirty="0" smtClean="0"/>
              <a:t>Selva J., </a:t>
            </a:r>
            <a:r>
              <a:rPr lang="it-IT" sz="3600" dirty="0" smtClean="0"/>
              <a:t>Marzocchi W.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1458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0947" y="318838"/>
            <a:ext cx="3924300" cy="1025440"/>
          </a:xfrm>
        </p:spPr>
        <p:txBody>
          <a:bodyPr/>
          <a:lstStyle/>
          <a:p>
            <a:r>
              <a:rPr lang="it-IT" b="1" dirty="0" err="1" smtClean="0"/>
              <a:t>Outline</a:t>
            </a:r>
            <a:r>
              <a:rPr lang="it-IT" b="1" dirty="0" smtClean="0"/>
              <a:t>: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7093" y="1652923"/>
            <a:ext cx="11500185" cy="1655762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14400" dirty="0" smtClean="0"/>
              <a:t>The Gutenberg-Richter law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14400" dirty="0" err="1" smtClean="0"/>
              <a:t>Weighted</a:t>
            </a:r>
            <a:r>
              <a:rPr lang="it-IT" sz="14400" dirty="0" smtClean="0"/>
              <a:t> </a:t>
            </a:r>
            <a:r>
              <a:rPr lang="it-IT" sz="14400" dirty="0" err="1" smtClean="0"/>
              <a:t>likelihood</a:t>
            </a:r>
            <a:r>
              <a:rPr lang="it-IT" sz="14400" dirty="0" smtClean="0"/>
              <a:t> </a:t>
            </a:r>
            <a:r>
              <a:rPr lang="it-IT" sz="14400" dirty="0" err="1" smtClean="0"/>
              <a:t>estimation</a:t>
            </a:r>
            <a:r>
              <a:rPr lang="it-IT" sz="14400" dirty="0" smtClean="0"/>
              <a:t> of the b-</a:t>
            </a:r>
            <a:r>
              <a:rPr lang="it-IT" sz="14400" dirty="0" err="1" smtClean="0"/>
              <a:t>value</a:t>
            </a:r>
            <a:endParaRPr lang="it-IT" sz="14400" dirty="0" smtClean="0"/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14400" dirty="0" smtClean="0"/>
              <a:t>B-</a:t>
            </a:r>
            <a:r>
              <a:rPr lang="it-IT" sz="14400" dirty="0" err="1" smtClean="0"/>
              <a:t>value</a:t>
            </a:r>
            <a:r>
              <a:rPr lang="it-IT" sz="14400" dirty="0" smtClean="0"/>
              <a:t> </a:t>
            </a:r>
            <a:r>
              <a:rPr lang="it-IT" sz="14400" dirty="0" err="1" smtClean="0"/>
              <a:t>estimation</a:t>
            </a:r>
            <a:r>
              <a:rPr lang="it-IT" sz="14400" dirty="0" smtClean="0"/>
              <a:t> with multiple </a:t>
            </a:r>
            <a:r>
              <a:rPr lang="it-IT" sz="14400" dirty="0" err="1" smtClean="0"/>
              <a:t>completeness</a:t>
            </a:r>
            <a:r>
              <a:rPr lang="it-IT" sz="14400" dirty="0" smtClean="0"/>
              <a:t> </a:t>
            </a:r>
            <a:r>
              <a:rPr lang="it-IT" sz="14400" dirty="0" err="1" smtClean="0"/>
              <a:t>thresholds</a:t>
            </a:r>
            <a:endParaRPr lang="it-IT" sz="14400" dirty="0" smtClean="0"/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14400" dirty="0" err="1" smtClean="0"/>
              <a:t>Conclusions</a:t>
            </a:r>
            <a:endParaRPr lang="it-IT" sz="14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832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b="1" dirty="0" smtClean="0"/>
              <a:t>The Gutenberg-Richter law</a:t>
            </a:r>
            <a:r>
              <a:rPr lang="it-IT" sz="9600" dirty="0" smtClean="0"/>
              <a:t/>
            </a:r>
            <a:br>
              <a:rPr lang="it-IT" sz="9600" dirty="0" smtClean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E27231-E430-4EDF-8520-F2D94D027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0" y="1447057"/>
            <a:ext cx="7439240" cy="50259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1962579">
            <a:off x="7547176" y="1964931"/>
            <a:ext cx="2600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Example</a:t>
            </a:r>
            <a:r>
              <a:rPr lang="it-IT" sz="2400" dirty="0" smtClean="0"/>
              <a:t> from </a:t>
            </a:r>
          </a:p>
          <a:p>
            <a:pPr algn="ctr"/>
            <a:r>
              <a:rPr lang="it-IT" sz="2400" dirty="0" smtClean="0"/>
              <a:t>Global CMT </a:t>
            </a:r>
            <a:r>
              <a:rPr lang="it-IT" sz="2400" dirty="0" err="1" smtClean="0"/>
              <a:t>catalog</a:t>
            </a:r>
            <a:endParaRPr lang="it-IT" sz="2400" dirty="0"/>
          </a:p>
        </p:txBody>
      </p:sp>
      <p:cxnSp>
        <p:nvCxnSpPr>
          <p:cNvPr id="9" name="Connettore diritto 8"/>
          <p:cNvCxnSpPr/>
          <p:nvPr/>
        </p:nvCxnSpPr>
        <p:spPr>
          <a:xfrm flipH="1" flipV="1">
            <a:off x="2917659" y="1834816"/>
            <a:ext cx="24063" cy="4060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795" y="577439"/>
            <a:ext cx="8162333" cy="1325563"/>
          </a:xfrm>
        </p:spPr>
        <p:txBody>
          <a:bodyPr>
            <a:normAutofit fontScale="90000"/>
          </a:bodyPr>
          <a:lstStyle/>
          <a:p>
            <a:r>
              <a:rPr lang="it-IT" sz="4900" b="1" dirty="0" err="1" smtClean="0"/>
              <a:t>Weighted</a:t>
            </a:r>
            <a:r>
              <a:rPr lang="it-IT" sz="4900" b="1" dirty="0" smtClean="0"/>
              <a:t> </a:t>
            </a:r>
            <a:r>
              <a:rPr lang="it-IT" sz="4900" b="1" dirty="0" err="1" smtClean="0"/>
              <a:t>likelihood</a:t>
            </a:r>
            <a:r>
              <a:rPr lang="it-IT" sz="4900" b="1" dirty="0" smtClean="0"/>
              <a:t> </a:t>
            </a:r>
            <a:r>
              <a:rPr lang="it-IT" sz="4900" b="1" dirty="0" err="1" smtClean="0"/>
              <a:t>estimation</a:t>
            </a:r>
            <a:r>
              <a:rPr lang="it-IT" sz="4900" b="1" dirty="0" smtClean="0"/>
              <a:t> of the b-</a:t>
            </a:r>
            <a:r>
              <a:rPr lang="it-IT" sz="4900" b="1" dirty="0" err="1" smtClean="0"/>
              <a:t>value</a:t>
            </a:r>
            <a:r>
              <a:rPr lang="it-IT" sz="9600" dirty="0" smtClean="0"/>
              <a:t/>
            </a:r>
            <a:br>
              <a:rPr lang="it-IT" sz="9600" dirty="0" smtClean="0"/>
            </a:b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29519C6-5CA0-4867-AD0C-06C2F9E78DBE}"/>
                  </a:ext>
                </a:extLst>
              </p:cNvPr>
              <p:cNvSpPr txBox="1"/>
              <p:nvPr/>
            </p:nvSpPr>
            <p:spPr>
              <a:xfrm>
                <a:off x="200526" y="2601458"/>
                <a:ext cx="291214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29519C6-5CA0-4867-AD0C-06C2F9E78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26" y="2601458"/>
                <a:ext cx="2912144" cy="1038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FE8C8DA-4BD8-4706-A2FB-0DDE5584360A}"/>
                  </a:ext>
                </a:extLst>
              </p:cNvPr>
              <p:cNvSpPr txBox="1"/>
              <p:nvPr/>
            </p:nvSpPr>
            <p:spPr>
              <a:xfrm>
                <a:off x="90714" y="4887603"/>
                <a:ext cx="362111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𝑊𝐿𝐿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FE8C8DA-4BD8-4706-A2FB-0DDE55843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4" y="4887603"/>
                <a:ext cx="3621119" cy="1038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6D3A7A94-CFDA-4D9A-A9C6-20773D6A3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51" t="24653" r="30007" b="51005"/>
          <a:stretch/>
        </p:blipFill>
        <p:spPr>
          <a:xfrm>
            <a:off x="8587553" y="192871"/>
            <a:ext cx="3506675" cy="1333297"/>
          </a:xfrm>
          <a:prstGeom prst="rect">
            <a:avLst/>
          </a:prstGeom>
        </p:spPr>
      </p:pic>
      <p:pic>
        <p:nvPicPr>
          <p:cNvPr id="7" name="Immagine 6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96B4D558-C33A-4D06-89B6-27A1630CA7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7" t="23069" r="10715" b="19682"/>
          <a:stretch/>
        </p:blipFill>
        <p:spPr>
          <a:xfrm>
            <a:off x="9286626" y="1765661"/>
            <a:ext cx="2345173" cy="1671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57BF98-24B4-4ABC-8682-15AF1C5AE1E8}"/>
                  </a:ext>
                </a:extLst>
              </p:cNvPr>
              <p:cNvSpPr txBox="1"/>
              <p:nvPr/>
            </p:nvSpPr>
            <p:spPr>
              <a:xfrm>
                <a:off x="5075582" y="2725151"/>
                <a:ext cx="3655334" cy="963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𝑐𝑜𝑚𝑝𝑙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C57BF98-24B4-4ABC-8682-15AF1C5A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82" y="2725151"/>
                <a:ext cx="3655334" cy="963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C57BF98-24B4-4ABC-8682-15AF1C5AE1E8}"/>
                  </a:ext>
                </a:extLst>
              </p:cNvPr>
              <p:cNvSpPr txBox="1"/>
              <p:nvPr/>
            </p:nvSpPr>
            <p:spPr>
              <a:xfrm>
                <a:off x="4951589" y="4887603"/>
                <a:ext cx="4059498" cy="963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𝑐𝑜𝑚𝑝𝑙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C57BF98-24B4-4ABC-8682-15AF1C5A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589" y="4887603"/>
                <a:ext cx="4059498" cy="963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/>
          <p:cNvSpPr/>
          <p:nvPr/>
        </p:nvSpPr>
        <p:spPr>
          <a:xfrm>
            <a:off x="3935786" y="2920938"/>
            <a:ext cx="896352" cy="571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935786" y="5083390"/>
            <a:ext cx="896352" cy="5718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6809874" y="3636547"/>
            <a:ext cx="93375" cy="321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7074200" y="5851072"/>
            <a:ext cx="170950" cy="2128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620390" y="3885470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accent1"/>
                </a:solidFill>
              </a:rPr>
              <a:t>mean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43621" y="5977528"/>
            <a:ext cx="1374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accent2"/>
                </a:solidFill>
              </a:rPr>
              <a:t>w</a:t>
            </a:r>
            <a:r>
              <a:rPr lang="it-IT" sz="2400" b="1" dirty="0" err="1" smtClean="0">
                <a:solidFill>
                  <a:schemeClr val="accent2"/>
                </a:solidFill>
              </a:rPr>
              <a:t>eighted</a:t>
            </a:r>
            <a:endParaRPr lang="it-IT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it-IT" sz="2400" b="1" dirty="0" err="1" smtClean="0">
                <a:solidFill>
                  <a:schemeClr val="accent2"/>
                </a:solidFill>
              </a:rPr>
              <a:t>mean</a:t>
            </a:r>
            <a:endParaRPr lang="it-IT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 err="1" smtClean="0"/>
              <a:t>Weighted</a:t>
            </a:r>
            <a:r>
              <a:rPr lang="it-IT" sz="4900" b="1" dirty="0" smtClean="0"/>
              <a:t> </a:t>
            </a:r>
            <a:r>
              <a:rPr lang="it-IT" sz="4900" b="1" dirty="0" err="1" smtClean="0"/>
              <a:t>likelihood</a:t>
            </a:r>
            <a:r>
              <a:rPr lang="it-IT" sz="4900" b="1" dirty="0" smtClean="0"/>
              <a:t> </a:t>
            </a:r>
            <a:r>
              <a:rPr lang="it-IT" sz="4900" b="1" dirty="0" err="1" smtClean="0"/>
              <a:t>estimation</a:t>
            </a:r>
            <a:r>
              <a:rPr lang="it-IT" sz="4900" b="1" dirty="0" smtClean="0"/>
              <a:t> of the b-</a:t>
            </a:r>
            <a:r>
              <a:rPr lang="it-IT" sz="4900" b="1" dirty="0" err="1" smtClean="0"/>
              <a:t>value</a:t>
            </a:r>
            <a:r>
              <a:rPr lang="it-IT" sz="9600" dirty="0" smtClean="0"/>
              <a:t/>
            </a:r>
            <a:br>
              <a:rPr lang="it-IT" sz="9600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4"/>
          <a:stretch/>
        </p:blipFill>
        <p:spPr>
          <a:xfrm>
            <a:off x="711867" y="1257550"/>
            <a:ext cx="4395537" cy="46413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417D993-6B3B-4203-833A-82B766922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4"/>
          <a:stretch/>
        </p:blipFill>
        <p:spPr>
          <a:xfrm>
            <a:off x="5487776" y="1516230"/>
            <a:ext cx="5914151" cy="433266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rot="16200000">
            <a:off x="4319337" y="3254541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B-</a:t>
            </a:r>
            <a:r>
              <a:rPr lang="it-IT" dirty="0" err="1" smtClean="0"/>
              <a:t>value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85111" y="5967664"/>
            <a:ext cx="261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Spatial</a:t>
            </a:r>
            <a:r>
              <a:rPr lang="it-IT" dirty="0" smtClean="0"/>
              <a:t> b-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estimation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81111" y="5967664"/>
            <a:ext cx="285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Temporal</a:t>
            </a:r>
            <a:r>
              <a:rPr lang="it-IT" dirty="0" smtClean="0"/>
              <a:t> b-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estimation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6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0762" y="750136"/>
            <a:ext cx="11849101" cy="1325563"/>
          </a:xfrm>
        </p:spPr>
        <p:txBody>
          <a:bodyPr>
            <a:normAutofit fontScale="90000"/>
          </a:bodyPr>
          <a:lstStyle/>
          <a:p>
            <a:r>
              <a:rPr lang="it-IT" sz="5300" b="1" dirty="0" smtClean="0"/>
              <a:t>B-</a:t>
            </a:r>
            <a:r>
              <a:rPr lang="it-IT" sz="5300" b="1" dirty="0" err="1" smtClean="0"/>
              <a:t>value</a:t>
            </a:r>
            <a:r>
              <a:rPr lang="it-IT" sz="5300" b="1" dirty="0" smtClean="0"/>
              <a:t> </a:t>
            </a:r>
            <a:r>
              <a:rPr lang="it-IT" sz="5300" b="1" dirty="0" err="1" smtClean="0"/>
              <a:t>estimation</a:t>
            </a:r>
            <a:r>
              <a:rPr lang="it-IT" sz="5300" b="1" dirty="0" smtClean="0"/>
              <a:t> with multiple </a:t>
            </a:r>
            <a:r>
              <a:rPr lang="it-IT" sz="5300" b="1" dirty="0" err="1" smtClean="0"/>
              <a:t>completeness</a:t>
            </a:r>
            <a:r>
              <a:rPr lang="it-IT" sz="5300" b="1" dirty="0" smtClean="0"/>
              <a:t> </a:t>
            </a:r>
            <a:r>
              <a:rPr lang="it-IT" sz="5300" b="1" dirty="0" err="1" smtClean="0"/>
              <a:t>thresholds</a:t>
            </a:r>
            <a:r>
              <a:rPr lang="it-IT" sz="9600" dirty="0" smtClean="0"/>
              <a:t/>
            </a:r>
            <a:br>
              <a:rPr lang="it-IT" sz="9600" dirty="0" smtClean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22945B-D910-4391-BDA7-2EAB63D6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8" y="2310064"/>
            <a:ext cx="5263333" cy="3696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E702DE-0776-48F5-B4E4-A75AB2C2E42C}"/>
                  </a:ext>
                </a:extLst>
              </p:cNvPr>
              <p:cNvSpPr txBox="1"/>
              <p:nvPr/>
            </p:nvSpPr>
            <p:spPr>
              <a:xfrm>
                <a:off x="7843547" y="2945299"/>
                <a:ext cx="2507762" cy="470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E702DE-0776-48F5-B4E4-A75AB2C2E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47" y="2945299"/>
                <a:ext cx="2507762" cy="470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2D3A9D7-73F5-4BBD-A313-A268F1118697}"/>
                  </a:ext>
                </a:extLst>
              </p:cNvPr>
              <p:cNvSpPr txBox="1"/>
              <p:nvPr/>
            </p:nvSpPr>
            <p:spPr>
              <a:xfrm>
                <a:off x="8094108" y="4285028"/>
                <a:ext cx="2006640" cy="881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2D3A9D7-73F5-4BBD-A313-A268F111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108" y="4285028"/>
                <a:ext cx="2006640" cy="881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1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794" y="561891"/>
            <a:ext cx="8889333" cy="1325563"/>
          </a:xfrm>
        </p:spPr>
        <p:txBody>
          <a:bodyPr>
            <a:normAutofit fontScale="90000"/>
          </a:bodyPr>
          <a:lstStyle/>
          <a:p>
            <a:r>
              <a:rPr lang="it-IT" sz="5300" b="1" dirty="0" smtClean="0"/>
              <a:t>B-</a:t>
            </a:r>
            <a:r>
              <a:rPr lang="it-IT" sz="5300" b="1" dirty="0" err="1" smtClean="0"/>
              <a:t>value</a:t>
            </a:r>
            <a:r>
              <a:rPr lang="it-IT" sz="5300" b="1" dirty="0" smtClean="0"/>
              <a:t> </a:t>
            </a:r>
            <a:r>
              <a:rPr lang="it-IT" sz="5300" b="1" dirty="0" err="1" smtClean="0"/>
              <a:t>estimation</a:t>
            </a:r>
            <a:r>
              <a:rPr lang="it-IT" sz="5300" b="1" dirty="0" smtClean="0"/>
              <a:t> with multiple </a:t>
            </a:r>
            <a:r>
              <a:rPr lang="it-IT" sz="5300" b="1" dirty="0" err="1" smtClean="0"/>
              <a:t>completeness</a:t>
            </a:r>
            <a:r>
              <a:rPr lang="it-IT" sz="5300" b="1" dirty="0" smtClean="0"/>
              <a:t> </a:t>
            </a:r>
            <a:r>
              <a:rPr lang="it-IT" sz="5300" b="1" dirty="0" err="1" smtClean="0"/>
              <a:t>thresholds</a:t>
            </a:r>
            <a:r>
              <a:rPr lang="it-IT" sz="9600" dirty="0" smtClean="0"/>
              <a:t/>
            </a:r>
            <a:br>
              <a:rPr lang="it-IT" sz="9600" dirty="0" smtClean="0"/>
            </a:br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58417" y="2099713"/>
            <a:ext cx="3312695" cy="3332595"/>
            <a:chOff x="68179" y="3332901"/>
            <a:chExt cx="3312695" cy="333259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" t="25702" r="58575" b="35526"/>
            <a:stretch/>
          </p:blipFill>
          <p:spPr>
            <a:xfrm>
              <a:off x="68179" y="4006516"/>
              <a:ext cx="3312695" cy="2658980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2135606" y="3952374"/>
              <a:ext cx="866273" cy="69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92504" y="3332901"/>
              <a:ext cx="18975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err="1" smtClean="0"/>
                <a:t>Tapered</a:t>
              </a:r>
              <a:r>
                <a:rPr lang="it-IT" sz="2800" b="1" dirty="0" smtClean="0"/>
                <a:t> GR</a:t>
              </a:r>
              <a:endParaRPr lang="it-IT" sz="2800" b="1" dirty="0"/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-877" r="-534" b="30965"/>
          <a:stretch/>
        </p:blipFill>
        <p:spPr>
          <a:xfrm>
            <a:off x="3831661" y="2147889"/>
            <a:ext cx="4175354" cy="444413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"/>
          <a:stretch/>
        </p:blipFill>
        <p:spPr>
          <a:xfrm>
            <a:off x="8043110" y="2190000"/>
            <a:ext cx="4096753" cy="315202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9805737" y="5173579"/>
            <a:ext cx="541421" cy="33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9650596" y="5154347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B-</a:t>
            </a:r>
            <a:r>
              <a:rPr lang="it-IT" dirty="0" err="1" smtClean="0"/>
              <a:t>value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53" y="259345"/>
            <a:ext cx="2484020" cy="14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+mn-lt"/>
              </a:rPr>
              <a:t>Conclusions</a:t>
            </a:r>
            <a:endParaRPr lang="it-IT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863" y="2454442"/>
            <a:ext cx="10280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 err="1" smtClean="0"/>
              <a:t>Weighted</a:t>
            </a:r>
            <a:r>
              <a:rPr lang="it-IT" sz="3600" dirty="0" smtClean="0"/>
              <a:t> </a:t>
            </a:r>
            <a:r>
              <a:rPr lang="it-IT" sz="3600" dirty="0" err="1" smtClean="0"/>
              <a:t>likelihood</a:t>
            </a:r>
            <a:r>
              <a:rPr lang="it-IT" sz="3600" dirty="0" smtClean="0"/>
              <a:t> </a:t>
            </a:r>
            <a:r>
              <a:rPr lang="it-IT" sz="3600" dirty="0" err="1" smtClean="0"/>
              <a:t>estimation</a:t>
            </a:r>
            <a:r>
              <a:rPr lang="it-IT" sz="3600" dirty="0" smtClean="0"/>
              <a:t> </a:t>
            </a:r>
            <a:r>
              <a:rPr lang="it-IT" sz="3600" dirty="0" err="1" smtClean="0"/>
              <a:t>avoids</a:t>
            </a:r>
            <a:r>
              <a:rPr lang="it-IT" sz="3600" dirty="0" smtClean="0"/>
              <a:t> </a:t>
            </a:r>
            <a:r>
              <a:rPr lang="it-IT" sz="3600" dirty="0" err="1" smtClean="0"/>
              <a:t>subjective</a:t>
            </a:r>
            <a:r>
              <a:rPr lang="it-IT" sz="3600" dirty="0" smtClean="0"/>
              <a:t> </a:t>
            </a:r>
            <a:r>
              <a:rPr lang="it-IT" sz="3600" dirty="0" err="1" smtClean="0"/>
              <a:t>choices</a:t>
            </a:r>
            <a:r>
              <a:rPr lang="it-IT" sz="3600" dirty="0" smtClean="0"/>
              <a:t> in the </a:t>
            </a:r>
            <a:r>
              <a:rPr lang="it-IT" sz="3600" dirty="0" err="1" smtClean="0"/>
              <a:t>spatial</a:t>
            </a:r>
            <a:r>
              <a:rPr lang="it-IT" sz="3600" dirty="0" smtClean="0"/>
              <a:t> and </a:t>
            </a:r>
            <a:r>
              <a:rPr lang="it-IT" sz="3600" dirty="0" err="1" smtClean="0"/>
              <a:t>temporal</a:t>
            </a:r>
            <a:r>
              <a:rPr lang="it-IT" sz="3600" dirty="0" smtClean="0"/>
              <a:t> b-</a:t>
            </a:r>
            <a:r>
              <a:rPr lang="it-IT" sz="3600" dirty="0" err="1" smtClean="0"/>
              <a:t>value</a:t>
            </a:r>
            <a:r>
              <a:rPr lang="it-IT" sz="3600" dirty="0" smtClean="0"/>
              <a:t> </a:t>
            </a:r>
            <a:r>
              <a:rPr lang="it-IT" sz="3600" dirty="0" err="1" smtClean="0"/>
              <a:t>studies</a:t>
            </a:r>
            <a:endParaRPr lang="it-IT" sz="3600" dirty="0" smtClean="0"/>
          </a:p>
          <a:p>
            <a:endParaRPr lang="it-IT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 smtClean="0"/>
              <a:t>Using multiple </a:t>
            </a:r>
            <a:r>
              <a:rPr lang="it-IT" sz="3600" dirty="0" err="1" smtClean="0"/>
              <a:t>completeness</a:t>
            </a:r>
            <a:r>
              <a:rPr lang="it-IT" sz="3600" dirty="0" smtClean="0"/>
              <a:t> </a:t>
            </a:r>
            <a:r>
              <a:rPr lang="it-IT" sz="3600" dirty="0" err="1" smtClean="0"/>
              <a:t>thresholds</a:t>
            </a:r>
            <a:r>
              <a:rPr lang="it-IT" sz="3600" dirty="0" smtClean="0"/>
              <a:t> </a:t>
            </a:r>
            <a:r>
              <a:rPr lang="it-IT" sz="3600" dirty="0" err="1" smtClean="0"/>
              <a:t>seismologists</a:t>
            </a:r>
            <a:r>
              <a:rPr lang="en-US" sz="3600" smtClean="0"/>
              <a:t> can significantly increase the amount of </a:t>
            </a:r>
            <a:r>
              <a:rPr lang="en-US" sz="3600" smtClean="0"/>
              <a:t>available </a:t>
            </a:r>
            <a:r>
              <a:rPr lang="en-US" sz="3600" smtClean="0"/>
              <a:t>data </a:t>
            </a:r>
            <a:r>
              <a:rPr lang="it-IT" sz="3600" smtClean="0"/>
              <a:t>(e.g. </a:t>
            </a:r>
            <a:r>
              <a:rPr lang="it-IT" sz="3600" dirty="0" err="1" smtClean="0"/>
              <a:t>during</a:t>
            </a:r>
            <a:r>
              <a:rPr lang="it-IT" sz="3600" dirty="0" smtClean="0"/>
              <a:t> </a:t>
            </a:r>
            <a:r>
              <a:rPr lang="it-IT" sz="3600" dirty="0" err="1" smtClean="0"/>
              <a:t>seismic</a:t>
            </a:r>
            <a:r>
              <a:rPr lang="it-IT" sz="3600" dirty="0" smtClean="0"/>
              <a:t> </a:t>
            </a:r>
            <a:r>
              <a:rPr lang="it-IT" sz="3600" dirty="0" err="1" smtClean="0"/>
              <a:t>sequences</a:t>
            </a:r>
            <a:r>
              <a:rPr lang="it-IT" sz="3600" dirty="0" smtClean="0"/>
              <a:t>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1853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Tema di Office</vt:lpstr>
      <vt:lpstr>Everything you always wanted to know about b-value* </vt:lpstr>
      <vt:lpstr>Outline:</vt:lpstr>
      <vt:lpstr>The Gutenberg-Richter law </vt:lpstr>
      <vt:lpstr>Weighted likelihood estimation of the b-value </vt:lpstr>
      <vt:lpstr>Weighted likelihood estimation of the b-value </vt:lpstr>
      <vt:lpstr>B-value estimation with multiple completeness thresholds </vt:lpstr>
      <vt:lpstr>B-value estimation with multiple completeness thresholds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always wanted to know about b-value* </dc:title>
  <dc:creator>matteo taroni</dc:creator>
  <cp:lastModifiedBy>matteo taroni</cp:lastModifiedBy>
  <cp:revision>9</cp:revision>
  <dcterms:created xsi:type="dcterms:W3CDTF">2022-05-25T07:33:28Z</dcterms:created>
  <dcterms:modified xsi:type="dcterms:W3CDTF">2022-05-25T08:48:52Z</dcterms:modified>
</cp:coreProperties>
</file>