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2629F-1445-4579-BC1A-030B413C663F}" type="datetimeFigureOut">
              <a:rPr lang="en-IN" smtClean="0"/>
              <a:t>26-05-2022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DCC87-71D8-44B2-A3CC-7EE2658F535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584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89BE-B592-571F-111F-25C792EBE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131B1-FA15-0A70-34D3-0DF0B9C50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8369-8717-99D1-B972-8C959448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B109B-E5F8-491E-99BB-6FE81CC4696C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DF828-2FB6-CF51-8C48-3730FBE3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BA113-0948-3DBD-FCC4-3EAC51FC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50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99BA-7FB4-D629-C4D0-FF14315A6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65C184-0354-D353-1DB0-A80F0EFB0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42C2-3ACC-0769-83CA-329F796F1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A12B7-A33E-4C2C-8036-6F5B3F60032F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8EA9-CD61-CFE5-9256-7F4DF451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3E93-B544-B21D-1667-AC223C6A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776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F478C8-6C5F-7D18-8F30-8D569CBEC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B102C-9CAB-1D0E-7E3E-6F63D78D3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BADE7-26EC-BD43-250E-6EC590E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E505-7F15-4CD0-B930-D1ABFACE9C1B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FDC96-55B9-AA8B-3665-7D63D6FF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76611-7D88-651F-F11C-A4A9A891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561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75FC9-0615-0B17-1D26-779C2BAD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AE288-E815-6F60-F168-3842590D8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ED75D-36E4-0439-F377-CA367D98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B9F74-4175-4467-B878-A074559071F5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A4F09-09F1-89BE-69F0-D919B857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C6F0D-2FC6-702E-C428-50D6E92E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426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5253-4DC0-E39A-3B6C-FA411A641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A63FD-616C-CC3E-3A55-C029FAB48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C95-2074-BB2F-BEE5-A5EFF362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E80E-D65B-412D-8655-AC2027268A85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09499-D639-4BEC-43EA-1F9E4BBA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277D5-A155-3FDA-7172-102F0FE4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EEE6-03A5-E8D1-9F70-194710B4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1EBA-8EB3-5FD8-7410-525E1242D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DCA72-F8CF-E5D3-11E1-75D3B482F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5D050-8906-B309-30E2-5DB811BC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99278-6772-4A52-B4F4-0A87BA5F26B1}" type="datetime1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BE97-E9C3-B211-D301-081787C3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B7585-1A3A-6C47-D5E9-F9F2FB11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458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6FB7-2CB7-F6B8-7A57-0AFF2FF3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ED495-00DA-F675-AEF9-02ECD5779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13828-9FD1-8E6F-878D-4025D6765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CD889-74D8-0003-5135-1BD0BF049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6593A7-8C38-9AC3-6F4F-8B8B77C98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9A1C8-4FA6-0BB6-D3DB-0762CBBC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545F5-793B-4D5B-BF50-2BE3115723C4}" type="datetime1">
              <a:rPr lang="en-IN" smtClean="0"/>
              <a:t>26-05-2022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C475B-E674-6074-B548-3D6633C5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50CEE6-B6D6-8237-ED15-250441C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23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1CC9-EE71-1517-CD79-A32FB633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11653-331D-B4D9-44AA-7ADA627F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75AE6-CE11-4103-AC90-A0A357CA26ED}" type="datetime1">
              <a:rPr lang="en-IN" smtClean="0"/>
              <a:t>26-05-2022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8136F-8D36-B810-1652-41E36B4C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3B1E0-0569-8A60-92F8-3C9A2A09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87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4A280-A998-761B-4F77-9632F4DC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14A5-4763-4636-A549-A0209A9F3FF6}" type="datetime1">
              <a:rPr lang="en-IN" smtClean="0"/>
              <a:t>26-05-2022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7D709-3692-132F-8CD3-085C581D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3081B-F941-D965-1E8A-D2C4DA14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442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64D5-993D-B279-E8B8-3D9037FA4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DAAF-3F73-08C5-8854-AA41183E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E2BAF-1041-E0B0-05EB-A197562B2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78BA7-44FC-DED2-940D-E355455BB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5152-C036-407E-8ED9-691C915FF68D}" type="datetime1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C06B9-C587-F79C-DEAB-2F235986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52728-221C-5AE8-97DE-62D0F9F80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148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5926-7DF4-16FF-003D-5083C3C3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1C3FB-F8F4-9AB4-6333-73D61B0BA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D8CC0-2E19-4474-4441-17F99A5AE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7817-3BD6-0A22-AF8C-51D8E85E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A750B-4B45-45EA-9660-1001409A5F09}" type="datetime1">
              <a:rPr lang="en-IN" smtClean="0"/>
              <a:t>26-05-2022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63D06-CCEE-8734-68E1-1CADBB42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9CF7D-199A-E1D6-BDD4-9E8CB35C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683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570D0-941B-B250-AE17-815A8D23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9FF3E-5063-A00B-6C6C-1271F468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D7B18-7BDB-9CD2-32E5-C50CE7F41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B234-A383-4AD9-B22C-0701212E4609}" type="datetime1">
              <a:rPr lang="en-IN" smtClean="0"/>
              <a:t>26-05-2022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47A4B-E583-F441-2CC1-56C97E201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/>
              <a:t>shabina.ashraf@univ-rennes1.fr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BE147-01E4-86CC-6028-4195EE594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5A4B2-A725-4333-ADD9-E1A5B2BF9A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72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3E59E5-6758-9343-072F-91DC09535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478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>
            <a:normAutofit/>
          </a:bodyPr>
          <a:lstStyle/>
          <a:p>
            <a:r>
              <a:rPr lang="en-US" sz="44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study of miscible Rayleigh-Taylor convection in a granular porous medium</a:t>
            </a:r>
            <a:endParaRPr lang="en-IN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EA3B40-D20A-4AE4-E322-A85952FC2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88" y="2018141"/>
            <a:ext cx="10310812" cy="617537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Shabina Ashraf,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Jayabrata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Dhar</a:t>
            </a:r>
            <a:r>
              <a:rPr lang="fr-F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François Nadal, Patrice Meunier &amp; Yves </a:t>
            </a:r>
            <a:r>
              <a:rPr lang="fr-F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Méheust</a:t>
            </a:r>
            <a:endParaRPr lang="en-IN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0AC40FD-330F-2AB6-AAEF-32DA987D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318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1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13040-AFB7-80FC-2994-9B45A48B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093" y="4435367"/>
            <a:ext cx="1980941" cy="653137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27FB814B-62B7-FB6E-CD86-03418631E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968467"/>
            <a:ext cx="1980941" cy="667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FFC15-7693-A426-8B43-73664F383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26961" r="21839" b="12268"/>
          <a:stretch/>
        </p:blipFill>
        <p:spPr>
          <a:xfrm>
            <a:off x="4560452" y="2968467"/>
            <a:ext cx="3071096" cy="2406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F5B218-4574-BA51-A4F4-2E6826BF2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13" y="4435367"/>
            <a:ext cx="1456177" cy="8285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F5D3190-7A8C-C3C7-715C-5139A09E6724}"/>
              </a:ext>
            </a:extLst>
          </p:cNvPr>
          <p:cNvGrpSpPr/>
          <p:nvPr/>
        </p:nvGrpSpPr>
        <p:grpSpPr>
          <a:xfrm>
            <a:off x="2452809" y="3003491"/>
            <a:ext cx="1759000" cy="1168093"/>
            <a:chOff x="10489343" y="-314491"/>
            <a:chExt cx="1655894" cy="11051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16B781-9CA8-E2B9-C529-8CA1C181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645262" cy="9459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BC798A-A9CC-A682-9BFF-3389D858A5E6}"/>
                </a:ext>
              </a:extLst>
            </p:cNvPr>
            <p:cNvSpPr txBox="1"/>
            <p:nvPr/>
          </p:nvSpPr>
          <p:spPr>
            <a:xfrm>
              <a:off x="10499975" y="336050"/>
              <a:ext cx="1645262" cy="454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</a:t>
              </a:r>
              <a:r>
                <a:rPr lang="en-IN" sz="12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2022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F0D1CE-68C9-441E-4FF4-0929F39D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</p:spTree>
    <p:extLst>
      <p:ext uri="{BB962C8B-B14F-4D97-AF65-F5344CB8AC3E}">
        <p14:creationId xmlns:p14="http://schemas.microsoft.com/office/powerpoint/2010/main" val="86384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DC59D12-2256-F6CC-424A-00D06DBEBE00}"/>
              </a:ext>
            </a:extLst>
          </p:cNvPr>
          <p:cNvSpPr txBox="1">
            <a:spLocks/>
          </p:cNvSpPr>
          <p:nvPr/>
        </p:nvSpPr>
        <p:spPr>
          <a:xfrm>
            <a:off x="0" y="15193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sequestration</a:t>
            </a:r>
            <a:endParaRPr lang="en-I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F47374B4-507C-E3F8-9488-63FCD05E9B53}"/>
              </a:ext>
            </a:extLst>
          </p:cNvPr>
          <p:cNvSpPr txBox="1">
            <a:spLocks/>
          </p:cNvSpPr>
          <p:nvPr/>
        </p:nvSpPr>
        <p:spPr>
          <a:xfrm>
            <a:off x="566736" y="1096786"/>
            <a:ext cx="5687222" cy="8937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76% of greenhouse emissions are due to CO</a:t>
            </a:r>
            <a:r>
              <a:rPr lang="en-US" sz="16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aseline="-25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way to reduce greenhouse emissions is </a:t>
            </a:r>
            <a:r>
              <a:rPr lang="fr-FR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subsurface storage</a:t>
            </a:r>
            <a:r>
              <a:rPr lang="fr-FR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(depth &gt; 800 m)</a:t>
            </a:r>
            <a:endParaRPr lang="en-I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17E0F1E-3448-0C8E-F9FF-C6CE745F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2</a:t>
            </a:fld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A47A8D-8637-A93D-A5C7-C8927A924DE2}"/>
              </a:ext>
            </a:extLst>
          </p:cNvPr>
          <p:cNvGrpSpPr/>
          <p:nvPr/>
        </p:nvGrpSpPr>
        <p:grpSpPr>
          <a:xfrm>
            <a:off x="10499121" y="0"/>
            <a:ext cx="1713290" cy="968954"/>
            <a:chOff x="10489343" y="-325129"/>
            <a:chExt cx="1713290" cy="9689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35D9DA-C65F-8DC6-BE06-1D681B8B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576CED-FA29-C1C7-E269-1A32AD23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834D77-C956-FE30-BB02-68CD3BC171D6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B8B55-7845-389A-1D7C-691BE4AA952F}"/>
              </a:ext>
            </a:extLst>
          </p:cNvPr>
          <p:cNvGrpSpPr/>
          <p:nvPr/>
        </p:nvGrpSpPr>
        <p:grpSpPr>
          <a:xfrm>
            <a:off x="817138" y="1029397"/>
            <a:ext cx="11248691" cy="5590988"/>
            <a:chOff x="764437" y="979703"/>
            <a:chExt cx="11248691" cy="55909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A9B7EA-29F3-22E7-9527-B95A4EEC2575}"/>
                </a:ext>
              </a:extLst>
            </p:cNvPr>
            <p:cNvSpPr txBox="1"/>
            <p:nvPr/>
          </p:nvSpPr>
          <p:spPr>
            <a:xfrm>
              <a:off x="764437" y="6232137"/>
              <a:ext cx="109790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 rtl="0"/>
              <a:r>
                <a:rPr lang="en-US" sz="1600" b="1" i="1" u="none" strike="noStrike" baseline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Solubility trapping has a higher Safety Index and greater storage security than other trapping mechanisms</a:t>
              </a:r>
              <a:endParaRPr lang="en-IN" sz="1600" b="1" i="1" dirty="0">
                <a:solidFill>
                  <a:srgbClr val="0070C0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D9F97E-E13C-8B26-6CA1-82EF9CEA8FF6}"/>
                </a:ext>
              </a:extLst>
            </p:cNvPr>
            <p:cNvGrpSpPr/>
            <p:nvPr/>
          </p:nvGrpSpPr>
          <p:grpSpPr>
            <a:xfrm>
              <a:off x="6274369" y="979703"/>
              <a:ext cx="5687222" cy="2660158"/>
              <a:chOff x="6274369" y="734517"/>
              <a:chExt cx="5687222" cy="266015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01A16BF-BE61-3CF4-BB63-B4364A371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369" y="734517"/>
                <a:ext cx="5687222" cy="235761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88B3A5-E30E-41E3-C9A1-2EFC23AD5963}"/>
                  </a:ext>
                </a:extLst>
              </p:cNvPr>
              <p:cNvSpPr txBox="1"/>
              <p:nvPr/>
            </p:nvSpPr>
            <p:spPr>
              <a:xfrm>
                <a:off x="6541374" y="3086898"/>
                <a:ext cx="52047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Storage security of the trapping mechanisms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(Li et al., Energies, 2020)</a:t>
                </a:r>
                <a:endParaRPr lang="en-US" sz="14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C42E90-BB79-6322-4E98-E2DB4A322952}"/>
                </a:ext>
              </a:extLst>
            </p:cNvPr>
            <p:cNvGrpSpPr/>
            <p:nvPr/>
          </p:nvGrpSpPr>
          <p:grpSpPr>
            <a:xfrm>
              <a:off x="6274369" y="3709036"/>
              <a:ext cx="5738759" cy="2614383"/>
              <a:chOff x="6274369" y="3709036"/>
              <a:chExt cx="5738759" cy="261438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54F0D61-B2BA-91AF-FE0F-DA47F164D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369" y="3709036"/>
                <a:ext cx="5738759" cy="21285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9A43B57-A09B-714B-63BC-6500F637ECC9}"/>
                      </a:ext>
                    </a:extLst>
                  </p:cNvPr>
                  <p:cNvSpPr txBox="1"/>
                  <p:nvPr/>
                </p:nvSpPr>
                <p:spPr>
                  <a:xfrm>
                    <a:off x="6578275" y="5830976"/>
                    <a:ext cx="5204748" cy="49244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Safety Index (SFI) of the supercritical and dissolved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IN" sz="14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𝐂𝐎</m:t>
                            </m:r>
                          </m:e>
                          <m:sub>
                            <m:r>
                              <a:rPr lang="en-IN" sz="1400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I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(Li et al., Energies, 2020)</a:t>
                    </a:r>
                    <a:endParaRPr lang="en-US" sz="1400" i="0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9A43B57-A09B-714B-63BC-6500F637EC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78275" y="5830976"/>
                    <a:ext cx="5204748" cy="49244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2500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7C1783-6D45-BE21-290B-3713E8FB5830}"/>
              </a:ext>
            </a:extLst>
          </p:cNvPr>
          <p:cNvGrpSpPr/>
          <p:nvPr/>
        </p:nvGrpSpPr>
        <p:grpSpPr>
          <a:xfrm>
            <a:off x="817138" y="2159199"/>
            <a:ext cx="4833489" cy="4041321"/>
            <a:chOff x="566736" y="2195350"/>
            <a:chExt cx="4833489" cy="404132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ED1792-839A-1B41-14A6-F54CEDFDF84C}"/>
                </a:ext>
              </a:extLst>
            </p:cNvPr>
            <p:cNvSpPr txBox="1"/>
            <p:nvPr/>
          </p:nvSpPr>
          <p:spPr>
            <a:xfrm>
              <a:off x="764437" y="5928894"/>
              <a:ext cx="46357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Trapping mechanisms 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(theconversation.com</a:t>
              </a:r>
              <a:r>
                <a:rPr lang="en-US" sz="12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1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F88A596-84F0-48B3-1AE5-70F793B1E8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6" y="2195350"/>
              <a:ext cx="4741284" cy="3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BE29841-8312-F307-359F-A06CB697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0" y="6519133"/>
            <a:ext cx="4114800" cy="365125"/>
          </a:xfrm>
        </p:spPr>
        <p:txBody>
          <a:bodyPr/>
          <a:lstStyle/>
          <a:p>
            <a:r>
              <a:rPr lang="en-IN" dirty="0"/>
              <a:t>shabina.ashraf@univ-rennes1.fr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5BE3CA-9C56-503D-93B3-21634007B3E4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18D913-E11F-6875-3C97-0FA43134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22" name="Picture 21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02E4F53E-964B-27AC-D373-D22B7385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04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9E00B53-8204-5C72-5205-48461DA2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3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8282C2-82FC-9E8B-ABE6-47005CD33714}"/>
              </a:ext>
            </a:extLst>
          </p:cNvPr>
          <p:cNvSpPr txBox="1">
            <a:spLocks/>
          </p:cNvSpPr>
          <p:nvPr/>
        </p:nvSpPr>
        <p:spPr>
          <a:xfrm>
            <a:off x="8285" y="-42288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Solubility trapping: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6AFC8-F1C8-D82F-D97F-54D639498F06}"/>
              </a:ext>
            </a:extLst>
          </p:cNvPr>
          <p:cNvSpPr txBox="1"/>
          <p:nvPr/>
        </p:nvSpPr>
        <p:spPr>
          <a:xfrm>
            <a:off x="538083" y="4974337"/>
            <a:ext cx="11641409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en-US" sz="2400" b="1" i="0" u="none" strike="no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342900" marR="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investigation of the evolution of Rayleigh-Taylor instability and convection in a granular porous medium</a:t>
            </a:r>
          </a:p>
          <a:p>
            <a:pPr marL="342900" marR="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influence of pore scale flow on continuum scale instability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5A7866-FC13-085F-A6FC-96EF9C1428D9}"/>
              </a:ext>
            </a:extLst>
          </p:cNvPr>
          <p:cNvGrpSpPr/>
          <p:nvPr/>
        </p:nvGrpSpPr>
        <p:grpSpPr>
          <a:xfrm>
            <a:off x="551064" y="792492"/>
            <a:ext cx="11357062" cy="4428171"/>
            <a:chOff x="551064" y="792492"/>
            <a:chExt cx="11357062" cy="44281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4F9576D-42EE-70F9-A2A2-2015072D2FF8}"/>
                </a:ext>
              </a:extLst>
            </p:cNvPr>
            <p:cNvSpPr txBox="1"/>
            <p:nvPr/>
          </p:nvSpPr>
          <p:spPr>
            <a:xfrm>
              <a:off x="551064" y="884604"/>
              <a:ext cx="11357062" cy="4336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i="0" u="none" strike="noStrike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Motivation:</a:t>
              </a:r>
              <a:endParaRPr lang="en-I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Most studies are in 2D: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Numerical simulations are at continuum scale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Hele-shaw cell experiments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Challenges: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Differences in instability dynamics in Hele-shaw cells and real porous media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 is challenging to measure flux in the studies using X ray tomography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Non-transparency of porous media causes experimental visualisation difficulties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Discrepancies have been observed in Darcy scale numerical simulations and experiments in porous media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I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Finger protrusion is much larger in experiments than in Darcy scale simulations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05034E9-4BCC-37FA-BA21-8937865A8CC9}"/>
                </a:ext>
              </a:extLst>
            </p:cNvPr>
            <p:cNvGrpSpPr/>
            <p:nvPr/>
          </p:nvGrpSpPr>
          <p:grpSpPr>
            <a:xfrm>
              <a:off x="6106633" y="792492"/>
              <a:ext cx="5553799" cy="2455598"/>
              <a:chOff x="6106633" y="914156"/>
              <a:chExt cx="5553799" cy="245559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9BACEE2-3F6D-AAC5-F532-A82C50D71611}"/>
                  </a:ext>
                </a:extLst>
              </p:cNvPr>
              <p:cNvGrpSpPr/>
              <p:nvPr/>
            </p:nvGrpSpPr>
            <p:grpSpPr>
              <a:xfrm>
                <a:off x="6229595" y="914156"/>
                <a:ext cx="5430837" cy="2275382"/>
                <a:chOff x="2168051" y="3723432"/>
                <a:chExt cx="7674013" cy="2998043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90A9C69-DA18-9BE1-2811-E4FC28F2C6C4}"/>
                    </a:ext>
                  </a:extLst>
                </p:cNvPr>
                <p:cNvGrpSpPr/>
                <p:nvPr/>
              </p:nvGrpSpPr>
              <p:grpSpPr>
                <a:xfrm>
                  <a:off x="2168051" y="3723432"/>
                  <a:ext cx="7674013" cy="2998043"/>
                  <a:chOff x="2136153" y="3859957"/>
                  <a:chExt cx="7674013" cy="2998043"/>
                </a:xfrm>
              </p:grpSpPr>
              <p:pic>
                <p:nvPicPr>
                  <p:cNvPr id="25" name="Picture 4" descr="C:\Users\JD\Desktop\All_Others\documents\IIT Mandi\allPPTs\ExpInstability5..gif">
                    <a:extLst>
                      <a:ext uri="{FF2B5EF4-FFF2-40B4-BE49-F238E27FC236}">
                        <a16:creationId xmlns:a16="http://schemas.microsoft.com/office/drawing/2014/main" id="{2B2D807A-2980-1737-EDAC-0C47ECC5E897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2"/>
                  <a:srcRect/>
                  <a:stretch>
                    <a:fillRect/>
                  </a:stretch>
                </p:blipFill>
                <p:spPr bwMode="auto">
                  <a:xfrm>
                    <a:off x="2136153" y="4042601"/>
                    <a:ext cx="3159002" cy="2581014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F852EC9-BC11-A8E8-FDDE-C8DBA12CAEDA}"/>
                      </a:ext>
                    </a:extLst>
                  </p:cNvPr>
                  <p:cNvGrpSpPr/>
                  <p:nvPr/>
                </p:nvGrpSpPr>
                <p:grpSpPr>
                  <a:xfrm>
                    <a:off x="5361760" y="3859957"/>
                    <a:ext cx="4448406" cy="2998043"/>
                    <a:chOff x="5105400" y="0"/>
                    <a:chExt cx="4140200" cy="3105150"/>
                  </a:xfrm>
                </p:grpSpPr>
                <p:pic>
                  <p:nvPicPr>
                    <p:cNvPr id="27" name="Picture 6" descr="C:\Users\JD\Downloads\c_video.gif">
                      <a:extLst>
                        <a:ext uri="{FF2B5EF4-FFF2-40B4-BE49-F238E27FC236}">
                          <a16:creationId xmlns:a16="http://schemas.microsoft.com/office/drawing/2014/main" id="{192C970B-13D7-2AA2-728D-C52BCB9069C2}"/>
                        </a:ext>
                      </a:extLst>
                    </p:cNvPr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3"/>
                    <a:srcRect/>
                    <a:stretch>
                      <a:fillRect/>
                    </a:stretch>
                  </p:blipFill>
                  <p:spPr bwMode="auto">
                    <a:xfrm>
                      <a:off x="5105400" y="0"/>
                      <a:ext cx="4140200" cy="3105150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88BA0C45-EC1A-8A6E-C740-C624223BF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3400" y="2708910"/>
                      <a:ext cx="990600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A41421B3-030C-ED93-5570-A79650FD50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3400" y="346710"/>
                      <a:ext cx="990600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60C64AD-D237-922A-E3D7-5B578360E0E1}"/>
                    </a:ext>
                  </a:extLst>
                </p:cNvPr>
                <p:cNvSpPr/>
                <p:nvPr/>
              </p:nvSpPr>
              <p:spPr>
                <a:xfrm>
                  <a:off x="2667000" y="3723432"/>
                  <a:ext cx="1495425" cy="3347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A2670AB-CE36-75CC-4127-45F8679EC9EA}"/>
                    </a:ext>
                  </a:extLst>
                </p:cNvPr>
                <p:cNvSpPr/>
                <p:nvPr/>
              </p:nvSpPr>
              <p:spPr>
                <a:xfrm>
                  <a:off x="5546058" y="3740879"/>
                  <a:ext cx="3912267" cy="2025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349EA3-B179-1221-E815-70DBCEB6EEF1}"/>
                  </a:ext>
                </a:extLst>
              </p:cNvPr>
              <p:cNvSpPr txBox="1"/>
              <p:nvPr/>
            </p:nvSpPr>
            <p:spPr>
              <a:xfrm>
                <a:off x="6106633" y="3061977"/>
                <a:ext cx="52047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Discrepancy in experiments and simulations</a:t>
                </a:r>
                <a:endParaRPr lang="en-US" sz="14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BD78E2-45F8-1210-C292-4DFA5755BE42}"/>
              </a:ext>
            </a:extLst>
          </p:cNvPr>
          <p:cNvGrpSpPr/>
          <p:nvPr/>
        </p:nvGrpSpPr>
        <p:grpSpPr>
          <a:xfrm>
            <a:off x="10476835" y="-50800"/>
            <a:ext cx="1713290" cy="968954"/>
            <a:chOff x="10489343" y="-325129"/>
            <a:chExt cx="1713290" cy="96895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F46D1F-5E72-FECB-EC03-9103F0912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EB0CBC1-F9BC-1E75-6DE3-330615A09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EFAD61-2894-B664-7015-77F1CE6EEB38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2B484-9D88-9591-140A-5076B8A7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529"/>
            <a:ext cx="4114800" cy="365125"/>
          </a:xfrm>
        </p:spPr>
        <p:txBody>
          <a:bodyPr/>
          <a:lstStyle/>
          <a:p>
            <a:r>
              <a:rPr lang="en-IN" dirty="0"/>
              <a:t>shabina.ashraf@univ-rennes1.fr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26348F-DB65-9765-7749-068F06724DD7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6C2D3A-8494-8A28-CA65-F51696475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39" name="Picture 38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A53F9B2F-5E73-8885-6C84-F12CC5D16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20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4D63CCC-031F-8667-9213-C583F6281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4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8E0015-2C93-B3B8-362D-065066F7F9AB}"/>
              </a:ext>
            </a:extLst>
          </p:cNvPr>
          <p:cNvSpPr txBox="1">
            <a:spLocks/>
          </p:cNvSpPr>
          <p:nvPr/>
        </p:nvSpPr>
        <p:spPr>
          <a:xfrm>
            <a:off x="0" y="-14446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IN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E8529A-B9A8-2254-90BF-4297FEF4956D}"/>
              </a:ext>
            </a:extLst>
          </p:cNvPr>
          <p:cNvGrpSpPr/>
          <p:nvPr/>
        </p:nvGrpSpPr>
        <p:grpSpPr>
          <a:xfrm>
            <a:off x="10478710" y="4674"/>
            <a:ext cx="1713290" cy="968954"/>
            <a:chOff x="10489343" y="-325129"/>
            <a:chExt cx="1713290" cy="9689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EE90DA-F63F-E2F7-90E7-046D01DC7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916FD-0582-2D2F-2465-080FD2E08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E08BD0-361B-24E9-AF7F-148A22DCFCAA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9BF482A-210A-9E9D-9D92-FAA9985E9788}"/>
              </a:ext>
            </a:extLst>
          </p:cNvPr>
          <p:cNvSpPr txBox="1"/>
          <p:nvPr/>
        </p:nvSpPr>
        <p:spPr>
          <a:xfrm>
            <a:off x="6844013" y="3259782"/>
            <a:ext cx="5324824" cy="300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RIM Fluids</a:t>
            </a:r>
            <a:r>
              <a:rPr lang="en-IN" sz="1600" b="1" i="0" u="none" strike="no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Refractive index matching.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RIM provides a transparent medium enabling better instability visualization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Heavier fluid in the upper half of the cell is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mimics the Sc</a:t>
            </a:r>
            <a:r>
              <a:rPr lang="en-US" sz="16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1600" b="0" i="0" u="none" strike="noStrike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dissolved brine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low density fluid in the lower half of the cell mimics the aquifer brine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689B8B1-E06A-97E3-EF38-AD561B2238D1}"/>
              </a:ext>
            </a:extLst>
          </p:cNvPr>
          <p:cNvGrpSpPr/>
          <p:nvPr/>
        </p:nvGrpSpPr>
        <p:grpSpPr>
          <a:xfrm>
            <a:off x="3852214" y="3252980"/>
            <a:ext cx="2930136" cy="2887294"/>
            <a:chOff x="3814529" y="3320743"/>
            <a:chExt cx="2930136" cy="291432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DF83E66-45C3-72D6-260B-630EB3CC6A7C}"/>
                </a:ext>
              </a:extLst>
            </p:cNvPr>
            <p:cNvGrpSpPr/>
            <p:nvPr/>
          </p:nvGrpSpPr>
          <p:grpSpPr>
            <a:xfrm>
              <a:off x="4306748" y="3489161"/>
              <a:ext cx="2206312" cy="2735745"/>
              <a:chOff x="354153" y="3833889"/>
              <a:chExt cx="2206312" cy="273574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E80B8A6-5D72-E2D8-2F7E-A00C79123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153" y="3833889"/>
                <a:ext cx="2179278" cy="190474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4DCE9D1-E137-8F2C-9C79-E7D691D9B6C3}"/>
                  </a:ext>
                </a:extLst>
              </p:cNvPr>
              <p:cNvSpPr txBox="1"/>
              <p:nvPr/>
            </p:nvSpPr>
            <p:spPr>
              <a:xfrm>
                <a:off x="384730" y="5738637"/>
                <a:ext cx="217573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Refractive Index Matched (RIM) fluid + granular media</a:t>
                </a:r>
                <a:endParaRPr lang="en-US" sz="16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710080-4F4D-EE21-7A14-DDC98A0E4E07}"/>
                </a:ext>
              </a:extLst>
            </p:cNvPr>
            <p:cNvSpPr/>
            <p:nvPr/>
          </p:nvSpPr>
          <p:spPr>
            <a:xfrm>
              <a:off x="3814529" y="3320743"/>
              <a:ext cx="2930136" cy="2914324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DC4189-A2BB-0FE8-6F74-50208FCAC806}"/>
              </a:ext>
            </a:extLst>
          </p:cNvPr>
          <p:cNvGrpSpPr/>
          <p:nvPr/>
        </p:nvGrpSpPr>
        <p:grpSpPr>
          <a:xfrm>
            <a:off x="398394" y="1041685"/>
            <a:ext cx="6379817" cy="2218097"/>
            <a:chOff x="383348" y="906222"/>
            <a:chExt cx="6379817" cy="24025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6B4CF-303E-6F4E-F04D-C6A932FDBC74}"/>
                </a:ext>
              </a:extLst>
            </p:cNvPr>
            <p:cNvGrpSpPr/>
            <p:nvPr/>
          </p:nvGrpSpPr>
          <p:grpSpPr>
            <a:xfrm>
              <a:off x="511543" y="988202"/>
              <a:ext cx="6251622" cy="2292572"/>
              <a:chOff x="2200644" y="3257550"/>
              <a:chExt cx="7145099" cy="207509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54614D-459A-E676-3821-28A753EF8461}"/>
                  </a:ext>
                </a:extLst>
              </p:cNvPr>
              <p:cNvGrpSpPr/>
              <p:nvPr/>
            </p:nvGrpSpPr>
            <p:grpSpPr>
              <a:xfrm>
                <a:off x="2333348" y="3257550"/>
                <a:ext cx="6687104" cy="1676399"/>
                <a:chOff x="975854" y="895350"/>
                <a:chExt cx="7406146" cy="2094807"/>
              </a:xfrm>
            </p:grpSpPr>
            <p:pic>
              <p:nvPicPr>
                <p:cNvPr id="15" name="Picture 2">
                  <a:extLst>
                    <a:ext uri="{FF2B5EF4-FFF2-40B4-BE49-F238E27FC236}">
                      <a16:creationId xmlns:a16="http://schemas.microsoft.com/office/drawing/2014/main" id="{6AE53D4B-9E52-312C-D12C-3E43D6B7BF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931" t="15207" r="25172" b="7373"/>
                <a:stretch>
                  <a:fillRect/>
                </a:stretch>
              </p:blipFill>
              <p:spPr bwMode="auto">
                <a:xfrm>
                  <a:off x="975854" y="895350"/>
                  <a:ext cx="2057399" cy="2094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6" name="Picture 3" descr="C:\Users\Jayabrata\Desktop\EGU_Data\IMG-20181217-WA0002.jpg">
                  <a:extLst>
                    <a:ext uri="{FF2B5EF4-FFF2-40B4-BE49-F238E27FC236}">
                      <a16:creationId xmlns:a16="http://schemas.microsoft.com/office/drawing/2014/main" id="{21A3BD4C-DA40-BE3E-C903-965109B1B6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44" t="7360" r="10612" b="13480"/>
                <a:stretch/>
              </p:blipFill>
              <p:spPr bwMode="auto">
                <a:xfrm>
                  <a:off x="6211132" y="918210"/>
                  <a:ext cx="2170868" cy="2057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6421E09C-08A8-228C-90C2-B5C39B2167E9}"/>
                    </a:ext>
                  </a:extLst>
                </p:cNvPr>
                <p:cNvCxnSpPr>
                  <a:stCxn id="18" idx="1"/>
                </p:cNvCxnSpPr>
                <p:nvPr/>
              </p:nvCxnSpPr>
              <p:spPr>
                <a:xfrm flipH="1" flipV="1">
                  <a:off x="2061960" y="2724157"/>
                  <a:ext cx="1219199" cy="3905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F410571-5A70-51A9-5EA4-3C35299654C3}"/>
                    </a:ext>
                  </a:extLst>
                </p:cNvPr>
                <p:cNvSpPr/>
                <p:nvPr/>
              </p:nvSpPr>
              <p:spPr>
                <a:xfrm>
                  <a:off x="3281159" y="2571751"/>
                  <a:ext cx="3001449" cy="382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Times New Roman" pitchFamily="18" charset="0"/>
                      <a:cs typeface="Times New Roman" pitchFamily="18" charset="0"/>
                    </a:rPr>
                    <a:t>Inlet pipes for lighter fluid</a:t>
                  </a:r>
                  <a:endParaRPr lang="en-GB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3DD6B10-F6E1-F958-073B-B6AC4B078CFE}"/>
                    </a:ext>
                  </a:extLst>
                </p:cNvPr>
                <p:cNvSpPr/>
                <p:nvPr/>
              </p:nvSpPr>
              <p:spPr>
                <a:xfrm>
                  <a:off x="3195937" y="895350"/>
                  <a:ext cx="3086671" cy="382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Times New Roman" pitchFamily="18" charset="0"/>
                      <a:cs typeface="Times New Roman" pitchFamily="18" charset="0"/>
                    </a:rPr>
                    <a:t>Inlet pipes for heavier fluid</a:t>
                  </a:r>
                  <a:endParaRPr lang="en-GB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A1F4A7D4-46AC-D324-766E-D87568D8052A}"/>
                    </a:ext>
                  </a:extLst>
                </p:cNvPr>
                <p:cNvCxnSpPr/>
                <p:nvPr/>
              </p:nvCxnSpPr>
              <p:spPr>
                <a:xfrm rot="10800000">
                  <a:off x="2219633" y="1080986"/>
                  <a:ext cx="1066800" cy="10296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9FBEA3DD-C9A5-B2CF-71D4-6EE38251D4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24961" y="1848834"/>
                  <a:ext cx="816928" cy="680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21D8FC8-7648-E626-84CC-12396B11D872}"/>
                    </a:ext>
                  </a:extLst>
                </p:cNvPr>
                <p:cNvSpPr/>
                <p:nvPr/>
              </p:nvSpPr>
              <p:spPr>
                <a:xfrm>
                  <a:off x="3700057" y="1698891"/>
                  <a:ext cx="1962548" cy="382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Times New Roman" pitchFamily="18" charset="0"/>
                      <a:cs typeface="Times New Roman" pitchFamily="18" charset="0"/>
                    </a:rPr>
                    <a:t>Rotating holders</a:t>
                  </a:r>
                  <a:endParaRPr lang="en-GB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C6F3C93-B819-89F4-F30E-12C92C047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7052" y="2033658"/>
                  <a:ext cx="1656504" cy="53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92D5FF1-511B-7EE9-E4C6-D8067A743B91}"/>
                    </a:ext>
                  </a:extLst>
                </p:cNvPr>
                <p:cNvSpPr/>
                <p:nvPr/>
              </p:nvSpPr>
              <p:spPr>
                <a:xfrm>
                  <a:off x="4679571" y="1307640"/>
                  <a:ext cx="1246276" cy="382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Times New Roman" pitchFamily="18" charset="0"/>
                      <a:cs typeface="Times New Roman" pitchFamily="18" charset="0"/>
                    </a:rPr>
                    <a:t>Backlight</a:t>
                  </a:r>
                  <a:endParaRPr lang="en-GB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67D1291A-3B0A-4FB8-0282-3C276DCCCB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25847" y="1501910"/>
                  <a:ext cx="858940" cy="5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4A70198-1E6E-A68F-12A2-97D357672F2A}"/>
                  </a:ext>
                </a:extLst>
              </p:cNvPr>
              <p:cNvSpPr/>
              <p:nvPr/>
            </p:nvSpPr>
            <p:spPr>
              <a:xfrm>
                <a:off x="2200644" y="5026207"/>
                <a:ext cx="7145099" cy="306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Experimental setup 1</a:t>
                </a:r>
                <a:endParaRPr lang="en-GB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2C167D-2A65-7373-7B3A-7AE99E31CDA4}"/>
                </a:ext>
              </a:extLst>
            </p:cNvPr>
            <p:cNvSpPr/>
            <p:nvPr/>
          </p:nvSpPr>
          <p:spPr>
            <a:xfrm>
              <a:off x="383348" y="906222"/>
              <a:ext cx="6379816" cy="2402554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6C5F30-BFC6-9BEF-2FB7-55E4AE88DFC3}"/>
                  </a:ext>
                </a:extLst>
              </p:cNvPr>
              <p:cNvSpPr txBox="1"/>
              <p:nvPr/>
            </p:nvSpPr>
            <p:spPr>
              <a:xfrm>
                <a:off x="6917980" y="1029566"/>
                <a:ext cx="4678117" cy="2339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/>
                <a:r>
                  <a:rPr lang="en-IN" sz="16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cells:</a:t>
                </a:r>
                <a:endParaRPr lang="en-IN" sz="1600" b="1" i="0" u="none" strike="noStrike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 X 47 X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1600" b="0" i="0" u="none" strike="noStrike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flow cell </a:t>
                </a:r>
                <a:r>
                  <a:rPr lang="en-IN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(FC1)</a:t>
                </a:r>
              </a:p>
              <a:p>
                <a:pPr marL="342900" marR="0" indent="-342900">
                  <a:buFont typeface="Arial" panose="020B0604020202020204" pitchFamily="34" charset="0"/>
                  <a:buChar char="•"/>
                </a:pPr>
                <a:r>
                  <a:rPr lang="en-IN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en-IN" sz="1600" b="0" i="0" u="none" strike="noStrike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20 X 0.65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IN" sz="1600" b="0" i="1" u="none" strike="noStrike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N" sz="1600" b="0" i="0" u="none" strike="noStrike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flow cell 2 (FC2)</a:t>
                </a:r>
              </a:p>
              <a:p>
                <a:pPr marL="342900" marR="0" indent="-342900">
                  <a:buFont typeface="Arial" panose="020B0604020202020204" pitchFamily="34" charset="0"/>
                  <a:buChar char="•"/>
                </a:pPr>
                <a:r>
                  <a:rPr lang="en-IN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PMMA beads 3 mm (FC1), 1.5 mm (FC2)</a:t>
                </a:r>
              </a:p>
              <a:p>
                <a:pPr marL="342900" marR="0" indent="-342900">
                  <a:buFont typeface="Arial" panose="020B0604020202020204" pitchFamily="34" charset="0"/>
                  <a:buChar char="•"/>
                </a:pPr>
                <a:r>
                  <a:rPr lang="en-IN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Porosity </a:t>
                </a:r>
                <a14:m>
                  <m:oMath xmlns:m="http://schemas.openxmlformats.org/officeDocument/2006/math">
                    <m:r>
                      <a:rPr lang="en-IN" sz="1600" b="0" i="1" u="none" strike="noStrike" baseline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∅=0.48</m:t>
                    </m:r>
                  </m:oMath>
                </a14:m>
                <a:r>
                  <a:rPr lang="en-IN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(FC1), 0.49 (FC2) </a:t>
                </a:r>
                <a:endParaRPr lang="en-IN" sz="1600" b="1" i="0" u="none" strike="noStrike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/>
                <a:r>
                  <a:rPr lang="en-IN" sz="1600" b="1" i="0" u="none" strike="noStrike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Fluid Mixture:</a:t>
                </a:r>
                <a:endParaRPr lang="en-IN" sz="1600" b="0" i="0" u="none" strike="noStrike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marR="0" indent="-457200">
                  <a:buFont typeface="Arial" panose="020B0604020202020204" pitchFamily="34" charset="0"/>
                  <a:buChar char="•"/>
                </a:pPr>
                <a:r>
                  <a:rPr lang="en-IN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Triton X100 </a:t>
                </a:r>
              </a:p>
              <a:p>
                <a:pPr marL="457200" marR="0" indent="-457200">
                  <a:buFont typeface="Arial" panose="020B0604020202020204" pitchFamily="34" charset="0"/>
                  <a:buChar char="•"/>
                </a:pPr>
                <a:r>
                  <a:rPr lang="en-IN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</a:t>
                </a:r>
              </a:p>
              <a:p>
                <a:pPr marL="457200" marR="0" indent="-457200">
                  <a:buFont typeface="Arial" panose="020B0604020202020204" pitchFamily="34" charset="0"/>
                  <a:buChar char="•"/>
                </a:pPr>
                <a:r>
                  <a:rPr lang="en-US" sz="16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Zinc Chloride at two concentrations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6C5F30-BFC6-9BEF-2FB7-55E4AE88D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980" y="1029566"/>
                <a:ext cx="4678117" cy="2339102"/>
              </a:xfrm>
              <a:prstGeom prst="rect">
                <a:avLst/>
              </a:prstGeom>
              <a:blipFill>
                <a:blip r:embed="rId6"/>
                <a:stretch>
                  <a:fillRect l="-782" t="-781" b="-104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509CF-2808-CFA1-1DD8-F5B440C6B8C9}"/>
              </a:ext>
            </a:extLst>
          </p:cNvPr>
          <p:cNvGrpSpPr/>
          <p:nvPr/>
        </p:nvGrpSpPr>
        <p:grpSpPr>
          <a:xfrm>
            <a:off x="409198" y="3260274"/>
            <a:ext cx="3431530" cy="2906249"/>
            <a:chOff x="380265" y="3329448"/>
            <a:chExt cx="3431530" cy="290624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C60D963-0D88-7304-EAF1-04D2A294295F}"/>
                </a:ext>
              </a:extLst>
            </p:cNvPr>
            <p:cNvGrpSpPr/>
            <p:nvPr/>
          </p:nvGrpSpPr>
          <p:grpSpPr>
            <a:xfrm>
              <a:off x="590748" y="3489161"/>
              <a:ext cx="3093622" cy="2746536"/>
              <a:chOff x="368043" y="865125"/>
              <a:chExt cx="4277951" cy="3619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3163244-0224-E144-A742-DCCEA500C5B5}"/>
                  </a:ext>
                </a:extLst>
              </p:cNvPr>
              <p:cNvGrpSpPr/>
              <p:nvPr/>
            </p:nvGrpSpPr>
            <p:grpSpPr>
              <a:xfrm>
                <a:off x="368043" y="865125"/>
                <a:ext cx="4277951" cy="3298011"/>
                <a:chOff x="2112737" y="3506949"/>
                <a:chExt cx="4277951" cy="329801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1EAC5FC6-4FE0-63E1-AB7F-28FAC03FA3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8629" y="3506949"/>
                  <a:ext cx="3626218" cy="2419350"/>
                </a:xfrm>
                <a:prstGeom prst="rect">
                  <a:avLst/>
                </a:prstGeom>
              </p:spPr>
            </p:pic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BE7F312-D03A-F7B4-529F-1839BA4DDB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3225" y="4734953"/>
                  <a:ext cx="0" cy="176829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12195B9-11DE-29F5-7597-B62F720E36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85875" y="5280544"/>
                  <a:ext cx="0" cy="1259771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D3E019C1-25C7-31BD-7B3B-9655C2F9E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34158" y="5339683"/>
                  <a:ext cx="0" cy="71768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89EACBF-B3BF-5718-5732-F2A86B8EF2B0}"/>
                    </a:ext>
                  </a:extLst>
                </p:cNvPr>
                <p:cNvSpPr txBox="1"/>
                <p:nvPr/>
              </p:nvSpPr>
              <p:spPr>
                <a:xfrm>
                  <a:off x="4723813" y="6402302"/>
                  <a:ext cx="16668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Backlight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6B69D4C-4BC2-0FB0-795C-D4AD3CDE3635}"/>
                    </a:ext>
                  </a:extLst>
                </p:cNvPr>
                <p:cNvSpPr txBox="1"/>
                <p:nvPr/>
              </p:nvSpPr>
              <p:spPr>
                <a:xfrm>
                  <a:off x="2112737" y="6358852"/>
                  <a:ext cx="2430046" cy="446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Heavy fluid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64CFB67-AA32-5C0C-B2B0-4B303B797DFF}"/>
                    </a:ext>
                  </a:extLst>
                </p:cNvPr>
                <p:cNvSpPr txBox="1"/>
                <p:nvPr/>
              </p:nvSpPr>
              <p:spPr>
                <a:xfrm>
                  <a:off x="3190269" y="5973298"/>
                  <a:ext cx="243004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Lighter fluid 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EF900ED-AB6D-4FCF-F5F3-D16C2B0DDACE}"/>
                  </a:ext>
                </a:extLst>
              </p:cNvPr>
              <p:cNvSpPr txBox="1"/>
              <p:nvPr/>
            </p:nvSpPr>
            <p:spPr>
              <a:xfrm>
                <a:off x="710270" y="4038090"/>
                <a:ext cx="3292021" cy="446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setup 2</a:t>
                </a:r>
                <a:endParaRPr lang="en-US" sz="16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B566B9-A3C2-75F0-8E61-277074CBDD63}"/>
                </a:ext>
              </a:extLst>
            </p:cNvPr>
            <p:cNvSpPr/>
            <p:nvPr/>
          </p:nvSpPr>
          <p:spPr>
            <a:xfrm>
              <a:off x="380265" y="3329448"/>
              <a:ext cx="3431530" cy="288000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A70A04D-36CF-6540-AA4E-F26B130E1D96}"/>
              </a:ext>
            </a:extLst>
          </p:cNvPr>
          <p:cNvSpPr txBox="1"/>
          <p:nvPr/>
        </p:nvSpPr>
        <p:spPr>
          <a:xfrm>
            <a:off x="2082800" y="6177042"/>
            <a:ext cx="8026400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difference in the fluids causes the instabilities to evolve with time</a:t>
            </a:r>
            <a:endParaRPr lang="en-US" sz="18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9E18FBCF-4337-899B-9302-FE28E811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7588"/>
            <a:ext cx="4114800" cy="365125"/>
          </a:xfrm>
        </p:spPr>
        <p:txBody>
          <a:bodyPr/>
          <a:lstStyle/>
          <a:p>
            <a:r>
              <a:rPr lang="en-IN" dirty="0"/>
              <a:t>shabina.ashraf@univ-rennes1.fr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5B6C03A-ECE2-C477-B3FA-265A8814926D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14D7D05-72E9-3976-1AD7-80567B9D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48" name="Picture 47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3C4C32D2-8507-85F3-489B-CB628781C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84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5D8333C-39BB-6234-6542-A6F15265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930" y="6519168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5</a:t>
            </a:fld>
            <a:endParaRPr lang="en-I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AEA6A5-2E9F-423F-6579-F82FF6DDB1E3}"/>
              </a:ext>
            </a:extLst>
          </p:cNvPr>
          <p:cNvSpPr txBox="1">
            <a:spLocks/>
          </p:cNvSpPr>
          <p:nvPr/>
        </p:nvSpPr>
        <p:spPr>
          <a:xfrm>
            <a:off x="10633" y="17653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Solubility trapping: theory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B2B765-9391-7FF1-A8CA-4E59CB8C378C}"/>
              </a:ext>
            </a:extLst>
          </p:cNvPr>
          <p:cNvGrpSpPr/>
          <p:nvPr/>
        </p:nvGrpSpPr>
        <p:grpSpPr>
          <a:xfrm>
            <a:off x="10468077" y="17653"/>
            <a:ext cx="1713290" cy="968954"/>
            <a:chOff x="10489343" y="-325129"/>
            <a:chExt cx="1713290" cy="968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60A68C-4049-9917-9AA9-3059F026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C3E702-625A-542E-325A-FFDB50E4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29D664-F7FE-BF09-1425-87715F92FB4F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946352-8323-5285-47F0-20DD71A62F55}"/>
              </a:ext>
            </a:extLst>
          </p:cNvPr>
          <p:cNvGrpSpPr/>
          <p:nvPr/>
        </p:nvGrpSpPr>
        <p:grpSpPr>
          <a:xfrm>
            <a:off x="552666" y="3018850"/>
            <a:ext cx="11268141" cy="3707785"/>
            <a:chOff x="552666" y="3018850"/>
            <a:chExt cx="11268141" cy="37077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">
                  <a:extLst>
                    <a:ext uri="{FF2B5EF4-FFF2-40B4-BE49-F238E27FC236}">
                      <a16:creationId xmlns:a16="http://schemas.microsoft.com/office/drawing/2014/main" id="{2AF319A3-8661-C0C3-9330-BC9574906A66}"/>
                    </a:ext>
                  </a:extLst>
                </p:cNvPr>
                <p:cNvSpPr txBox="1"/>
                <p:nvPr/>
              </p:nvSpPr>
              <p:spPr bwMode="auto">
                <a:xfrm>
                  <a:off x="552666" y="3018850"/>
                  <a:ext cx="7566616" cy="35978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 algn="ctr"/>
                  <a:r>
                    <a:rPr lang="en-IN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Darcy Number: </a:t>
                  </a:r>
                  <a:r>
                    <a:rPr lang="en-I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Ratio of the medium’s permeability to the cross-sectional area        </a:t>
                  </a:r>
                  <a14:m>
                    <m:oMath xmlns:m="http://schemas.openxmlformats.org/officeDocument/2006/math"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𝐷𝑎</m:t>
                      </m:r>
                      <m:r>
                        <a:rPr lang="en-IN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IN" dirty="0"/>
                </a:p>
                <a:p>
                  <a:pPr marL="342900" marR="0" indent="-342900">
                    <a:buFont typeface="Arial" panose="020B0604020202020204" pitchFamily="34" charset="0"/>
                    <a:buChar char="•"/>
                  </a:pPr>
                  <a:r>
                    <a:rPr lang="en-US" b="0" i="0" u="none" strike="noStrike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the wavelength of the instability to be larger than the pore size (which is of order 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u="none" strike="noStrike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</m:oMath>
                  </a14:m>
                  <a:r>
                    <a:rPr lang="en-US" b="0" i="0" u="none" strike="noStrike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):</a:t>
                  </a:r>
                </a:p>
                <a:p>
                  <a:pPr marR="0"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ad>
                        <m:radPr>
                          <m:degHide m:val="on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𝐷𝑎</m:t>
                          </m:r>
                        </m:e>
                      </m:rad>
                      <m:r>
                        <a:rPr lang="en-IN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&lt;1</m:t>
                      </m:r>
                    </m:oMath>
                  </a14:m>
                  <a:r>
                    <a:rPr lang="en-IN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(Darcy regime)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I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Experiments were performed for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N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ad>
                        <m:radPr>
                          <m:degHide m:val="on"/>
                          <m:ctrlPr>
                            <a:rPr lang="en-I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IN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𝐷𝑎</m:t>
                          </m:r>
                          <m:r>
                            <a:rPr lang="en-IN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rad>
                      <m:r>
                        <a:rPr lang="en-IN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~0.1−1.</m:t>
                      </m:r>
                    </m:oMath>
                  </a14:m>
                  <a:endParaRPr lang="en-IN" b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342900" marR="0" indent="-342900" algn="just" rtl="0">
                    <a:buFont typeface="Arial" panose="020B0604020202020204" pitchFamily="34" charset="0"/>
                    <a:buChar char="•"/>
                  </a:pPr>
                  <a:r>
                    <a:rPr lang="en-US" sz="1800" b="0" i="0" u="none" strike="noStrike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concentration profile across the horizontal dimension are integrated to obtain the mixing length.</a:t>
                  </a:r>
                </a:p>
                <a:p>
                  <a:pPr marL="342900" marR="0" indent="-342900" algn="just" rtl="0">
                    <a:buFont typeface="Arial" panose="020B0604020202020204" pitchFamily="34" charset="0"/>
                    <a:buChar char="•"/>
                  </a:pPr>
                  <a:r>
                    <a:rPr lang="en-US" sz="1800" b="0" i="0" u="none" strike="noStrike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integrated concentration profile is plotted against the vertical channel height</a:t>
                  </a:r>
                </a:p>
                <a:p>
                  <a:pPr marL="342900" marR="0" indent="-342900" algn="just" rtl="0">
                    <a:buFont typeface="Arial" panose="020B0604020202020204" pitchFamily="34" charset="0"/>
                    <a:buChar char="•"/>
                  </a:pPr>
                  <a:r>
                    <a:rPr lang="en-US" sz="1800" b="0" i="0" u="none" strike="noStrike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The point of cross-section is at the position of the initial interface. </a:t>
                  </a:r>
                  <a:endParaRPr lang="en-US" sz="1800" b="0" i="0" u="none" strike="noStrike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Object 2">
                  <a:extLst>
                    <a:ext uri="{FF2B5EF4-FFF2-40B4-BE49-F238E27FC236}">
                      <a16:creationId xmlns:a16="http://schemas.microsoft.com/office/drawing/2014/main" id="{2AF319A3-8661-C0C3-9330-BC9574906A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52666" y="3018850"/>
                  <a:ext cx="7566616" cy="3597877"/>
                </a:xfrm>
                <a:prstGeom prst="rect">
                  <a:avLst/>
                </a:prstGeom>
                <a:blipFill>
                  <a:blip r:embed="rId3"/>
                  <a:stretch>
                    <a:fillRect l="-564" t="-847" r="-5963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B6836E-F2BF-6FBF-4A51-D71E10555021}"/>
                </a:ext>
              </a:extLst>
            </p:cNvPr>
            <p:cNvGrpSpPr/>
            <p:nvPr/>
          </p:nvGrpSpPr>
          <p:grpSpPr>
            <a:xfrm>
              <a:off x="8226959" y="3743505"/>
              <a:ext cx="3593848" cy="2983130"/>
              <a:chOff x="8226959" y="3743505"/>
              <a:chExt cx="3593848" cy="298313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07EE858-E3D2-8020-3439-5557848F6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873" y="3743505"/>
                <a:ext cx="3404934" cy="273187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A1BED7E-E738-153B-3F47-0F3387D3851C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336" y="3941304"/>
                    <a:ext cx="1579880" cy="398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N" sz="1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Ra</m:t>
                        </m:r>
                        <m:rad>
                          <m:radPr>
                            <m:degHide m:val="on"/>
                            <m:ctrlPr>
                              <a:rPr lang="en-I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𝐷𝑎</m:t>
                            </m:r>
                            <m:r>
                              <a:rPr lang="en-IN" sz="1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=0.</m:t>
                        </m:r>
                      </m:oMath>
                    </a14:m>
                    <a:r>
                      <a:rPr lang="en-I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A1BED7E-E738-153B-3F47-0F3387D385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336" y="3941304"/>
                    <a:ext cx="1579880" cy="3985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335EB0-3351-05EA-265D-E61781B0FF77}"/>
                  </a:ext>
                </a:extLst>
              </p:cNvPr>
              <p:cNvSpPr txBox="1"/>
              <p:nvPr/>
            </p:nvSpPr>
            <p:spPr>
              <a:xfrm>
                <a:off x="8226959" y="6349801"/>
                <a:ext cx="3330441" cy="37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I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Concentration profile vs height with time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ABA33A-8FEA-41E6-8342-9AD29C3FC970}"/>
              </a:ext>
            </a:extLst>
          </p:cNvPr>
          <p:cNvGrpSpPr/>
          <p:nvPr/>
        </p:nvGrpSpPr>
        <p:grpSpPr>
          <a:xfrm>
            <a:off x="660343" y="1087855"/>
            <a:ext cx="10863873" cy="2655650"/>
            <a:chOff x="660343" y="1087855"/>
            <a:chExt cx="10863873" cy="26556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4B9059-169E-A254-0D1F-978FC77A2427}"/>
                </a:ext>
              </a:extLst>
            </p:cNvPr>
            <p:cNvGrpSpPr/>
            <p:nvPr/>
          </p:nvGrpSpPr>
          <p:grpSpPr>
            <a:xfrm>
              <a:off x="660343" y="1087855"/>
              <a:ext cx="7566616" cy="1930995"/>
              <a:chOff x="660343" y="1087855"/>
              <a:chExt cx="7566616" cy="19309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bject 11">
                    <a:extLst>
                      <a:ext uri="{FF2B5EF4-FFF2-40B4-BE49-F238E27FC236}">
                        <a16:creationId xmlns:a16="http://schemas.microsoft.com/office/drawing/2014/main" id="{96C2A918-0D27-8AD2-ABBE-FEB8ADFC57E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660343" y="1087855"/>
                    <a:ext cx="6530939" cy="193099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r>
                      <a:rPr lang="en-IN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Rayleigh Number: </a:t>
                    </a:r>
                    <a:r>
                      <a:rPr lang="en-IN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Quantifies the strength of the instability</a:t>
                    </a:r>
                  </a:p>
                  <a:p>
                    <a:endParaRPr lang="en-IN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𝑅𝑎</m:t>
                          </m:r>
                          <m:r>
                            <a:rPr lang="en-IN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m:rPr>
                                  <m:sty m:val="p"/>
                                </m:r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𝑔𝐻</m:t>
                              </m:r>
                            </m:num>
                            <m:den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IN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µ</m:t>
                              </m:r>
                            </m:den>
                          </m:f>
                          <m:r>
                            <a:rPr lang="en-I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IN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𝑐𝑜𝑛𝑣𝑒𝑐𝑡𝑖𝑣𝑒</m:t>
                              </m:r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𝑒𝑓𝑓𝑒𝑐𝑡𝑠</m:t>
                              </m:r>
                            </m:num>
                            <m:den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𝐷𝑖𝑓𝑓𝑢𝑠𝑖𝑣𝑒</m:t>
                              </m:r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𝑒𝑓𝑓𝑒𝑐𝑡𝑠</m:t>
                              </m:r>
                            </m:den>
                          </m:f>
                        </m:oMath>
                      </m:oMathPara>
                    </a14:m>
                    <a:endParaRPr lang="en-IN" dirty="0"/>
                  </a:p>
                </p:txBody>
              </p:sp>
            </mc:Choice>
            <mc:Fallback xmlns="">
              <p:sp>
                <p:nvSpPr>
                  <p:cNvPr id="8" name="Object 11">
                    <a:extLst>
                      <a:ext uri="{FF2B5EF4-FFF2-40B4-BE49-F238E27FC236}">
                        <a16:creationId xmlns:a16="http://schemas.microsoft.com/office/drawing/2014/main" id="{96C2A918-0D27-8AD2-ABBE-FEB8ADFC57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0343" y="1087855"/>
                    <a:ext cx="6530939" cy="193099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46" t="-1577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681ED69-250C-FFDD-8B21-8CFFCC9B6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3854" y="1602447"/>
                <a:ext cx="3573105" cy="1246869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EE0ED1-8B80-954B-B11B-1C5FBC759B79}"/>
                </a:ext>
              </a:extLst>
            </p:cNvPr>
            <p:cNvGrpSpPr/>
            <p:nvPr/>
          </p:nvGrpSpPr>
          <p:grpSpPr>
            <a:xfrm>
              <a:off x="8742916" y="1172010"/>
              <a:ext cx="2781300" cy="2571495"/>
              <a:chOff x="8742916" y="1172010"/>
              <a:chExt cx="2781300" cy="25714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86C653-77F3-7D60-034E-AACF49818D0C}"/>
                  </a:ext>
                </a:extLst>
              </p:cNvPr>
              <p:cNvSpPr txBox="1"/>
              <p:nvPr/>
            </p:nvSpPr>
            <p:spPr>
              <a:xfrm>
                <a:off x="9328400" y="3366671"/>
                <a:ext cx="1579880" cy="37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I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Instability pattern 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488DCB9-359A-879F-1A7D-329811632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40" t="30544" r="31384" b="13630"/>
              <a:stretch/>
            </p:blipFill>
            <p:spPr>
              <a:xfrm>
                <a:off x="8742916" y="1172010"/>
                <a:ext cx="2781300" cy="2218725"/>
              </a:xfrm>
              <a:prstGeom prst="rect">
                <a:avLst/>
              </a:prstGeom>
            </p:spPr>
          </p:pic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B3AFC9-3664-6F3D-4688-D7512F7C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3656" y="6492875"/>
            <a:ext cx="4114800" cy="365125"/>
          </a:xfrm>
        </p:spPr>
        <p:txBody>
          <a:bodyPr/>
          <a:lstStyle/>
          <a:p>
            <a:r>
              <a:rPr lang="en-IN" dirty="0"/>
              <a:t>shabina.ashraf@univ-rennes1.fr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05339-A910-3127-7DA9-5E348FF7ED35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26EB25-91AA-8DE6-80B5-15502A86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29" name="Picture 28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99F3149E-95F3-00E7-BE8A-60F29D90A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62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27E7A97-60DC-808F-C5D0-90DE25D9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6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4C8BE-0FA6-0F5B-BE98-03EA222D7783}"/>
              </a:ext>
            </a:extLst>
          </p:cNvPr>
          <p:cNvSpPr txBox="1">
            <a:spLocks/>
          </p:cNvSpPr>
          <p:nvPr/>
        </p:nvSpPr>
        <p:spPr>
          <a:xfrm>
            <a:off x="3810" y="7505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3480CC-FDC5-A102-5DF5-D0CA4DB07EAD}"/>
              </a:ext>
            </a:extLst>
          </p:cNvPr>
          <p:cNvGrpSpPr/>
          <p:nvPr/>
        </p:nvGrpSpPr>
        <p:grpSpPr>
          <a:xfrm>
            <a:off x="10474505" y="17172"/>
            <a:ext cx="1713290" cy="968954"/>
            <a:chOff x="10489343" y="-325129"/>
            <a:chExt cx="1713290" cy="968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A47FF4-9891-3A0C-2A5A-251B53FC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2AA62A-83CE-E726-474D-F800F3830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AAA2A1-5494-27B6-BD4C-63A75C39BE88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DBE425E4-2C92-59FA-C61D-D48A675FB375}"/>
              </a:ext>
            </a:extLst>
          </p:cNvPr>
          <p:cNvSpPr txBox="1"/>
          <p:nvPr/>
        </p:nvSpPr>
        <p:spPr bwMode="auto">
          <a:xfrm>
            <a:off x="368402" y="912659"/>
            <a:ext cx="3937730" cy="562244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285750" marR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current study is mostly in the non-linear regime </a:t>
            </a:r>
            <a:endParaRPr lang="en-US" sz="1800" b="0" i="0" u="none" strike="noStrik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growth of the instability slows down with time due to the coupled effect of non-linear convection and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classical feature of finger number density decreasing with time due to merging is observed.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FND remains less than 1/cm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which is very similar to the value reported by Wang et al. (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Int. J. Greenhouse Gas Control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2016).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4EEE34-82DF-34F8-57D2-BEEA4877670D}"/>
              </a:ext>
            </a:extLst>
          </p:cNvPr>
          <p:cNvGrpSpPr/>
          <p:nvPr/>
        </p:nvGrpSpPr>
        <p:grpSpPr>
          <a:xfrm>
            <a:off x="4460240" y="1037189"/>
            <a:ext cx="3525721" cy="5472394"/>
            <a:chOff x="4460239" y="883956"/>
            <a:chExt cx="3525721" cy="54723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BF799F-4F1E-3E4D-16D6-36ADFFA0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239" y="3791359"/>
              <a:ext cx="3525721" cy="256499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DAC9994-3E28-0C47-3C80-2B0EC05747D9}"/>
                </a:ext>
              </a:extLst>
            </p:cNvPr>
            <p:cNvGrpSpPr/>
            <p:nvPr/>
          </p:nvGrpSpPr>
          <p:grpSpPr>
            <a:xfrm>
              <a:off x="4460239" y="883956"/>
              <a:ext cx="3323292" cy="2681114"/>
              <a:chOff x="4460239" y="883956"/>
              <a:chExt cx="3323292" cy="268111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7E35C0-69BE-4324-69BD-EA10150E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60239" y="883956"/>
                <a:ext cx="3323292" cy="268111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D218A7B-EC4D-A661-84D8-394FD562F7E4}"/>
                  </a:ext>
                </a:extLst>
              </p:cNvPr>
              <p:cNvSpPr/>
              <p:nvPr/>
            </p:nvSpPr>
            <p:spPr>
              <a:xfrm>
                <a:off x="6524823" y="1436850"/>
                <a:ext cx="1080000" cy="684000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1321C30-BBD1-4767-EC39-73A2924DDC8E}"/>
                  </a:ext>
                </a:extLst>
              </p:cNvPr>
              <p:cNvSpPr/>
              <p:nvPr/>
            </p:nvSpPr>
            <p:spPr>
              <a:xfrm>
                <a:off x="6761552" y="1436850"/>
                <a:ext cx="828000" cy="6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9169409-711A-1194-3E77-AE5CC28DFF0F}"/>
                      </a:ext>
                    </a:extLst>
                  </p:cNvPr>
                  <p:cNvSpPr txBox="1"/>
                  <p:nvPr/>
                </p:nvSpPr>
                <p:spPr>
                  <a:xfrm>
                    <a:off x="6691345" y="1418735"/>
                    <a:ext cx="1028325" cy="7344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1.07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2.21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2.36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4.73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6.62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09169409-711A-1194-3E77-AE5CC28DFF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91345" y="1418735"/>
                    <a:ext cx="1028325" cy="7344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833" b="-2500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FDD8449-0B67-76CD-2D53-734FD86CA266}"/>
              </a:ext>
            </a:extLst>
          </p:cNvPr>
          <p:cNvSpPr/>
          <p:nvPr/>
        </p:nvSpPr>
        <p:spPr>
          <a:xfrm>
            <a:off x="6484183" y="4076910"/>
            <a:ext cx="8640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61FD4-B385-47A9-C0D8-6BDC610F205D}"/>
                  </a:ext>
                </a:extLst>
              </p:cNvPr>
              <p:cNvSpPr txBox="1"/>
              <p:nvPr/>
            </p:nvSpPr>
            <p:spPr>
              <a:xfrm>
                <a:off x="6402020" y="4023906"/>
                <a:ext cx="1028325" cy="606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𝐑𝐚</m:t>
                    </m:r>
                    <m:rad>
                      <m:radPr>
                        <m:degHide m:val="on"/>
                        <m:ctrlP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𝑫𝒂</m:t>
                        </m:r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IN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2.36</a:t>
                </a:r>
              </a:p>
              <a:p>
                <a:pPr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𝐑𝐚</m:t>
                    </m:r>
                    <m:rad>
                      <m:radPr>
                        <m:degHide m:val="on"/>
                        <m:ctrlP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𝑫𝒂</m:t>
                        </m:r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IN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3.27</a:t>
                </a:r>
              </a:p>
              <a:p>
                <a:pPr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𝐑𝐚</m:t>
                    </m:r>
                    <m:rad>
                      <m:radPr>
                        <m:degHide m:val="on"/>
                        <m:ctrlP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𝑫𝒂</m:t>
                        </m:r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n-IN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4.73</a:t>
                </a:r>
              </a:p>
              <a:p>
                <a:pPr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𝐑𝐚</m:t>
                    </m:r>
                    <m:rad>
                      <m:radPr>
                        <m:degHide m:val="on"/>
                        <m:ctrlP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IN" sz="9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𝑫𝒂</m:t>
                        </m:r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a:rPr lang="en-IN" sz="9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IN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6.62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261FD4-B385-47A9-C0D8-6BDC610F2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020" y="4023906"/>
                <a:ext cx="1028325" cy="606063"/>
              </a:xfrm>
              <a:prstGeom prst="rect">
                <a:avLst/>
              </a:prstGeom>
              <a:blipFill>
                <a:blip r:embed="rId6"/>
                <a:stretch>
                  <a:fillRect t="-1000" b="-3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5C2DFBB8-29BC-83B4-5496-4E4CACCAC7B8}"/>
              </a:ext>
            </a:extLst>
          </p:cNvPr>
          <p:cNvGrpSpPr/>
          <p:nvPr/>
        </p:nvGrpSpPr>
        <p:grpSpPr>
          <a:xfrm>
            <a:off x="8000710" y="1098260"/>
            <a:ext cx="3525722" cy="5296276"/>
            <a:chOff x="7985961" y="1031642"/>
            <a:chExt cx="3525722" cy="529627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D4AE14-E7A2-6B43-C015-545E7437E936}"/>
                </a:ext>
              </a:extLst>
            </p:cNvPr>
            <p:cNvGrpSpPr/>
            <p:nvPr/>
          </p:nvGrpSpPr>
          <p:grpSpPr>
            <a:xfrm>
              <a:off x="7985961" y="3772469"/>
              <a:ext cx="3525722" cy="2555449"/>
              <a:chOff x="7985961" y="3772469"/>
              <a:chExt cx="3525722" cy="255544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562A4A8-AEB1-C0BA-5C9F-EFDAB9AA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5961" y="3772469"/>
                <a:ext cx="3525722" cy="255544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2B00BBB-8AD3-A312-6181-515249BD9B93}"/>
                      </a:ext>
                    </a:extLst>
                  </p:cNvPr>
                  <p:cNvSpPr txBox="1"/>
                  <p:nvPr/>
                </p:nvSpPr>
                <p:spPr>
                  <a:xfrm>
                    <a:off x="10020049" y="4102029"/>
                    <a:ext cx="1028325" cy="48250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0.1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IN" sz="9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.3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9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9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9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IN" sz="9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IN" sz="9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en-IN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22B00BBB-8AD3-A312-6181-515249BD9B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20049" y="4102029"/>
                    <a:ext cx="1028325" cy="4825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266" b="-2532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89DCF6-5244-D889-8DDD-B552F3FAE799}"/>
                </a:ext>
              </a:extLst>
            </p:cNvPr>
            <p:cNvGrpSpPr/>
            <p:nvPr/>
          </p:nvGrpSpPr>
          <p:grpSpPr>
            <a:xfrm>
              <a:off x="8037577" y="1031642"/>
              <a:ext cx="3474105" cy="2638447"/>
              <a:chOff x="8037577" y="1031642"/>
              <a:chExt cx="3474105" cy="263844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EDC9EFF-8BF1-11AA-A47B-0BDB74CAE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7577" y="1031642"/>
                <a:ext cx="3474105" cy="263844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23F2EA-875C-F996-D35F-3BF865524C26}"/>
                  </a:ext>
                </a:extLst>
              </p:cNvPr>
              <p:cNvSpPr/>
              <p:nvPr/>
            </p:nvSpPr>
            <p:spPr>
              <a:xfrm>
                <a:off x="10454185" y="1889760"/>
                <a:ext cx="356055" cy="468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DF66C82-DD54-5219-C643-73004FA9CF2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61136" y="1887803"/>
                    <a:ext cx="898207" cy="434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a14:m>
                    <a:r>
                      <a:rPr lang="en-IN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0.1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IN" sz="8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IN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.3</a:t>
                    </a:r>
                  </a:p>
                  <a:p>
                    <a:pPr>
                      <a:lnSpc>
                        <a:spcPct val="85000"/>
                      </a:lnSpc>
                    </a:pPr>
                    <a14:m>
                      <m:oMath xmlns:m="http://schemas.openxmlformats.org/officeDocument/2006/math"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𝐑𝐚</m:t>
                        </m:r>
                        <m:rad>
                          <m:radPr>
                            <m:degHide m:val="on"/>
                            <m:ctrlP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IN" sz="8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𝑫𝒂</m:t>
                            </m:r>
                            <m:r>
                              <a:rPr lang="en-IN" sz="8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a:rPr lang="en-IN" sz="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IN" sz="8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IN" sz="8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r>
                      <a:rPr lang="en-IN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2DF66C82-DD54-5219-C643-73004FA9CF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61136" y="1887803"/>
                    <a:ext cx="898207" cy="43473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4225"/>
                    </a:stretch>
                  </a:blipFill>
                </p:spPr>
                <p:txBody>
                  <a:bodyPr/>
                  <a:lstStyle/>
                  <a:p>
                    <a:r>
                      <a:rPr lang="en-I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F908A-9451-113C-85BD-4B489F0F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1161" y="6550042"/>
            <a:ext cx="4114800" cy="365125"/>
          </a:xfrm>
        </p:spPr>
        <p:txBody>
          <a:bodyPr/>
          <a:lstStyle/>
          <a:p>
            <a:r>
              <a:rPr lang="en-IN" dirty="0"/>
              <a:t>shabina.ashraf@univ-rennes1.fr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80F9E4-9299-C05D-D12B-97AA882B069D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371146-72BA-6D29-DC4C-6685A4AF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38" name="Picture 37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3E99E93F-42EB-FD0D-49AB-0715B65E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688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CAE8A5-1574-0B9F-EABC-217DDBC6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7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9C5FA3-F3AC-3CC2-19BD-3DC4F977389F}"/>
              </a:ext>
            </a:extLst>
          </p:cNvPr>
          <p:cNvSpPr txBox="1">
            <a:spLocks/>
          </p:cNvSpPr>
          <p:nvPr/>
        </p:nvSpPr>
        <p:spPr>
          <a:xfrm>
            <a:off x="10633" y="52813"/>
            <a:ext cx="12192000" cy="95018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6CB34-6243-AADA-A234-EA2BFB5D8BFA}"/>
              </a:ext>
            </a:extLst>
          </p:cNvPr>
          <p:cNvSpPr txBox="1"/>
          <p:nvPr/>
        </p:nvSpPr>
        <p:spPr>
          <a:xfrm>
            <a:off x="609565" y="4205030"/>
            <a:ext cx="11019534" cy="243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</a:pPr>
            <a:r>
              <a:rPr lang="en-US" sz="2400" b="1" i="0" u="none" strike="no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work:</a:t>
            </a: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the growth rate in the linear regime and in the nonlinear regime</a:t>
            </a: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in stratified porous media </a:t>
            </a: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using continuous solute injection to replicate the coupling of dissolution to convection</a:t>
            </a:r>
            <a:endParaRPr lang="en-IN" sz="2000" b="0" i="0" u="none" strike="noStrik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5F1553-8CAC-F882-F4E0-CD7CC9F49E2B}"/>
              </a:ext>
            </a:extLst>
          </p:cNvPr>
          <p:cNvGrpSpPr/>
          <p:nvPr/>
        </p:nvGrpSpPr>
        <p:grpSpPr>
          <a:xfrm>
            <a:off x="10497155" y="9765"/>
            <a:ext cx="1713290" cy="968954"/>
            <a:chOff x="10489343" y="-325129"/>
            <a:chExt cx="1713290" cy="9689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772E35-DAFA-2B54-FB84-E974F5744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BE3E57-5D3B-9C29-4544-74388655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EBBCA-1D0C-723D-E824-7F0D55E92066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1D32E0-E73E-D7AD-05E6-D4FBAF2F212C}"/>
              </a:ext>
            </a:extLst>
          </p:cNvPr>
          <p:cNvGrpSpPr/>
          <p:nvPr/>
        </p:nvGrpSpPr>
        <p:grpSpPr>
          <a:xfrm>
            <a:off x="609565" y="1175934"/>
            <a:ext cx="11843347" cy="2899320"/>
            <a:chOff x="609565" y="1175934"/>
            <a:chExt cx="11843347" cy="28993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3CCD5A-7201-1C16-45F4-794FB8BD8D8E}"/>
                </a:ext>
              </a:extLst>
            </p:cNvPr>
            <p:cNvSpPr txBox="1"/>
            <p:nvPr/>
          </p:nvSpPr>
          <p:spPr>
            <a:xfrm>
              <a:off x="609565" y="1175934"/>
              <a:ext cx="6320488" cy="2899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>
                <a:lnSpc>
                  <a:spcPct val="150000"/>
                </a:lnSpc>
              </a:pP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Conclusions:</a:t>
              </a:r>
            </a:p>
            <a:p>
              <a:pPr marL="342900" marR="0" indent="-34290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Instabilities slow down with time due coupling of convection and dispersion</a:t>
              </a:r>
            </a:p>
            <a:p>
              <a:pPr marL="342900" marR="0" indent="-34290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merging of fingers was observed at longer times</a:t>
              </a:r>
            </a:p>
            <a:p>
              <a:pPr marL="342900" marR="0" indent="-342900" algn="l" rtl="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0" i="0" u="none" strike="noStrike" baseline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experiments can provide insight into the pore scale dynamics impacting the Darcy scale simulations</a:t>
              </a:r>
              <a:endParaRPr lang="en-US" sz="2000" b="0" i="0" u="none" strike="noStrike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525C85-43C7-B0E8-BC05-56759294611C}"/>
                </a:ext>
              </a:extLst>
            </p:cNvPr>
            <p:cNvGrpSpPr/>
            <p:nvPr/>
          </p:nvGrpSpPr>
          <p:grpSpPr>
            <a:xfrm>
              <a:off x="6899113" y="1345500"/>
              <a:ext cx="5553799" cy="2455598"/>
              <a:chOff x="6106633" y="914156"/>
              <a:chExt cx="5553799" cy="245559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AA33C48-50CE-FBB0-A1C7-84C8C47AD873}"/>
                  </a:ext>
                </a:extLst>
              </p:cNvPr>
              <p:cNvGrpSpPr/>
              <p:nvPr/>
            </p:nvGrpSpPr>
            <p:grpSpPr>
              <a:xfrm>
                <a:off x="6229595" y="914156"/>
                <a:ext cx="5430837" cy="2275382"/>
                <a:chOff x="2168051" y="3723432"/>
                <a:chExt cx="7674013" cy="2998043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46638E6-4D47-1C3C-707C-76BE1D374B50}"/>
                    </a:ext>
                  </a:extLst>
                </p:cNvPr>
                <p:cNvGrpSpPr/>
                <p:nvPr/>
              </p:nvGrpSpPr>
              <p:grpSpPr>
                <a:xfrm>
                  <a:off x="2168051" y="3723432"/>
                  <a:ext cx="7674013" cy="2998043"/>
                  <a:chOff x="2136153" y="3859957"/>
                  <a:chExt cx="7674013" cy="2998043"/>
                </a:xfrm>
              </p:grpSpPr>
              <p:pic>
                <p:nvPicPr>
                  <p:cNvPr id="16" name="Picture 4" descr="C:\Users\JD\Desktop\All_Others\documents\IIT Mandi\allPPTs\ExpInstability5..gif">
                    <a:extLst>
                      <a:ext uri="{FF2B5EF4-FFF2-40B4-BE49-F238E27FC236}">
                        <a16:creationId xmlns:a16="http://schemas.microsoft.com/office/drawing/2014/main" id="{BCAF877F-2657-AC88-A545-1B843D0CD551}"/>
                      </a:ext>
                    </a:extLst>
                  </p:cNvPr>
                  <p:cNvPicPr>
                    <a:picLocks noChangeAspect="1" noChangeArrowheads="1" noCrop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136153" y="4042601"/>
                    <a:ext cx="3159002" cy="2581014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844DF93F-FC5C-462F-B829-916A79091F97}"/>
                      </a:ext>
                    </a:extLst>
                  </p:cNvPr>
                  <p:cNvGrpSpPr/>
                  <p:nvPr/>
                </p:nvGrpSpPr>
                <p:grpSpPr>
                  <a:xfrm>
                    <a:off x="5361760" y="3859957"/>
                    <a:ext cx="4448406" cy="2998043"/>
                    <a:chOff x="5105400" y="0"/>
                    <a:chExt cx="4140200" cy="3105150"/>
                  </a:xfrm>
                </p:grpSpPr>
                <p:pic>
                  <p:nvPicPr>
                    <p:cNvPr id="18" name="Picture 6" descr="C:\Users\JD\Downloads\c_video.gif">
                      <a:extLst>
                        <a:ext uri="{FF2B5EF4-FFF2-40B4-BE49-F238E27FC236}">
                          <a16:creationId xmlns:a16="http://schemas.microsoft.com/office/drawing/2014/main" id="{5B79646D-FF4E-D322-BD10-4765B0D79096}"/>
                        </a:ext>
                      </a:extLst>
                    </p:cNvPr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5105400" y="0"/>
                      <a:ext cx="4140200" cy="3105150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5A35B902-D800-929C-A4BB-80C657E124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3400" y="2708910"/>
                      <a:ext cx="990600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2E04BDD3-50FE-1AFA-7090-3B07D2CE75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53400" y="346710"/>
                      <a:ext cx="990600" cy="228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04110B5-77F1-1740-C4D2-4FC021D39AC8}"/>
                    </a:ext>
                  </a:extLst>
                </p:cNvPr>
                <p:cNvSpPr/>
                <p:nvPr/>
              </p:nvSpPr>
              <p:spPr>
                <a:xfrm>
                  <a:off x="2667000" y="3723432"/>
                  <a:ext cx="1495425" cy="3347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CFA7B833-6EE1-4FCE-EE18-5E739D01146D}"/>
                    </a:ext>
                  </a:extLst>
                </p:cNvPr>
                <p:cNvSpPr/>
                <p:nvPr/>
              </p:nvSpPr>
              <p:spPr>
                <a:xfrm>
                  <a:off x="5546058" y="3740879"/>
                  <a:ext cx="3912267" cy="2025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9C937F-1B27-9A4D-2FF4-CB6138EF5FB9}"/>
                  </a:ext>
                </a:extLst>
              </p:cNvPr>
              <p:cNvSpPr txBox="1"/>
              <p:nvPr/>
            </p:nvSpPr>
            <p:spPr>
              <a:xfrm>
                <a:off x="6106633" y="3061977"/>
                <a:ext cx="52047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Discrepancy in experiments and simulations</a:t>
                </a:r>
                <a:endParaRPr lang="en-US" sz="140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6449B6A-EEA6-90D7-455B-66D4743F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6C404-BB3D-4535-4673-A2AA4F6DE7B6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A85DDA-C653-7DF7-03FF-66BB05DF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26" name="Picture 25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1F136A69-631B-E681-B855-B643BCFF2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81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8FF700D-000D-1CD2-7D3F-DD06E74F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502CB-B731-457A-82CD-05604535DFA2}" type="slidenum">
              <a:rPr lang="en-IN" smtClean="0"/>
              <a:t>8</a:t>
            </a:fld>
            <a:endParaRPr lang="en-I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B796A9-9F3D-6EE2-036A-F44741EEE012}"/>
              </a:ext>
            </a:extLst>
          </p:cNvPr>
          <p:cNvGrpSpPr/>
          <p:nvPr/>
        </p:nvGrpSpPr>
        <p:grpSpPr>
          <a:xfrm>
            <a:off x="10377583" y="0"/>
            <a:ext cx="1713290" cy="968954"/>
            <a:chOff x="10489343" y="-325129"/>
            <a:chExt cx="1713290" cy="9689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9DA575-75FF-A973-D781-56E24A6A6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25129"/>
              <a:ext cx="1702657" cy="94592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7ED52B-0665-D912-6B66-0FBDE34F3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343" y="-314491"/>
              <a:ext cx="1702657" cy="9459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52372B-4A5F-4B1F-B2E0-D9111CB49330}"/>
                </a:ext>
              </a:extLst>
            </p:cNvPr>
            <p:cNvSpPr txBox="1"/>
            <p:nvPr/>
          </p:nvSpPr>
          <p:spPr>
            <a:xfrm>
              <a:off x="10499975" y="336048"/>
              <a:ext cx="1702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23-27 May, 2022</a:t>
              </a:r>
            </a:p>
          </p:txBody>
        </p:sp>
      </p:grpSp>
      <p:pic>
        <p:nvPicPr>
          <p:cNvPr id="1026" name="Picture 2" descr="30 Best Ways to Say Thank You for Your Response | FutureofWorking.com">
            <a:extLst>
              <a:ext uri="{FF2B5EF4-FFF2-40B4-BE49-F238E27FC236}">
                <a16:creationId xmlns:a16="http://schemas.microsoft.com/office/drawing/2014/main" id="{461A8747-C37A-185B-B6AC-C2FBD136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7" y="2187037"/>
            <a:ext cx="5462343" cy="218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2BC80-3820-88DF-ED76-FDF44452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shabina.ashraf@univ-rennes1.fr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71795E-618A-F1EA-6390-874450FFFBE2}"/>
              </a:ext>
            </a:extLst>
          </p:cNvPr>
          <p:cNvGrpSpPr/>
          <p:nvPr/>
        </p:nvGrpSpPr>
        <p:grpSpPr>
          <a:xfrm>
            <a:off x="95250" y="93482"/>
            <a:ext cx="1306044" cy="892306"/>
            <a:chOff x="-1119" y="16807"/>
            <a:chExt cx="1987378" cy="14566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967149-E918-C7D5-3D42-176C54E72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8" y="16807"/>
              <a:ext cx="1980941" cy="653137"/>
            </a:xfrm>
            <a:prstGeom prst="rect">
              <a:avLst/>
            </a:prstGeom>
          </p:spPr>
        </p:pic>
        <p:pic>
          <p:nvPicPr>
            <p:cNvPr id="12" name="Picture 11" descr="A screen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F37DFDDC-CBD1-4BAF-C0DF-A600A0BDB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9" y="806310"/>
              <a:ext cx="1980941" cy="667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8505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826</Words>
  <Application>Microsoft Office PowerPoint</Application>
  <PresentationFormat>Widescreen</PresentationFormat>
  <Paragraphs>119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Times New Roman</vt:lpstr>
      <vt:lpstr>Office Theme</vt:lpstr>
      <vt:lpstr>Experimental study of miscible Rayleigh-Taylor convection in a granular porous medium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miscible Rayleigh-Taylor convection in a granular porous medium</dc:title>
  <dc:creator>SHABINA ASHRAF</dc:creator>
  <cp:lastModifiedBy>SHABINA ASHRAF</cp:lastModifiedBy>
  <cp:revision>25</cp:revision>
  <dcterms:created xsi:type="dcterms:W3CDTF">2022-05-17T06:19:48Z</dcterms:created>
  <dcterms:modified xsi:type="dcterms:W3CDTF">2022-05-26T06:01:51Z</dcterms:modified>
</cp:coreProperties>
</file>