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94" r:id="rId3"/>
    <p:sldId id="295" r:id="rId4"/>
    <p:sldId id="283" r:id="rId5"/>
    <p:sldId id="293" r:id="rId6"/>
    <p:sldId id="292" r:id="rId7"/>
    <p:sldId id="291" r:id="rId8"/>
    <p:sldId id="290" r:id="rId9"/>
    <p:sldId id="257" r:id="rId10"/>
    <p:sldId id="268" r:id="rId11"/>
    <p:sldId id="278" r:id="rId12"/>
    <p:sldId id="270" r:id="rId13"/>
    <p:sldId id="274" r:id="rId14"/>
    <p:sldId id="281" r:id="rId15"/>
    <p:sldId id="289" r:id="rId16"/>
    <p:sldId id="275" r:id="rId17"/>
    <p:sldId id="288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9E6463-17F3-4545-BBB6-6B43AD84DE32}">
          <p14:sldIdLst>
            <p14:sldId id="263"/>
            <p14:sldId id="294"/>
            <p14:sldId id="295"/>
            <p14:sldId id="283"/>
            <p14:sldId id="293"/>
            <p14:sldId id="292"/>
            <p14:sldId id="291"/>
            <p14:sldId id="290"/>
            <p14:sldId id="257"/>
            <p14:sldId id="268"/>
            <p14:sldId id="278"/>
            <p14:sldId id="270"/>
            <p14:sldId id="274"/>
            <p14:sldId id="281"/>
            <p14:sldId id="289"/>
            <p14:sldId id="275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66FF"/>
    <a:srgbClr val="66FF66"/>
    <a:srgbClr val="4472C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51" autoAdjust="0"/>
  </p:normalViewPr>
  <p:slideViewPr>
    <p:cSldViewPr snapToGrid="0">
      <p:cViewPr varScale="1">
        <p:scale>
          <a:sx n="58" d="100"/>
          <a:sy n="58" d="100"/>
        </p:scale>
        <p:origin x="9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E13486-1A60-4B70-9C03-94D55C5EBF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092ED-B960-4174-93F3-471C1A7A4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BE6C-D1EF-4A28-B230-A7EC8DCE6B67}" type="datetimeFigureOut">
              <a:rPr lang="de-DE" smtClean="0"/>
              <a:t>27.05.2022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43573-58C4-4420-B9B2-D01795C4E2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AC045-0083-48B3-B274-36B61C2534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2FC2-0C02-4076-BA8F-8ACD1AC9A7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2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DCD3-2174-47B7-B4A0-850871282A84}" type="datetimeFigureOut">
              <a:rPr lang="de-DE" smtClean="0"/>
              <a:t>27.05.2022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AF06-25C0-462D-881A-4F581A3F89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6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F06-25C0-462D-881A-4F581A3F89F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48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F06-25C0-462D-881A-4F581A3F89F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59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F06-25C0-462D-881A-4F581A3F89F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10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F06-25C0-462D-881A-4F581A3F89F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6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F06-25C0-462D-881A-4F581A3F89F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40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F06-25C0-462D-881A-4F581A3F89F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77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F06-25C0-462D-881A-4F581A3F89F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63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4F72-61FA-4899-A58E-0B54192F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D34E5-6DF9-4D44-8602-1250B7DB7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FA9694-D364-4B3D-9451-A63AFA7A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60482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A5CD4BA9-F5F7-4E14-8BB1-7B8EA4259F4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2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7C4E-684A-495C-B4DD-240991A1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9537-704A-4135-B462-777EDBE2F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39E9D-28BA-4226-B5AD-F4353138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03F3E-2809-467B-A968-D80D355F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D30A-38A0-4BE1-939F-E7A01639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BBEE4-979E-4070-BF83-CE9B7CB4D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F8BAD-7BC7-4DE7-9FCB-61F5F589B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744A4-6864-42FB-A2F8-CC1B7514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37082-666B-432D-B143-6BB072B3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72BAE-848D-4F41-AEC8-7B8DC9B9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E5240-2112-4FCD-9166-7B1E718B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60482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A5CD4BA9-F5F7-4E14-8BB1-7B8EA4259F4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8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73A7-D630-400E-A359-67C74AE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4CF5-011F-4A55-82DA-D8489332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AB6EC-DABF-4970-9CEE-32BE5ED9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F36BB-979E-4EC9-BFEA-AD4DDFC3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F16B-56F9-4577-8A0F-4E32391E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2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B295-5770-4EDC-AE00-CF4EE9DC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FD54-79FB-4E48-B214-371DFB0E8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FFAC7-A69A-45D9-B3BB-B6177A28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65090-BAE2-4FBF-87DE-6F72D111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AD0F0-8460-483C-9438-EFB8590B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F435F-835A-43D4-8024-73B952EF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9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CCAF-2CAC-4C5F-8ABD-1728E672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9769F-D364-4E9C-AA4D-6811DEA1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F397F-4A28-434C-A47E-D0FE69114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5320-0460-4B68-AAF9-7787E6795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3971D-5CD9-43CB-9773-F02E7981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435B1-196A-4827-B686-4021C27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B2C58-C304-476D-9903-8CAD91F5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4170F-1722-4844-B3C8-6F3DA9CB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0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6729-5D5D-456F-946F-08FC05FF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54A18-5F03-4D36-9C4C-0BFBC22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0C174-AF16-4B0D-9817-AA63BC0D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8F387-DE7E-4186-8C5D-9DF5A25C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31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2668D-E054-4187-8CED-7A447938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AD402-D263-4776-BE62-A7846A40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3CD95-B632-4056-9A69-CBAFD72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5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2AB3-1BE9-47F5-97C4-A130BA18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4C742-B389-4DB9-998F-93B09203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B0BBE-7ADE-41C6-A9A1-DBC1EC051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3F359-5694-4665-857B-A2364922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78EDD-E8C0-449D-BEB5-D44A1808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F0FF1-AFA3-4BA7-9FC8-3BF6057A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58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ED65-A071-4F02-A97D-BF253D6E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E64DE-4413-4D97-BABD-F508997F6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0322B-EB7A-4E2D-B3FB-948905612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14E81-E2E3-4D1B-929F-86563A70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69333-B808-4D7C-A037-9BA65078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33818-E0ED-4764-8AB5-67ACB3D1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D4BA9-F5F7-4E14-8BB1-7B8EA4259F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0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A01BA-B79B-4CA4-81C8-4266A006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54CA1-F15D-4614-9EAF-B682A584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942F9-4ADA-4EFE-87A2-BE125B326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60482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A5CD4BA9-F5F7-4E14-8BB1-7B8EA4259F47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E56AF-6979-4B50-94ED-2163EAF803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49" y="6252266"/>
            <a:ext cx="312142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sv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26.sv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26.sv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34.sv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25.png"/><Relationship Id="rId5" Type="http://schemas.openxmlformats.org/officeDocument/2006/relationships/image" Target="../media/image35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25.png"/><Relationship Id="rId5" Type="http://schemas.openxmlformats.org/officeDocument/2006/relationships/image" Target="../media/image35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12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25.png"/><Relationship Id="rId5" Type="http://schemas.openxmlformats.org/officeDocument/2006/relationships/image" Target="../media/image33.png"/><Relationship Id="rId10" Type="http://schemas.openxmlformats.org/officeDocument/2006/relationships/image" Target="../media/image24.svg"/><Relationship Id="rId4" Type="http://schemas.openxmlformats.org/officeDocument/2006/relationships/image" Target="../media/image38.sv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D7AFA4-D52A-4EE8-A88B-BCD6D896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>
            <a:off x="0" y="-702862"/>
            <a:ext cx="12700000" cy="7557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A80313-0DD8-47E4-B030-8E6D04F8C0C8}"/>
              </a:ext>
            </a:extLst>
          </p:cNvPr>
          <p:cNvSpPr txBox="1"/>
          <p:nvPr/>
        </p:nvSpPr>
        <p:spPr>
          <a:xfrm>
            <a:off x="0" y="1476916"/>
            <a:ext cx="122365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Two-dimensional imaging of arsenic concentration and speciation with diffusive equilibrium in thin-film (DET) gels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Castillejos Sepulveda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alt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Edouard Metzger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alt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 Littmann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alt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Heidi Taubner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alt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Arjun Chennu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alt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 Gatti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alt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Dirk de Beer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alt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Judith M. Klatt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Max Planck Institute for Marine Microbiology, Microsensor Working Group, Germany</a:t>
            </a:r>
          </a:p>
          <a:p>
            <a:r>
              <a:rPr lang="de-DE" baseline="30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Laboratoire de Planétologie et Géosciences, CNRS, Université d’Angers, Nantes Université, Le Mans Université, Angers, France</a:t>
            </a:r>
          </a:p>
          <a:p>
            <a:r>
              <a:rPr lang="de-DE" baseline="30000" dirty="0">
                <a:solidFill>
                  <a:schemeClr val="bg1"/>
                </a:solidFill>
              </a:rPr>
              <a:t>3</a:t>
            </a:r>
            <a:r>
              <a:rPr lang="de-DE" dirty="0">
                <a:solidFill>
                  <a:schemeClr val="bg1"/>
                </a:solidFill>
              </a:rPr>
              <a:t>Max Planck Institute for Marine Microbiology, Biogeochemistry Group, Celsiusstraße 1, 28359, Bremen, Germany</a:t>
            </a:r>
          </a:p>
          <a:p>
            <a:r>
              <a:rPr lang="de-DE" baseline="30000" dirty="0">
                <a:solidFill>
                  <a:schemeClr val="bg1"/>
                </a:solidFill>
              </a:rPr>
              <a:t>4</a:t>
            </a:r>
            <a:r>
              <a:rPr lang="de-DE" dirty="0">
                <a:solidFill>
                  <a:schemeClr val="bg1"/>
                </a:solidFill>
              </a:rPr>
              <a:t>MARUM Center for Marine Environmental Science and Faculty of Geosciences, Organic Geochemistry Group, University of Bremen, Leobener Str. 8, 28359, Bremen, Germany.</a:t>
            </a:r>
          </a:p>
          <a:p>
            <a:r>
              <a:rPr lang="de-DE" baseline="30000" dirty="0">
                <a:solidFill>
                  <a:schemeClr val="bg1"/>
                </a:solidFill>
              </a:rPr>
              <a:t>5</a:t>
            </a:r>
            <a:r>
              <a:rPr lang="de-DE" dirty="0">
                <a:solidFill>
                  <a:schemeClr val="bg1"/>
                </a:solidFill>
              </a:rPr>
              <a:t>Leibniz Centre for Tropical Marine Research, Data Science und Technology, Fahrenheitstr. 6, 28359 Bremen, Germany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04A3A-2C93-4838-9DF3-7855D331A7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81" y="6202927"/>
            <a:ext cx="3203180" cy="7194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FA7AC-27A3-4DA4-B356-FF928598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CAF99-15BE-490B-9939-132C9E173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" y="77022"/>
            <a:ext cx="951430" cy="133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0626C-D46E-418A-9211-30540C37C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5" y="76356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5BC98-0FF7-427B-94D8-D96E455A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" y="673098"/>
            <a:ext cx="12177947" cy="56540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E034D-B3AA-45A0-85E8-02517AE2970C}"/>
              </a:ext>
            </a:extLst>
          </p:cNvPr>
          <p:cNvSpPr/>
          <p:nvPr/>
        </p:nvSpPr>
        <p:spPr>
          <a:xfrm>
            <a:off x="67987" y="673097"/>
            <a:ext cx="664127" cy="419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CA855-ACDE-40A6-8F81-7EC23E540CE6}"/>
              </a:ext>
            </a:extLst>
          </p:cNvPr>
          <p:cNvSpPr/>
          <p:nvPr/>
        </p:nvSpPr>
        <p:spPr>
          <a:xfrm>
            <a:off x="8967512" y="678180"/>
            <a:ext cx="664127" cy="4191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E8D8C-403B-4F0C-8601-BB8CFB4CA8A5}"/>
              </a:ext>
            </a:extLst>
          </p:cNvPr>
          <p:cNvSpPr txBox="1"/>
          <p:nvPr/>
        </p:nvSpPr>
        <p:spPr>
          <a:xfrm>
            <a:off x="17186" y="68148"/>
            <a:ext cx="927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err="1"/>
              <a:t>Two</a:t>
            </a:r>
            <a:r>
              <a:rPr lang="es-419" dirty="0"/>
              <a:t>-dimensional </a:t>
            </a:r>
            <a:r>
              <a:rPr lang="es-419" dirty="0" err="1"/>
              <a:t>mapping</a:t>
            </a:r>
            <a:r>
              <a:rPr lang="es-419" dirty="0"/>
              <a:t> </a:t>
            </a:r>
            <a:r>
              <a:rPr lang="es-419" dirty="0" err="1"/>
              <a:t>reveals</a:t>
            </a:r>
            <a:r>
              <a:rPr lang="es-419" dirty="0"/>
              <a:t> </a:t>
            </a:r>
            <a:r>
              <a:rPr lang="es-419" dirty="0" err="1"/>
              <a:t>banding</a:t>
            </a:r>
            <a:r>
              <a:rPr lang="es-419" dirty="0"/>
              <a:t> </a:t>
            </a:r>
            <a:r>
              <a:rPr lang="es-419" dirty="0" err="1"/>
              <a:t>patterns</a:t>
            </a:r>
            <a:r>
              <a:rPr lang="es-419" dirty="0"/>
              <a:t> </a:t>
            </a:r>
            <a:r>
              <a:rPr lang="es-419" dirty="0" err="1"/>
              <a:t>obscured</a:t>
            </a:r>
            <a:r>
              <a:rPr lang="es-419" dirty="0"/>
              <a:t> </a:t>
            </a:r>
            <a:r>
              <a:rPr lang="es-419" dirty="0" err="1"/>
              <a:t>by</a:t>
            </a:r>
            <a:r>
              <a:rPr lang="es-419" dirty="0"/>
              <a:t> </a:t>
            </a:r>
            <a:r>
              <a:rPr lang="es-419" dirty="0" err="1"/>
              <a:t>traditional</a:t>
            </a:r>
            <a:r>
              <a:rPr lang="es-419" dirty="0"/>
              <a:t> </a:t>
            </a:r>
            <a:r>
              <a:rPr lang="es-419" dirty="0" err="1"/>
              <a:t>porewater</a:t>
            </a:r>
            <a:r>
              <a:rPr lang="es-419" dirty="0"/>
              <a:t> </a:t>
            </a:r>
            <a:r>
              <a:rPr lang="es-419" dirty="0" err="1"/>
              <a:t>sampling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5BE6C9-CDC6-43F0-9BDA-4EB07138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CEF8D-40AA-4C47-A604-0438982A0A01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6642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4443E4-75DF-4DD0-B201-18C985DFA2FA}"/>
              </a:ext>
            </a:extLst>
          </p:cNvPr>
          <p:cNvGrpSpPr/>
          <p:nvPr/>
        </p:nvGrpSpPr>
        <p:grpSpPr>
          <a:xfrm>
            <a:off x="91439" y="20320"/>
            <a:ext cx="3540849" cy="6853924"/>
            <a:chOff x="91439" y="20320"/>
            <a:chExt cx="3540849" cy="685392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360DC87-AFC8-4B25-9EAD-89FAF3A49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39" y="20320"/>
              <a:ext cx="3540849" cy="685392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1B9AE37-3F2F-45A4-89CE-22CFCA3F6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2912" b="4211"/>
            <a:stretch/>
          </p:blipFill>
          <p:spPr>
            <a:xfrm>
              <a:off x="548640" y="20320"/>
              <a:ext cx="3083647" cy="622808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E3C12F-87E8-4147-ACD0-DDA2035980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800" y="1915160"/>
              <a:ext cx="37592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879E78-9A43-4517-AA7C-02F722B77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840" y="5224646"/>
              <a:ext cx="37592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A5FCE73-DA6E-4E3F-BDB5-4F7809A6E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760" y="4984015"/>
              <a:ext cx="37592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72BB9F-228C-450E-953A-CDB6A512B1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8" t="5137" r="12975" b="-1004"/>
          <a:stretch/>
        </p:blipFill>
        <p:spPr>
          <a:xfrm>
            <a:off x="4400436" y="1139257"/>
            <a:ext cx="1596103" cy="542036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D78A74-1388-4FE8-8029-AC01FCEE9E1B}"/>
              </a:ext>
            </a:extLst>
          </p:cNvPr>
          <p:cNvCxnSpPr>
            <a:cxnSpLocks/>
          </p:cNvCxnSpPr>
          <p:nvPr/>
        </p:nvCxnSpPr>
        <p:spPr>
          <a:xfrm>
            <a:off x="4024516" y="3809600"/>
            <a:ext cx="3759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C3F9C1-8002-411B-A3F6-825CE9CDDD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2" t="5137" r="6481" b="88626"/>
          <a:stretch/>
        </p:blipFill>
        <p:spPr>
          <a:xfrm>
            <a:off x="4400436" y="1139257"/>
            <a:ext cx="1596103" cy="3526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6E81D-4C0A-42E9-8429-AC5157ED21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3" t="94073" r="2051" b="-1138"/>
          <a:stretch/>
        </p:blipFill>
        <p:spPr>
          <a:xfrm>
            <a:off x="3853132" y="6248400"/>
            <a:ext cx="2690710" cy="3994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F5F632-8667-49AD-B06D-8135FFBAB310}"/>
              </a:ext>
            </a:extLst>
          </p:cNvPr>
          <p:cNvSpPr txBox="1"/>
          <p:nvPr/>
        </p:nvSpPr>
        <p:spPr>
          <a:xfrm>
            <a:off x="6093863" y="1949488"/>
            <a:ext cx="441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err="1"/>
              <a:t>Overall</a:t>
            </a:r>
            <a:r>
              <a:rPr lang="es-419" dirty="0"/>
              <a:t>, As(V)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reduced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As(III) at </a:t>
            </a:r>
            <a:r>
              <a:rPr lang="es-419" dirty="0" err="1"/>
              <a:t>depth</a:t>
            </a:r>
            <a:r>
              <a:rPr lang="es-419" dirty="0"/>
              <a:t>.</a:t>
            </a:r>
            <a:endParaRPr lang="de-D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8DEA66-46D1-40FF-BE48-97AA91164A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-1778" r="30265" b="95190"/>
          <a:stretch/>
        </p:blipFill>
        <p:spPr>
          <a:xfrm>
            <a:off x="3568610" y="-229773"/>
            <a:ext cx="5989409" cy="1138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440EFC-5426-41C0-90FA-893E6009C50B}"/>
              </a:ext>
            </a:extLst>
          </p:cNvPr>
          <p:cNvSpPr txBox="1"/>
          <p:nvPr/>
        </p:nvSpPr>
        <p:spPr>
          <a:xfrm>
            <a:off x="6093863" y="2799348"/>
            <a:ext cx="6050439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dirty="0"/>
              <a:t>Central </a:t>
            </a:r>
            <a:r>
              <a:rPr lang="es-419" dirty="0" err="1"/>
              <a:t>patch</a:t>
            </a:r>
            <a:r>
              <a:rPr lang="es-419" dirty="0"/>
              <a:t> shows </a:t>
            </a:r>
            <a:r>
              <a:rPr lang="es-419" dirty="0" err="1"/>
              <a:t>desorption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As and Fe </a:t>
            </a:r>
            <a:r>
              <a:rPr lang="es-419" dirty="0" err="1"/>
              <a:t>into</a:t>
            </a:r>
            <a:r>
              <a:rPr lang="es-419" dirty="0"/>
              <a:t> gel.</a:t>
            </a:r>
          </a:p>
          <a:p>
            <a:pPr>
              <a:lnSpc>
                <a:spcPct val="150000"/>
              </a:lnSpc>
            </a:pPr>
            <a:r>
              <a:rPr lang="es-419" dirty="0"/>
              <a:t>	-&gt; </a:t>
            </a:r>
            <a:r>
              <a:rPr lang="es-419" dirty="0" err="1"/>
              <a:t>difference</a:t>
            </a:r>
            <a:r>
              <a:rPr lang="es-419" dirty="0"/>
              <a:t> in </a:t>
            </a:r>
            <a:r>
              <a:rPr lang="es-419" dirty="0" err="1"/>
              <a:t>desorption</a:t>
            </a:r>
            <a:r>
              <a:rPr lang="es-419" i="1" dirty="0"/>
              <a:t> </a:t>
            </a:r>
            <a:r>
              <a:rPr lang="es-419" dirty="0" err="1"/>
              <a:t>of</a:t>
            </a:r>
            <a:r>
              <a:rPr lang="es-419" dirty="0"/>
              <a:t> As(V), As(III) </a:t>
            </a:r>
            <a:r>
              <a:rPr lang="es-419" dirty="0" err="1"/>
              <a:t>from</a:t>
            </a:r>
            <a:r>
              <a:rPr lang="es-419" dirty="0"/>
              <a:t> Fe</a:t>
            </a:r>
          </a:p>
          <a:p>
            <a:pPr>
              <a:lnSpc>
                <a:spcPct val="150000"/>
              </a:lnSpc>
            </a:pPr>
            <a:r>
              <a:rPr lang="es-419" dirty="0"/>
              <a:t>	</a:t>
            </a:r>
            <a:r>
              <a:rPr lang="es-419" dirty="0" err="1"/>
              <a:t>depends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pH and </a:t>
            </a:r>
            <a:r>
              <a:rPr lang="es-419" dirty="0" err="1"/>
              <a:t>chemical</a:t>
            </a:r>
            <a:r>
              <a:rPr lang="es-419" dirty="0"/>
              <a:t> </a:t>
            </a:r>
            <a:r>
              <a:rPr lang="es-419" dirty="0" err="1"/>
              <a:t>structure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Fe </a:t>
            </a:r>
            <a:r>
              <a:rPr lang="es-419" dirty="0" err="1"/>
              <a:t>minerals</a:t>
            </a:r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799A9-BBBE-45CE-9C9B-F7CB6D71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1D212-FC61-4E2F-A8B6-737E0FB1B474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4098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360DC87-AFC8-4B25-9EAD-89FAF3A49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39" y="20320"/>
            <a:ext cx="3540849" cy="6853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88EB3-029B-43BD-B527-D922C0C1EF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4775" r="30265" b="60296"/>
          <a:stretch/>
        </p:blipFill>
        <p:spPr>
          <a:xfrm>
            <a:off x="3711485" y="1028700"/>
            <a:ext cx="4769029" cy="48060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B92C48-356B-417C-9743-0E358DC59C7D}"/>
              </a:ext>
            </a:extLst>
          </p:cNvPr>
          <p:cNvGrpSpPr/>
          <p:nvPr/>
        </p:nvGrpSpPr>
        <p:grpSpPr>
          <a:xfrm>
            <a:off x="8858478" y="1087120"/>
            <a:ext cx="2302618" cy="4427620"/>
            <a:chOff x="8717931" y="1951857"/>
            <a:chExt cx="1647825" cy="3168543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F8B457E-C6FD-43BB-8C39-2D4A7119E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17931" y="1951857"/>
              <a:ext cx="1647825" cy="299085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E3F54B0-A19D-4ABC-B50D-736EAFF9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82576" y="5015625"/>
              <a:ext cx="571500" cy="1047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975485-09FB-46A5-A25B-575F6F601157}"/>
              </a:ext>
            </a:extLst>
          </p:cNvPr>
          <p:cNvSpPr txBox="1"/>
          <p:nvPr/>
        </p:nvSpPr>
        <p:spPr>
          <a:xfrm>
            <a:off x="8533074" y="98522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A</a:t>
            </a:r>
            <a:endParaRPr lang="de-D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44FC5-D671-41CD-BD2F-EB194CA2315C}"/>
              </a:ext>
            </a:extLst>
          </p:cNvPr>
          <p:cNvSpPr txBox="1"/>
          <p:nvPr/>
        </p:nvSpPr>
        <p:spPr>
          <a:xfrm>
            <a:off x="8857202" y="5725870"/>
            <a:ext cx="357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err="1"/>
              <a:t>Over</a:t>
            </a:r>
            <a:r>
              <a:rPr lang="es-419" dirty="0"/>
              <a:t> </a:t>
            </a:r>
            <a:r>
              <a:rPr lang="es-419" dirty="0" err="1"/>
              <a:t>large</a:t>
            </a:r>
            <a:r>
              <a:rPr lang="es-419" dirty="0"/>
              <a:t> </a:t>
            </a:r>
            <a:r>
              <a:rPr lang="es-419" dirty="0" err="1"/>
              <a:t>area</a:t>
            </a:r>
            <a:r>
              <a:rPr lang="es-419" dirty="0"/>
              <a:t> As(V) and As(III) </a:t>
            </a:r>
            <a:r>
              <a:rPr lang="es-419" dirty="0" err="1"/>
              <a:t>generally</a:t>
            </a:r>
            <a:r>
              <a:rPr lang="es-419" dirty="0"/>
              <a:t> </a:t>
            </a:r>
            <a:r>
              <a:rPr lang="es-419" dirty="0" err="1"/>
              <a:t>co-localized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Fe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CC1C8-DF80-4747-83F6-4901C8E02C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-1778" r="30265" b="95190"/>
          <a:stretch/>
        </p:blipFill>
        <p:spPr>
          <a:xfrm>
            <a:off x="3568610" y="-229773"/>
            <a:ext cx="5989409" cy="1138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A8D591-285C-43FE-B0B5-1D9A3ECE75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2912" b="4211"/>
          <a:stretch/>
        </p:blipFill>
        <p:spPr>
          <a:xfrm>
            <a:off x="548640" y="20320"/>
            <a:ext cx="3083647" cy="6228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F7C4C9-4578-49FA-952D-A268898A3C6A}"/>
              </a:ext>
            </a:extLst>
          </p:cNvPr>
          <p:cNvSpPr/>
          <p:nvPr/>
        </p:nvSpPr>
        <p:spPr>
          <a:xfrm>
            <a:off x="1566682" y="2699133"/>
            <a:ext cx="812961" cy="6389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C0D9CDE-84B8-459E-90CB-AD2BB45673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38" y="1074420"/>
            <a:ext cx="4146754" cy="42144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A84A172-E08F-48F0-A101-33305005C4C9}"/>
              </a:ext>
            </a:extLst>
          </p:cNvPr>
          <p:cNvSpPr/>
          <p:nvPr/>
        </p:nvSpPr>
        <p:spPr>
          <a:xfrm>
            <a:off x="4572000" y="1871092"/>
            <a:ext cx="3434080" cy="27263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FE335-30EE-4FE2-A677-121869C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F488E0-A619-4D9A-8D25-7787FF7C8578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09180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844FC5-D671-41CD-BD2F-EB194CA2315C}"/>
              </a:ext>
            </a:extLst>
          </p:cNvPr>
          <p:cNvSpPr txBox="1"/>
          <p:nvPr/>
        </p:nvSpPr>
        <p:spPr>
          <a:xfrm>
            <a:off x="9569997" y="702667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B</a:t>
            </a:r>
            <a:endParaRPr lang="de-D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2B560-784F-49E0-AD39-2CD609D5353E}"/>
              </a:ext>
            </a:extLst>
          </p:cNvPr>
          <p:cNvSpPr txBox="1"/>
          <p:nvPr/>
        </p:nvSpPr>
        <p:spPr>
          <a:xfrm>
            <a:off x="11294657" y="693142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</a:t>
            </a:r>
            <a:endParaRPr lang="de-DE" b="1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A1C1F77-0475-4E77-B851-A885B84A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8098" y="1062474"/>
            <a:ext cx="1600200" cy="49339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F7F9425-3F3C-40D4-A770-244B57022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0549" y="1062474"/>
            <a:ext cx="1819275" cy="494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57D29-3E99-4842-931E-429F4E854C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-1778" r="30265" b="95190"/>
          <a:stretch/>
        </p:blipFill>
        <p:spPr>
          <a:xfrm>
            <a:off x="3568610" y="-229773"/>
            <a:ext cx="5989409" cy="1138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D76BE-D4C9-49F1-B2C0-982CCAB87B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4775" r="30265" b="60296"/>
          <a:stretch/>
        </p:blipFill>
        <p:spPr>
          <a:xfrm>
            <a:off x="3711485" y="1028700"/>
            <a:ext cx="4769029" cy="48060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67D260B-C281-485B-BED4-198979E8C5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39" y="20320"/>
            <a:ext cx="3540849" cy="68539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4E3B95D-7235-43B1-9509-664220CC17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912" b="4211"/>
          <a:stretch/>
        </p:blipFill>
        <p:spPr>
          <a:xfrm>
            <a:off x="548640" y="20320"/>
            <a:ext cx="3083647" cy="6228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C5543A-2CC2-4D21-B5F6-1E33474CA0B0}"/>
              </a:ext>
            </a:extLst>
          </p:cNvPr>
          <p:cNvSpPr/>
          <p:nvPr/>
        </p:nvSpPr>
        <p:spPr>
          <a:xfrm>
            <a:off x="1566682" y="2699133"/>
            <a:ext cx="812961" cy="6389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3FE6B-2132-4C00-92B7-B30049E1FFE7}"/>
              </a:ext>
            </a:extLst>
          </p:cNvPr>
          <p:cNvSpPr/>
          <p:nvPr/>
        </p:nvSpPr>
        <p:spPr>
          <a:xfrm>
            <a:off x="1655763" y="2778126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1F274F-8429-433A-8226-7E6E523F4DB6}"/>
              </a:ext>
            </a:extLst>
          </p:cNvPr>
          <p:cNvSpPr/>
          <p:nvPr/>
        </p:nvSpPr>
        <p:spPr>
          <a:xfrm>
            <a:off x="1749425" y="296128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1DE69A-F4F7-46E4-AB33-0C3F90636E78}"/>
              </a:ext>
            </a:extLst>
          </p:cNvPr>
          <p:cNvSpPr/>
          <p:nvPr/>
        </p:nvSpPr>
        <p:spPr>
          <a:xfrm>
            <a:off x="2136776" y="305653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260A05-D602-4C5D-BDEE-2C05BB627601}"/>
              </a:ext>
            </a:extLst>
          </p:cNvPr>
          <p:cNvSpPr txBox="1"/>
          <p:nvPr/>
        </p:nvSpPr>
        <p:spPr>
          <a:xfrm>
            <a:off x="2366872" y="29496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B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7B3541-D4A3-423A-833C-197F6732F2A5}"/>
              </a:ext>
            </a:extLst>
          </p:cNvPr>
          <p:cNvSpPr txBox="1"/>
          <p:nvPr/>
        </p:nvSpPr>
        <p:spPr>
          <a:xfrm>
            <a:off x="1287296" y="25963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C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9524F7-EABD-40D9-B118-BA1A46F8A035}"/>
              </a:ext>
            </a:extLst>
          </p:cNvPr>
          <p:cNvSpPr txBox="1"/>
          <p:nvPr/>
        </p:nvSpPr>
        <p:spPr>
          <a:xfrm>
            <a:off x="1593790" y="30001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96998-5340-4AFC-A417-30AA66902D34}"/>
              </a:ext>
            </a:extLst>
          </p:cNvPr>
          <p:cNvSpPr/>
          <p:nvPr/>
        </p:nvSpPr>
        <p:spPr>
          <a:xfrm>
            <a:off x="8559711" y="4538949"/>
            <a:ext cx="275817" cy="78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85D7AB3-8047-4555-8D55-9A48FE41C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967" t="29178" r="18906" b="66875"/>
          <a:stretch/>
        </p:blipFill>
        <p:spPr>
          <a:xfrm rot="16200000">
            <a:off x="8287999" y="4781244"/>
            <a:ext cx="738130" cy="1947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6C4F0-B92C-41DA-929B-DD2B67D4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CF6AEB-CEA9-471D-9A5E-72023AC8C6EB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8888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7195729-7D3D-4C7E-B2AD-8B3182329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4775" r="30265" b="60296"/>
          <a:stretch/>
        </p:blipFill>
        <p:spPr>
          <a:xfrm>
            <a:off x="3711485" y="1028700"/>
            <a:ext cx="4769029" cy="4806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844FC5-D671-41CD-BD2F-EB194CA2315C}"/>
              </a:ext>
            </a:extLst>
          </p:cNvPr>
          <p:cNvSpPr txBox="1"/>
          <p:nvPr/>
        </p:nvSpPr>
        <p:spPr>
          <a:xfrm>
            <a:off x="9569997" y="702667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B</a:t>
            </a:r>
            <a:endParaRPr lang="de-D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2B560-784F-49E0-AD39-2CD609D5353E}"/>
              </a:ext>
            </a:extLst>
          </p:cNvPr>
          <p:cNvSpPr txBox="1"/>
          <p:nvPr/>
        </p:nvSpPr>
        <p:spPr>
          <a:xfrm>
            <a:off x="11294657" y="693142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</a:t>
            </a:r>
            <a:endParaRPr lang="de-DE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3C0EA0-5D6F-4581-976C-3FA8B62F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-1778" r="30265" b="95190"/>
          <a:stretch/>
        </p:blipFill>
        <p:spPr>
          <a:xfrm>
            <a:off x="3568610" y="-229773"/>
            <a:ext cx="5989409" cy="11384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A1C1F77-0475-4E77-B851-A885B84A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8098" y="1062474"/>
            <a:ext cx="1600200" cy="49339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F7F9425-3F3C-40D4-A770-244B57022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0549" y="1062474"/>
            <a:ext cx="1819275" cy="49434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237B1A-6D2B-4C06-90EB-E9A838588595}"/>
              </a:ext>
            </a:extLst>
          </p:cNvPr>
          <p:cNvSpPr txBox="1"/>
          <p:nvPr/>
        </p:nvSpPr>
        <p:spPr>
          <a:xfrm>
            <a:off x="7185950" y="1868946"/>
            <a:ext cx="889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(II)</a:t>
            </a:r>
            <a:r>
              <a:rPr lang="es-419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41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es-419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As(V)</a:t>
            </a:r>
            <a:endParaRPr lang="de-DE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A776A-7713-4E33-B021-4F946EC9AF27}"/>
              </a:ext>
            </a:extLst>
          </p:cNvPr>
          <p:cNvSpPr txBox="1"/>
          <p:nvPr/>
        </p:nvSpPr>
        <p:spPr>
          <a:xfrm>
            <a:off x="6129319" y="216831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As(III)</a:t>
            </a:r>
            <a:endParaRPr lang="de-DE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D7AFBE-DACA-4839-AD3D-04AB74FF790B}"/>
              </a:ext>
            </a:extLst>
          </p:cNvPr>
          <p:cNvCxnSpPr>
            <a:cxnSpLocks/>
          </p:cNvCxnSpPr>
          <p:nvPr/>
        </p:nvCxnSpPr>
        <p:spPr>
          <a:xfrm flipV="1">
            <a:off x="7553394" y="2470788"/>
            <a:ext cx="2633" cy="3831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CBBD76-0DBA-4E5F-892C-320A0F55101D}"/>
              </a:ext>
            </a:extLst>
          </p:cNvPr>
          <p:cNvCxnSpPr>
            <a:cxnSpLocks/>
          </p:cNvCxnSpPr>
          <p:nvPr/>
        </p:nvCxnSpPr>
        <p:spPr>
          <a:xfrm flipH="1">
            <a:off x="6817191" y="2353124"/>
            <a:ext cx="41138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E13E07FC-248F-483E-8FDB-94540D4F7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8168" y="3027548"/>
            <a:ext cx="660132" cy="66013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D26D1BF-DA1A-4FD0-91C2-00904BDD9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39" y="20320"/>
            <a:ext cx="3540849" cy="685392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6892E92-CA0D-4740-BD72-BCC5936F423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2912" b="4211"/>
          <a:stretch/>
        </p:blipFill>
        <p:spPr>
          <a:xfrm>
            <a:off x="548640" y="20320"/>
            <a:ext cx="3083647" cy="62280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E8F602-6F17-4F17-AAFC-1DAAB7A3B636}"/>
              </a:ext>
            </a:extLst>
          </p:cNvPr>
          <p:cNvSpPr/>
          <p:nvPr/>
        </p:nvSpPr>
        <p:spPr>
          <a:xfrm>
            <a:off x="1566682" y="2699133"/>
            <a:ext cx="812961" cy="6389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3F7E8A-3F85-4BB9-81F3-74810FDB539A}"/>
              </a:ext>
            </a:extLst>
          </p:cNvPr>
          <p:cNvSpPr/>
          <p:nvPr/>
        </p:nvSpPr>
        <p:spPr>
          <a:xfrm>
            <a:off x="1655763" y="2778126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C1AF8B-71AF-4324-9A04-E55992F0BF12}"/>
              </a:ext>
            </a:extLst>
          </p:cNvPr>
          <p:cNvSpPr/>
          <p:nvPr/>
        </p:nvSpPr>
        <p:spPr>
          <a:xfrm>
            <a:off x="1749425" y="296128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5F1F5-CD23-44D9-85C4-FED5703E7457}"/>
              </a:ext>
            </a:extLst>
          </p:cNvPr>
          <p:cNvSpPr/>
          <p:nvPr/>
        </p:nvSpPr>
        <p:spPr>
          <a:xfrm>
            <a:off x="2136776" y="305653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4F9185-131E-426A-9040-4C2664E76EC9}"/>
              </a:ext>
            </a:extLst>
          </p:cNvPr>
          <p:cNvSpPr txBox="1"/>
          <p:nvPr/>
        </p:nvSpPr>
        <p:spPr>
          <a:xfrm>
            <a:off x="2366872" y="29496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B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9D1780-3AC2-4673-8F36-B84D1B9AAC26}"/>
              </a:ext>
            </a:extLst>
          </p:cNvPr>
          <p:cNvSpPr txBox="1"/>
          <p:nvPr/>
        </p:nvSpPr>
        <p:spPr>
          <a:xfrm>
            <a:off x="1287296" y="25963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C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0C611-AC9A-4014-A60A-32C4F1BABA4B}"/>
              </a:ext>
            </a:extLst>
          </p:cNvPr>
          <p:cNvSpPr txBox="1"/>
          <p:nvPr/>
        </p:nvSpPr>
        <p:spPr>
          <a:xfrm>
            <a:off x="1593790" y="30001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4E541-86BD-4A22-A759-2ECCEFDD5A6A}"/>
              </a:ext>
            </a:extLst>
          </p:cNvPr>
          <p:cNvSpPr/>
          <p:nvPr/>
        </p:nvSpPr>
        <p:spPr>
          <a:xfrm>
            <a:off x="3498946" y="-13603"/>
            <a:ext cx="5810334" cy="8506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1BC96-184E-45CF-B736-914F14C62216}"/>
              </a:ext>
            </a:extLst>
          </p:cNvPr>
          <p:cNvSpPr txBox="1"/>
          <p:nvPr/>
        </p:nvSpPr>
        <p:spPr>
          <a:xfrm>
            <a:off x="3604715" y="86273"/>
            <a:ext cx="570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Fe-As minerals -&gt; Fe(II) + As(V) </a:t>
            </a:r>
            <a:r>
              <a:rPr lang="de-DE" b="1" dirty="0">
                <a:solidFill>
                  <a:schemeClr val="bg1"/>
                </a:solidFill>
              </a:rPr>
              <a:t>+ As(III)	                      </a:t>
            </a:r>
            <a:r>
              <a:rPr lang="de-DE" dirty="0">
                <a:solidFill>
                  <a:schemeClr val="bg1"/>
                </a:solidFill>
              </a:rPr>
              <a:t>abiotic</a:t>
            </a:r>
          </a:p>
          <a:p>
            <a:r>
              <a:rPr lang="es-419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s(V) -&gt; As(III)	                abiotic / microbially-mediated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B4A5AFF-DA78-4F41-B7AC-C9B526E55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1934" y="2854585"/>
            <a:ext cx="660132" cy="66013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877114D-17B7-448F-908D-EA86B07AF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7336" y="1969061"/>
            <a:ext cx="660132" cy="66013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706A6D9-1B72-4376-AE21-9CFC70608987}"/>
              </a:ext>
            </a:extLst>
          </p:cNvPr>
          <p:cNvSpPr/>
          <p:nvPr/>
        </p:nvSpPr>
        <p:spPr>
          <a:xfrm>
            <a:off x="8559711" y="4538949"/>
            <a:ext cx="275817" cy="78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CDE24EB-4A8B-4BF1-9CBD-8BD9386E2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967" t="29178" r="18906" b="66875"/>
          <a:stretch/>
        </p:blipFill>
        <p:spPr>
          <a:xfrm rot="16200000">
            <a:off x="8287999" y="4781244"/>
            <a:ext cx="738130" cy="1947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A4A93-34C4-484B-B927-843CD700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62B904-4FF7-4C44-A94D-AFCE1232861F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0489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7195729-7D3D-4C7E-B2AD-8B3182329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4775" r="30265" b="60296"/>
          <a:stretch/>
        </p:blipFill>
        <p:spPr>
          <a:xfrm>
            <a:off x="3711485" y="1028700"/>
            <a:ext cx="4769029" cy="4806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844FC5-D671-41CD-BD2F-EB194CA2315C}"/>
              </a:ext>
            </a:extLst>
          </p:cNvPr>
          <p:cNvSpPr txBox="1"/>
          <p:nvPr/>
        </p:nvSpPr>
        <p:spPr>
          <a:xfrm>
            <a:off x="9569997" y="702667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B</a:t>
            </a:r>
            <a:endParaRPr lang="de-D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2B560-784F-49E0-AD39-2CD609D5353E}"/>
              </a:ext>
            </a:extLst>
          </p:cNvPr>
          <p:cNvSpPr txBox="1"/>
          <p:nvPr/>
        </p:nvSpPr>
        <p:spPr>
          <a:xfrm>
            <a:off x="11294657" y="693142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</a:t>
            </a:r>
            <a:endParaRPr lang="de-DE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3C0EA0-5D6F-4581-976C-3FA8B62F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-1778" r="30265" b="95190"/>
          <a:stretch/>
        </p:blipFill>
        <p:spPr>
          <a:xfrm>
            <a:off x="3568610" y="-229773"/>
            <a:ext cx="5989409" cy="11384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A1C1F77-0475-4E77-B851-A885B84A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8098" y="1062474"/>
            <a:ext cx="1600200" cy="49339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F7F9425-3F3C-40D4-A770-244B57022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0549" y="1062474"/>
            <a:ext cx="1819275" cy="49434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237B1A-6D2B-4C06-90EB-E9A838588595}"/>
              </a:ext>
            </a:extLst>
          </p:cNvPr>
          <p:cNvSpPr txBox="1"/>
          <p:nvPr/>
        </p:nvSpPr>
        <p:spPr>
          <a:xfrm>
            <a:off x="7185950" y="1868946"/>
            <a:ext cx="889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(II)</a:t>
            </a:r>
            <a:r>
              <a:rPr lang="es-419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41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es-419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As(V)</a:t>
            </a:r>
            <a:endParaRPr lang="de-DE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A776A-7713-4E33-B021-4F946EC9AF27}"/>
              </a:ext>
            </a:extLst>
          </p:cNvPr>
          <p:cNvSpPr txBox="1"/>
          <p:nvPr/>
        </p:nvSpPr>
        <p:spPr>
          <a:xfrm>
            <a:off x="6129319" y="216831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As(III)</a:t>
            </a:r>
            <a:endParaRPr lang="de-DE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D7AFBE-DACA-4839-AD3D-04AB74FF790B}"/>
              </a:ext>
            </a:extLst>
          </p:cNvPr>
          <p:cNvCxnSpPr>
            <a:cxnSpLocks/>
          </p:cNvCxnSpPr>
          <p:nvPr/>
        </p:nvCxnSpPr>
        <p:spPr>
          <a:xfrm flipV="1">
            <a:off x="7553394" y="2470788"/>
            <a:ext cx="2633" cy="3831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CBBD76-0DBA-4E5F-892C-320A0F55101D}"/>
              </a:ext>
            </a:extLst>
          </p:cNvPr>
          <p:cNvCxnSpPr>
            <a:cxnSpLocks/>
          </p:cNvCxnSpPr>
          <p:nvPr/>
        </p:nvCxnSpPr>
        <p:spPr>
          <a:xfrm flipH="1">
            <a:off x="6817191" y="2353124"/>
            <a:ext cx="41138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E13E07FC-248F-483E-8FDB-94540D4F7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8168" y="3027548"/>
            <a:ext cx="660132" cy="66013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D26D1BF-DA1A-4FD0-91C2-00904BDD9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39" y="20320"/>
            <a:ext cx="3540849" cy="685392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6892E92-CA0D-4740-BD72-BCC5936F423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2912" b="4211"/>
          <a:stretch/>
        </p:blipFill>
        <p:spPr>
          <a:xfrm>
            <a:off x="548640" y="20320"/>
            <a:ext cx="3083647" cy="62280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E8F602-6F17-4F17-AAFC-1DAAB7A3B636}"/>
              </a:ext>
            </a:extLst>
          </p:cNvPr>
          <p:cNvSpPr/>
          <p:nvPr/>
        </p:nvSpPr>
        <p:spPr>
          <a:xfrm>
            <a:off x="1566682" y="2699133"/>
            <a:ext cx="812961" cy="6389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3F7E8A-3F85-4BB9-81F3-74810FDB539A}"/>
              </a:ext>
            </a:extLst>
          </p:cNvPr>
          <p:cNvSpPr/>
          <p:nvPr/>
        </p:nvSpPr>
        <p:spPr>
          <a:xfrm>
            <a:off x="1655763" y="2778126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C1AF8B-71AF-4324-9A04-E55992F0BF12}"/>
              </a:ext>
            </a:extLst>
          </p:cNvPr>
          <p:cNvSpPr/>
          <p:nvPr/>
        </p:nvSpPr>
        <p:spPr>
          <a:xfrm>
            <a:off x="1749425" y="296128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5F1F5-CD23-44D9-85C4-FED5703E7457}"/>
              </a:ext>
            </a:extLst>
          </p:cNvPr>
          <p:cNvSpPr/>
          <p:nvPr/>
        </p:nvSpPr>
        <p:spPr>
          <a:xfrm>
            <a:off x="2136776" y="305653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4F9185-131E-426A-9040-4C2664E76EC9}"/>
              </a:ext>
            </a:extLst>
          </p:cNvPr>
          <p:cNvSpPr txBox="1"/>
          <p:nvPr/>
        </p:nvSpPr>
        <p:spPr>
          <a:xfrm>
            <a:off x="2366872" y="29496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B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9D1780-3AC2-4673-8F36-B84D1B9AAC26}"/>
              </a:ext>
            </a:extLst>
          </p:cNvPr>
          <p:cNvSpPr txBox="1"/>
          <p:nvPr/>
        </p:nvSpPr>
        <p:spPr>
          <a:xfrm>
            <a:off x="1287296" y="25963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C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0C611-AC9A-4014-A60A-32C4F1BABA4B}"/>
              </a:ext>
            </a:extLst>
          </p:cNvPr>
          <p:cNvSpPr txBox="1"/>
          <p:nvPr/>
        </p:nvSpPr>
        <p:spPr>
          <a:xfrm>
            <a:off x="1593790" y="30001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4E541-86BD-4A22-A759-2ECCEFDD5A6A}"/>
              </a:ext>
            </a:extLst>
          </p:cNvPr>
          <p:cNvSpPr/>
          <p:nvPr/>
        </p:nvSpPr>
        <p:spPr>
          <a:xfrm>
            <a:off x="3498946" y="-13603"/>
            <a:ext cx="5810334" cy="8506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1BC96-184E-45CF-B736-914F14C62216}"/>
              </a:ext>
            </a:extLst>
          </p:cNvPr>
          <p:cNvSpPr txBox="1"/>
          <p:nvPr/>
        </p:nvSpPr>
        <p:spPr>
          <a:xfrm>
            <a:off x="3604715" y="86273"/>
            <a:ext cx="570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Fe-As minerals -&gt; Fe(II) + As(V) </a:t>
            </a:r>
            <a:r>
              <a:rPr lang="de-DE" b="1" dirty="0">
                <a:solidFill>
                  <a:schemeClr val="bg1"/>
                </a:solidFill>
              </a:rPr>
              <a:t>+ As(III)	                      </a:t>
            </a:r>
            <a:r>
              <a:rPr lang="de-DE" dirty="0">
                <a:solidFill>
                  <a:schemeClr val="bg1"/>
                </a:solidFill>
              </a:rPr>
              <a:t>abiotic</a:t>
            </a:r>
          </a:p>
          <a:p>
            <a:r>
              <a:rPr lang="es-419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s(V) -&gt; As(III)	                abiotic / microbially-mediated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B4A5AFF-DA78-4F41-B7AC-C9B526E55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1934" y="2854585"/>
            <a:ext cx="660132" cy="66013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877114D-17B7-448F-908D-EA86B07AF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7336" y="1969061"/>
            <a:ext cx="660132" cy="66013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706A6D9-1B72-4376-AE21-9CFC70608987}"/>
              </a:ext>
            </a:extLst>
          </p:cNvPr>
          <p:cNvSpPr/>
          <p:nvPr/>
        </p:nvSpPr>
        <p:spPr>
          <a:xfrm>
            <a:off x="8559711" y="4538949"/>
            <a:ext cx="275817" cy="78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CDE24EB-4A8B-4BF1-9CBD-8BD9386E2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967" t="29178" r="18906" b="66875"/>
          <a:stretch/>
        </p:blipFill>
        <p:spPr>
          <a:xfrm rot="16200000">
            <a:off x="8287999" y="4781244"/>
            <a:ext cx="738130" cy="19470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3E7E5C8-40F3-4E4A-BF8B-D423B3EEEBC6}"/>
              </a:ext>
            </a:extLst>
          </p:cNvPr>
          <p:cNvSpPr/>
          <p:nvPr/>
        </p:nvSpPr>
        <p:spPr>
          <a:xfrm>
            <a:off x="10835729" y="2132168"/>
            <a:ext cx="1309664" cy="994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77771D-6A1F-4D3F-A447-3F18E30C11B2}"/>
              </a:ext>
            </a:extLst>
          </p:cNvPr>
          <p:cNvSpPr txBox="1"/>
          <p:nvPr/>
        </p:nvSpPr>
        <p:spPr>
          <a:xfrm>
            <a:off x="10786571" y="2294083"/>
            <a:ext cx="144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err="1">
                <a:solidFill>
                  <a:schemeClr val="bg1"/>
                </a:solidFill>
              </a:rPr>
              <a:t>Relatively</a:t>
            </a:r>
            <a:r>
              <a:rPr lang="es-419" dirty="0">
                <a:solidFill>
                  <a:schemeClr val="bg1"/>
                </a:solidFill>
              </a:rPr>
              <a:t> </a:t>
            </a:r>
            <a:r>
              <a:rPr lang="es-419" dirty="0" err="1">
                <a:solidFill>
                  <a:schemeClr val="bg1"/>
                </a:solidFill>
              </a:rPr>
              <a:t>less</a:t>
            </a:r>
            <a:r>
              <a:rPr lang="es-419" dirty="0">
                <a:solidFill>
                  <a:schemeClr val="bg1"/>
                </a:solidFill>
              </a:rPr>
              <a:t> </a:t>
            </a:r>
            <a:r>
              <a:rPr lang="es-419" dirty="0" err="1">
                <a:solidFill>
                  <a:schemeClr val="bg1"/>
                </a:solidFill>
              </a:rPr>
              <a:t>dissolved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69057F-1DAC-4666-97E5-3399992DCAD5}"/>
              </a:ext>
            </a:extLst>
          </p:cNvPr>
          <p:cNvSpPr/>
          <p:nvPr/>
        </p:nvSpPr>
        <p:spPr>
          <a:xfrm>
            <a:off x="8992985" y="2142886"/>
            <a:ext cx="1448851" cy="983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66F083-1FDC-40D8-80B1-1B93B8D1EF4F}"/>
              </a:ext>
            </a:extLst>
          </p:cNvPr>
          <p:cNvSpPr txBox="1"/>
          <p:nvPr/>
        </p:nvSpPr>
        <p:spPr>
          <a:xfrm>
            <a:off x="8953868" y="2294083"/>
            <a:ext cx="159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More </a:t>
            </a:r>
            <a:r>
              <a:rPr lang="es-419" dirty="0" err="1">
                <a:solidFill>
                  <a:schemeClr val="bg1"/>
                </a:solidFill>
              </a:rPr>
              <a:t>mature</a:t>
            </a:r>
            <a:r>
              <a:rPr lang="es-419" dirty="0">
                <a:solidFill>
                  <a:schemeClr val="bg1"/>
                </a:solidFill>
              </a:rPr>
              <a:t>,</a:t>
            </a:r>
            <a:r>
              <a:rPr lang="de-DE" dirty="0">
                <a:solidFill>
                  <a:schemeClr val="bg1"/>
                </a:solidFill>
              </a:rPr>
              <a:t> reduced state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CE25C6-B113-4150-92C8-F13A7E3943B9}"/>
              </a:ext>
            </a:extLst>
          </p:cNvPr>
          <p:cNvSpPr txBox="1"/>
          <p:nvPr/>
        </p:nvSpPr>
        <p:spPr>
          <a:xfrm>
            <a:off x="4236720" y="5854859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Negative correlation between As(III) and As(V) -&gt;</a:t>
            </a:r>
          </a:p>
          <a:p>
            <a:r>
              <a:rPr lang="de-DE" b="1" dirty="0"/>
              <a:t> As released from Fe-rich particles is reduced</a:t>
            </a:r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86B6C-115E-443B-B7EF-BFDD85C4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D6AB56-9B1F-47F9-997D-A49BA31DEE09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7088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4314912-9D16-470D-8DF5-C91F2E2CB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4775" r="30265" b="60296"/>
          <a:stretch/>
        </p:blipFill>
        <p:spPr>
          <a:xfrm>
            <a:off x="3711485" y="1028700"/>
            <a:ext cx="4769029" cy="4806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542A3F-3B27-41E2-B709-33C3F8ED1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-1778" r="30265" b="95190"/>
          <a:stretch/>
        </p:blipFill>
        <p:spPr>
          <a:xfrm>
            <a:off x="3568610" y="-229773"/>
            <a:ext cx="5989409" cy="11384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3D42686-7D38-4959-8FA8-E052FC2C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168" y="3027548"/>
            <a:ext cx="660132" cy="6601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A07D71-8BE5-4484-B248-AAF2282F33EF}"/>
              </a:ext>
            </a:extLst>
          </p:cNvPr>
          <p:cNvSpPr txBox="1"/>
          <p:nvPr/>
        </p:nvSpPr>
        <p:spPr>
          <a:xfrm>
            <a:off x="7185950" y="1868946"/>
            <a:ext cx="889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(II)</a:t>
            </a:r>
            <a:r>
              <a:rPr lang="es-419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41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es-419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As(V)</a:t>
            </a:r>
            <a:endParaRPr lang="de-DE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852139-802B-4A7A-B595-99828C69C766}"/>
              </a:ext>
            </a:extLst>
          </p:cNvPr>
          <p:cNvSpPr txBox="1"/>
          <p:nvPr/>
        </p:nvSpPr>
        <p:spPr>
          <a:xfrm>
            <a:off x="6129319" y="216831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As(III)</a:t>
            </a:r>
            <a:endParaRPr lang="de-DE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D7054B-55A8-4B33-93D2-BF46E23D40AD}"/>
              </a:ext>
            </a:extLst>
          </p:cNvPr>
          <p:cNvCxnSpPr>
            <a:cxnSpLocks/>
          </p:cNvCxnSpPr>
          <p:nvPr/>
        </p:nvCxnSpPr>
        <p:spPr>
          <a:xfrm flipV="1">
            <a:off x="7553394" y="2470788"/>
            <a:ext cx="2633" cy="3831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E6BA23-9155-4527-B52F-4EE54DA16A77}"/>
              </a:ext>
            </a:extLst>
          </p:cNvPr>
          <p:cNvCxnSpPr>
            <a:cxnSpLocks/>
          </p:cNvCxnSpPr>
          <p:nvPr/>
        </p:nvCxnSpPr>
        <p:spPr>
          <a:xfrm flipH="1">
            <a:off x="6817191" y="2353124"/>
            <a:ext cx="41138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844FC5-D671-41CD-BD2F-EB194CA2315C}"/>
              </a:ext>
            </a:extLst>
          </p:cNvPr>
          <p:cNvSpPr txBox="1"/>
          <p:nvPr/>
        </p:nvSpPr>
        <p:spPr>
          <a:xfrm>
            <a:off x="9569997" y="702667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B</a:t>
            </a:r>
            <a:endParaRPr lang="de-D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2B560-784F-49E0-AD39-2CD609D5353E}"/>
              </a:ext>
            </a:extLst>
          </p:cNvPr>
          <p:cNvSpPr txBox="1"/>
          <p:nvPr/>
        </p:nvSpPr>
        <p:spPr>
          <a:xfrm>
            <a:off x="11294657" y="693142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</a:t>
            </a:r>
            <a:endParaRPr lang="de-DE" b="1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A1C1F77-0475-4E77-B851-A885B84AF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8098" y="1062474"/>
            <a:ext cx="1600200" cy="49339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F7F9425-3F3C-40D4-A770-244B57022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0549" y="1062474"/>
            <a:ext cx="1819275" cy="49434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48A19DA-8451-429F-9EA2-0EB8169E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934" y="2854585"/>
            <a:ext cx="660132" cy="66013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73BCC31-FBC6-4F0B-8756-B4C72909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7336" y="1969061"/>
            <a:ext cx="660132" cy="66013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C553FEB-7A7B-4668-9C5F-61B919BBA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39" y="20320"/>
            <a:ext cx="3540849" cy="685392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A46E26E-E701-4CA8-BCE5-638EF90790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2912" b="4211"/>
          <a:stretch/>
        </p:blipFill>
        <p:spPr>
          <a:xfrm>
            <a:off x="548640" y="20320"/>
            <a:ext cx="3083647" cy="622808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B162B6B-6919-4407-8D9E-D8B12122D503}"/>
              </a:ext>
            </a:extLst>
          </p:cNvPr>
          <p:cNvSpPr/>
          <p:nvPr/>
        </p:nvSpPr>
        <p:spPr>
          <a:xfrm>
            <a:off x="1566682" y="2699133"/>
            <a:ext cx="812961" cy="6389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D75978-4160-4B71-99FE-23A3492957CC}"/>
              </a:ext>
            </a:extLst>
          </p:cNvPr>
          <p:cNvSpPr/>
          <p:nvPr/>
        </p:nvSpPr>
        <p:spPr>
          <a:xfrm>
            <a:off x="1655763" y="2778126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1E03A1-67B1-490F-92C6-69CEF7D1FE31}"/>
              </a:ext>
            </a:extLst>
          </p:cNvPr>
          <p:cNvSpPr/>
          <p:nvPr/>
        </p:nvSpPr>
        <p:spPr>
          <a:xfrm>
            <a:off x="1749425" y="296128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1D83B4-3D18-4B0A-9CAF-04C4F6EA42AA}"/>
              </a:ext>
            </a:extLst>
          </p:cNvPr>
          <p:cNvSpPr/>
          <p:nvPr/>
        </p:nvSpPr>
        <p:spPr>
          <a:xfrm>
            <a:off x="2136776" y="3056531"/>
            <a:ext cx="144462" cy="95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40F86C-7DDB-42EB-BA51-9E1D11F6A6E5}"/>
              </a:ext>
            </a:extLst>
          </p:cNvPr>
          <p:cNvSpPr txBox="1"/>
          <p:nvPr/>
        </p:nvSpPr>
        <p:spPr>
          <a:xfrm>
            <a:off x="2366872" y="29496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B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84FDBD-7724-4C12-A877-9F22A9BB28DB}"/>
              </a:ext>
            </a:extLst>
          </p:cNvPr>
          <p:cNvSpPr txBox="1"/>
          <p:nvPr/>
        </p:nvSpPr>
        <p:spPr>
          <a:xfrm>
            <a:off x="1287296" y="25963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C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67CB84-F53D-4772-87E2-0F66AED3F906}"/>
              </a:ext>
            </a:extLst>
          </p:cNvPr>
          <p:cNvSpPr txBox="1"/>
          <p:nvPr/>
        </p:nvSpPr>
        <p:spPr>
          <a:xfrm>
            <a:off x="1593790" y="30001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4E541-86BD-4A22-A759-2ECCEFDD5A6A}"/>
              </a:ext>
            </a:extLst>
          </p:cNvPr>
          <p:cNvSpPr/>
          <p:nvPr/>
        </p:nvSpPr>
        <p:spPr>
          <a:xfrm>
            <a:off x="3498946" y="-13603"/>
            <a:ext cx="5810334" cy="14134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1BC96-184E-45CF-B736-914F14C62216}"/>
              </a:ext>
            </a:extLst>
          </p:cNvPr>
          <p:cNvSpPr txBox="1"/>
          <p:nvPr/>
        </p:nvSpPr>
        <p:spPr>
          <a:xfrm>
            <a:off x="3604715" y="86273"/>
            <a:ext cx="57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Fe-As minerals -&gt; Fe(II) + As(V) </a:t>
            </a:r>
            <a:r>
              <a:rPr lang="de-DE" b="1" dirty="0">
                <a:solidFill>
                  <a:schemeClr val="bg1"/>
                </a:solidFill>
              </a:rPr>
              <a:t>+ As(III)	                      </a:t>
            </a:r>
            <a:r>
              <a:rPr lang="de-DE" dirty="0">
                <a:solidFill>
                  <a:schemeClr val="bg1"/>
                </a:solidFill>
              </a:rPr>
              <a:t>abiotic</a:t>
            </a:r>
          </a:p>
          <a:p>
            <a:r>
              <a:rPr lang="es-419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s(V) -&gt; As(III)	                abiotic / microbially-mediated</a:t>
            </a:r>
          </a:p>
          <a:p>
            <a:r>
              <a:rPr lang="es-419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s(III) -&gt;  As(V)		              microbially-mediated</a:t>
            </a:r>
          </a:p>
          <a:p>
            <a:r>
              <a:rPr lang="es-419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s(V) + Fe (II) or surface Fe(III)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Fe-As minerals	     abiotic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A6FC81-EE1E-44E8-A776-69E21C1EE1D8}"/>
              </a:ext>
            </a:extLst>
          </p:cNvPr>
          <p:cNvSpPr/>
          <p:nvPr/>
        </p:nvSpPr>
        <p:spPr>
          <a:xfrm>
            <a:off x="8559711" y="4538949"/>
            <a:ext cx="275817" cy="78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482A084-2BCB-4BBB-B83A-64185547EB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967" t="29178" r="18906" b="66875"/>
          <a:stretch/>
        </p:blipFill>
        <p:spPr>
          <a:xfrm rot="16200000">
            <a:off x="8287999" y="4781244"/>
            <a:ext cx="738130" cy="19470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8AA0263-FE3F-4E77-A4FD-66E824BA6E88}"/>
              </a:ext>
            </a:extLst>
          </p:cNvPr>
          <p:cNvSpPr/>
          <p:nvPr/>
        </p:nvSpPr>
        <p:spPr>
          <a:xfrm>
            <a:off x="10835729" y="2132168"/>
            <a:ext cx="1309664" cy="994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A33069-02D3-4F08-85EA-C0089EECBF46}"/>
              </a:ext>
            </a:extLst>
          </p:cNvPr>
          <p:cNvSpPr txBox="1"/>
          <p:nvPr/>
        </p:nvSpPr>
        <p:spPr>
          <a:xfrm>
            <a:off x="10786571" y="2273216"/>
            <a:ext cx="144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err="1">
                <a:solidFill>
                  <a:schemeClr val="bg1"/>
                </a:solidFill>
              </a:rPr>
              <a:t>Relatively</a:t>
            </a:r>
            <a:r>
              <a:rPr lang="es-419" dirty="0">
                <a:solidFill>
                  <a:schemeClr val="bg1"/>
                </a:solidFill>
              </a:rPr>
              <a:t> </a:t>
            </a:r>
            <a:r>
              <a:rPr lang="es-419" dirty="0" err="1">
                <a:solidFill>
                  <a:schemeClr val="bg1"/>
                </a:solidFill>
              </a:rPr>
              <a:t>less</a:t>
            </a:r>
            <a:r>
              <a:rPr lang="es-419" dirty="0">
                <a:solidFill>
                  <a:schemeClr val="bg1"/>
                </a:solidFill>
              </a:rPr>
              <a:t> </a:t>
            </a:r>
            <a:r>
              <a:rPr lang="es-419" dirty="0" err="1">
                <a:solidFill>
                  <a:schemeClr val="bg1"/>
                </a:solidFill>
              </a:rPr>
              <a:t>dissolved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FC6E1D-C103-4111-B4A5-0F1EFAB6DD6F}"/>
              </a:ext>
            </a:extLst>
          </p:cNvPr>
          <p:cNvSpPr txBox="1"/>
          <p:nvPr/>
        </p:nvSpPr>
        <p:spPr>
          <a:xfrm>
            <a:off x="4236720" y="5854859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Negative correlation between As(III) and As(V) -&gt;</a:t>
            </a:r>
          </a:p>
          <a:p>
            <a:r>
              <a:rPr lang="de-DE" b="1" dirty="0"/>
              <a:t> As released from Fe-rich particles is reduced</a:t>
            </a:r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1BA3C-1345-4CC7-94B6-FB3A6779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73547F-2B53-4B8E-91E4-2C028D3B6573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A86D7D-3246-45D7-8741-03FC5321A672}"/>
              </a:ext>
            </a:extLst>
          </p:cNvPr>
          <p:cNvSpPr/>
          <p:nvPr/>
        </p:nvSpPr>
        <p:spPr>
          <a:xfrm>
            <a:off x="8992985" y="2142886"/>
            <a:ext cx="1448851" cy="983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BFBA56-A366-483A-8AFA-37DD2A76BACB}"/>
              </a:ext>
            </a:extLst>
          </p:cNvPr>
          <p:cNvSpPr txBox="1"/>
          <p:nvPr/>
        </p:nvSpPr>
        <p:spPr>
          <a:xfrm>
            <a:off x="8953868" y="2294083"/>
            <a:ext cx="159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More </a:t>
            </a:r>
            <a:r>
              <a:rPr lang="es-419" dirty="0" err="1">
                <a:solidFill>
                  <a:schemeClr val="bg1"/>
                </a:solidFill>
              </a:rPr>
              <a:t>mature</a:t>
            </a:r>
            <a:r>
              <a:rPr lang="es-419" dirty="0">
                <a:solidFill>
                  <a:schemeClr val="bg1"/>
                </a:solidFill>
              </a:rPr>
              <a:t>,</a:t>
            </a:r>
            <a:r>
              <a:rPr lang="de-DE" dirty="0">
                <a:solidFill>
                  <a:schemeClr val="bg1"/>
                </a:solidFill>
              </a:rPr>
              <a:t> reduced state</a:t>
            </a:r>
            <a:endParaRPr lang="es-41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D7AFA4-D52A-4EE8-A88B-BCD6D896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>
            <a:off x="0" y="-702862"/>
            <a:ext cx="12700000" cy="7557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204A3A-2C93-4838-9DF3-7855D331A7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12" y="6104339"/>
            <a:ext cx="3203180" cy="7194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8CC51-844B-4111-A961-AEA9EEA0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5703125"/>
            <a:ext cx="2743200" cy="365125"/>
          </a:xfrm>
        </p:spPr>
        <p:txBody>
          <a:bodyPr/>
          <a:lstStyle/>
          <a:p>
            <a:fld id="{A5CD4BA9-F5F7-4E14-8BB1-7B8EA4259F47}" type="slidenum">
              <a:rPr lang="de-DE" smtClean="0"/>
              <a:pPr/>
              <a:t>17</a:t>
            </a:fld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43E1F8-3C91-4FF3-A139-A687AD216EEA}"/>
              </a:ext>
            </a:extLst>
          </p:cNvPr>
          <p:cNvGrpSpPr/>
          <p:nvPr/>
        </p:nvGrpSpPr>
        <p:grpSpPr>
          <a:xfrm>
            <a:off x="4591050" y="1412467"/>
            <a:ext cx="3009900" cy="4033066"/>
            <a:chOff x="4591050" y="1555167"/>
            <a:chExt cx="3009900" cy="40330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A80313-0DD8-47E4-B030-8E6D04F8C0C8}"/>
                </a:ext>
              </a:extLst>
            </p:cNvPr>
            <p:cNvSpPr txBox="1"/>
            <p:nvPr/>
          </p:nvSpPr>
          <p:spPr>
            <a:xfrm>
              <a:off x="4591050" y="1555167"/>
              <a:ext cx="3009900" cy="215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you!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touch: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Casti_Andy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acastill@mpi-bremen.de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D8A7E4-9460-4E0F-97DA-F472F468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51" y="2865878"/>
              <a:ext cx="355854" cy="3558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485CAE-EFC2-4971-B2A0-435FC08A5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334" y="3869306"/>
              <a:ext cx="1333333" cy="133333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3C3E78-0939-4C42-9FF5-E2DE17CB4498}"/>
                </a:ext>
              </a:extLst>
            </p:cNvPr>
            <p:cNvSpPr txBox="1"/>
            <p:nvPr/>
          </p:nvSpPr>
          <p:spPr>
            <a:xfrm>
              <a:off x="5013960" y="5218901"/>
              <a:ext cx="21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Abstract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18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F9646F-5D72-42E6-88F3-16DE9C780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8"/>
          <a:stretch/>
        </p:blipFill>
        <p:spPr>
          <a:xfrm>
            <a:off x="6791197" y="10915"/>
            <a:ext cx="1823414" cy="6847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0ACF14-6ECC-4265-99A1-98DFCF96B256}"/>
              </a:ext>
            </a:extLst>
          </p:cNvPr>
          <p:cNvSpPr/>
          <p:nvPr/>
        </p:nvSpPr>
        <p:spPr>
          <a:xfrm>
            <a:off x="7188615" y="6677025"/>
            <a:ext cx="1439523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39FC11-B8C1-4889-ACB5-577A19E94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3" r="-1312"/>
          <a:stretch/>
        </p:blipFill>
        <p:spPr>
          <a:xfrm>
            <a:off x="8604707" y="10915"/>
            <a:ext cx="327935" cy="6847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B4350-9E6A-4A7D-A90B-61707825D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7402" r="58999"/>
          <a:stretch/>
        </p:blipFill>
        <p:spPr>
          <a:xfrm>
            <a:off x="7194331" y="6680200"/>
            <a:ext cx="1336040" cy="17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EC4501-1A09-4BE2-86E7-E7CF1C861019}"/>
              </a:ext>
            </a:extLst>
          </p:cNvPr>
          <p:cNvSpPr txBox="1"/>
          <p:nvPr/>
        </p:nvSpPr>
        <p:spPr>
          <a:xfrm>
            <a:off x="-10438" y="-105049"/>
            <a:ext cx="649007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dirty="0" err="1"/>
              <a:t>Arsenic</a:t>
            </a:r>
            <a:r>
              <a:rPr lang="es-419" dirty="0"/>
              <a:t> has </a:t>
            </a:r>
            <a:r>
              <a:rPr lang="es-419" dirty="0" err="1"/>
              <a:t>been</a:t>
            </a:r>
            <a:r>
              <a:rPr lang="es-419" dirty="0"/>
              <a:t> </a:t>
            </a:r>
            <a:r>
              <a:rPr lang="es-419" dirty="0" err="1"/>
              <a:t>measured</a:t>
            </a:r>
            <a:r>
              <a:rPr lang="es-419" dirty="0"/>
              <a:t> in </a:t>
            </a:r>
            <a:r>
              <a:rPr lang="es-419" dirty="0" err="1"/>
              <a:t>porewater</a:t>
            </a:r>
            <a:r>
              <a:rPr lang="es-419" dirty="0"/>
              <a:t> </a:t>
            </a:r>
            <a:r>
              <a:rPr lang="es-419" dirty="0" err="1"/>
              <a:t>extracted</a:t>
            </a:r>
            <a:r>
              <a:rPr lang="es-419" dirty="0"/>
              <a:t> </a:t>
            </a:r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b="1" dirty="0"/>
              <a:t>Bossegraben</a:t>
            </a:r>
            <a:r>
              <a:rPr lang="es-419" dirty="0"/>
              <a:t>, a </a:t>
            </a:r>
            <a:r>
              <a:rPr lang="es-419" dirty="0" err="1"/>
              <a:t>brook</a:t>
            </a:r>
            <a:r>
              <a:rPr lang="es-419" dirty="0"/>
              <a:t> </a:t>
            </a:r>
            <a:r>
              <a:rPr lang="es-419" dirty="0" err="1"/>
              <a:t>surrounding</a:t>
            </a:r>
            <a:r>
              <a:rPr lang="es-419" dirty="0"/>
              <a:t> </a:t>
            </a:r>
            <a:r>
              <a:rPr lang="es-419" dirty="0" err="1"/>
              <a:t>an</a:t>
            </a:r>
            <a:r>
              <a:rPr lang="es-419" dirty="0"/>
              <a:t> </a:t>
            </a:r>
            <a:r>
              <a:rPr lang="es-419" dirty="0" err="1"/>
              <a:t>arsenic-contaminated</a:t>
            </a:r>
            <a:r>
              <a:rPr lang="es-419" dirty="0"/>
              <a:t> </a:t>
            </a:r>
          </a:p>
          <a:p>
            <a:pPr>
              <a:lnSpc>
                <a:spcPct val="150000"/>
              </a:lnSpc>
            </a:pPr>
            <a:r>
              <a:rPr lang="es-419" dirty="0" err="1"/>
              <a:t>mining</a:t>
            </a:r>
            <a:r>
              <a:rPr lang="es-419" dirty="0"/>
              <a:t> </a:t>
            </a:r>
            <a:r>
              <a:rPr lang="es-419" dirty="0" err="1"/>
              <a:t>deposit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Harz</a:t>
            </a:r>
            <a:r>
              <a:rPr lang="es-419" dirty="0"/>
              <a:t> </a:t>
            </a:r>
            <a:r>
              <a:rPr lang="es-419" dirty="0" err="1"/>
              <a:t>mountains</a:t>
            </a:r>
            <a:r>
              <a:rPr lang="es-419" dirty="0"/>
              <a:t> (</a:t>
            </a:r>
            <a:r>
              <a:rPr lang="es-419" dirty="0" err="1"/>
              <a:t>Germany</a:t>
            </a:r>
            <a:r>
              <a:rPr lang="es-419" dirty="0"/>
              <a:t>)</a:t>
            </a:r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77D83-86B5-4E0E-AFEA-CEB29989C014}"/>
              </a:ext>
            </a:extLst>
          </p:cNvPr>
          <p:cNvSpPr txBox="1"/>
          <p:nvPr/>
        </p:nvSpPr>
        <p:spPr>
          <a:xfrm>
            <a:off x="0" y="6558687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2022</a:t>
            </a:r>
            <a:endParaRPr lang="de-DE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B091BA-7383-4B6B-AF01-CFB0693C1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-1364" b="54900"/>
          <a:stretch/>
        </p:blipFill>
        <p:spPr>
          <a:xfrm>
            <a:off x="1898689" y="2674021"/>
            <a:ext cx="4859262" cy="3791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64486-4A0E-45D0-A463-A3D3255E8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72686" r="49733"/>
          <a:stretch/>
        </p:blipFill>
        <p:spPr>
          <a:xfrm>
            <a:off x="141960" y="1286294"/>
            <a:ext cx="2602912" cy="256961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677B74-5024-40B8-893D-CF9098B0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1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F9646F-5D72-42E6-88F3-16DE9C780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8"/>
          <a:stretch/>
        </p:blipFill>
        <p:spPr>
          <a:xfrm>
            <a:off x="6791197" y="10915"/>
            <a:ext cx="1823414" cy="6847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0ACF14-6ECC-4265-99A1-98DFCF96B256}"/>
              </a:ext>
            </a:extLst>
          </p:cNvPr>
          <p:cNvSpPr/>
          <p:nvPr/>
        </p:nvSpPr>
        <p:spPr>
          <a:xfrm>
            <a:off x="7188615" y="6677025"/>
            <a:ext cx="1439523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39FC11-B8C1-4889-ACB5-577A19E94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3" r="-1312"/>
          <a:stretch/>
        </p:blipFill>
        <p:spPr>
          <a:xfrm>
            <a:off x="8604707" y="10915"/>
            <a:ext cx="327935" cy="6847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B4350-9E6A-4A7D-A90B-61707825D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7402" r="58999"/>
          <a:stretch/>
        </p:blipFill>
        <p:spPr>
          <a:xfrm>
            <a:off x="7194331" y="6680200"/>
            <a:ext cx="1336040" cy="17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A2B5D1-B28E-4C76-A5BC-67370676C8B8}"/>
              </a:ext>
            </a:extLst>
          </p:cNvPr>
          <p:cNvSpPr txBox="1"/>
          <p:nvPr/>
        </p:nvSpPr>
        <p:spPr>
          <a:xfrm>
            <a:off x="9442522" y="2699551"/>
            <a:ext cx="392068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dirty="0" err="1"/>
              <a:t>Arsenic</a:t>
            </a:r>
            <a:r>
              <a:rPr lang="es-419" dirty="0"/>
              <a:t> </a:t>
            </a:r>
            <a:r>
              <a:rPr lang="es-419" dirty="0" err="1"/>
              <a:t>released</a:t>
            </a:r>
            <a:r>
              <a:rPr lang="es-419" dirty="0"/>
              <a:t> </a:t>
            </a:r>
            <a:r>
              <a:rPr lang="es-419" dirty="0" err="1"/>
              <a:t>into</a:t>
            </a:r>
            <a:r>
              <a:rPr lang="es-419" dirty="0"/>
              <a:t> </a:t>
            </a:r>
          </a:p>
          <a:p>
            <a:pPr>
              <a:lnSpc>
                <a:spcPct val="150000"/>
              </a:lnSpc>
            </a:pPr>
            <a:r>
              <a:rPr lang="es-419" dirty="0" err="1"/>
              <a:t>water</a:t>
            </a:r>
            <a:r>
              <a:rPr lang="es-419" dirty="0"/>
              <a:t> </a:t>
            </a:r>
            <a:r>
              <a:rPr lang="es-419" dirty="0" err="1"/>
              <a:t>column</a:t>
            </a:r>
            <a:r>
              <a:rPr lang="es-419" dirty="0"/>
              <a:t> </a:t>
            </a:r>
            <a:r>
              <a:rPr lang="es-419" dirty="0" err="1"/>
              <a:t>through</a:t>
            </a:r>
            <a:endParaRPr lang="es-419" dirty="0"/>
          </a:p>
          <a:p>
            <a:pPr>
              <a:lnSpc>
                <a:spcPct val="150000"/>
              </a:lnSpc>
            </a:pPr>
            <a:r>
              <a:rPr lang="es-419" dirty="0" err="1"/>
              <a:t>unknown</a:t>
            </a:r>
            <a:r>
              <a:rPr lang="es-419" dirty="0"/>
              <a:t> </a:t>
            </a:r>
            <a:r>
              <a:rPr lang="es-419" dirty="0" err="1"/>
              <a:t>mechanism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76B92-BFF7-41EA-A66D-BB2BAE1560E6}"/>
              </a:ext>
            </a:extLst>
          </p:cNvPr>
          <p:cNvSpPr/>
          <p:nvPr/>
        </p:nvSpPr>
        <p:spPr>
          <a:xfrm>
            <a:off x="7126163" y="2801619"/>
            <a:ext cx="1823414" cy="1193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EC4501-1A09-4BE2-86E7-E7CF1C861019}"/>
              </a:ext>
            </a:extLst>
          </p:cNvPr>
          <p:cNvSpPr txBox="1"/>
          <p:nvPr/>
        </p:nvSpPr>
        <p:spPr>
          <a:xfrm>
            <a:off x="-10438" y="-105049"/>
            <a:ext cx="649007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dirty="0" err="1"/>
              <a:t>Arsenic</a:t>
            </a:r>
            <a:r>
              <a:rPr lang="es-419" dirty="0"/>
              <a:t> has </a:t>
            </a:r>
            <a:r>
              <a:rPr lang="es-419" dirty="0" err="1"/>
              <a:t>been</a:t>
            </a:r>
            <a:r>
              <a:rPr lang="es-419" dirty="0"/>
              <a:t> </a:t>
            </a:r>
            <a:r>
              <a:rPr lang="es-419" dirty="0" err="1"/>
              <a:t>measured</a:t>
            </a:r>
            <a:r>
              <a:rPr lang="es-419" dirty="0"/>
              <a:t> in </a:t>
            </a:r>
            <a:r>
              <a:rPr lang="es-419" dirty="0" err="1"/>
              <a:t>porewater</a:t>
            </a:r>
            <a:r>
              <a:rPr lang="es-419" dirty="0"/>
              <a:t> </a:t>
            </a:r>
            <a:r>
              <a:rPr lang="es-419" dirty="0" err="1"/>
              <a:t>extracted</a:t>
            </a:r>
            <a:r>
              <a:rPr lang="es-419" dirty="0"/>
              <a:t> </a:t>
            </a:r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b="1" dirty="0"/>
              <a:t>Bossegraben</a:t>
            </a:r>
            <a:r>
              <a:rPr lang="es-419" dirty="0"/>
              <a:t>, a </a:t>
            </a:r>
            <a:r>
              <a:rPr lang="es-419" dirty="0" err="1"/>
              <a:t>brook</a:t>
            </a:r>
            <a:r>
              <a:rPr lang="es-419" dirty="0"/>
              <a:t> </a:t>
            </a:r>
            <a:r>
              <a:rPr lang="es-419" dirty="0" err="1"/>
              <a:t>surrounding</a:t>
            </a:r>
            <a:r>
              <a:rPr lang="es-419" dirty="0"/>
              <a:t> </a:t>
            </a:r>
            <a:r>
              <a:rPr lang="es-419" dirty="0" err="1"/>
              <a:t>an</a:t>
            </a:r>
            <a:r>
              <a:rPr lang="es-419" dirty="0"/>
              <a:t> </a:t>
            </a:r>
            <a:r>
              <a:rPr lang="es-419" dirty="0" err="1"/>
              <a:t>arsenic-contaminated</a:t>
            </a:r>
            <a:r>
              <a:rPr lang="es-419" dirty="0"/>
              <a:t> </a:t>
            </a:r>
          </a:p>
          <a:p>
            <a:pPr>
              <a:lnSpc>
                <a:spcPct val="150000"/>
              </a:lnSpc>
            </a:pPr>
            <a:r>
              <a:rPr lang="es-419" dirty="0" err="1"/>
              <a:t>mining</a:t>
            </a:r>
            <a:r>
              <a:rPr lang="es-419" dirty="0"/>
              <a:t> </a:t>
            </a:r>
            <a:r>
              <a:rPr lang="es-419" dirty="0" err="1"/>
              <a:t>deposit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Harz</a:t>
            </a:r>
            <a:r>
              <a:rPr lang="es-419" dirty="0"/>
              <a:t> </a:t>
            </a:r>
            <a:r>
              <a:rPr lang="es-419" dirty="0" err="1"/>
              <a:t>mountains</a:t>
            </a:r>
            <a:r>
              <a:rPr lang="es-419" dirty="0"/>
              <a:t> (</a:t>
            </a:r>
            <a:r>
              <a:rPr lang="es-419" dirty="0" err="1"/>
              <a:t>Germany</a:t>
            </a:r>
            <a:r>
              <a:rPr lang="es-419" dirty="0"/>
              <a:t>)</a:t>
            </a:r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77D83-86B5-4E0E-AFEA-CEB29989C014}"/>
              </a:ext>
            </a:extLst>
          </p:cNvPr>
          <p:cNvSpPr txBox="1"/>
          <p:nvPr/>
        </p:nvSpPr>
        <p:spPr>
          <a:xfrm>
            <a:off x="0" y="6558687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2022</a:t>
            </a:r>
            <a:endParaRPr lang="de-DE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B091BA-7383-4B6B-AF01-CFB0693C1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-1364" b="54900"/>
          <a:stretch/>
        </p:blipFill>
        <p:spPr>
          <a:xfrm>
            <a:off x="1898689" y="2674021"/>
            <a:ext cx="4859262" cy="3791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64486-4A0E-45D0-A463-A3D3255E8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72686" r="49733"/>
          <a:stretch/>
        </p:blipFill>
        <p:spPr>
          <a:xfrm>
            <a:off x="141960" y="1286294"/>
            <a:ext cx="2602912" cy="256961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677B74-5024-40B8-893D-CF9098B0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34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3A02A70-B374-4DDC-841E-402115D4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5375"/>
          <a:stretch/>
        </p:blipFill>
        <p:spPr>
          <a:xfrm>
            <a:off x="353663" y="550768"/>
            <a:ext cx="1312928" cy="1602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EE7C8-5C37-4A3A-8BAD-159AEE1C3253}"/>
              </a:ext>
            </a:extLst>
          </p:cNvPr>
          <p:cNvSpPr txBox="1"/>
          <p:nvPr/>
        </p:nvSpPr>
        <p:spPr>
          <a:xfrm>
            <a:off x="3333841" y="-51032"/>
            <a:ext cx="552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DET = </a:t>
            </a:r>
            <a:r>
              <a:rPr lang="es-419" sz="2400" b="1" dirty="0" err="1"/>
              <a:t>D</a:t>
            </a:r>
            <a:r>
              <a:rPr lang="es-419" sz="2400" dirty="0" err="1"/>
              <a:t>iffusive</a:t>
            </a:r>
            <a:r>
              <a:rPr lang="es-419" sz="2400" dirty="0"/>
              <a:t> </a:t>
            </a:r>
            <a:r>
              <a:rPr lang="es-419" sz="2400" b="1" dirty="0" err="1"/>
              <a:t>E</a:t>
            </a:r>
            <a:r>
              <a:rPr lang="es-419" sz="2400" dirty="0" err="1"/>
              <a:t>qulibrium</a:t>
            </a:r>
            <a:r>
              <a:rPr lang="es-419" sz="2400" dirty="0"/>
              <a:t> in </a:t>
            </a:r>
            <a:r>
              <a:rPr lang="es-419" sz="2400" b="1" dirty="0" err="1"/>
              <a:t>T</a:t>
            </a:r>
            <a:r>
              <a:rPr lang="es-419" sz="2400" dirty="0" err="1"/>
              <a:t>hin</a:t>
            </a:r>
            <a:r>
              <a:rPr lang="es-419" sz="2400" dirty="0"/>
              <a:t>-film </a:t>
            </a:r>
            <a:r>
              <a:rPr lang="es-419" sz="2400" dirty="0" err="1"/>
              <a:t>gels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F9D5D-E539-4844-9A6A-D76E6CEFE037}"/>
              </a:ext>
            </a:extLst>
          </p:cNvPr>
          <p:cNvSpPr txBox="1"/>
          <p:nvPr/>
        </p:nvSpPr>
        <p:spPr>
          <a:xfrm>
            <a:off x="1547602" y="1167414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gel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CF032-63B8-4373-9F9B-FA89801815F3}"/>
              </a:ext>
            </a:extLst>
          </p:cNvPr>
          <p:cNvSpPr txBox="1"/>
          <p:nvPr/>
        </p:nvSpPr>
        <p:spPr>
          <a:xfrm>
            <a:off x="7076511" y="1167414"/>
            <a:ext cx="37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Reagent</a:t>
            </a:r>
            <a:r>
              <a:rPr lang="es-419" dirty="0"/>
              <a:t> </a:t>
            </a:r>
            <a:r>
              <a:rPr lang="es-419" dirty="0" err="1"/>
              <a:t>polyacrylamide</a:t>
            </a:r>
            <a:r>
              <a:rPr lang="es-419" dirty="0"/>
              <a:t> gel</a:t>
            </a:r>
            <a:endParaRPr lang="de-DE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C9A43C2-5CBE-486A-940E-64B7BC49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375"/>
          <a:stretch/>
        </p:blipFill>
        <p:spPr>
          <a:xfrm>
            <a:off x="6181639" y="550768"/>
            <a:ext cx="1312928" cy="16026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E1825-717A-4BF7-BCFF-C9A03AFC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62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3A02A70-B374-4DDC-841E-402115D4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5375"/>
          <a:stretch/>
        </p:blipFill>
        <p:spPr>
          <a:xfrm>
            <a:off x="353663" y="550768"/>
            <a:ext cx="1312928" cy="1602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EE7C8-5C37-4A3A-8BAD-159AEE1C3253}"/>
              </a:ext>
            </a:extLst>
          </p:cNvPr>
          <p:cNvSpPr txBox="1"/>
          <p:nvPr/>
        </p:nvSpPr>
        <p:spPr>
          <a:xfrm>
            <a:off x="3333841" y="-51032"/>
            <a:ext cx="552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DET = </a:t>
            </a:r>
            <a:r>
              <a:rPr lang="es-419" sz="2400" b="1" dirty="0" err="1"/>
              <a:t>D</a:t>
            </a:r>
            <a:r>
              <a:rPr lang="es-419" sz="2400" dirty="0" err="1"/>
              <a:t>iffusive</a:t>
            </a:r>
            <a:r>
              <a:rPr lang="es-419" sz="2400" dirty="0"/>
              <a:t> </a:t>
            </a:r>
            <a:r>
              <a:rPr lang="es-419" sz="2400" b="1" dirty="0" err="1"/>
              <a:t>E</a:t>
            </a:r>
            <a:r>
              <a:rPr lang="es-419" sz="2400" dirty="0" err="1"/>
              <a:t>qulibrium</a:t>
            </a:r>
            <a:r>
              <a:rPr lang="es-419" sz="2400" dirty="0"/>
              <a:t> in </a:t>
            </a:r>
            <a:r>
              <a:rPr lang="es-419" sz="2400" b="1" dirty="0" err="1"/>
              <a:t>T</a:t>
            </a:r>
            <a:r>
              <a:rPr lang="es-419" sz="2400" dirty="0" err="1"/>
              <a:t>hin</a:t>
            </a:r>
            <a:r>
              <a:rPr lang="es-419" sz="2400" dirty="0"/>
              <a:t>-film </a:t>
            </a:r>
            <a:r>
              <a:rPr lang="es-419" sz="2400" dirty="0" err="1"/>
              <a:t>gels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F9D5D-E539-4844-9A6A-D76E6CEFE037}"/>
              </a:ext>
            </a:extLst>
          </p:cNvPr>
          <p:cNvSpPr txBox="1"/>
          <p:nvPr/>
        </p:nvSpPr>
        <p:spPr>
          <a:xfrm>
            <a:off x="1547602" y="1167414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gel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CF032-63B8-4373-9F9B-FA89801815F3}"/>
              </a:ext>
            </a:extLst>
          </p:cNvPr>
          <p:cNvSpPr txBox="1"/>
          <p:nvPr/>
        </p:nvSpPr>
        <p:spPr>
          <a:xfrm>
            <a:off x="7076511" y="1167414"/>
            <a:ext cx="37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Reagent</a:t>
            </a:r>
            <a:r>
              <a:rPr lang="es-419" dirty="0"/>
              <a:t> </a:t>
            </a:r>
            <a:r>
              <a:rPr lang="es-419" dirty="0" err="1"/>
              <a:t>polyacrylamide</a:t>
            </a:r>
            <a:r>
              <a:rPr lang="es-419" dirty="0"/>
              <a:t> gel</a:t>
            </a:r>
            <a:endParaRPr lang="de-D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7B0A1A-2862-4322-8953-B4D1B7722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17" y="2256216"/>
            <a:ext cx="2210184" cy="2103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EB08D9-0280-4F2A-B988-50EEA72EAE03}"/>
              </a:ext>
            </a:extLst>
          </p:cNvPr>
          <p:cNvSpPr txBox="1"/>
          <p:nvPr/>
        </p:nvSpPr>
        <p:spPr>
          <a:xfrm>
            <a:off x="1532333" y="2266490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Porous</a:t>
            </a:r>
            <a:r>
              <a:rPr lang="es-419" dirty="0"/>
              <a:t> </a:t>
            </a:r>
            <a:r>
              <a:rPr lang="es-419" dirty="0" err="1"/>
              <a:t>membrane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D9FB9-6FEE-499B-BE21-F947B0A07B1F}"/>
              </a:ext>
            </a:extLst>
          </p:cNvPr>
          <p:cNvSpPr txBox="1"/>
          <p:nvPr/>
        </p:nvSpPr>
        <p:spPr>
          <a:xfrm>
            <a:off x="2063415" y="3123385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</a:t>
            </a:r>
            <a:r>
              <a:rPr lang="es-419" dirty="0" err="1"/>
              <a:t>gels</a:t>
            </a:r>
            <a:endParaRPr lang="de-D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4FEF81-F2AD-45AD-A45E-CC03F9A813B8}"/>
              </a:ext>
            </a:extLst>
          </p:cNvPr>
          <p:cNvGrpSpPr/>
          <p:nvPr/>
        </p:nvGrpSpPr>
        <p:grpSpPr>
          <a:xfrm>
            <a:off x="2070540" y="2870766"/>
            <a:ext cx="217408" cy="874570"/>
            <a:chOff x="3028950" y="4076700"/>
            <a:chExt cx="279400" cy="11239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E69029-CBD3-436C-90B5-5DD420143716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747850-14C4-4D4E-B1F9-CB8F4DBF7FBB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76F7FF-D320-418A-A19C-503C42CD3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CDF31A6-2879-43C3-BB1B-D40055DA5284}"/>
              </a:ext>
            </a:extLst>
          </p:cNvPr>
          <p:cNvSpPr txBox="1"/>
          <p:nvPr/>
        </p:nvSpPr>
        <p:spPr>
          <a:xfrm>
            <a:off x="2063415" y="3803099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Plastic</a:t>
            </a:r>
            <a:r>
              <a:rPr lang="es-419" dirty="0"/>
              <a:t> </a:t>
            </a:r>
            <a:r>
              <a:rPr lang="es-419" dirty="0" err="1"/>
              <a:t>holder</a:t>
            </a:r>
            <a:endParaRPr lang="de-DE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D41C6D-B27E-408A-BD10-39FA1D899AE2}"/>
              </a:ext>
            </a:extLst>
          </p:cNvPr>
          <p:cNvGrpSpPr/>
          <p:nvPr/>
        </p:nvGrpSpPr>
        <p:grpSpPr>
          <a:xfrm>
            <a:off x="4120208" y="2274452"/>
            <a:ext cx="355592" cy="2067198"/>
            <a:chOff x="3028950" y="4076700"/>
            <a:chExt cx="279400" cy="11239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4145C1-1567-429A-B94F-D341762BAA20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7FF08E-E9A6-46EE-9A05-1FD57640ABBA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228BD6-4E72-4ABE-B5B6-67CB70349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7B5675E-FF14-40C9-8FF1-272FB531CBF8}"/>
              </a:ext>
            </a:extLst>
          </p:cNvPr>
          <p:cNvSpPr txBox="1"/>
          <p:nvPr/>
        </p:nvSpPr>
        <p:spPr>
          <a:xfrm>
            <a:off x="3595624" y="2984886"/>
            <a:ext cx="314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 err="1"/>
              <a:t>Sampling</a:t>
            </a:r>
            <a:endParaRPr lang="es-419" b="1" dirty="0"/>
          </a:p>
          <a:p>
            <a:pPr algn="ctr"/>
            <a:r>
              <a:rPr lang="es-419" b="1" dirty="0"/>
              <a:t> </a:t>
            </a:r>
            <a:r>
              <a:rPr lang="es-419" b="1" dirty="0" err="1"/>
              <a:t>probe</a:t>
            </a:r>
            <a:endParaRPr lang="de-DE" b="1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C9A43C2-5CBE-486A-940E-64B7BC49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375"/>
          <a:stretch/>
        </p:blipFill>
        <p:spPr>
          <a:xfrm>
            <a:off x="6181639" y="550768"/>
            <a:ext cx="1312928" cy="160262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DFAF175-E492-47C6-93CD-251DA38BD188}"/>
              </a:ext>
            </a:extLst>
          </p:cNvPr>
          <p:cNvSpPr/>
          <p:nvPr/>
        </p:nvSpPr>
        <p:spPr>
          <a:xfrm>
            <a:off x="6181639" y="332706"/>
            <a:ext cx="4064000" cy="188666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DDC77-4BB1-4883-9AAB-BE6F38F6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53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3A02A70-B374-4DDC-841E-402115D4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5375"/>
          <a:stretch/>
        </p:blipFill>
        <p:spPr>
          <a:xfrm>
            <a:off x="353663" y="550768"/>
            <a:ext cx="1312928" cy="1602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EE7C8-5C37-4A3A-8BAD-159AEE1C3253}"/>
              </a:ext>
            </a:extLst>
          </p:cNvPr>
          <p:cNvSpPr txBox="1"/>
          <p:nvPr/>
        </p:nvSpPr>
        <p:spPr>
          <a:xfrm>
            <a:off x="3333841" y="-51032"/>
            <a:ext cx="552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DET = </a:t>
            </a:r>
            <a:r>
              <a:rPr lang="es-419" sz="2400" b="1" dirty="0" err="1"/>
              <a:t>D</a:t>
            </a:r>
            <a:r>
              <a:rPr lang="es-419" sz="2400" dirty="0" err="1"/>
              <a:t>iffusive</a:t>
            </a:r>
            <a:r>
              <a:rPr lang="es-419" sz="2400" dirty="0"/>
              <a:t> </a:t>
            </a:r>
            <a:r>
              <a:rPr lang="es-419" sz="2400" b="1" dirty="0" err="1"/>
              <a:t>E</a:t>
            </a:r>
            <a:r>
              <a:rPr lang="es-419" sz="2400" dirty="0" err="1"/>
              <a:t>qulibrium</a:t>
            </a:r>
            <a:r>
              <a:rPr lang="es-419" sz="2400" dirty="0"/>
              <a:t> in </a:t>
            </a:r>
            <a:r>
              <a:rPr lang="es-419" sz="2400" b="1" dirty="0" err="1"/>
              <a:t>T</a:t>
            </a:r>
            <a:r>
              <a:rPr lang="es-419" sz="2400" dirty="0" err="1"/>
              <a:t>hin</a:t>
            </a:r>
            <a:r>
              <a:rPr lang="es-419" sz="2400" dirty="0"/>
              <a:t>-film </a:t>
            </a:r>
            <a:r>
              <a:rPr lang="es-419" sz="2400" dirty="0" err="1"/>
              <a:t>gels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F9D5D-E539-4844-9A6A-D76E6CEFE037}"/>
              </a:ext>
            </a:extLst>
          </p:cNvPr>
          <p:cNvSpPr txBox="1"/>
          <p:nvPr/>
        </p:nvSpPr>
        <p:spPr>
          <a:xfrm>
            <a:off x="1547602" y="1167414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gel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CF032-63B8-4373-9F9B-FA89801815F3}"/>
              </a:ext>
            </a:extLst>
          </p:cNvPr>
          <p:cNvSpPr txBox="1"/>
          <p:nvPr/>
        </p:nvSpPr>
        <p:spPr>
          <a:xfrm>
            <a:off x="7076511" y="1167414"/>
            <a:ext cx="37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Reagent</a:t>
            </a:r>
            <a:r>
              <a:rPr lang="es-419" dirty="0"/>
              <a:t> </a:t>
            </a:r>
            <a:r>
              <a:rPr lang="es-419" dirty="0" err="1"/>
              <a:t>polyacrylamide</a:t>
            </a:r>
            <a:r>
              <a:rPr lang="es-419" dirty="0"/>
              <a:t> gel</a:t>
            </a:r>
            <a:endParaRPr lang="de-D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7B0A1A-2862-4322-8953-B4D1B7722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17" y="2256216"/>
            <a:ext cx="2210184" cy="2103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EB08D9-0280-4F2A-B988-50EEA72EAE03}"/>
              </a:ext>
            </a:extLst>
          </p:cNvPr>
          <p:cNvSpPr txBox="1"/>
          <p:nvPr/>
        </p:nvSpPr>
        <p:spPr>
          <a:xfrm>
            <a:off x="1532333" y="2266490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Porous</a:t>
            </a:r>
            <a:r>
              <a:rPr lang="es-419" dirty="0"/>
              <a:t> </a:t>
            </a:r>
            <a:r>
              <a:rPr lang="es-419" dirty="0" err="1"/>
              <a:t>membrane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D9FB9-6FEE-499B-BE21-F947B0A07B1F}"/>
              </a:ext>
            </a:extLst>
          </p:cNvPr>
          <p:cNvSpPr txBox="1"/>
          <p:nvPr/>
        </p:nvSpPr>
        <p:spPr>
          <a:xfrm>
            <a:off x="2063415" y="3123385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</a:t>
            </a:r>
            <a:r>
              <a:rPr lang="es-419" dirty="0" err="1"/>
              <a:t>gels</a:t>
            </a:r>
            <a:endParaRPr lang="de-D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4FEF81-F2AD-45AD-A45E-CC03F9A813B8}"/>
              </a:ext>
            </a:extLst>
          </p:cNvPr>
          <p:cNvGrpSpPr/>
          <p:nvPr/>
        </p:nvGrpSpPr>
        <p:grpSpPr>
          <a:xfrm>
            <a:off x="2070540" y="2870766"/>
            <a:ext cx="217408" cy="874570"/>
            <a:chOff x="3028950" y="4076700"/>
            <a:chExt cx="279400" cy="11239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E69029-CBD3-436C-90B5-5DD420143716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747850-14C4-4D4E-B1F9-CB8F4DBF7FBB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76F7FF-D320-418A-A19C-503C42CD3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CDF31A6-2879-43C3-BB1B-D40055DA5284}"/>
              </a:ext>
            </a:extLst>
          </p:cNvPr>
          <p:cNvSpPr txBox="1"/>
          <p:nvPr/>
        </p:nvSpPr>
        <p:spPr>
          <a:xfrm>
            <a:off x="2063415" y="3803099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Plastic</a:t>
            </a:r>
            <a:r>
              <a:rPr lang="es-419" dirty="0"/>
              <a:t> </a:t>
            </a:r>
            <a:r>
              <a:rPr lang="es-419" dirty="0" err="1"/>
              <a:t>holder</a:t>
            </a:r>
            <a:endParaRPr lang="de-DE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D41C6D-B27E-408A-BD10-39FA1D899AE2}"/>
              </a:ext>
            </a:extLst>
          </p:cNvPr>
          <p:cNvGrpSpPr/>
          <p:nvPr/>
        </p:nvGrpSpPr>
        <p:grpSpPr>
          <a:xfrm>
            <a:off x="4120208" y="2274452"/>
            <a:ext cx="355592" cy="2067198"/>
            <a:chOff x="3028950" y="4076700"/>
            <a:chExt cx="279400" cy="11239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4145C1-1567-429A-B94F-D341762BAA20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7FF08E-E9A6-46EE-9A05-1FD57640ABBA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228BD6-4E72-4ABE-B5B6-67CB70349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7B5675E-FF14-40C9-8FF1-272FB531CBF8}"/>
              </a:ext>
            </a:extLst>
          </p:cNvPr>
          <p:cNvSpPr txBox="1"/>
          <p:nvPr/>
        </p:nvSpPr>
        <p:spPr>
          <a:xfrm>
            <a:off x="3595624" y="2984886"/>
            <a:ext cx="314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 err="1"/>
              <a:t>Sampling</a:t>
            </a:r>
            <a:endParaRPr lang="es-419" b="1" dirty="0"/>
          </a:p>
          <a:p>
            <a:pPr algn="ctr"/>
            <a:r>
              <a:rPr lang="es-419" b="1" dirty="0"/>
              <a:t> </a:t>
            </a:r>
            <a:r>
              <a:rPr lang="es-419" b="1" dirty="0" err="1"/>
              <a:t>probe</a:t>
            </a:r>
            <a:endParaRPr lang="de-DE" b="1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226ECC-8E7D-470B-82D0-FCBC50FA5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914" y="4617464"/>
            <a:ext cx="1676426" cy="21473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644C653-9930-4C89-846E-0760FC654995}"/>
              </a:ext>
            </a:extLst>
          </p:cNvPr>
          <p:cNvSpPr txBox="1"/>
          <p:nvPr/>
        </p:nvSpPr>
        <p:spPr>
          <a:xfrm>
            <a:off x="1072621" y="4473815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Water</a:t>
            </a:r>
            <a:r>
              <a:rPr lang="es-419" dirty="0"/>
              <a:t> </a:t>
            </a:r>
            <a:r>
              <a:rPr lang="es-419" dirty="0" err="1"/>
              <a:t>surface</a:t>
            </a:r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F51C1F-99C7-4146-BC84-CCB024A572F1}"/>
              </a:ext>
            </a:extLst>
          </p:cNvPr>
          <p:cNvSpPr txBox="1"/>
          <p:nvPr/>
        </p:nvSpPr>
        <p:spPr>
          <a:xfrm>
            <a:off x="1010127" y="5075661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Soil</a:t>
            </a:r>
            <a:r>
              <a:rPr lang="es-419" dirty="0"/>
              <a:t> </a:t>
            </a:r>
            <a:r>
              <a:rPr lang="es-419" dirty="0" err="1"/>
              <a:t>surface</a:t>
            </a:r>
            <a:endParaRPr lang="de-D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A6EA8A-0884-4549-A092-310A48AB04B1}"/>
              </a:ext>
            </a:extLst>
          </p:cNvPr>
          <p:cNvSpPr txBox="1"/>
          <p:nvPr/>
        </p:nvSpPr>
        <p:spPr>
          <a:xfrm>
            <a:off x="2556642" y="5229465"/>
            <a:ext cx="368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Sampling</a:t>
            </a:r>
            <a:r>
              <a:rPr lang="es-419" dirty="0"/>
              <a:t> </a:t>
            </a:r>
            <a:r>
              <a:rPr lang="es-419" dirty="0" err="1"/>
              <a:t>probe</a:t>
            </a:r>
            <a:r>
              <a:rPr lang="es-419" dirty="0"/>
              <a:t> </a:t>
            </a:r>
          </a:p>
          <a:p>
            <a:pPr algn="ctr"/>
            <a:r>
              <a:rPr lang="es-419" dirty="0" err="1"/>
              <a:t>submerged</a:t>
            </a:r>
            <a:endParaRPr lang="es-419" dirty="0"/>
          </a:p>
          <a:p>
            <a:pPr algn="ctr"/>
            <a:r>
              <a:rPr lang="es-419" dirty="0" err="1"/>
              <a:t>until</a:t>
            </a:r>
            <a:r>
              <a:rPr lang="es-419" dirty="0"/>
              <a:t> </a:t>
            </a:r>
            <a:r>
              <a:rPr lang="es-419" dirty="0" err="1"/>
              <a:t>equilibrium</a:t>
            </a:r>
            <a:endParaRPr lang="de-DE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C9A43C2-5CBE-486A-940E-64B7BC49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375"/>
          <a:stretch/>
        </p:blipFill>
        <p:spPr>
          <a:xfrm>
            <a:off x="6181639" y="550768"/>
            <a:ext cx="1312928" cy="160262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DFAF175-E492-47C6-93CD-251DA38BD188}"/>
              </a:ext>
            </a:extLst>
          </p:cNvPr>
          <p:cNvSpPr/>
          <p:nvPr/>
        </p:nvSpPr>
        <p:spPr>
          <a:xfrm>
            <a:off x="6181639" y="332706"/>
            <a:ext cx="4064000" cy="188666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28401-B6E2-4DB3-A845-A5F24E52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62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3A02A70-B374-4DDC-841E-402115D4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5375"/>
          <a:stretch/>
        </p:blipFill>
        <p:spPr>
          <a:xfrm>
            <a:off x="353663" y="550768"/>
            <a:ext cx="1312928" cy="1602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EE7C8-5C37-4A3A-8BAD-159AEE1C3253}"/>
              </a:ext>
            </a:extLst>
          </p:cNvPr>
          <p:cNvSpPr txBox="1"/>
          <p:nvPr/>
        </p:nvSpPr>
        <p:spPr>
          <a:xfrm>
            <a:off x="3333841" y="-51032"/>
            <a:ext cx="552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DET = </a:t>
            </a:r>
            <a:r>
              <a:rPr lang="es-419" sz="2400" b="1" dirty="0" err="1"/>
              <a:t>D</a:t>
            </a:r>
            <a:r>
              <a:rPr lang="es-419" sz="2400" dirty="0" err="1"/>
              <a:t>iffusive</a:t>
            </a:r>
            <a:r>
              <a:rPr lang="es-419" sz="2400" dirty="0"/>
              <a:t> </a:t>
            </a:r>
            <a:r>
              <a:rPr lang="es-419" sz="2400" b="1" dirty="0" err="1"/>
              <a:t>E</a:t>
            </a:r>
            <a:r>
              <a:rPr lang="es-419" sz="2400" dirty="0" err="1"/>
              <a:t>qulibrium</a:t>
            </a:r>
            <a:r>
              <a:rPr lang="es-419" sz="2400" dirty="0"/>
              <a:t> in </a:t>
            </a:r>
            <a:r>
              <a:rPr lang="es-419" sz="2400" b="1" dirty="0" err="1"/>
              <a:t>T</a:t>
            </a:r>
            <a:r>
              <a:rPr lang="es-419" sz="2400" dirty="0" err="1"/>
              <a:t>hin</a:t>
            </a:r>
            <a:r>
              <a:rPr lang="es-419" sz="2400" dirty="0"/>
              <a:t>-film </a:t>
            </a:r>
            <a:r>
              <a:rPr lang="es-419" sz="2400" dirty="0" err="1"/>
              <a:t>gels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F9D5D-E539-4844-9A6A-D76E6CEFE037}"/>
              </a:ext>
            </a:extLst>
          </p:cNvPr>
          <p:cNvSpPr txBox="1"/>
          <p:nvPr/>
        </p:nvSpPr>
        <p:spPr>
          <a:xfrm>
            <a:off x="1547602" y="1167414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gel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CF032-63B8-4373-9F9B-FA89801815F3}"/>
              </a:ext>
            </a:extLst>
          </p:cNvPr>
          <p:cNvSpPr txBox="1"/>
          <p:nvPr/>
        </p:nvSpPr>
        <p:spPr>
          <a:xfrm>
            <a:off x="7076511" y="1167414"/>
            <a:ext cx="37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Reagent</a:t>
            </a:r>
            <a:r>
              <a:rPr lang="es-419" dirty="0"/>
              <a:t> </a:t>
            </a:r>
            <a:r>
              <a:rPr lang="es-419" dirty="0" err="1"/>
              <a:t>polyacrylamide</a:t>
            </a:r>
            <a:r>
              <a:rPr lang="es-419" dirty="0"/>
              <a:t> gel</a:t>
            </a:r>
            <a:endParaRPr lang="de-D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7B0A1A-2862-4322-8953-B4D1B7722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17" y="2256216"/>
            <a:ext cx="2210184" cy="2103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EB08D9-0280-4F2A-B988-50EEA72EAE03}"/>
              </a:ext>
            </a:extLst>
          </p:cNvPr>
          <p:cNvSpPr txBox="1"/>
          <p:nvPr/>
        </p:nvSpPr>
        <p:spPr>
          <a:xfrm>
            <a:off x="1532333" y="2266490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Porous</a:t>
            </a:r>
            <a:r>
              <a:rPr lang="es-419" dirty="0"/>
              <a:t> </a:t>
            </a:r>
            <a:r>
              <a:rPr lang="es-419" dirty="0" err="1"/>
              <a:t>membrane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D9FB9-6FEE-499B-BE21-F947B0A07B1F}"/>
              </a:ext>
            </a:extLst>
          </p:cNvPr>
          <p:cNvSpPr txBox="1"/>
          <p:nvPr/>
        </p:nvSpPr>
        <p:spPr>
          <a:xfrm>
            <a:off x="2063415" y="3123385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</a:t>
            </a:r>
            <a:r>
              <a:rPr lang="es-419" dirty="0" err="1"/>
              <a:t>gels</a:t>
            </a:r>
            <a:endParaRPr lang="de-D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4FEF81-F2AD-45AD-A45E-CC03F9A813B8}"/>
              </a:ext>
            </a:extLst>
          </p:cNvPr>
          <p:cNvGrpSpPr/>
          <p:nvPr/>
        </p:nvGrpSpPr>
        <p:grpSpPr>
          <a:xfrm>
            <a:off x="2070540" y="2870766"/>
            <a:ext cx="217408" cy="874570"/>
            <a:chOff x="3028950" y="4076700"/>
            <a:chExt cx="279400" cy="11239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E69029-CBD3-436C-90B5-5DD420143716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747850-14C4-4D4E-B1F9-CB8F4DBF7FBB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76F7FF-D320-418A-A19C-503C42CD3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CDF31A6-2879-43C3-BB1B-D40055DA5284}"/>
              </a:ext>
            </a:extLst>
          </p:cNvPr>
          <p:cNvSpPr txBox="1"/>
          <p:nvPr/>
        </p:nvSpPr>
        <p:spPr>
          <a:xfrm>
            <a:off x="2063415" y="3803099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Plastic</a:t>
            </a:r>
            <a:r>
              <a:rPr lang="es-419" dirty="0"/>
              <a:t> </a:t>
            </a:r>
            <a:r>
              <a:rPr lang="es-419" dirty="0" err="1"/>
              <a:t>holder</a:t>
            </a:r>
            <a:endParaRPr lang="de-DE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D41C6D-B27E-408A-BD10-39FA1D899AE2}"/>
              </a:ext>
            </a:extLst>
          </p:cNvPr>
          <p:cNvGrpSpPr/>
          <p:nvPr/>
        </p:nvGrpSpPr>
        <p:grpSpPr>
          <a:xfrm>
            <a:off x="4120208" y="2274452"/>
            <a:ext cx="355592" cy="2067198"/>
            <a:chOff x="3028950" y="4076700"/>
            <a:chExt cx="279400" cy="11239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4145C1-1567-429A-B94F-D341762BAA20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7FF08E-E9A6-46EE-9A05-1FD57640ABBA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228BD6-4E72-4ABE-B5B6-67CB70349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7B5675E-FF14-40C9-8FF1-272FB531CBF8}"/>
              </a:ext>
            </a:extLst>
          </p:cNvPr>
          <p:cNvSpPr txBox="1"/>
          <p:nvPr/>
        </p:nvSpPr>
        <p:spPr>
          <a:xfrm>
            <a:off x="3595624" y="2984886"/>
            <a:ext cx="314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 err="1"/>
              <a:t>Sampling</a:t>
            </a:r>
            <a:endParaRPr lang="es-419" b="1" dirty="0"/>
          </a:p>
          <a:p>
            <a:pPr algn="ctr"/>
            <a:r>
              <a:rPr lang="es-419" b="1" dirty="0"/>
              <a:t> </a:t>
            </a:r>
            <a:r>
              <a:rPr lang="es-419" b="1" dirty="0" err="1"/>
              <a:t>probe</a:t>
            </a:r>
            <a:endParaRPr lang="de-DE" b="1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226ECC-8E7D-470B-82D0-FCBC50FA5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914" y="4617464"/>
            <a:ext cx="1676426" cy="21473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644C653-9930-4C89-846E-0760FC654995}"/>
              </a:ext>
            </a:extLst>
          </p:cNvPr>
          <p:cNvSpPr txBox="1"/>
          <p:nvPr/>
        </p:nvSpPr>
        <p:spPr>
          <a:xfrm>
            <a:off x="1072621" y="4473815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Water</a:t>
            </a:r>
            <a:r>
              <a:rPr lang="es-419" dirty="0"/>
              <a:t> </a:t>
            </a:r>
            <a:r>
              <a:rPr lang="es-419" dirty="0" err="1"/>
              <a:t>surface</a:t>
            </a:r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F51C1F-99C7-4146-BC84-CCB024A572F1}"/>
              </a:ext>
            </a:extLst>
          </p:cNvPr>
          <p:cNvSpPr txBox="1"/>
          <p:nvPr/>
        </p:nvSpPr>
        <p:spPr>
          <a:xfrm>
            <a:off x="1010127" y="5075661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Soil</a:t>
            </a:r>
            <a:r>
              <a:rPr lang="es-419" dirty="0"/>
              <a:t> </a:t>
            </a:r>
            <a:r>
              <a:rPr lang="es-419" dirty="0" err="1"/>
              <a:t>surface</a:t>
            </a:r>
            <a:endParaRPr lang="de-D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A6EA8A-0884-4549-A092-310A48AB04B1}"/>
              </a:ext>
            </a:extLst>
          </p:cNvPr>
          <p:cNvSpPr txBox="1"/>
          <p:nvPr/>
        </p:nvSpPr>
        <p:spPr>
          <a:xfrm>
            <a:off x="2556642" y="5229465"/>
            <a:ext cx="368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Sampling</a:t>
            </a:r>
            <a:r>
              <a:rPr lang="es-419" dirty="0"/>
              <a:t> </a:t>
            </a:r>
            <a:r>
              <a:rPr lang="es-419" dirty="0" err="1"/>
              <a:t>probe</a:t>
            </a:r>
            <a:r>
              <a:rPr lang="es-419" dirty="0"/>
              <a:t> </a:t>
            </a:r>
          </a:p>
          <a:p>
            <a:pPr algn="ctr"/>
            <a:r>
              <a:rPr lang="es-419" dirty="0" err="1"/>
              <a:t>submerged</a:t>
            </a:r>
            <a:endParaRPr lang="es-419" dirty="0"/>
          </a:p>
          <a:p>
            <a:pPr algn="ctr"/>
            <a:r>
              <a:rPr lang="es-419" dirty="0" err="1"/>
              <a:t>until</a:t>
            </a:r>
            <a:r>
              <a:rPr lang="es-419" dirty="0"/>
              <a:t> </a:t>
            </a:r>
            <a:r>
              <a:rPr lang="es-419" dirty="0" err="1"/>
              <a:t>equilibrium</a:t>
            </a:r>
            <a:endParaRPr lang="de-DE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C9A43C2-5CBE-486A-940E-64B7BC49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375"/>
          <a:stretch/>
        </p:blipFill>
        <p:spPr>
          <a:xfrm>
            <a:off x="6181639" y="550768"/>
            <a:ext cx="1312928" cy="160262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CEEE671-7258-4157-B1B7-EEBA045361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9648" y="2462033"/>
            <a:ext cx="2841066" cy="156025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A799D1-2979-4780-88A7-A4E7681E5DDD}"/>
              </a:ext>
            </a:extLst>
          </p:cNvPr>
          <p:cNvSpPr txBox="1"/>
          <p:nvPr/>
        </p:nvSpPr>
        <p:spPr>
          <a:xfrm>
            <a:off x="8556707" y="2918997"/>
            <a:ext cx="37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Gels</a:t>
            </a:r>
            <a:r>
              <a:rPr lang="es-419" dirty="0"/>
              <a:t> are </a:t>
            </a:r>
            <a:r>
              <a:rPr lang="es-419" dirty="0" err="1"/>
              <a:t>soaked</a:t>
            </a:r>
            <a:r>
              <a:rPr lang="es-419" dirty="0"/>
              <a:t> in </a:t>
            </a:r>
          </a:p>
          <a:p>
            <a:pPr algn="ctr"/>
            <a:r>
              <a:rPr lang="es-419" dirty="0" err="1"/>
              <a:t>colorimetric</a:t>
            </a:r>
            <a:r>
              <a:rPr lang="es-419" dirty="0"/>
              <a:t> </a:t>
            </a:r>
            <a:r>
              <a:rPr lang="es-419" dirty="0" err="1"/>
              <a:t>reagent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ED11B-B963-446B-8ED2-46F4CD6F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68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3A02A70-B374-4DDC-841E-402115D4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5375"/>
          <a:stretch/>
        </p:blipFill>
        <p:spPr>
          <a:xfrm>
            <a:off x="353663" y="550768"/>
            <a:ext cx="1312928" cy="1602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EE7C8-5C37-4A3A-8BAD-159AEE1C3253}"/>
              </a:ext>
            </a:extLst>
          </p:cNvPr>
          <p:cNvSpPr txBox="1"/>
          <p:nvPr/>
        </p:nvSpPr>
        <p:spPr>
          <a:xfrm>
            <a:off x="3333841" y="-51032"/>
            <a:ext cx="552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DET = </a:t>
            </a:r>
            <a:r>
              <a:rPr lang="es-419" sz="2400" b="1" dirty="0" err="1"/>
              <a:t>D</a:t>
            </a:r>
            <a:r>
              <a:rPr lang="es-419" sz="2400" dirty="0" err="1"/>
              <a:t>iffusive</a:t>
            </a:r>
            <a:r>
              <a:rPr lang="es-419" sz="2400" dirty="0"/>
              <a:t> </a:t>
            </a:r>
            <a:r>
              <a:rPr lang="es-419" sz="2400" b="1" dirty="0" err="1"/>
              <a:t>E</a:t>
            </a:r>
            <a:r>
              <a:rPr lang="es-419" sz="2400" dirty="0" err="1"/>
              <a:t>qulibrium</a:t>
            </a:r>
            <a:r>
              <a:rPr lang="es-419" sz="2400" dirty="0"/>
              <a:t> in </a:t>
            </a:r>
            <a:r>
              <a:rPr lang="es-419" sz="2400" b="1" dirty="0" err="1"/>
              <a:t>T</a:t>
            </a:r>
            <a:r>
              <a:rPr lang="es-419" sz="2400" dirty="0" err="1"/>
              <a:t>hin</a:t>
            </a:r>
            <a:r>
              <a:rPr lang="es-419" sz="2400" dirty="0"/>
              <a:t>-film </a:t>
            </a:r>
            <a:r>
              <a:rPr lang="es-419" sz="2400" dirty="0" err="1"/>
              <a:t>gels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F9D5D-E539-4844-9A6A-D76E6CEFE037}"/>
              </a:ext>
            </a:extLst>
          </p:cNvPr>
          <p:cNvSpPr txBox="1"/>
          <p:nvPr/>
        </p:nvSpPr>
        <p:spPr>
          <a:xfrm>
            <a:off x="1547602" y="1167414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gel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CF032-63B8-4373-9F9B-FA89801815F3}"/>
              </a:ext>
            </a:extLst>
          </p:cNvPr>
          <p:cNvSpPr txBox="1"/>
          <p:nvPr/>
        </p:nvSpPr>
        <p:spPr>
          <a:xfrm>
            <a:off x="7076511" y="1167414"/>
            <a:ext cx="37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Reagent</a:t>
            </a:r>
            <a:r>
              <a:rPr lang="es-419" dirty="0"/>
              <a:t> </a:t>
            </a:r>
            <a:r>
              <a:rPr lang="es-419" dirty="0" err="1"/>
              <a:t>polyacrylamide</a:t>
            </a:r>
            <a:r>
              <a:rPr lang="es-419" dirty="0"/>
              <a:t> gel</a:t>
            </a:r>
            <a:endParaRPr lang="de-D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7B0A1A-2862-4322-8953-B4D1B7722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17" y="2256216"/>
            <a:ext cx="2210184" cy="2103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EB08D9-0280-4F2A-B988-50EEA72EAE03}"/>
              </a:ext>
            </a:extLst>
          </p:cNvPr>
          <p:cNvSpPr txBox="1"/>
          <p:nvPr/>
        </p:nvSpPr>
        <p:spPr>
          <a:xfrm>
            <a:off x="1532333" y="2266490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Porous</a:t>
            </a:r>
            <a:r>
              <a:rPr lang="es-419" dirty="0"/>
              <a:t> </a:t>
            </a:r>
            <a:r>
              <a:rPr lang="es-419" dirty="0" err="1"/>
              <a:t>membrane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D9FB9-6FEE-499B-BE21-F947B0A07B1F}"/>
              </a:ext>
            </a:extLst>
          </p:cNvPr>
          <p:cNvSpPr txBox="1"/>
          <p:nvPr/>
        </p:nvSpPr>
        <p:spPr>
          <a:xfrm>
            <a:off x="2063415" y="3123385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Sample</a:t>
            </a:r>
            <a:r>
              <a:rPr lang="es-419" dirty="0"/>
              <a:t> </a:t>
            </a:r>
            <a:r>
              <a:rPr lang="es-419" dirty="0" err="1"/>
              <a:t>agarose</a:t>
            </a:r>
            <a:r>
              <a:rPr lang="es-419" dirty="0"/>
              <a:t> </a:t>
            </a:r>
            <a:r>
              <a:rPr lang="es-419" dirty="0" err="1"/>
              <a:t>gels</a:t>
            </a:r>
            <a:endParaRPr lang="de-D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4FEF81-F2AD-45AD-A45E-CC03F9A813B8}"/>
              </a:ext>
            </a:extLst>
          </p:cNvPr>
          <p:cNvGrpSpPr/>
          <p:nvPr/>
        </p:nvGrpSpPr>
        <p:grpSpPr>
          <a:xfrm>
            <a:off x="2070540" y="2870766"/>
            <a:ext cx="217408" cy="874570"/>
            <a:chOff x="3028950" y="4076700"/>
            <a:chExt cx="279400" cy="11239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E69029-CBD3-436C-90B5-5DD420143716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747850-14C4-4D4E-B1F9-CB8F4DBF7FBB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76F7FF-D320-418A-A19C-503C42CD3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CDF31A6-2879-43C3-BB1B-D40055DA5284}"/>
              </a:ext>
            </a:extLst>
          </p:cNvPr>
          <p:cNvSpPr txBox="1"/>
          <p:nvPr/>
        </p:nvSpPr>
        <p:spPr>
          <a:xfrm>
            <a:off x="2063415" y="3803099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Plastic</a:t>
            </a:r>
            <a:r>
              <a:rPr lang="es-419" dirty="0"/>
              <a:t> </a:t>
            </a:r>
            <a:r>
              <a:rPr lang="es-419" dirty="0" err="1"/>
              <a:t>holder</a:t>
            </a:r>
            <a:endParaRPr lang="de-DE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D41C6D-B27E-408A-BD10-39FA1D899AE2}"/>
              </a:ext>
            </a:extLst>
          </p:cNvPr>
          <p:cNvGrpSpPr/>
          <p:nvPr/>
        </p:nvGrpSpPr>
        <p:grpSpPr>
          <a:xfrm>
            <a:off x="4120208" y="2274452"/>
            <a:ext cx="355592" cy="2067198"/>
            <a:chOff x="3028950" y="4076700"/>
            <a:chExt cx="279400" cy="11239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4145C1-1567-429A-B94F-D341762BAA20}"/>
                </a:ext>
              </a:extLst>
            </p:cNvPr>
            <p:cNvCxnSpPr/>
            <p:nvPr/>
          </p:nvCxnSpPr>
          <p:spPr>
            <a:xfrm>
              <a:off x="3028950" y="407670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7FF08E-E9A6-46EE-9A05-1FD57640ABBA}"/>
                </a:ext>
              </a:extLst>
            </p:cNvPr>
            <p:cNvCxnSpPr/>
            <p:nvPr/>
          </p:nvCxnSpPr>
          <p:spPr>
            <a:xfrm>
              <a:off x="3028950" y="5200650"/>
              <a:ext cx="279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228BD6-4E72-4ABE-B5B6-67CB70349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000" y="4076700"/>
              <a:ext cx="0" cy="11239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7B5675E-FF14-40C9-8FF1-272FB531CBF8}"/>
              </a:ext>
            </a:extLst>
          </p:cNvPr>
          <p:cNvSpPr txBox="1"/>
          <p:nvPr/>
        </p:nvSpPr>
        <p:spPr>
          <a:xfrm>
            <a:off x="3595624" y="2984886"/>
            <a:ext cx="314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 err="1"/>
              <a:t>Sampling</a:t>
            </a:r>
            <a:endParaRPr lang="es-419" b="1" dirty="0"/>
          </a:p>
          <a:p>
            <a:pPr algn="ctr"/>
            <a:r>
              <a:rPr lang="es-419" b="1" dirty="0"/>
              <a:t> </a:t>
            </a:r>
            <a:r>
              <a:rPr lang="es-419" b="1" dirty="0" err="1"/>
              <a:t>probe</a:t>
            </a:r>
            <a:endParaRPr lang="de-DE" b="1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226ECC-8E7D-470B-82D0-FCBC50FA5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914" y="4617464"/>
            <a:ext cx="1676426" cy="21473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644C653-9930-4C89-846E-0760FC654995}"/>
              </a:ext>
            </a:extLst>
          </p:cNvPr>
          <p:cNvSpPr txBox="1"/>
          <p:nvPr/>
        </p:nvSpPr>
        <p:spPr>
          <a:xfrm>
            <a:off x="1072621" y="4473815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Water</a:t>
            </a:r>
            <a:r>
              <a:rPr lang="es-419" dirty="0"/>
              <a:t> </a:t>
            </a:r>
            <a:r>
              <a:rPr lang="es-419" dirty="0" err="1"/>
              <a:t>surface</a:t>
            </a:r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F51C1F-99C7-4146-BC84-CCB024A572F1}"/>
              </a:ext>
            </a:extLst>
          </p:cNvPr>
          <p:cNvSpPr txBox="1"/>
          <p:nvPr/>
        </p:nvSpPr>
        <p:spPr>
          <a:xfrm>
            <a:off x="1010127" y="5075661"/>
            <a:ext cx="31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Soil</a:t>
            </a:r>
            <a:r>
              <a:rPr lang="es-419" dirty="0"/>
              <a:t> </a:t>
            </a:r>
            <a:r>
              <a:rPr lang="es-419" dirty="0" err="1"/>
              <a:t>surface</a:t>
            </a:r>
            <a:endParaRPr lang="de-D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A6EA8A-0884-4549-A092-310A48AB04B1}"/>
              </a:ext>
            </a:extLst>
          </p:cNvPr>
          <p:cNvSpPr txBox="1"/>
          <p:nvPr/>
        </p:nvSpPr>
        <p:spPr>
          <a:xfrm>
            <a:off x="2556642" y="5229465"/>
            <a:ext cx="368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Sampling</a:t>
            </a:r>
            <a:r>
              <a:rPr lang="es-419" dirty="0"/>
              <a:t> </a:t>
            </a:r>
            <a:r>
              <a:rPr lang="es-419" dirty="0" err="1"/>
              <a:t>probe</a:t>
            </a:r>
            <a:r>
              <a:rPr lang="es-419" dirty="0"/>
              <a:t> </a:t>
            </a:r>
          </a:p>
          <a:p>
            <a:pPr algn="ctr"/>
            <a:r>
              <a:rPr lang="es-419" dirty="0" err="1"/>
              <a:t>submerged</a:t>
            </a:r>
            <a:endParaRPr lang="es-419" dirty="0"/>
          </a:p>
          <a:p>
            <a:pPr algn="ctr"/>
            <a:r>
              <a:rPr lang="es-419" dirty="0" err="1"/>
              <a:t>until</a:t>
            </a:r>
            <a:r>
              <a:rPr lang="es-419" dirty="0"/>
              <a:t> </a:t>
            </a:r>
            <a:r>
              <a:rPr lang="es-419" dirty="0" err="1"/>
              <a:t>equilibrium</a:t>
            </a:r>
            <a:endParaRPr lang="de-DE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C9A43C2-5CBE-486A-940E-64B7BC49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375"/>
          <a:stretch/>
        </p:blipFill>
        <p:spPr>
          <a:xfrm>
            <a:off x="6181639" y="550768"/>
            <a:ext cx="1312928" cy="160262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CEEE671-7258-4157-B1B7-EEBA045361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9648" y="2462033"/>
            <a:ext cx="2841066" cy="156025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A799D1-2979-4780-88A7-A4E7681E5DDD}"/>
              </a:ext>
            </a:extLst>
          </p:cNvPr>
          <p:cNvSpPr txBox="1"/>
          <p:nvPr/>
        </p:nvSpPr>
        <p:spPr>
          <a:xfrm>
            <a:off x="8556707" y="2918997"/>
            <a:ext cx="37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Gels</a:t>
            </a:r>
            <a:r>
              <a:rPr lang="es-419" dirty="0"/>
              <a:t> are </a:t>
            </a:r>
            <a:r>
              <a:rPr lang="es-419" dirty="0" err="1"/>
              <a:t>soaked</a:t>
            </a:r>
            <a:r>
              <a:rPr lang="es-419" dirty="0"/>
              <a:t> in </a:t>
            </a:r>
          </a:p>
          <a:p>
            <a:pPr algn="ctr"/>
            <a:r>
              <a:rPr lang="es-419" dirty="0" err="1"/>
              <a:t>colorimetric</a:t>
            </a:r>
            <a:r>
              <a:rPr lang="es-419" dirty="0"/>
              <a:t> </a:t>
            </a:r>
            <a:r>
              <a:rPr lang="es-419" dirty="0" err="1"/>
              <a:t>reagent</a:t>
            </a:r>
            <a:endParaRPr lang="de-DE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25D6B9-E8AC-41EF-BEBD-A02989A24A0C}"/>
              </a:ext>
            </a:extLst>
          </p:cNvPr>
          <p:cNvGrpSpPr/>
          <p:nvPr/>
        </p:nvGrpSpPr>
        <p:grpSpPr>
          <a:xfrm>
            <a:off x="6181639" y="5035315"/>
            <a:ext cx="5744370" cy="972656"/>
            <a:chOff x="6176468" y="5232033"/>
            <a:chExt cx="5744370" cy="972656"/>
          </a:xfrm>
        </p:grpSpPr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40AA4E9E-4BF0-4388-8E74-18BAAC64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76468" y="5232033"/>
              <a:ext cx="1776155" cy="972656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9C5F6633-A75D-42C8-8FF5-2C596A29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144683" y="5232033"/>
              <a:ext cx="1776155" cy="972656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EA792669-38AE-4E1A-9F84-1DDD3022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60576" y="5232033"/>
              <a:ext cx="1776155" cy="972656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B55A638-5587-4C00-B6FF-533E2B63548F}"/>
              </a:ext>
            </a:extLst>
          </p:cNvPr>
          <p:cNvSpPr txBox="1"/>
          <p:nvPr/>
        </p:nvSpPr>
        <p:spPr>
          <a:xfrm>
            <a:off x="6678147" y="4509611"/>
            <a:ext cx="47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Sampling</a:t>
            </a:r>
            <a:r>
              <a:rPr lang="es-419" dirty="0"/>
              <a:t> </a:t>
            </a:r>
            <a:r>
              <a:rPr lang="es-419" dirty="0" err="1"/>
              <a:t>gels</a:t>
            </a:r>
            <a:r>
              <a:rPr lang="es-419" dirty="0"/>
              <a:t> color </a:t>
            </a:r>
            <a:r>
              <a:rPr lang="es-419" dirty="0" err="1"/>
              <a:t>developed</a:t>
            </a:r>
            <a:r>
              <a:rPr lang="es-419" dirty="0"/>
              <a:t> </a:t>
            </a:r>
            <a:r>
              <a:rPr lang="es-419" dirty="0" err="1"/>
              <a:t>by</a:t>
            </a:r>
            <a:r>
              <a:rPr lang="es-419" dirty="0"/>
              <a:t> </a:t>
            </a:r>
            <a:r>
              <a:rPr lang="es-419" dirty="0" err="1"/>
              <a:t>reagent</a:t>
            </a:r>
            <a:r>
              <a:rPr lang="es-419" dirty="0"/>
              <a:t> </a:t>
            </a:r>
            <a:r>
              <a:rPr lang="es-419" dirty="0" err="1"/>
              <a:t>gels</a:t>
            </a:r>
            <a:r>
              <a:rPr lang="es-419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743138-0529-4EC8-9FDF-A0E87039FEA9}"/>
              </a:ext>
            </a:extLst>
          </p:cNvPr>
          <p:cNvSpPr txBox="1"/>
          <p:nvPr/>
        </p:nvSpPr>
        <p:spPr>
          <a:xfrm>
            <a:off x="6596536" y="6075029"/>
            <a:ext cx="542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err="1"/>
              <a:t>Reflectance</a:t>
            </a:r>
            <a:r>
              <a:rPr lang="es-419" dirty="0"/>
              <a:t> </a:t>
            </a:r>
            <a:r>
              <a:rPr lang="es-419" dirty="0" err="1"/>
              <a:t>measured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</a:t>
            </a:r>
            <a:r>
              <a:rPr lang="es-419" dirty="0" err="1"/>
              <a:t>hyperspectral</a:t>
            </a:r>
            <a:r>
              <a:rPr lang="es-419" dirty="0"/>
              <a:t> camera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CAA1F-B6E3-430F-A582-C9284165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94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5BC98-0FF7-427B-94D8-D96E455A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" y="673098"/>
            <a:ext cx="12177947" cy="56540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E034D-B3AA-45A0-85E8-02517AE2970C}"/>
              </a:ext>
            </a:extLst>
          </p:cNvPr>
          <p:cNvSpPr/>
          <p:nvPr/>
        </p:nvSpPr>
        <p:spPr>
          <a:xfrm>
            <a:off x="67987" y="673097"/>
            <a:ext cx="664127" cy="419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CA855-ACDE-40A6-8F81-7EC23E540CE6}"/>
              </a:ext>
            </a:extLst>
          </p:cNvPr>
          <p:cNvSpPr/>
          <p:nvPr/>
        </p:nvSpPr>
        <p:spPr>
          <a:xfrm>
            <a:off x="8967512" y="678180"/>
            <a:ext cx="664127" cy="4191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66F5C6-69B3-45FB-A05E-139D3C2A92B6}"/>
              </a:ext>
            </a:extLst>
          </p:cNvPr>
          <p:cNvSpPr/>
          <p:nvPr/>
        </p:nvSpPr>
        <p:spPr>
          <a:xfrm>
            <a:off x="8967512" y="673097"/>
            <a:ext cx="3224488" cy="565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B1A402-C47E-44EB-BDF0-7B2145D1E752}"/>
              </a:ext>
            </a:extLst>
          </p:cNvPr>
          <p:cNvSpPr/>
          <p:nvPr/>
        </p:nvSpPr>
        <p:spPr>
          <a:xfrm>
            <a:off x="8926279" y="628327"/>
            <a:ext cx="45719" cy="936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B9FEF-7FD8-4A29-AE92-C6F9017CC408}"/>
              </a:ext>
            </a:extLst>
          </p:cNvPr>
          <p:cNvSpPr txBox="1"/>
          <p:nvPr/>
        </p:nvSpPr>
        <p:spPr>
          <a:xfrm>
            <a:off x="17186" y="68148"/>
            <a:ext cx="927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err="1"/>
              <a:t>Two</a:t>
            </a:r>
            <a:r>
              <a:rPr lang="es-419" dirty="0"/>
              <a:t>-dimensional </a:t>
            </a:r>
            <a:r>
              <a:rPr lang="es-419" dirty="0" err="1"/>
              <a:t>mapping</a:t>
            </a:r>
            <a:r>
              <a:rPr lang="es-419" dirty="0"/>
              <a:t> </a:t>
            </a:r>
            <a:r>
              <a:rPr lang="es-419" dirty="0" err="1"/>
              <a:t>reveals</a:t>
            </a:r>
            <a:r>
              <a:rPr lang="es-419" dirty="0"/>
              <a:t> </a:t>
            </a:r>
            <a:r>
              <a:rPr lang="es-419" dirty="0" err="1"/>
              <a:t>banding</a:t>
            </a:r>
            <a:r>
              <a:rPr lang="es-419" dirty="0"/>
              <a:t> </a:t>
            </a:r>
            <a:r>
              <a:rPr lang="es-419" dirty="0" err="1"/>
              <a:t>patterns</a:t>
            </a:r>
            <a:r>
              <a:rPr lang="es-419" dirty="0"/>
              <a:t> </a:t>
            </a:r>
            <a:r>
              <a:rPr lang="es-419" dirty="0" err="1"/>
              <a:t>obscured</a:t>
            </a:r>
            <a:r>
              <a:rPr lang="es-419" dirty="0"/>
              <a:t> </a:t>
            </a:r>
            <a:r>
              <a:rPr lang="es-419" dirty="0" err="1"/>
              <a:t>by</a:t>
            </a:r>
            <a:r>
              <a:rPr lang="es-419" dirty="0"/>
              <a:t> </a:t>
            </a:r>
            <a:r>
              <a:rPr lang="es-419" dirty="0" err="1"/>
              <a:t>traditional</a:t>
            </a:r>
            <a:r>
              <a:rPr lang="es-419" dirty="0"/>
              <a:t> </a:t>
            </a:r>
            <a:r>
              <a:rPr lang="es-419" dirty="0" err="1"/>
              <a:t>porewater</a:t>
            </a:r>
            <a:r>
              <a:rPr lang="es-419" dirty="0"/>
              <a:t> </a:t>
            </a:r>
            <a:r>
              <a:rPr lang="es-419" dirty="0" err="1"/>
              <a:t>sampling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72D18-36D9-4E8F-B32F-D90ECF9AB74D}"/>
              </a:ext>
            </a:extLst>
          </p:cNvPr>
          <p:cNvSpPr txBox="1"/>
          <p:nvPr/>
        </p:nvSpPr>
        <p:spPr>
          <a:xfrm>
            <a:off x="7353300" y="6576286"/>
            <a:ext cx="344691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000" dirty="0"/>
              <a:t>Castillejos Sepúlveda et al. </a:t>
            </a:r>
            <a:r>
              <a:rPr lang="es-419" sz="1000" dirty="0" err="1"/>
              <a:t>submitted</a:t>
            </a:r>
            <a:endParaRPr lang="de-DE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83130-274B-4093-A0CF-F562CF18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4BA9-F5F7-4E14-8BB1-7B8EA4259F4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56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816</Words>
  <Application>Microsoft Office PowerPoint</Application>
  <PresentationFormat>Widescreen</PresentationFormat>
  <Paragraphs>164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Castillejos</dc:creator>
  <cp:lastModifiedBy>Andrea Castillejos</cp:lastModifiedBy>
  <cp:revision>96</cp:revision>
  <dcterms:created xsi:type="dcterms:W3CDTF">2022-05-05T11:20:34Z</dcterms:created>
  <dcterms:modified xsi:type="dcterms:W3CDTF">2022-05-27T07:55:05Z</dcterms:modified>
</cp:coreProperties>
</file>