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1"/>
  </p:sldMasterIdLst>
  <p:notesMasterIdLst>
    <p:notesMasterId r:id="rId15"/>
  </p:notesMasterIdLst>
  <p:sldIdLst>
    <p:sldId id="257" r:id="rId2"/>
    <p:sldId id="286" r:id="rId3"/>
    <p:sldId id="287" r:id="rId4"/>
    <p:sldId id="265" r:id="rId5"/>
    <p:sldId id="259" r:id="rId6"/>
    <p:sldId id="260" r:id="rId7"/>
    <p:sldId id="270" r:id="rId8"/>
    <p:sldId id="279" r:id="rId9"/>
    <p:sldId id="283" r:id="rId10"/>
    <p:sldId id="290" r:id="rId11"/>
    <p:sldId id="291" r:id="rId12"/>
    <p:sldId id="292" r:id="rId13"/>
    <p:sldId id="29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66E76FA1-A7CC-45B0-9D5D-C4BFEF261F5B}">
          <p14:sldIdLst>
            <p14:sldId id="257"/>
            <p14:sldId id="286"/>
            <p14:sldId id="287"/>
            <p14:sldId id="265"/>
            <p14:sldId id="259"/>
            <p14:sldId id="260"/>
            <p14:sldId id="270"/>
            <p14:sldId id="279"/>
            <p14:sldId id="283"/>
            <p14:sldId id="290"/>
            <p14:sldId id="291"/>
            <p14:sldId id="292"/>
            <p14:sldId id="293"/>
          </p14:sldIdLst>
        </p14:section>
        <p14:section name="Sezione senza titolo" id="{6337F208-6333-48E6-B813-7FD8B43A6D8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598" autoAdjust="0"/>
  </p:normalViewPr>
  <p:slideViewPr>
    <p:cSldViewPr snapToGrid="0">
      <p:cViewPr varScale="1">
        <p:scale>
          <a:sx n="78" d="100"/>
          <a:sy n="78" d="100"/>
        </p:scale>
        <p:origin x="778" y="58"/>
      </p:cViewPr>
      <p:guideLst/>
    </p:cSldViewPr>
  </p:slideViewPr>
  <p:outlineViewPr>
    <p:cViewPr>
      <p:scale>
        <a:sx n="33" d="100"/>
        <a:sy n="33" d="100"/>
      </p:scale>
      <p:origin x="0" y="-1411"/>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968580-4C35-479A-9280-7CF9CE540DD8}" type="datetimeFigureOut">
              <a:rPr lang="it-IT" smtClean="0"/>
              <a:t>25/05/2022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F41590-E5CE-482B-9FD1-6D9B3C3C5A73}" type="slidenum">
              <a:rPr lang="it-IT" smtClean="0"/>
              <a:t>‹N›</a:t>
            </a:fld>
            <a:endParaRPr lang="it-IT"/>
          </a:p>
        </p:txBody>
      </p:sp>
    </p:spTree>
    <p:extLst>
      <p:ext uri="{BB962C8B-B14F-4D97-AF65-F5344CB8AC3E}">
        <p14:creationId xmlns:p14="http://schemas.microsoft.com/office/powerpoint/2010/main" val="3441973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0F41590-E5CE-482B-9FD1-6D9B3C3C5A73}" type="slidenum">
              <a:rPr lang="it-IT" smtClean="0"/>
              <a:t>1</a:t>
            </a:fld>
            <a:endParaRPr lang="it-IT"/>
          </a:p>
        </p:txBody>
      </p:sp>
    </p:spTree>
    <p:extLst>
      <p:ext uri="{BB962C8B-B14F-4D97-AF65-F5344CB8AC3E}">
        <p14:creationId xmlns:p14="http://schemas.microsoft.com/office/powerpoint/2010/main" val="3759968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61963" y="693738"/>
            <a:ext cx="6161087" cy="3465512"/>
          </a:xfrm>
        </p:spPr>
      </p:sp>
      <p:sp>
        <p:nvSpPr>
          <p:cNvPr id="3" name="Segnaposto note 2"/>
          <p:cNvSpPr>
            <a:spLocks noGrp="1"/>
          </p:cNvSpPr>
          <p:nvPr>
            <p:ph type="body" idx="1"/>
          </p:nvPr>
        </p:nvSpPr>
        <p:spPr/>
        <p:txBody>
          <a:bodyPr/>
          <a:lstStyle/>
          <a:p>
            <a:pPr marL="457200" marR="0" lvl="0" indent="-228600" algn="l" defTabSz="914400" rtl="0" eaLnBrk="1" fontAlgn="auto" latinLnBrk="0" hangingPunct="1">
              <a:lnSpc>
                <a:spcPct val="100000"/>
              </a:lnSpc>
              <a:spcBef>
                <a:spcPts val="481"/>
              </a:spcBef>
              <a:spcAft>
                <a:spcPts val="0"/>
              </a:spcAft>
              <a:buClr>
                <a:srgbClr val="000000"/>
              </a:buClr>
              <a:buSzPts val="1400"/>
              <a:buFont typeface="Arial"/>
              <a:buNone/>
              <a:tabLst/>
              <a:defRPr/>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The Atmospheric Thermodynamic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LidAr</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in Space (ATLAS) is a mission concept proposed to the European Space Agency in the frame of “Earth Explorer-11 Mission Ideas” Call with the aim to develop the first Raman Lidar in space capable to measure simultaneously atmospheric temperature (T) and water vapour mixing ratio (WVMR) with high temporal and spatial resolutions.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100" b="0" i="0" u="none" strike="noStrike" cap="none" smtClean="0">
                <a:solidFill>
                  <a:schemeClr val="dk1"/>
                </a:solidFill>
                <a:latin typeface="Verdana"/>
                <a:ea typeface="Verdana"/>
                <a:cs typeface="Verdana"/>
                <a:sym typeface="Verdana"/>
              </a:rPr>
              <a:t>2</a:t>
            </a:fld>
            <a:endParaRPr lang="en-GB" sz="1100" b="0" i="0" u="none" strike="noStrike" cap="none">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221152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61963" y="693738"/>
            <a:ext cx="6161087" cy="3465512"/>
          </a:xfrm>
        </p:spPr>
      </p:sp>
      <p:sp>
        <p:nvSpPr>
          <p:cNvPr id="3" name="Segnaposto note 2"/>
          <p:cNvSpPr>
            <a:spLocks noGrp="1"/>
          </p:cNvSpPr>
          <p:nvPr>
            <p:ph type="body" idx="1"/>
          </p:nvPr>
        </p:nvSpPr>
        <p:spPr/>
        <p:txBody>
          <a:bodyPr/>
          <a:lstStyle/>
          <a:p>
            <a:r>
              <a:rPr lang="en-US" sz="1800" b="0" i="0" u="none" strike="noStrike" baseline="0" dirty="0">
                <a:solidFill>
                  <a:srgbClr val="000000"/>
                </a:solidFill>
                <a:latin typeface="Times New Roman" panose="02020603050405020304" pitchFamily="18" charset="0"/>
              </a:rPr>
              <a:t>An in-depth understanding and advanced prediction of the Earth’s temperature and water vapour fields is fundamental for a sustainable development of the Earth system. However, our understanding of the water and energy cycles still shows critical gaps on all temporal and spatial scales [1-3]. This is mainly due to a lack of accurate high vertical resolution measurements of water vapour and temperature profiles - with high temporal-horizontal resolution, especially in the lower troposphere [4]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vertical exchange of moisture from the boundary layer to the ‘free troposphere’ significantly contributes to the water cycle. Moreover, the water vapour and temperature profiles have a strong impact on the long-wave down-welling radiation [37], which is part of the net surface radiation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The interaction between the land surface and the atmosphere occurs through the surface layer and the PBL. High-resolution TD profiles in the lower troposphere are needed to resolve the gradient functions in the stable, neutral, and unstable surface layer, as well as gradients which can be related to entrainment fluxes at the top of the PBL.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models still show deficiencies in terms of resolution and capability to represent cloud and precipitation processes, especially in connection with extreme events, mainly because of the limited spatial coverage of the available high-performance thermodynamic profiling remote sensing systems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The availability of high vertical resolution TD profiles on the mesoscale is limited mainly to the global radiosonde network and near airports, from sensors on commercial aircraft. Hence, a space Raman lidar will bring entirely new, globally-sampled information at high vertical resolution in an under-observed part of the atmosphere </a:t>
            </a:r>
            <a:endParaRPr lang="it-IT" dirty="0"/>
          </a:p>
        </p:txBody>
      </p:sp>
      <p:sp>
        <p:nvSpPr>
          <p:cNvPr id="4" name="Segnaposto numero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100" b="0" i="0" u="none" strike="noStrike" cap="none" smtClean="0">
                <a:solidFill>
                  <a:schemeClr val="dk1"/>
                </a:solidFill>
                <a:latin typeface="Verdana"/>
                <a:ea typeface="Verdana"/>
                <a:cs typeface="Verdana"/>
                <a:sym typeface="Verdana"/>
              </a:rPr>
              <a:t>3</a:t>
            </a:fld>
            <a:endParaRPr lang="en-GB" sz="1100" b="0" i="0" u="none" strike="noStrike" cap="none">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41444342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0D4E46AA-1EC0-4433-9956-E798E94A6FB7}" type="datetimeFigureOut">
              <a:rPr lang="en-US" smtClean="0"/>
              <a:pPr/>
              <a:t>5/25/2022</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70C38C08-47C7-4847-B0BE-B9D8DEEB3D1B}" type="slidenum">
              <a:rPr lang="en-US" smtClean="0"/>
              <a:pPr/>
              <a:t>‹N›</a:t>
            </a:fld>
            <a:endParaRPr lang="en-US" dirty="0"/>
          </a:p>
        </p:txBody>
      </p:sp>
    </p:spTree>
    <p:extLst>
      <p:ext uri="{BB962C8B-B14F-4D97-AF65-F5344CB8AC3E}">
        <p14:creationId xmlns:p14="http://schemas.microsoft.com/office/powerpoint/2010/main" val="1575727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D4E46AA-1EC0-4433-9956-E798E94A6FB7}" type="datetimeFigureOut">
              <a:rPr lang="en-US" smtClean="0"/>
              <a:pPr/>
              <a:t>5/25/2022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C38C08-47C7-4847-B0BE-B9D8DEEB3D1B}" type="slidenum">
              <a:rPr lang="en-US" smtClean="0"/>
              <a:pPr/>
              <a:t>‹N›</a:t>
            </a:fld>
            <a:endParaRPr lang="en-US" dirty="0"/>
          </a:p>
        </p:txBody>
      </p:sp>
    </p:spTree>
    <p:extLst>
      <p:ext uri="{BB962C8B-B14F-4D97-AF65-F5344CB8AC3E}">
        <p14:creationId xmlns:p14="http://schemas.microsoft.com/office/powerpoint/2010/main" val="171142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D4E46AA-1EC0-4433-9956-E798E94A6FB7}" type="datetimeFigureOut">
              <a:rPr lang="en-US" smtClean="0"/>
              <a:pPr/>
              <a:t>5/25/2022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70C38C08-47C7-4847-B0BE-B9D8DEEB3D1B}" type="slidenum">
              <a:rPr lang="en-US" smtClean="0"/>
              <a:pPr/>
              <a:t>‹N›</a:t>
            </a:fld>
            <a:endParaRPr lang="en-US" dirty="0"/>
          </a:p>
        </p:txBody>
      </p:sp>
    </p:spTree>
    <p:extLst>
      <p:ext uri="{BB962C8B-B14F-4D97-AF65-F5344CB8AC3E}">
        <p14:creationId xmlns:p14="http://schemas.microsoft.com/office/powerpoint/2010/main" val="1032340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D4E46AA-1EC0-4433-9956-E798E94A6FB7}" type="datetimeFigureOut">
              <a:rPr lang="en-US" smtClean="0"/>
              <a:pPr/>
              <a:t>5/25/2022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70C38C08-47C7-4847-B0BE-B9D8DEEB3D1B}" type="slidenum">
              <a:rPr lang="en-US" smtClean="0"/>
              <a:pPr/>
              <a:t>‹N›</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31881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0D4E46AA-1EC0-4433-9956-E798E94A6FB7}" type="datetimeFigureOut">
              <a:rPr lang="en-US" smtClean="0"/>
              <a:pPr/>
              <a:t>5/25/2022</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70C38C08-47C7-4847-B0BE-B9D8DEEB3D1B}" type="slidenum">
              <a:rPr lang="en-US" smtClean="0"/>
              <a:pPr/>
              <a:t>‹N›</a:t>
            </a:fld>
            <a:endParaRPr lang="en-US" dirty="0"/>
          </a:p>
        </p:txBody>
      </p:sp>
    </p:spTree>
    <p:extLst>
      <p:ext uri="{BB962C8B-B14F-4D97-AF65-F5344CB8AC3E}">
        <p14:creationId xmlns:p14="http://schemas.microsoft.com/office/powerpoint/2010/main" val="315280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0D4E46AA-1EC0-4433-9956-E798E94A6FB7}" type="datetimeFigureOut">
              <a:rPr lang="en-US" smtClean="0"/>
              <a:pPr/>
              <a:t>5/25/2022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0C38C08-47C7-4847-B0BE-B9D8DEEB3D1B}" type="slidenum">
              <a:rPr lang="en-US" smtClean="0"/>
              <a:pPr/>
              <a:t>‹N›</a:t>
            </a:fld>
            <a:endParaRPr lang="en-US" dirty="0"/>
          </a:p>
        </p:txBody>
      </p:sp>
    </p:spTree>
    <p:extLst>
      <p:ext uri="{BB962C8B-B14F-4D97-AF65-F5344CB8AC3E}">
        <p14:creationId xmlns:p14="http://schemas.microsoft.com/office/powerpoint/2010/main" val="495501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0D4E46AA-1EC0-4433-9956-E798E94A6FB7}" type="datetimeFigureOut">
              <a:rPr lang="en-US" smtClean="0"/>
              <a:pPr/>
              <a:t>5/25/2022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0C38C08-47C7-4847-B0BE-B9D8DEEB3D1B}" type="slidenum">
              <a:rPr lang="en-US" smtClean="0"/>
              <a:pPr/>
              <a:t>‹N›</a:t>
            </a:fld>
            <a:endParaRPr lang="en-US" dirty="0"/>
          </a:p>
        </p:txBody>
      </p:sp>
    </p:spTree>
    <p:extLst>
      <p:ext uri="{BB962C8B-B14F-4D97-AF65-F5344CB8AC3E}">
        <p14:creationId xmlns:p14="http://schemas.microsoft.com/office/powerpoint/2010/main" val="3587882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D4E46AA-1EC0-4433-9956-E798E94A6FB7}" type="datetimeFigureOut">
              <a:rPr lang="en-US" smtClean="0"/>
              <a:pPr/>
              <a:t>5/25/2022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38C08-47C7-4847-B0BE-B9D8DEEB3D1B}" type="slidenum">
              <a:rPr lang="en-US" smtClean="0"/>
              <a:pPr/>
              <a:t>‹N›</a:t>
            </a:fld>
            <a:endParaRPr lang="en-US" dirty="0"/>
          </a:p>
        </p:txBody>
      </p:sp>
    </p:spTree>
    <p:extLst>
      <p:ext uri="{BB962C8B-B14F-4D97-AF65-F5344CB8AC3E}">
        <p14:creationId xmlns:p14="http://schemas.microsoft.com/office/powerpoint/2010/main" val="3612817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0D4E46AA-1EC0-4433-9956-E798E94A6FB7}" type="datetimeFigureOut">
              <a:rPr lang="en-US" smtClean="0"/>
              <a:pPr/>
              <a:t>5/25/2022</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70C38C08-47C7-4847-B0BE-B9D8DEEB3D1B}" type="slidenum">
              <a:rPr lang="en-US" smtClean="0"/>
              <a:pPr/>
              <a:t>‹N›</a:t>
            </a:fld>
            <a:endParaRPr lang="en-US" dirty="0"/>
          </a:p>
        </p:txBody>
      </p:sp>
    </p:spTree>
    <p:extLst>
      <p:ext uri="{BB962C8B-B14F-4D97-AF65-F5344CB8AC3E}">
        <p14:creationId xmlns:p14="http://schemas.microsoft.com/office/powerpoint/2010/main" val="3365524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D4E46AA-1EC0-4433-9956-E798E94A6FB7}" type="datetimeFigureOut">
              <a:rPr lang="en-US" smtClean="0"/>
              <a:pPr/>
              <a:t>5/25/2022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38C08-47C7-4847-B0BE-B9D8DEEB3D1B}" type="slidenum">
              <a:rPr lang="en-US" smtClean="0"/>
              <a:pPr/>
              <a:t>‹N›</a:t>
            </a:fld>
            <a:endParaRPr lang="en-US" dirty="0"/>
          </a:p>
        </p:txBody>
      </p:sp>
    </p:spTree>
    <p:extLst>
      <p:ext uri="{BB962C8B-B14F-4D97-AF65-F5344CB8AC3E}">
        <p14:creationId xmlns:p14="http://schemas.microsoft.com/office/powerpoint/2010/main" val="567768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0D4E46AA-1EC0-4433-9956-E798E94A6FB7}" type="datetimeFigureOut">
              <a:rPr lang="en-US" smtClean="0"/>
              <a:pPr/>
              <a:t>5/25/2022</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70C38C08-47C7-4847-B0BE-B9D8DEEB3D1B}" type="slidenum">
              <a:rPr lang="en-US" smtClean="0"/>
              <a:pPr/>
              <a:t>‹N›</a:t>
            </a:fld>
            <a:endParaRPr lang="en-US" dirty="0"/>
          </a:p>
        </p:txBody>
      </p:sp>
    </p:spTree>
    <p:extLst>
      <p:ext uri="{BB962C8B-B14F-4D97-AF65-F5344CB8AC3E}">
        <p14:creationId xmlns:p14="http://schemas.microsoft.com/office/powerpoint/2010/main" val="3031346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0D4E46AA-1EC0-4433-9956-E798E94A6FB7}" type="datetimeFigureOut">
              <a:rPr lang="en-US" smtClean="0"/>
              <a:pPr/>
              <a:t>5/25/2022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C38C08-47C7-4847-B0BE-B9D8DEEB3D1B}" type="slidenum">
              <a:rPr lang="en-US" smtClean="0"/>
              <a:pPr/>
              <a:t>‹N›</a:t>
            </a:fld>
            <a:endParaRPr lang="en-US" dirty="0"/>
          </a:p>
        </p:txBody>
      </p:sp>
    </p:spTree>
    <p:extLst>
      <p:ext uri="{BB962C8B-B14F-4D97-AF65-F5344CB8AC3E}">
        <p14:creationId xmlns:p14="http://schemas.microsoft.com/office/powerpoint/2010/main" val="1581676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5800" y="3132666"/>
            <a:ext cx="5311775" cy="308601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3132666"/>
            <a:ext cx="5334000" cy="308601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0D4E46AA-1EC0-4433-9956-E798E94A6FB7}" type="datetimeFigureOut">
              <a:rPr lang="en-US" smtClean="0"/>
              <a:pPr/>
              <a:t>5/25/2022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0C38C08-47C7-4847-B0BE-B9D8DEEB3D1B}" type="slidenum">
              <a:rPr lang="en-US" smtClean="0"/>
              <a:pPr/>
              <a:t>‹N›</a:t>
            </a:fld>
            <a:endParaRPr lang="en-US" dirty="0"/>
          </a:p>
        </p:txBody>
      </p:sp>
    </p:spTree>
    <p:extLst>
      <p:ext uri="{BB962C8B-B14F-4D97-AF65-F5344CB8AC3E}">
        <p14:creationId xmlns:p14="http://schemas.microsoft.com/office/powerpoint/2010/main" val="4000897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0D4E46AA-1EC0-4433-9956-E798E94A6FB7}" type="datetimeFigureOut">
              <a:rPr lang="en-US" smtClean="0"/>
              <a:pPr/>
              <a:t>5/25/2022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0C38C08-47C7-4847-B0BE-B9D8DEEB3D1B}" type="slidenum">
              <a:rPr lang="en-US" smtClean="0"/>
              <a:pPr/>
              <a:t>‹N›</a:t>
            </a:fld>
            <a:endParaRPr lang="en-US" dirty="0"/>
          </a:p>
        </p:txBody>
      </p:sp>
    </p:spTree>
    <p:extLst>
      <p:ext uri="{BB962C8B-B14F-4D97-AF65-F5344CB8AC3E}">
        <p14:creationId xmlns:p14="http://schemas.microsoft.com/office/powerpoint/2010/main" val="317859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4E46AA-1EC0-4433-9956-E798E94A6FB7}" type="datetimeFigureOut">
              <a:rPr lang="en-US" smtClean="0"/>
              <a:pPr/>
              <a:t>5/25/2022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0C38C08-47C7-4847-B0BE-B9D8DEEB3D1B}" type="slidenum">
              <a:rPr lang="en-US" smtClean="0"/>
              <a:pPr/>
              <a:t>‹N›</a:t>
            </a:fld>
            <a:endParaRPr lang="en-US" dirty="0"/>
          </a:p>
        </p:txBody>
      </p:sp>
    </p:spTree>
    <p:extLst>
      <p:ext uri="{BB962C8B-B14F-4D97-AF65-F5344CB8AC3E}">
        <p14:creationId xmlns:p14="http://schemas.microsoft.com/office/powerpoint/2010/main" val="3192838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D4E46AA-1EC0-4433-9956-E798E94A6FB7}" type="datetimeFigureOut">
              <a:rPr lang="en-US" smtClean="0"/>
              <a:pPr/>
              <a:t>5/25/2022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C38C08-47C7-4847-B0BE-B9D8DEEB3D1B}" type="slidenum">
              <a:rPr lang="en-US" smtClean="0"/>
              <a:pPr/>
              <a:t>‹N›</a:t>
            </a:fld>
            <a:endParaRPr lang="en-US" dirty="0"/>
          </a:p>
        </p:txBody>
      </p:sp>
    </p:spTree>
    <p:extLst>
      <p:ext uri="{BB962C8B-B14F-4D97-AF65-F5344CB8AC3E}">
        <p14:creationId xmlns:p14="http://schemas.microsoft.com/office/powerpoint/2010/main" val="3553113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D4E46AA-1EC0-4433-9956-E798E94A6FB7}" type="datetimeFigureOut">
              <a:rPr lang="en-US" smtClean="0"/>
              <a:pPr/>
              <a:t>5/25/2022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C38C08-47C7-4847-B0BE-B9D8DEEB3D1B}" type="slidenum">
              <a:rPr lang="en-US" smtClean="0"/>
              <a:pPr/>
              <a:t>‹N›</a:t>
            </a:fld>
            <a:endParaRPr lang="en-US" dirty="0"/>
          </a:p>
        </p:txBody>
      </p:sp>
    </p:spTree>
    <p:extLst>
      <p:ext uri="{BB962C8B-B14F-4D97-AF65-F5344CB8AC3E}">
        <p14:creationId xmlns:p14="http://schemas.microsoft.com/office/powerpoint/2010/main" val="660377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D4E46AA-1EC0-4433-9956-E798E94A6FB7}" type="datetimeFigureOut">
              <a:rPr lang="en-US" smtClean="0"/>
              <a:pPr/>
              <a:t>5/25/2022</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0C38C08-47C7-4847-B0BE-B9D8DEEB3D1B}" type="slidenum">
              <a:rPr lang="en-US" smtClean="0"/>
              <a:pPr/>
              <a:t>‹N›</a:t>
            </a:fld>
            <a:endParaRPr lang="en-US" dirty="0"/>
          </a:p>
        </p:txBody>
      </p:sp>
    </p:spTree>
    <p:extLst>
      <p:ext uri="{BB962C8B-B14F-4D97-AF65-F5344CB8AC3E}">
        <p14:creationId xmlns:p14="http://schemas.microsoft.com/office/powerpoint/2010/main" val="4277645341"/>
      </p:ext>
    </p:extLst>
  </p:cSld>
  <p:clrMap bg1="dk1" tx1="lt1" bg2="dk2" tx2="lt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2.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3.jpg"/><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5.jpg"/><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7D6507-8E8D-40E1-A7B9-63012EF949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Onda sonora audio su colori neon">
            <a:extLst>
              <a:ext uri="{FF2B5EF4-FFF2-40B4-BE49-F238E27FC236}">
                <a16:creationId xmlns:a16="http://schemas.microsoft.com/office/drawing/2014/main" id="{78DDAEC2-D497-4529-9C87-306493BC7225}"/>
              </a:ext>
            </a:extLst>
          </p:cNvPr>
          <p:cNvPicPr>
            <a:picLocks noChangeAspect="1"/>
          </p:cNvPicPr>
          <p:nvPr/>
        </p:nvPicPr>
        <p:blipFill rotWithShape="1">
          <a:blip r:embed="rId3">
            <a:alphaModFix amt="40000"/>
          </a:blip>
          <a:srcRect l="9091" t="23391"/>
          <a:stretch/>
        </p:blipFill>
        <p:spPr>
          <a:xfrm>
            <a:off x="20" y="10"/>
            <a:ext cx="12191980" cy="6857989"/>
          </a:xfrm>
          <a:prstGeom prst="rect">
            <a:avLst/>
          </a:prstGeom>
        </p:spPr>
      </p:pic>
      <p:pic>
        <p:nvPicPr>
          <p:cNvPr id="11" name="Picture 10">
            <a:extLst>
              <a:ext uri="{FF2B5EF4-FFF2-40B4-BE49-F238E27FC236}">
                <a16:creationId xmlns:a16="http://schemas.microsoft.com/office/drawing/2014/main" id="{23FF3D86-2916-4F9F-9752-304810CF59A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5" name="Picture 12">
            <a:extLst>
              <a:ext uri="{FF2B5EF4-FFF2-40B4-BE49-F238E27FC236}">
                <a16:creationId xmlns:a16="http://schemas.microsoft.com/office/drawing/2014/main" id="{AB048875-14D1-4CC7-8AC3-7ABC73AAAF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olo 1">
            <a:extLst>
              <a:ext uri="{FF2B5EF4-FFF2-40B4-BE49-F238E27FC236}">
                <a16:creationId xmlns:a16="http://schemas.microsoft.com/office/drawing/2014/main" id="{96FE8A8A-1ADF-49E7-92D8-6A0133A60112}"/>
              </a:ext>
            </a:extLst>
          </p:cNvPr>
          <p:cNvSpPr>
            <a:spLocks noGrp="1"/>
          </p:cNvSpPr>
          <p:nvPr>
            <p:ph type="ctrTitle"/>
          </p:nvPr>
        </p:nvSpPr>
        <p:spPr>
          <a:xfrm>
            <a:off x="1371600" y="1735943"/>
            <a:ext cx="9448800" cy="1825096"/>
          </a:xfrm>
        </p:spPr>
        <p:txBody>
          <a:bodyPr>
            <a:normAutofit/>
          </a:bodyPr>
          <a:lstStyle/>
          <a:p>
            <a:pPr algn="ctr"/>
            <a:r>
              <a:rPr lang="en-GB" sz="2400" b="1" dirty="0">
                <a:effectLst/>
                <a:latin typeface="Times New Roman" panose="02020603050405020304" pitchFamily="18" charset="0"/>
                <a:ea typeface="Calibri" panose="020F0502020204030204" pitchFamily="34" charset="0"/>
                <a:cs typeface="SimSun" panose="02010600030101010101" pitchFamily="2" charset="-122"/>
              </a:rPr>
              <a:t>Performance assessment of t</a:t>
            </a:r>
            <a:r>
              <a:rPr lang="en-US" sz="2400" b="1" dirty="0">
                <a:effectLst/>
                <a:latin typeface="Calibri" panose="020F0502020204030204" pitchFamily="34" charset="0"/>
                <a:ea typeface="Calibri" panose="020F0502020204030204" pitchFamily="34" charset="0"/>
                <a:cs typeface="Times New Roman" panose="02020603050405020304" pitchFamily="18" charset="0"/>
              </a:rPr>
              <a:t>he</a:t>
            </a:r>
            <a:r>
              <a:rPr lang="en-GB" sz="2400" b="1" dirty="0">
                <a:effectLst/>
                <a:latin typeface="Times New Roman" panose="02020603050405020304" pitchFamily="18" charset="0"/>
                <a:ea typeface="Calibri" panose="020F0502020204030204" pitchFamily="34" charset="0"/>
                <a:cs typeface="SimSun" panose="02010600030101010101" pitchFamily="2" charset="-122"/>
              </a:rPr>
              <a:t> space-borne </a:t>
            </a:r>
            <a:br>
              <a:rPr lang="en-GB" sz="2400" b="1" dirty="0">
                <a:effectLst/>
                <a:latin typeface="Times New Roman" panose="02020603050405020304" pitchFamily="18" charset="0"/>
                <a:ea typeface="Calibri" panose="020F0502020204030204" pitchFamily="34" charset="0"/>
                <a:cs typeface="SimSun" panose="02010600030101010101" pitchFamily="2" charset="-122"/>
              </a:rPr>
            </a:br>
            <a:r>
              <a:rPr lang="en-GB" sz="2400" b="1" dirty="0">
                <a:effectLst/>
                <a:latin typeface="Times New Roman" panose="02020603050405020304" pitchFamily="18" charset="0"/>
                <a:ea typeface="Calibri" panose="020F0502020204030204" pitchFamily="34" charset="0"/>
                <a:cs typeface="SimSun" panose="02010600030101010101" pitchFamily="2" charset="-122"/>
              </a:rPr>
              <a:t>Raman Lidar ATLAS </a:t>
            </a:r>
            <a:br>
              <a:rPr lang="en-GB" sz="2400" b="1" dirty="0">
                <a:effectLst/>
                <a:latin typeface="Times New Roman" panose="02020603050405020304" pitchFamily="18" charset="0"/>
                <a:ea typeface="Calibri" panose="020F0502020204030204" pitchFamily="34" charset="0"/>
                <a:cs typeface="SimSun" panose="02010600030101010101" pitchFamily="2" charset="-122"/>
              </a:rPr>
            </a:br>
            <a:r>
              <a:rPr lang="en-GB" sz="2400" b="1" dirty="0">
                <a:effectLst/>
                <a:latin typeface="Times New Roman" panose="02020603050405020304" pitchFamily="18" charset="0"/>
                <a:ea typeface="Calibri" panose="020F0502020204030204" pitchFamily="34" charset="0"/>
                <a:cs typeface="SimSun" panose="02010600030101010101" pitchFamily="2" charset="-122"/>
              </a:rPr>
              <a:t>Atmospheric </a:t>
            </a:r>
            <a:r>
              <a:rPr lang="en-GB" sz="2400" b="1" dirty="0" err="1">
                <a:effectLst/>
                <a:latin typeface="Times New Roman" panose="02020603050405020304" pitchFamily="18" charset="0"/>
                <a:ea typeface="Calibri" panose="020F0502020204030204" pitchFamily="34" charset="0"/>
                <a:cs typeface="SimSun" panose="02010600030101010101" pitchFamily="2" charset="-122"/>
              </a:rPr>
              <a:t>ThermodynamicS</a:t>
            </a:r>
            <a:r>
              <a:rPr lang="en-GB" sz="2400" b="1" dirty="0">
                <a:effectLst/>
                <a:latin typeface="Times New Roman" panose="02020603050405020304" pitchFamily="18" charset="0"/>
                <a:ea typeface="Calibri" panose="020F0502020204030204" pitchFamily="34" charset="0"/>
                <a:cs typeface="SimSun" panose="02010600030101010101" pitchFamily="2" charset="-122"/>
              </a:rPr>
              <a:t> </a:t>
            </a:r>
            <a:r>
              <a:rPr lang="en-GB" sz="2400" b="1" dirty="0" err="1">
                <a:effectLst/>
                <a:latin typeface="Times New Roman" panose="02020603050405020304" pitchFamily="18" charset="0"/>
                <a:ea typeface="Calibri" panose="020F0502020204030204" pitchFamily="34" charset="0"/>
                <a:cs typeface="SimSun" panose="02010600030101010101" pitchFamily="2" charset="-122"/>
              </a:rPr>
              <a:t>LidAr</a:t>
            </a:r>
            <a:r>
              <a:rPr lang="en-GB" sz="2400" b="1" dirty="0">
                <a:effectLst/>
                <a:latin typeface="Times New Roman" panose="02020603050405020304" pitchFamily="18" charset="0"/>
                <a:ea typeface="Calibri" panose="020F0502020204030204" pitchFamily="34" charset="0"/>
                <a:cs typeface="SimSun" panose="02010600030101010101" pitchFamily="2" charset="-122"/>
              </a:rPr>
              <a:t> in Space</a:t>
            </a:r>
            <a:endParaRPr lang="it-IT" dirty="0"/>
          </a:p>
        </p:txBody>
      </p:sp>
      <p:sp>
        <p:nvSpPr>
          <p:cNvPr id="3" name="Sottotitolo 2">
            <a:extLst>
              <a:ext uri="{FF2B5EF4-FFF2-40B4-BE49-F238E27FC236}">
                <a16:creationId xmlns:a16="http://schemas.microsoft.com/office/drawing/2014/main" id="{B49DA726-DE0A-4144-97F3-DBA45AE19712}"/>
              </a:ext>
            </a:extLst>
          </p:cNvPr>
          <p:cNvSpPr>
            <a:spLocks noGrp="1"/>
          </p:cNvSpPr>
          <p:nvPr>
            <p:ph type="subTitle" idx="1"/>
          </p:nvPr>
        </p:nvSpPr>
        <p:spPr>
          <a:xfrm>
            <a:off x="1371600" y="3854246"/>
            <a:ext cx="9448800" cy="1615496"/>
          </a:xfrm>
        </p:spPr>
        <p:txBody>
          <a:bodyPr>
            <a:normAutofit/>
          </a:bodyPr>
          <a:lstStyle/>
          <a:p>
            <a:pPr algn="ctr"/>
            <a:r>
              <a:rPr lang="it-IT" sz="1800" b="1" i="1" u="sng" dirty="0">
                <a:effectLst/>
                <a:latin typeface="Times New Roman" panose="02020603050405020304" pitchFamily="18" charset="0"/>
                <a:ea typeface="Calibri" panose="020F0502020204030204" pitchFamily="34" charset="0"/>
                <a:cs typeface="SimSun" panose="02010600030101010101" pitchFamily="2" charset="-122"/>
              </a:rPr>
              <a:t>N. Franco</a:t>
            </a:r>
            <a:r>
              <a:rPr lang="it-IT" sz="1800" i="1" dirty="0">
                <a:effectLst/>
                <a:latin typeface="Times New Roman" panose="02020603050405020304" pitchFamily="18" charset="0"/>
                <a:ea typeface="Calibri" panose="020F0502020204030204" pitchFamily="34" charset="0"/>
                <a:cs typeface="SimSun" panose="02010600030101010101" pitchFamily="2" charset="-122"/>
              </a:rPr>
              <a:t>, P. Di Girolamo, D. Summa, B. De Rosa, A. Behrendt, V. </a:t>
            </a:r>
            <a:r>
              <a:rPr lang="it-IT" sz="1800" i="1" dirty="0" err="1">
                <a:effectLst/>
                <a:latin typeface="Times New Roman" panose="02020603050405020304" pitchFamily="18" charset="0"/>
                <a:ea typeface="Calibri" panose="020F0502020204030204" pitchFamily="34" charset="0"/>
                <a:cs typeface="SimSun" panose="02010600030101010101" pitchFamily="2" charset="-122"/>
              </a:rPr>
              <a:t>Wulfmeyer</a:t>
            </a:r>
            <a:endParaRPr lang="it-IT" sz="1400" b="1" cap="all" dirty="0">
              <a:latin typeface="Times New Roman" panose="02020603050405020304" pitchFamily="18" charset="0"/>
            </a:endParaRPr>
          </a:p>
          <a:p>
            <a:endParaRPr lang="it-IT" sz="1800" b="1" cap="all" dirty="0">
              <a:latin typeface="Times New Roman" panose="02020603050405020304" pitchFamily="18" charset="0"/>
            </a:endParaRPr>
          </a:p>
          <a:p>
            <a:pPr algn="ctr"/>
            <a:r>
              <a:rPr lang="it-IT" sz="1800" b="1" cap="all" dirty="0">
                <a:latin typeface="Times New Roman" panose="02020603050405020304" pitchFamily="18" charset="0"/>
              </a:rPr>
              <a:t>27.05.2022 - </a:t>
            </a:r>
            <a:r>
              <a:rPr lang="it-IT" sz="1800" b="1" cap="all" dirty="0" err="1">
                <a:latin typeface="Times New Roman" panose="02020603050405020304" pitchFamily="18" charset="0"/>
              </a:rPr>
              <a:t>Egu</a:t>
            </a:r>
            <a:r>
              <a:rPr lang="it-IT" sz="1800" b="1" cap="all" dirty="0">
                <a:latin typeface="Times New Roman" panose="02020603050405020304" pitchFamily="18" charset="0"/>
              </a:rPr>
              <a:t>  (</a:t>
            </a:r>
            <a:r>
              <a:rPr lang="it-IT" sz="1800" b="1" cap="all" dirty="0" err="1">
                <a:latin typeface="Times New Roman" panose="02020603050405020304" pitchFamily="18" charset="0"/>
              </a:rPr>
              <a:t>vienna</a:t>
            </a:r>
            <a:r>
              <a:rPr lang="it-IT" sz="1800" b="1" cap="all" dirty="0">
                <a:latin typeface="Times New Roman" panose="02020603050405020304" pitchFamily="18" charset="0"/>
              </a:rPr>
              <a:t>)</a:t>
            </a:r>
          </a:p>
        </p:txBody>
      </p:sp>
    </p:spTree>
    <p:extLst>
      <p:ext uri="{BB962C8B-B14F-4D97-AF65-F5344CB8AC3E}">
        <p14:creationId xmlns:p14="http://schemas.microsoft.com/office/powerpoint/2010/main" val="1364941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16">
            <a:extLst>
              <a:ext uri="{FF2B5EF4-FFF2-40B4-BE49-F238E27FC236}">
                <a16:creationId xmlns:a16="http://schemas.microsoft.com/office/drawing/2014/main" id="{D7D55D91-69E2-D868-C396-A4B3AE3903A1}"/>
              </a:ext>
            </a:extLst>
          </p:cNvPr>
          <p:cNvSpPr/>
          <p:nvPr/>
        </p:nvSpPr>
        <p:spPr>
          <a:xfrm>
            <a:off x="168965" y="1413859"/>
            <a:ext cx="11946835" cy="44533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4" name="Titolo 3">
            <a:extLst>
              <a:ext uri="{FF2B5EF4-FFF2-40B4-BE49-F238E27FC236}">
                <a16:creationId xmlns:a16="http://schemas.microsoft.com/office/drawing/2014/main" id="{D87001DD-8FB9-0956-7819-B499082755D6}"/>
              </a:ext>
            </a:extLst>
          </p:cNvPr>
          <p:cNvSpPr>
            <a:spLocks noGrp="1"/>
          </p:cNvSpPr>
          <p:nvPr>
            <p:ph type="title"/>
          </p:nvPr>
        </p:nvSpPr>
        <p:spPr>
          <a:xfrm>
            <a:off x="2895600" y="351418"/>
            <a:ext cx="8610600" cy="1293028"/>
          </a:xfrm>
        </p:spPr>
        <p:txBody>
          <a:bodyPr/>
          <a:lstStyle/>
          <a:p>
            <a:r>
              <a:rPr lang="it-IT" dirty="0"/>
              <a:t>TEMPERATURE</a:t>
            </a:r>
          </a:p>
        </p:txBody>
      </p:sp>
      <p:grpSp>
        <p:nvGrpSpPr>
          <p:cNvPr id="11" name="Gruppo 10">
            <a:extLst>
              <a:ext uri="{FF2B5EF4-FFF2-40B4-BE49-F238E27FC236}">
                <a16:creationId xmlns:a16="http://schemas.microsoft.com/office/drawing/2014/main" id="{9FC24F14-15D1-6A09-ACCE-70750110860A}"/>
              </a:ext>
            </a:extLst>
          </p:cNvPr>
          <p:cNvGrpSpPr/>
          <p:nvPr/>
        </p:nvGrpSpPr>
        <p:grpSpPr>
          <a:xfrm>
            <a:off x="6065603" y="1413860"/>
            <a:ext cx="5859316" cy="4453306"/>
            <a:chOff x="6082189" y="1408349"/>
            <a:chExt cx="5875338" cy="4465483"/>
          </a:xfrm>
        </p:grpSpPr>
        <p:pic>
          <p:nvPicPr>
            <p:cNvPr id="12" name="Immagine 11">
              <a:extLst>
                <a:ext uri="{FF2B5EF4-FFF2-40B4-BE49-F238E27FC236}">
                  <a16:creationId xmlns:a16="http://schemas.microsoft.com/office/drawing/2014/main" id="{B6254B9D-BD4A-3B05-0618-5BC0EC0AB37C}"/>
                </a:ext>
              </a:extLst>
            </p:cNvPr>
            <p:cNvPicPr>
              <a:picLocks noChangeAspect="1"/>
            </p:cNvPicPr>
            <p:nvPr/>
          </p:nvPicPr>
          <p:blipFill>
            <a:blip r:embed="rId2"/>
            <a:stretch>
              <a:fillRect/>
            </a:stretch>
          </p:blipFill>
          <p:spPr>
            <a:xfrm>
              <a:off x="6112669" y="1408349"/>
              <a:ext cx="5844858" cy="4041302"/>
            </a:xfrm>
            <a:prstGeom prst="rect">
              <a:avLst/>
            </a:prstGeom>
          </p:spPr>
        </p:pic>
        <p:pic>
          <p:nvPicPr>
            <p:cNvPr id="13" name="Immagine 12">
              <a:extLst>
                <a:ext uri="{FF2B5EF4-FFF2-40B4-BE49-F238E27FC236}">
                  <a16:creationId xmlns:a16="http://schemas.microsoft.com/office/drawing/2014/main" id="{58617ECF-E890-ECEF-156A-716AD7A06E53}"/>
                </a:ext>
              </a:extLst>
            </p:cNvPr>
            <p:cNvPicPr>
              <a:picLocks noChangeAspect="1"/>
            </p:cNvPicPr>
            <p:nvPr/>
          </p:nvPicPr>
          <p:blipFill rotWithShape="1">
            <a:blip r:embed="rId3"/>
            <a:srcRect l="-1236" t="88483" r="3701" b="-2643"/>
            <a:stretch/>
          </p:blipFill>
          <p:spPr>
            <a:xfrm>
              <a:off x="6082189" y="5287091"/>
              <a:ext cx="5390456" cy="586741"/>
            </a:xfrm>
            <a:prstGeom prst="rect">
              <a:avLst/>
            </a:prstGeom>
          </p:spPr>
        </p:pic>
      </p:grpSp>
      <p:grpSp>
        <p:nvGrpSpPr>
          <p:cNvPr id="14" name="Gruppo 13">
            <a:extLst>
              <a:ext uri="{FF2B5EF4-FFF2-40B4-BE49-F238E27FC236}">
                <a16:creationId xmlns:a16="http://schemas.microsoft.com/office/drawing/2014/main" id="{94EA0D7E-8DCA-1F9B-C5CC-4A9729DDAD0D}"/>
              </a:ext>
            </a:extLst>
          </p:cNvPr>
          <p:cNvGrpSpPr/>
          <p:nvPr/>
        </p:nvGrpSpPr>
        <p:grpSpPr>
          <a:xfrm>
            <a:off x="239564" y="1413859"/>
            <a:ext cx="5856436" cy="4444439"/>
            <a:chOff x="240219" y="1408349"/>
            <a:chExt cx="5872450" cy="4456592"/>
          </a:xfrm>
        </p:grpSpPr>
        <p:pic>
          <p:nvPicPr>
            <p:cNvPr id="15" name="Immagine 14">
              <a:extLst>
                <a:ext uri="{FF2B5EF4-FFF2-40B4-BE49-F238E27FC236}">
                  <a16:creationId xmlns:a16="http://schemas.microsoft.com/office/drawing/2014/main" id="{3AA1ABD6-7039-E1FF-2745-C6B3304A5334}"/>
                </a:ext>
              </a:extLst>
            </p:cNvPr>
            <p:cNvPicPr>
              <a:picLocks noChangeAspect="1"/>
            </p:cNvPicPr>
            <p:nvPr/>
          </p:nvPicPr>
          <p:blipFill>
            <a:blip r:embed="rId4"/>
            <a:stretch>
              <a:fillRect/>
            </a:stretch>
          </p:blipFill>
          <p:spPr>
            <a:xfrm>
              <a:off x="267811" y="1408349"/>
              <a:ext cx="5844858" cy="4041302"/>
            </a:xfrm>
            <a:prstGeom prst="rect">
              <a:avLst/>
            </a:prstGeom>
          </p:spPr>
        </p:pic>
        <p:pic>
          <p:nvPicPr>
            <p:cNvPr id="16" name="Immagine 15">
              <a:extLst>
                <a:ext uri="{FF2B5EF4-FFF2-40B4-BE49-F238E27FC236}">
                  <a16:creationId xmlns:a16="http://schemas.microsoft.com/office/drawing/2014/main" id="{2F1F2439-CF1B-6A38-9E34-5B8F678305B5}"/>
                </a:ext>
              </a:extLst>
            </p:cNvPr>
            <p:cNvPicPr>
              <a:picLocks noChangeAspect="1"/>
            </p:cNvPicPr>
            <p:nvPr/>
          </p:nvPicPr>
          <p:blipFill rotWithShape="1">
            <a:blip r:embed="rId3"/>
            <a:srcRect l="-1236" t="88483" r="3701" b="-2643"/>
            <a:stretch/>
          </p:blipFill>
          <p:spPr>
            <a:xfrm>
              <a:off x="240219" y="5278200"/>
              <a:ext cx="5390456" cy="586741"/>
            </a:xfrm>
            <a:prstGeom prst="rect">
              <a:avLst/>
            </a:prstGeom>
          </p:spPr>
        </p:pic>
      </p:grpSp>
    </p:spTree>
    <p:extLst>
      <p:ext uri="{BB962C8B-B14F-4D97-AF65-F5344CB8AC3E}">
        <p14:creationId xmlns:p14="http://schemas.microsoft.com/office/powerpoint/2010/main" val="3457001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87001DD-8FB9-0956-7819-B499082755D6}"/>
              </a:ext>
            </a:extLst>
          </p:cNvPr>
          <p:cNvSpPr>
            <a:spLocks noGrp="1"/>
          </p:cNvSpPr>
          <p:nvPr>
            <p:ph type="title"/>
          </p:nvPr>
        </p:nvSpPr>
        <p:spPr>
          <a:xfrm>
            <a:off x="2895600" y="361248"/>
            <a:ext cx="8610600" cy="1293028"/>
          </a:xfrm>
        </p:spPr>
        <p:txBody>
          <a:bodyPr>
            <a:normAutofit/>
          </a:bodyPr>
          <a:lstStyle/>
          <a:p>
            <a:r>
              <a:rPr lang="en-GB" sz="2800" dirty="0"/>
              <a:t>Statistical uncertainty (K) and bias (K)</a:t>
            </a:r>
          </a:p>
        </p:txBody>
      </p:sp>
      <p:sp>
        <p:nvSpPr>
          <p:cNvPr id="15" name="Segnaposto contenuto 14">
            <a:extLst>
              <a:ext uri="{FF2B5EF4-FFF2-40B4-BE49-F238E27FC236}">
                <a16:creationId xmlns:a16="http://schemas.microsoft.com/office/drawing/2014/main" id="{B680CBA0-6645-927C-3600-6ACC47ADEDB9}"/>
              </a:ext>
            </a:extLst>
          </p:cNvPr>
          <p:cNvSpPr>
            <a:spLocks noGrp="1"/>
          </p:cNvSpPr>
          <p:nvPr>
            <p:ph sz="half" idx="1"/>
          </p:nvPr>
        </p:nvSpPr>
        <p:spPr/>
        <p:txBody>
          <a:bodyPr/>
          <a:lstStyle/>
          <a:p>
            <a:endParaRPr lang="it-IT" dirty="0"/>
          </a:p>
        </p:txBody>
      </p:sp>
      <p:sp>
        <p:nvSpPr>
          <p:cNvPr id="16" name="Segnaposto contenuto 15">
            <a:extLst>
              <a:ext uri="{FF2B5EF4-FFF2-40B4-BE49-F238E27FC236}">
                <a16:creationId xmlns:a16="http://schemas.microsoft.com/office/drawing/2014/main" id="{372C1C36-B5AB-F664-7353-3D5EB1676DE7}"/>
              </a:ext>
            </a:extLst>
          </p:cNvPr>
          <p:cNvSpPr>
            <a:spLocks noGrp="1"/>
          </p:cNvSpPr>
          <p:nvPr>
            <p:ph sz="half" idx="2"/>
          </p:nvPr>
        </p:nvSpPr>
        <p:spPr/>
        <p:txBody>
          <a:bodyPr/>
          <a:lstStyle/>
          <a:p>
            <a:endParaRPr lang="it-IT" dirty="0"/>
          </a:p>
        </p:txBody>
      </p:sp>
      <mc:AlternateContent xmlns:mc="http://schemas.openxmlformats.org/markup-compatibility/2006" xmlns:a14="http://schemas.microsoft.com/office/drawing/2010/main">
        <mc:Choice Requires="a14">
          <p:sp>
            <p:nvSpPr>
              <p:cNvPr id="11" name="Segnaposto testo 20">
                <a:extLst>
                  <a:ext uri="{FF2B5EF4-FFF2-40B4-BE49-F238E27FC236}">
                    <a16:creationId xmlns:a16="http://schemas.microsoft.com/office/drawing/2014/main" id="{000A3F81-374F-744F-5F60-CB65930C5555}"/>
                  </a:ext>
                </a:extLst>
              </p:cNvPr>
              <p:cNvSpPr txBox="1">
                <a:spLocks/>
              </p:cNvSpPr>
              <p:nvPr/>
            </p:nvSpPr>
            <p:spPr>
              <a:xfrm>
                <a:off x="493662" y="5517681"/>
                <a:ext cx="5091478" cy="821665"/>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m:rPr>
                          <m:sty m:val="p"/>
                        </m:rPr>
                        <a:rPr lang="it-IT" sz="1396" smtClean="0">
                          <a:solidFill>
                            <a:schemeClr val="tx1"/>
                          </a:solidFill>
                          <a:latin typeface="Cambria Math" panose="02040503050406030204" pitchFamily="18" charset="0"/>
                        </a:rPr>
                        <m:t>Δ</m:t>
                      </m:r>
                      <m:r>
                        <a:rPr lang="it-IT" sz="1396" i="1" smtClean="0">
                          <a:solidFill>
                            <a:schemeClr val="tx1"/>
                          </a:solidFill>
                          <a:latin typeface="Cambria Math" panose="02040503050406030204" pitchFamily="18" charset="0"/>
                        </a:rPr>
                        <m:t>𝑇</m:t>
                      </m:r>
                      <m:r>
                        <a:rPr lang="it-IT" sz="1396" i="1" smtClean="0">
                          <a:solidFill>
                            <a:schemeClr val="tx1"/>
                          </a:solidFill>
                          <a:latin typeface="Cambria Math" panose="02040503050406030204" pitchFamily="18" charset="0"/>
                        </a:rPr>
                        <m:t>(</m:t>
                      </m:r>
                      <m:r>
                        <a:rPr lang="it-IT" sz="1396" i="1" smtClean="0">
                          <a:solidFill>
                            <a:schemeClr val="tx1"/>
                          </a:solidFill>
                          <a:latin typeface="Cambria Math" panose="02040503050406030204" pitchFamily="18" charset="0"/>
                        </a:rPr>
                        <m:t>𝑧</m:t>
                      </m:r>
                      <m:r>
                        <a:rPr lang="it-IT" sz="1396" i="1" smtClean="0">
                          <a:solidFill>
                            <a:schemeClr val="tx1"/>
                          </a:solidFill>
                          <a:latin typeface="Cambria Math" panose="02040503050406030204" pitchFamily="18" charset="0"/>
                        </a:rPr>
                        <m:t>)=</m:t>
                      </m:r>
                      <m:f>
                        <m:fPr>
                          <m:ctrlPr>
                            <a:rPr lang="it-IT" sz="1396" i="1" smtClean="0">
                              <a:solidFill>
                                <a:schemeClr val="tx1"/>
                              </a:solidFill>
                              <a:latin typeface="Cambria Math" panose="02040503050406030204" pitchFamily="18" charset="0"/>
                            </a:rPr>
                          </m:ctrlPr>
                        </m:fPr>
                        <m:num>
                          <m:r>
                            <a:rPr lang="it-IT" sz="1396" i="1" smtClean="0">
                              <a:solidFill>
                                <a:schemeClr val="tx1"/>
                              </a:solidFill>
                              <a:latin typeface="Cambria Math" panose="02040503050406030204" pitchFamily="18" charset="0"/>
                            </a:rPr>
                            <m:t>𝜕</m:t>
                          </m:r>
                          <m:r>
                            <a:rPr lang="it-IT" sz="1396" i="1" smtClean="0">
                              <a:solidFill>
                                <a:schemeClr val="tx1"/>
                              </a:solidFill>
                              <a:latin typeface="Cambria Math" panose="02040503050406030204" pitchFamily="18" charset="0"/>
                            </a:rPr>
                            <m:t>𝑇</m:t>
                          </m:r>
                          <m:d>
                            <m:dPr>
                              <m:ctrlPr>
                                <a:rPr lang="it-IT" sz="1396" i="1" smtClean="0">
                                  <a:solidFill>
                                    <a:schemeClr val="tx1"/>
                                  </a:solidFill>
                                  <a:latin typeface="Cambria Math" panose="02040503050406030204" pitchFamily="18" charset="0"/>
                                </a:rPr>
                              </m:ctrlPr>
                            </m:dPr>
                            <m:e>
                              <m:r>
                                <a:rPr lang="it-IT" sz="1396" i="1" smtClean="0">
                                  <a:solidFill>
                                    <a:schemeClr val="tx1"/>
                                  </a:solidFill>
                                  <a:latin typeface="Cambria Math" panose="02040503050406030204" pitchFamily="18" charset="0"/>
                                </a:rPr>
                                <m:t>𝑧</m:t>
                              </m:r>
                            </m:e>
                          </m:d>
                        </m:num>
                        <m:den>
                          <m:r>
                            <a:rPr lang="it-IT" sz="1396" i="1" smtClean="0">
                              <a:solidFill>
                                <a:schemeClr val="tx1"/>
                              </a:solidFill>
                              <a:latin typeface="Cambria Math" panose="02040503050406030204" pitchFamily="18" charset="0"/>
                            </a:rPr>
                            <m:t>𝜕</m:t>
                          </m:r>
                          <m:r>
                            <a:rPr lang="it-IT" sz="1396" i="1" smtClean="0">
                              <a:solidFill>
                                <a:schemeClr val="tx1"/>
                              </a:solidFill>
                              <a:latin typeface="Cambria Math" panose="02040503050406030204" pitchFamily="18" charset="0"/>
                            </a:rPr>
                            <m:t>𝑅</m:t>
                          </m:r>
                        </m:den>
                      </m:f>
                      <m:r>
                        <a:rPr lang="it-IT" sz="1396" i="1" smtClean="0">
                          <a:solidFill>
                            <a:schemeClr val="tx1"/>
                          </a:solidFill>
                          <a:latin typeface="Cambria Math" panose="02040503050406030204" pitchFamily="18" charset="0"/>
                        </a:rPr>
                        <m:t>𝑅</m:t>
                      </m:r>
                      <m:r>
                        <a:rPr lang="it-IT" sz="1396" i="1" smtClean="0">
                          <a:solidFill>
                            <a:schemeClr val="tx1"/>
                          </a:solidFill>
                          <a:latin typeface="Cambria Math" panose="02040503050406030204" pitchFamily="18" charset="0"/>
                        </a:rPr>
                        <m:t>(</m:t>
                      </m:r>
                      <m:r>
                        <a:rPr lang="it-IT" sz="1396" i="1" smtClean="0">
                          <a:solidFill>
                            <a:schemeClr val="tx1"/>
                          </a:solidFill>
                          <a:latin typeface="Cambria Math" panose="02040503050406030204" pitchFamily="18" charset="0"/>
                        </a:rPr>
                        <m:t>𝑧</m:t>
                      </m:r>
                      <m:r>
                        <a:rPr lang="it-IT" sz="1396" i="1" smtClean="0">
                          <a:solidFill>
                            <a:schemeClr val="tx1"/>
                          </a:solidFill>
                          <a:latin typeface="Cambria Math" panose="02040503050406030204" pitchFamily="18" charset="0"/>
                        </a:rPr>
                        <m:t>)</m:t>
                      </m:r>
                      <m:rad>
                        <m:radPr>
                          <m:degHide m:val="on"/>
                          <m:ctrlPr>
                            <a:rPr lang="it-IT" sz="1396" i="1" smtClean="0">
                              <a:solidFill>
                                <a:schemeClr val="tx1"/>
                              </a:solidFill>
                              <a:latin typeface="Cambria Math" panose="02040503050406030204" pitchFamily="18" charset="0"/>
                            </a:rPr>
                          </m:ctrlPr>
                        </m:radPr>
                        <m:deg/>
                        <m:e>
                          <m:f>
                            <m:fPr>
                              <m:ctrlPr>
                                <a:rPr lang="it-IT" sz="1396" i="1" smtClean="0">
                                  <a:solidFill>
                                    <a:schemeClr val="tx1"/>
                                  </a:solidFill>
                                  <a:latin typeface="Cambria Math" panose="02040503050406030204" pitchFamily="18" charset="0"/>
                                </a:rPr>
                              </m:ctrlPr>
                            </m:fPr>
                            <m:num>
                              <m:sSub>
                                <m:sSubPr>
                                  <m:ctrlPr>
                                    <a:rPr lang="it-IT" sz="1396" i="1" smtClean="0">
                                      <a:solidFill>
                                        <a:schemeClr val="tx1"/>
                                      </a:solidFill>
                                      <a:latin typeface="Cambria Math" panose="02040503050406030204" pitchFamily="18" charset="0"/>
                                    </a:rPr>
                                  </m:ctrlPr>
                                </m:sSubPr>
                                <m:e>
                                  <m:r>
                                    <a:rPr lang="it-IT" sz="1396" i="1" smtClean="0">
                                      <a:solidFill>
                                        <a:schemeClr val="tx1"/>
                                      </a:solidFill>
                                      <a:latin typeface="Cambria Math" panose="02040503050406030204" pitchFamily="18" charset="0"/>
                                    </a:rPr>
                                    <m:t>𝑁</m:t>
                                  </m:r>
                                </m:e>
                                <m:sub>
                                  <m:r>
                                    <a:rPr lang="it-IT" sz="1396" i="1" smtClean="0">
                                      <a:solidFill>
                                        <a:schemeClr val="tx1"/>
                                      </a:solidFill>
                                      <a:latin typeface="Cambria Math" panose="02040503050406030204" pitchFamily="18" charset="0"/>
                                    </a:rPr>
                                    <m:t>𝐿𝑜𝐽</m:t>
                                  </m:r>
                                </m:sub>
                              </m:sSub>
                              <m:d>
                                <m:dPr>
                                  <m:ctrlPr>
                                    <a:rPr lang="it-IT" sz="1396" i="1" smtClean="0">
                                      <a:solidFill>
                                        <a:schemeClr val="tx1"/>
                                      </a:solidFill>
                                      <a:latin typeface="Cambria Math" panose="02040503050406030204" pitchFamily="18" charset="0"/>
                                    </a:rPr>
                                  </m:ctrlPr>
                                </m:dPr>
                                <m:e>
                                  <m:r>
                                    <a:rPr lang="it-IT" sz="1396" i="1" smtClean="0">
                                      <a:solidFill>
                                        <a:schemeClr val="tx1"/>
                                      </a:solidFill>
                                      <a:latin typeface="Cambria Math" panose="02040503050406030204" pitchFamily="18" charset="0"/>
                                    </a:rPr>
                                    <m:t>𝑧</m:t>
                                  </m:r>
                                </m:e>
                              </m:d>
                              <m:r>
                                <a:rPr lang="it-IT" sz="1396" i="1" smtClean="0">
                                  <a:solidFill>
                                    <a:schemeClr val="tx1"/>
                                  </a:solidFill>
                                  <a:latin typeface="Cambria Math" panose="02040503050406030204" pitchFamily="18" charset="0"/>
                                </a:rPr>
                                <m:t>+</m:t>
                              </m:r>
                              <m:r>
                                <a:rPr lang="it-IT" sz="1396" i="1" smtClean="0">
                                  <a:solidFill>
                                    <a:schemeClr val="tx1"/>
                                  </a:solidFill>
                                  <a:latin typeface="Cambria Math" panose="02040503050406030204" pitchFamily="18" charset="0"/>
                                </a:rPr>
                                <m:t>𝑏</m:t>
                              </m:r>
                              <m:sSub>
                                <m:sSubPr>
                                  <m:ctrlPr>
                                    <a:rPr lang="it-IT" sz="1396" i="1" smtClean="0">
                                      <a:solidFill>
                                        <a:schemeClr val="tx1"/>
                                      </a:solidFill>
                                      <a:latin typeface="Cambria Math" panose="02040503050406030204" pitchFamily="18" charset="0"/>
                                    </a:rPr>
                                  </m:ctrlPr>
                                </m:sSubPr>
                                <m:e>
                                  <m:r>
                                    <a:rPr lang="it-IT" sz="1396" i="1" smtClean="0">
                                      <a:solidFill>
                                        <a:schemeClr val="tx1"/>
                                      </a:solidFill>
                                      <a:latin typeface="Cambria Math" panose="02040503050406030204" pitchFamily="18" charset="0"/>
                                    </a:rPr>
                                    <m:t>𝑔</m:t>
                                  </m:r>
                                </m:e>
                                <m:sub>
                                  <m:r>
                                    <a:rPr lang="it-IT" sz="1396" i="1" smtClean="0">
                                      <a:solidFill>
                                        <a:schemeClr val="tx1"/>
                                      </a:solidFill>
                                      <a:latin typeface="Cambria Math" panose="02040503050406030204" pitchFamily="18" charset="0"/>
                                    </a:rPr>
                                    <m:t>𝐿𝑜𝐽</m:t>
                                  </m:r>
                                </m:sub>
                              </m:sSub>
                            </m:num>
                            <m:den>
                              <m:sSubSup>
                                <m:sSubSupPr>
                                  <m:ctrlPr>
                                    <a:rPr lang="it-IT" sz="1396" i="1" smtClean="0">
                                      <a:solidFill>
                                        <a:schemeClr val="tx1"/>
                                      </a:solidFill>
                                      <a:latin typeface="Cambria Math" panose="02040503050406030204" pitchFamily="18" charset="0"/>
                                    </a:rPr>
                                  </m:ctrlPr>
                                </m:sSubSupPr>
                                <m:e>
                                  <m:r>
                                    <a:rPr lang="it-IT" sz="1396" i="1" smtClean="0">
                                      <a:solidFill>
                                        <a:schemeClr val="tx1"/>
                                      </a:solidFill>
                                      <a:latin typeface="Cambria Math" panose="02040503050406030204" pitchFamily="18" charset="0"/>
                                    </a:rPr>
                                    <m:t>𝑁</m:t>
                                  </m:r>
                                </m:e>
                                <m:sub>
                                  <m:r>
                                    <a:rPr lang="it-IT" sz="1396" i="1" smtClean="0">
                                      <a:solidFill>
                                        <a:schemeClr val="tx1"/>
                                      </a:solidFill>
                                      <a:latin typeface="Cambria Math" panose="02040503050406030204" pitchFamily="18" charset="0"/>
                                    </a:rPr>
                                    <m:t>𝐿𝑜𝐽</m:t>
                                  </m:r>
                                </m:sub>
                                <m:sup>
                                  <m:r>
                                    <a:rPr lang="it-IT" sz="1396" i="1" smtClean="0">
                                      <a:solidFill>
                                        <a:schemeClr val="tx1"/>
                                      </a:solidFill>
                                      <a:latin typeface="Cambria Math" panose="02040503050406030204" pitchFamily="18" charset="0"/>
                                    </a:rPr>
                                    <m:t>2</m:t>
                                  </m:r>
                                </m:sup>
                              </m:sSubSup>
                              <m:r>
                                <a:rPr lang="it-IT" sz="1396" i="1" smtClean="0">
                                  <a:solidFill>
                                    <a:schemeClr val="tx1"/>
                                  </a:solidFill>
                                  <a:latin typeface="Cambria Math" panose="02040503050406030204" pitchFamily="18" charset="0"/>
                                </a:rPr>
                                <m:t>(</m:t>
                              </m:r>
                              <m:r>
                                <a:rPr lang="it-IT" sz="1396" i="1" smtClean="0">
                                  <a:solidFill>
                                    <a:schemeClr val="tx1"/>
                                  </a:solidFill>
                                  <a:latin typeface="Cambria Math" panose="02040503050406030204" pitchFamily="18" charset="0"/>
                                </a:rPr>
                                <m:t>𝑧</m:t>
                              </m:r>
                              <m:r>
                                <a:rPr lang="it-IT" sz="1396" i="1" smtClean="0">
                                  <a:solidFill>
                                    <a:schemeClr val="tx1"/>
                                  </a:solidFill>
                                  <a:latin typeface="Cambria Math" panose="02040503050406030204" pitchFamily="18" charset="0"/>
                                </a:rPr>
                                <m:t>)</m:t>
                              </m:r>
                            </m:den>
                          </m:f>
                          <m:r>
                            <a:rPr lang="it-IT" sz="1396" i="1" smtClean="0">
                              <a:solidFill>
                                <a:schemeClr val="tx1"/>
                              </a:solidFill>
                              <a:latin typeface="Cambria Math" panose="02040503050406030204" pitchFamily="18" charset="0"/>
                            </a:rPr>
                            <m:t>+</m:t>
                          </m:r>
                          <m:f>
                            <m:fPr>
                              <m:ctrlPr>
                                <a:rPr lang="it-IT" sz="1396" i="1">
                                  <a:solidFill>
                                    <a:schemeClr val="tx1"/>
                                  </a:solidFill>
                                  <a:latin typeface="Cambria Math" panose="02040503050406030204" pitchFamily="18" charset="0"/>
                                </a:rPr>
                              </m:ctrlPr>
                            </m:fPr>
                            <m:num>
                              <m:sSub>
                                <m:sSubPr>
                                  <m:ctrlPr>
                                    <a:rPr lang="it-IT" sz="1396" i="1">
                                      <a:solidFill>
                                        <a:schemeClr val="tx1"/>
                                      </a:solidFill>
                                      <a:latin typeface="Cambria Math" panose="02040503050406030204" pitchFamily="18" charset="0"/>
                                    </a:rPr>
                                  </m:ctrlPr>
                                </m:sSubPr>
                                <m:e>
                                  <m:r>
                                    <a:rPr lang="it-IT" sz="1396" i="1">
                                      <a:solidFill>
                                        <a:schemeClr val="tx1"/>
                                      </a:solidFill>
                                      <a:latin typeface="Cambria Math" panose="02040503050406030204" pitchFamily="18" charset="0"/>
                                    </a:rPr>
                                    <m:t>𝑁</m:t>
                                  </m:r>
                                </m:e>
                                <m:sub>
                                  <m:r>
                                    <a:rPr lang="it-IT" sz="1396" i="1" smtClean="0">
                                      <a:solidFill>
                                        <a:schemeClr val="tx1"/>
                                      </a:solidFill>
                                      <a:latin typeface="Cambria Math" panose="02040503050406030204" pitchFamily="18" charset="0"/>
                                    </a:rPr>
                                    <m:t>𝐻𝑖𝐽</m:t>
                                  </m:r>
                                </m:sub>
                              </m:sSub>
                              <m:d>
                                <m:dPr>
                                  <m:ctrlPr>
                                    <a:rPr lang="it-IT" sz="1396" i="1">
                                      <a:solidFill>
                                        <a:schemeClr val="tx1"/>
                                      </a:solidFill>
                                      <a:latin typeface="Cambria Math" panose="02040503050406030204" pitchFamily="18" charset="0"/>
                                    </a:rPr>
                                  </m:ctrlPr>
                                </m:dPr>
                                <m:e>
                                  <m:r>
                                    <a:rPr lang="it-IT" sz="1396" i="1">
                                      <a:solidFill>
                                        <a:schemeClr val="tx1"/>
                                      </a:solidFill>
                                      <a:latin typeface="Cambria Math" panose="02040503050406030204" pitchFamily="18" charset="0"/>
                                    </a:rPr>
                                    <m:t>𝑧</m:t>
                                  </m:r>
                                </m:e>
                              </m:d>
                              <m:r>
                                <a:rPr lang="it-IT" sz="1396" i="1">
                                  <a:solidFill>
                                    <a:schemeClr val="tx1"/>
                                  </a:solidFill>
                                  <a:latin typeface="Cambria Math" panose="02040503050406030204" pitchFamily="18" charset="0"/>
                                </a:rPr>
                                <m:t>+</m:t>
                              </m:r>
                              <m:r>
                                <a:rPr lang="it-IT" sz="1396" i="1">
                                  <a:solidFill>
                                    <a:schemeClr val="tx1"/>
                                  </a:solidFill>
                                  <a:latin typeface="Cambria Math" panose="02040503050406030204" pitchFamily="18" charset="0"/>
                                </a:rPr>
                                <m:t>𝑏</m:t>
                              </m:r>
                              <m:sSub>
                                <m:sSubPr>
                                  <m:ctrlPr>
                                    <a:rPr lang="it-IT" sz="1396" i="1">
                                      <a:solidFill>
                                        <a:schemeClr val="tx1"/>
                                      </a:solidFill>
                                      <a:latin typeface="Cambria Math" panose="02040503050406030204" pitchFamily="18" charset="0"/>
                                    </a:rPr>
                                  </m:ctrlPr>
                                </m:sSubPr>
                                <m:e>
                                  <m:r>
                                    <a:rPr lang="it-IT" sz="1396" i="1">
                                      <a:solidFill>
                                        <a:schemeClr val="tx1"/>
                                      </a:solidFill>
                                      <a:latin typeface="Cambria Math" panose="02040503050406030204" pitchFamily="18" charset="0"/>
                                    </a:rPr>
                                    <m:t>𝑔</m:t>
                                  </m:r>
                                </m:e>
                                <m:sub>
                                  <m:r>
                                    <a:rPr lang="it-IT" sz="1396" i="1" smtClean="0">
                                      <a:solidFill>
                                        <a:schemeClr val="tx1"/>
                                      </a:solidFill>
                                      <a:latin typeface="Cambria Math" panose="02040503050406030204" pitchFamily="18" charset="0"/>
                                    </a:rPr>
                                    <m:t>𝐻𝑖𝐽</m:t>
                                  </m:r>
                                </m:sub>
                              </m:sSub>
                            </m:num>
                            <m:den>
                              <m:sSubSup>
                                <m:sSubSupPr>
                                  <m:ctrlPr>
                                    <a:rPr lang="it-IT" sz="1396" i="1">
                                      <a:solidFill>
                                        <a:schemeClr val="tx1"/>
                                      </a:solidFill>
                                      <a:latin typeface="Cambria Math" panose="02040503050406030204" pitchFamily="18" charset="0"/>
                                    </a:rPr>
                                  </m:ctrlPr>
                                </m:sSubSupPr>
                                <m:e>
                                  <m:r>
                                    <a:rPr lang="it-IT" sz="1396" i="1">
                                      <a:solidFill>
                                        <a:schemeClr val="tx1"/>
                                      </a:solidFill>
                                      <a:latin typeface="Cambria Math" panose="02040503050406030204" pitchFamily="18" charset="0"/>
                                    </a:rPr>
                                    <m:t>𝑁</m:t>
                                  </m:r>
                                </m:e>
                                <m:sub>
                                  <m:r>
                                    <a:rPr lang="it-IT" sz="1396" i="1" smtClean="0">
                                      <a:solidFill>
                                        <a:schemeClr val="tx1"/>
                                      </a:solidFill>
                                      <a:latin typeface="Cambria Math" panose="02040503050406030204" pitchFamily="18" charset="0"/>
                                    </a:rPr>
                                    <m:t>𝐻𝑖𝐽</m:t>
                                  </m:r>
                                </m:sub>
                                <m:sup>
                                  <m:r>
                                    <a:rPr lang="it-IT" sz="1396" i="1">
                                      <a:solidFill>
                                        <a:schemeClr val="tx1"/>
                                      </a:solidFill>
                                      <a:latin typeface="Cambria Math" panose="02040503050406030204" pitchFamily="18" charset="0"/>
                                    </a:rPr>
                                    <m:t>2</m:t>
                                  </m:r>
                                </m:sup>
                              </m:sSubSup>
                              <m:r>
                                <a:rPr lang="it-IT" sz="1396" i="1">
                                  <a:solidFill>
                                    <a:schemeClr val="tx1"/>
                                  </a:solidFill>
                                  <a:latin typeface="Cambria Math" panose="02040503050406030204" pitchFamily="18" charset="0"/>
                                </a:rPr>
                                <m:t>(</m:t>
                              </m:r>
                              <m:r>
                                <a:rPr lang="it-IT" sz="1396" i="1">
                                  <a:solidFill>
                                    <a:schemeClr val="tx1"/>
                                  </a:solidFill>
                                  <a:latin typeface="Cambria Math" panose="02040503050406030204" pitchFamily="18" charset="0"/>
                                </a:rPr>
                                <m:t>𝑧</m:t>
                              </m:r>
                              <m:r>
                                <a:rPr lang="it-IT" sz="1396" i="1">
                                  <a:solidFill>
                                    <a:schemeClr val="tx1"/>
                                  </a:solidFill>
                                  <a:latin typeface="Cambria Math" panose="02040503050406030204" pitchFamily="18" charset="0"/>
                                </a:rPr>
                                <m:t>)</m:t>
                              </m:r>
                            </m:den>
                          </m:f>
                        </m:e>
                      </m:rad>
                    </m:oMath>
                  </m:oMathPara>
                </a14:m>
                <a:endParaRPr lang="it-IT" sz="1396" dirty="0">
                  <a:solidFill>
                    <a:schemeClr val="tx1"/>
                  </a:solidFill>
                </a:endParaRPr>
              </a:p>
            </p:txBody>
          </p:sp>
        </mc:Choice>
        <mc:Fallback xmlns="">
          <p:sp>
            <p:nvSpPr>
              <p:cNvPr id="11" name="Segnaposto testo 20">
                <a:extLst>
                  <a:ext uri="{FF2B5EF4-FFF2-40B4-BE49-F238E27FC236}">
                    <a16:creationId xmlns:a16="http://schemas.microsoft.com/office/drawing/2014/main" id="{000A3F81-374F-744F-5F60-CB65930C5555}"/>
                  </a:ext>
                </a:extLst>
              </p:cNvPr>
              <p:cNvSpPr txBox="1">
                <a:spLocks noRot="1" noChangeAspect="1" noMove="1" noResize="1" noEditPoints="1" noAdjustHandles="1" noChangeArrowheads="1" noChangeShapeType="1" noTextEdit="1"/>
              </p:cNvSpPr>
              <p:nvPr/>
            </p:nvSpPr>
            <p:spPr>
              <a:xfrm>
                <a:off x="493662" y="5517681"/>
                <a:ext cx="5091478" cy="821665"/>
              </a:xfrm>
              <a:prstGeom prst="rect">
                <a:avLst/>
              </a:prstGeom>
              <a:blipFill>
                <a:blip r:embed="rId2"/>
                <a:stretch>
                  <a:fillRect/>
                </a:stretch>
              </a:blipFill>
            </p:spPr>
            <p:txBody>
              <a:bodyPr/>
              <a:lstStyle/>
              <a:p>
                <a:r>
                  <a:rPr lang="it-IT">
                    <a:noFill/>
                  </a:rPr>
                  <a:t> </a:t>
                </a:r>
              </a:p>
            </p:txBody>
          </p:sp>
        </mc:Fallback>
      </mc:AlternateContent>
      <p:sp>
        <p:nvSpPr>
          <p:cNvPr id="12" name="CasellaDiTesto 11">
            <a:extLst>
              <a:ext uri="{FF2B5EF4-FFF2-40B4-BE49-F238E27FC236}">
                <a16:creationId xmlns:a16="http://schemas.microsoft.com/office/drawing/2014/main" id="{F5B63782-EFA8-0D93-2F54-3267F4D7607B}"/>
              </a:ext>
            </a:extLst>
          </p:cNvPr>
          <p:cNvSpPr txBox="1"/>
          <p:nvPr/>
        </p:nvSpPr>
        <p:spPr>
          <a:xfrm>
            <a:off x="5215498" y="1577915"/>
            <a:ext cx="286475" cy="260897"/>
          </a:xfrm>
          <a:prstGeom prst="rect">
            <a:avLst/>
          </a:prstGeom>
          <a:noFill/>
        </p:spPr>
        <p:txBody>
          <a:bodyPr wrap="square" rtlCol="0">
            <a:spAutoFit/>
          </a:bodyPr>
          <a:lstStyle/>
          <a:p>
            <a:r>
              <a:rPr lang="it-IT" sz="1097" dirty="0">
                <a:latin typeface="Times" panose="02020603060405020304" pitchFamily="18" charset="0"/>
              </a:rPr>
              <a:t>K</a:t>
            </a:r>
            <a:endParaRPr lang="it-IT" sz="1396" dirty="0">
              <a:latin typeface="Times" panose="02020603060405020304" pitchFamily="18" charset="0"/>
            </a:endParaRPr>
          </a:p>
        </p:txBody>
      </p:sp>
      <p:sp>
        <p:nvSpPr>
          <p:cNvPr id="13" name="CasellaDiTesto 12">
            <a:extLst>
              <a:ext uri="{FF2B5EF4-FFF2-40B4-BE49-F238E27FC236}">
                <a16:creationId xmlns:a16="http://schemas.microsoft.com/office/drawing/2014/main" id="{56AFEF5D-A967-3D03-37CE-78986617935A}"/>
              </a:ext>
            </a:extLst>
          </p:cNvPr>
          <p:cNvSpPr txBox="1"/>
          <p:nvPr/>
        </p:nvSpPr>
        <p:spPr>
          <a:xfrm>
            <a:off x="11061832" y="1556989"/>
            <a:ext cx="286475" cy="260897"/>
          </a:xfrm>
          <a:prstGeom prst="rect">
            <a:avLst/>
          </a:prstGeom>
          <a:noFill/>
        </p:spPr>
        <p:txBody>
          <a:bodyPr wrap="square" rtlCol="0">
            <a:spAutoFit/>
          </a:bodyPr>
          <a:lstStyle/>
          <a:p>
            <a:r>
              <a:rPr lang="it-IT" sz="1097" dirty="0">
                <a:latin typeface="Times" panose="02020603060405020304" pitchFamily="18" charset="0"/>
              </a:rPr>
              <a:t>K</a:t>
            </a:r>
            <a:endParaRPr lang="it-IT" sz="1396" dirty="0">
              <a:latin typeface="Times" panose="02020603060405020304" pitchFamily="18" charset="0"/>
            </a:endParaRPr>
          </a:p>
        </p:txBody>
      </p:sp>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679CA511-87EE-EF9F-499C-57EFCF19F981}"/>
                  </a:ext>
                </a:extLst>
              </p:cNvPr>
              <p:cNvSpPr txBox="1"/>
              <p:nvPr/>
            </p:nvSpPr>
            <p:spPr>
              <a:xfrm>
                <a:off x="8219801" y="5730107"/>
                <a:ext cx="1432183" cy="23141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it-IT" sz="1396" b="0" i="0" smtClean="0">
                          <a:latin typeface="Cambria Math" panose="02040503050406030204" pitchFamily="18" charset="0"/>
                        </a:rPr>
                        <m:t>Δ</m:t>
                      </m:r>
                      <m:r>
                        <a:rPr lang="it-IT" sz="1396" b="0" i="1" smtClean="0">
                          <a:latin typeface="Cambria Math" panose="02040503050406030204" pitchFamily="18" charset="0"/>
                        </a:rPr>
                        <m:t>𝑇</m:t>
                      </m:r>
                      <m:r>
                        <a:rPr lang="it-IT" sz="1396" b="0" i="1" smtClean="0">
                          <a:latin typeface="Cambria Math" panose="02040503050406030204" pitchFamily="18" charset="0"/>
                        </a:rPr>
                        <m:t>=|</m:t>
                      </m:r>
                      <m:sSub>
                        <m:sSubPr>
                          <m:ctrlPr>
                            <a:rPr lang="it-IT" sz="1396" b="0" i="1" smtClean="0">
                              <a:latin typeface="Cambria Math" panose="02040503050406030204" pitchFamily="18" charset="0"/>
                            </a:rPr>
                          </m:ctrlPr>
                        </m:sSubPr>
                        <m:e>
                          <m:r>
                            <a:rPr lang="it-IT" sz="1396" b="0" i="1" smtClean="0">
                              <a:latin typeface="Cambria Math" panose="02040503050406030204" pitchFamily="18" charset="0"/>
                            </a:rPr>
                            <m:t>𝑇</m:t>
                          </m:r>
                        </m:e>
                        <m:sub>
                          <m:r>
                            <a:rPr lang="it-IT" sz="1396" b="0" i="1" smtClean="0">
                              <a:latin typeface="Cambria Math" panose="02040503050406030204" pitchFamily="18" charset="0"/>
                            </a:rPr>
                            <m:t>𝑖𝑛𝑝</m:t>
                          </m:r>
                        </m:sub>
                      </m:sSub>
                      <m:r>
                        <a:rPr lang="it-IT" sz="1396" b="0" i="1" smtClean="0">
                          <a:latin typeface="Cambria Math" panose="02040503050406030204" pitchFamily="18" charset="0"/>
                        </a:rPr>
                        <m:t>−</m:t>
                      </m:r>
                      <m:sSub>
                        <m:sSubPr>
                          <m:ctrlPr>
                            <a:rPr lang="it-IT" sz="1396" b="0" i="1" smtClean="0">
                              <a:latin typeface="Cambria Math" panose="02040503050406030204" pitchFamily="18" charset="0"/>
                            </a:rPr>
                          </m:ctrlPr>
                        </m:sSubPr>
                        <m:e>
                          <m:r>
                            <a:rPr lang="it-IT" sz="1396" b="0" i="1" smtClean="0">
                              <a:latin typeface="Cambria Math" panose="02040503050406030204" pitchFamily="18" charset="0"/>
                            </a:rPr>
                            <m:t>𝑇</m:t>
                          </m:r>
                        </m:e>
                        <m:sub>
                          <m:r>
                            <a:rPr lang="it-IT" sz="1396" b="0" i="1" smtClean="0">
                              <a:latin typeface="Cambria Math" panose="02040503050406030204" pitchFamily="18" charset="0"/>
                            </a:rPr>
                            <m:t>𝑟𝑒𝑡</m:t>
                          </m:r>
                        </m:sub>
                      </m:sSub>
                      <m:r>
                        <a:rPr lang="it-IT" sz="1396" b="0" i="1" smtClean="0">
                          <a:latin typeface="Cambria Math" panose="02040503050406030204" pitchFamily="18" charset="0"/>
                        </a:rPr>
                        <m:t>|</m:t>
                      </m:r>
                    </m:oMath>
                  </m:oMathPara>
                </a14:m>
                <a:endParaRPr lang="it-IT" sz="1396" dirty="0"/>
              </a:p>
            </p:txBody>
          </p:sp>
        </mc:Choice>
        <mc:Fallback xmlns="">
          <p:sp>
            <p:nvSpPr>
              <p:cNvPr id="14" name="CasellaDiTesto 13">
                <a:extLst>
                  <a:ext uri="{FF2B5EF4-FFF2-40B4-BE49-F238E27FC236}">
                    <a16:creationId xmlns:a16="http://schemas.microsoft.com/office/drawing/2014/main" id="{679CA511-87EE-EF9F-499C-57EFCF19F981}"/>
                  </a:ext>
                </a:extLst>
              </p:cNvPr>
              <p:cNvSpPr txBox="1">
                <a:spLocks noRot="1" noChangeAspect="1" noMove="1" noResize="1" noEditPoints="1" noAdjustHandles="1" noChangeArrowheads="1" noChangeShapeType="1" noTextEdit="1"/>
              </p:cNvSpPr>
              <p:nvPr/>
            </p:nvSpPr>
            <p:spPr>
              <a:xfrm>
                <a:off x="8219801" y="5730107"/>
                <a:ext cx="1432183" cy="231418"/>
              </a:xfrm>
              <a:prstGeom prst="rect">
                <a:avLst/>
              </a:prstGeom>
              <a:blipFill>
                <a:blip r:embed="rId3"/>
                <a:stretch>
                  <a:fillRect l="-1702" r="-3404" b="-23684"/>
                </a:stretch>
              </a:blipFill>
            </p:spPr>
            <p:txBody>
              <a:bodyPr/>
              <a:lstStyle/>
              <a:p>
                <a:r>
                  <a:rPr lang="it-IT">
                    <a:noFill/>
                  </a:rPr>
                  <a:t> </a:t>
                </a:r>
              </a:p>
            </p:txBody>
          </p:sp>
        </mc:Fallback>
      </mc:AlternateContent>
      <p:grpSp>
        <p:nvGrpSpPr>
          <p:cNvPr id="17" name="Gruppo 16">
            <a:extLst>
              <a:ext uri="{FF2B5EF4-FFF2-40B4-BE49-F238E27FC236}">
                <a16:creationId xmlns:a16="http://schemas.microsoft.com/office/drawing/2014/main" id="{CEC02862-070B-15D9-8DD8-CCEB42297E75}"/>
              </a:ext>
            </a:extLst>
          </p:cNvPr>
          <p:cNvGrpSpPr/>
          <p:nvPr/>
        </p:nvGrpSpPr>
        <p:grpSpPr>
          <a:xfrm>
            <a:off x="493662" y="1413859"/>
            <a:ext cx="5375757" cy="4030282"/>
            <a:chOff x="495012" y="1408349"/>
            <a:chExt cx="5390456" cy="4041302"/>
          </a:xfrm>
        </p:grpSpPr>
        <p:pic>
          <p:nvPicPr>
            <p:cNvPr id="18" name="Immagine 17">
              <a:extLst>
                <a:ext uri="{FF2B5EF4-FFF2-40B4-BE49-F238E27FC236}">
                  <a16:creationId xmlns:a16="http://schemas.microsoft.com/office/drawing/2014/main" id="{5E057DB7-3291-9D72-9585-876177263FA6}"/>
                </a:ext>
              </a:extLst>
            </p:cNvPr>
            <p:cNvPicPr>
              <a:picLocks noChangeAspect="1"/>
            </p:cNvPicPr>
            <p:nvPr/>
          </p:nvPicPr>
          <p:blipFill>
            <a:blip r:embed="rId4"/>
            <a:srcRect/>
            <a:stretch/>
          </p:blipFill>
          <p:spPr>
            <a:xfrm>
              <a:off x="495012" y="1408349"/>
              <a:ext cx="5390456" cy="4041302"/>
            </a:xfrm>
            <a:prstGeom prst="rect">
              <a:avLst/>
            </a:prstGeom>
          </p:spPr>
        </p:pic>
        <p:sp>
          <p:nvSpPr>
            <p:cNvPr id="19" name="Rettangolo 18">
              <a:extLst>
                <a:ext uri="{FF2B5EF4-FFF2-40B4-BE49-F238E27FC236}">
                  <a16:creationId xmlns:a16="http://schemas.microsoft.com/office/drawing/2014/main" id="{89298697-AB83-5B8F-8116-1ABF4C63070A}"/>
                </a:ext>
              </a:extLst>
            </p:cNvPr>
            <p:cNvSpPr/>
            <p:nvPr/>
          </p:nvSpPr>
          <p:spPr>
            <a:xfrm>
              <a:off x="1696720" y="1418509"/>
              <a:ext cx="2753360" cy="2680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sz="1396"/>
            </a:p>
          </p:txBody>
        </p:sp>
      </p:grpSp>
      <p:grpSp>
        <p:nvGrpSpPr>
          <p:cNvPr id="20" name="Gruppo 19">
            <a:extLst>
              <a:ext uri="{FF2B5EF4-FFF2-40B4-BE49-F238E27FC236}">
                <a16:creationId xmlns:a16="http://schemas.microsoft.com/office/drawing/2014/main" id="{7DBBDE3F-B919-6ECD-C90D-A54D974E2144}"/>
              </a:ext>
            </a:extLst>
          </p:cNvPr>
          <p:cNvGrpSpPr/>
          <p:nvPr/>
        </p:nvGrpSpPr>
        <p:grpSpPr>
          <a:xfrm>
            <a:off x="6248015" y="1413859"/>
            <a:ext cx="5450324" cy="4211396"/>
            <a:chOff x="6265099" y="1408349"/>
            <a:chExt cx="5465227" cy="4222912"/>
          </a:xfrm>
        </p:grpSpPr>
        <p:grpSp>
          <p:nvGrpSpPr>
            <p:cNvPr id="21" name="Gruppo 20">
              <a:extLst>
                <a:ext uri="{FF2B5EF4-FFF2-40B4-BE49-F238E27FC236}">
                  <a16:creationId xmlns:a16="http://schemas.microsoft.com/office/drawing/2014/main" id="{6730C62C-3DFD-E837-9365-9C56CC41F352}"/>
                </a:ext>
              </a:extLst>
            </p:cNvPr>
            <p:cNvGrpSpPr/>
            <p:nvPr/>
          </p:nvGrpSpPr>
          <p:grpSpPr>
            <a:xfrm>
              <a:off x="6265099" y="1408349"/>
              <a:ext cx="5465227" cy="4222912"/>
              <a:chOff x="6265099" y="1408349"/>
              <a:chExt cx="5465227" cy="4222912"/>
            </a:xfrm>
          </p:grpSpPr>
          <p:pic>
            <p:nvPicPr>
              <p:cNvPr id="23" name="Immagine 22">
                <a:extLst>
                  <a:ext uri="{FF2B5EF4-FFF2-40B4-BE49-F238E27FC236}">
                    <a16:creationId xmlns:a16="http://schemas.microsoft.com/office/drawing/2014/main" id="{1B7F6721-90EF-0851-EE3C-181754EDB0A3}"/>
                  </a:ext>
                </a:extLst>
              </p:cNvPr>
              <p:cNvPicPr>
                <a:picLocks noChangeAspect="1"/>
              </p:cNvPicPr>
              <p:nvPr/>
            </p:nvPicPr>
            <p:blipFill>
              <a:blip r:embed="rId5"/>
              <a:srcRect/>
              <a:stretch/>
            </p:blipFill>
            <p:spPr>
              <a:xfrm>
                <a:off x="6339870" y="1408349"/>
                <a:ext cx="5390456" cy="4041302"/>
              </a:xfrm>
              <a:prstGeom prst="rect">
                <a:avLst/>
              </a:prstGeom>
            </p:spPr>
          </p:pic>
          <p:pic>
            <p:nvPicPr>
              <p:cNvPr id="24" name="Immagine 23">
                <a:extLst>
                  <a:ext uri="{FF2B5EF4-FFF2-40B4-BE49-F238E27FC236}">
                    <a16:creationId xmlns:a16="http://schemas.microsoft.com/office/drawing/2014/main" id="{64DB22AA-2063-2809-090A-E4B71A8D64A4}"/>
                  </a:ext>
                </a:extLst>
              </p:cNvPr>
              <p:cNvPicPr>
                <a:picLocks noChangeAspect="1"/>
              </p:cNvPicPr>
              <p:nvPr/>
            </p:nvPicPr>
            <p:blipFill rotWithShape="1">
              <a:blip r:embed="rId4"/>
              <a:srcRect l="-1236" t="88483" r="3701" b="-2643"/>
              <a:stretch/>
            </p:blipFill>
            <p:spPr>
              <a:xfrm>
                <a:off x="6265099" y="5044520"/>
                <a:ext cx="5390456" cy="586741"/>
              </a:xfrm>
              <a:prstGeom prst="rect">
                <a:avLst/>
              </a:prstGeom>
            </p:spPr>
          </p:pic>
        </p:grpSp>
        <p:sp>
          <p:nvSpPr>
            <p:cNvPr id="22" name="Rettangolo 21">
              <a:extLst>
                <a:ext uri="{FF2B5EF4-FFF2-40B4-BE49-F238E27FC236}">
                  <a16:creationId xmlns:a16="http://schemas.microsoft.com/office/drawing/2014/main" id="{C367C58E-DE33-0F8F-9F91-242091CF483B}"/>
                </a:ext>
              </a:extLst>
            </p:cNvPr>
            <p:cNvSpPr/>
            <p:nvPr/>
          </p:nvSpPr>
          <p:spPr>
            <a:xfrm>
              <a:off x="7583647" y="1436883"/>
              <a:ext cx="2753360" cy="2680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sz="1396"/>
            </a:p>
          </p:txBody>
        </p:sp>
      </p:grpSp>
    </p:spTree>
    <p:extLst>
      <p:ext uri="{BB962C8B-B14F-4D97-AF65-F5344CB8AC3E}">
        <p14:creationId xmlns:p14="http://schemas.microsoft.com/office/powerpoint/2010/main" val="3925982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77CC7010-A377-E5A9-C647-565CFC0D82A9}"/>
              </a:ext>
            </a:extLst>
          </p:cNvPr>
          <p:cNvSpPr/>
          <p:nvPr/>
        </p:nvSpPr>
        <p:spPr>
          <a:xfrm>
            <a:off x="168965" y="1413859"/>
            <a:ext cx="11946835" cy="44533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4" name="Titolo 3">
            <a:extLst>
              <a:ext uri="{FF2B5EF4-FFF2-40B4-BE49-F238E27FC236}">
                <a16:creationId xmlns:a16="http://schemas.microsoft.com/office/drawing/2014/main" id="{D87001DD-8FB9-0956-7819-B499082755D6}"/>
              </a:ext>
            </a:extLst>
          </p:cNvPr>
          <p:cNvSpPr>
            <a:spLocks noGrp="1"/>
          </p:cNvSpPr>
          <p:nvPr>
            <p:ph type="title"/>
          </p:nvPr>
        </p:nvSpPr>
        <p:spPr>
          <a:xfrm>
            <a:off x="2895600" y="164603"/>
            <a:ext cx="8610600" cy="1293028"/>
          </a:xfrm>
        </p:spPr>
        <p:txBody>
          <a:bodyPr/>
          <a:lstStyle/>
          <a:p>
            <a:r>
              <a:rPr lang="it-IT" dirty="0"/>
              <a:t>Water Vapour Mixing Ratio</a:t>
            </a:r>
          </a:p>
        </p:txBody>
      </p:sp>
      <p:sp>
        <p:nvSpPr>
          <p:cNvPr id="8" name="Segnaposto contenuto 7">
            <a:extLst>
              <a:ext uri="{FF2B5EF4-FFF2-40B4-BE49-F238E27FC236}">
                <a16:creationId xmlns:a16="http://schemas.microsoft.com/office/drawing/2014/main" id="{F4097893-0EF7-DC97-C2FE-C4EAD155771B}"/>
              </a:ext>
            </a:extLst>
          </p:cNvPr>
          <p:cNvSpPr>
            <a:spLocks noGrp="1"/>
          </p:cNvSpPr>
          <p:nvPr>
            <p:ph sz="half" idx="1"/>
          </p:nvPr>
        </p:nvSpPr>
        <p:spPr/>
        <p:txBody>
          <a:bodyPr/>
          <a:lstStyle/>
          <a:p>
            <a:endParaRPr lang="it-IT"/>
          </a:p>
        </p:txBody>
      </p:sp>
      <p:sp>
        <p:nvSpPr>
          <p:cNvPr id="10" name="Segnaposto contenuto 9">
            <a:extLst>
              <a:ext uri="{FF2B5EF4-FFF2-40B4-BE49-F238E27FC236}">
                <a16:creationId xmlns:a16="http://schemas.microsoft.com/office/drawing/2014/main" id="{09A2450E-27BB-6106-679A-A663B40BA332}"/>
              </a:ext>
            </a:extLst>
          </p:cNvPr>
          <p:cNvSpPr>
            <a:spLocks noGrp="1"/>
          </p:cNvSpPr>
          <p:nvPr>
            <p:ph sz="half" idx="2"/>
          </p:nvPr>
        </p:nvSpPr>
        <p:spPr/>
        <p:txBody>
          <a:bodyPr/>
          <a:lstStyle/>
          <a:p>
            <a:endParaRPr lang="it-IT"/>
          </a:p>
        </p:txBody>
      </p:sp>
      <p:grpSp>
        <p:nvGrpSpPr>
          <p:cNvPr id="2" name="Gruppo 1">
            <a:extLst>
              <a:ext uri="{FF2B5EF4-FFF2-40B4-BE49-F238E27FC236}">
                <a16:creationId xmlns:a16="http://schemas.microsoft.com/office/drawing/2014/main" id="{CCE5A4E9-D357-9CC6-7FF8-8FC72F4CA9C6}"/>
              </a:ext>
            </a:extLst>
          </p:cNvPr>
          <p:cNvGrpSpPr/>
          <p:nvPr/>
        </p:nvGrpSpPr>
        <p:grpSpPr>
          <a:xfrm>
            <a:off x="401681" y="1570524"/>
            <a:ext cx="5467738" cy="4160240"/>
            <a:chOff x="402779" y="1565442"/>
            <a:chExt cx="5482689" cy="4171616"/>
          </a:xfrm>
        </p:grpSpPr>
        <p:pic>
          <p:nvPicPr>
            <p:cNvPr id="7" name="Immagine 6">
              <a:extLst>
                <a:ext uri="{FF2B5EF4-FFF2-40B4-BE49-F238E27FC236}">
                  <a16:creationId xmlns:a16="http://schemas.microsoft.com/office/drawing/2014/main" id="{B2BE54C7-36FF-6D35-05CD-55199592E0D0}"/>
                </a:ext>
              </a:extLst>
            </p:cNvPr>
            <p:cNvPicPr>
              <a:picLocks noChangeAspect="1"/>
            </p:cNvPicPr>
            <p:nvPr/>
          </p:nvPicPr>
          <p:blipFill>
            <a:blip r:embed="rId2"/>
            <a:srcRect/>
            <a:stretch/>
          </p:blipFill>
          <p:spPr>
            <a:xfrm>
              <a:off x="495012" y="1565442"/>
              <a:ext cx="5390456" cy="3727115"/>
            </a:xfrm>
            <a:prstGeom prst="rect">
              <a:avLst/>
            </a:prstGeom>
          </p:spPr>
        </p:pic>
        <p:pic>
          <p:nvPicPr>
            <p:cNvPr id="5" name="Immagine 4">
              <a:extLst>
                <a:ext uri="{FF2B5EF4-FFF2-40B4-BE49-F238E27FC236}">
                  <a16:creationId xmlns:a16="http://schemas.microsoft.com/office/drawing/2014/main" id="{AA7A4036-EEC0-D61E-B0CC-68E958318E08}"/>
                </a:ext>
              </a:extLst>
            </p:cNvPr>
            <p:cNvPicPr>
              <a:picLocks noChangeAspect="1"/>
            </p:cNvPicPr>
            <p:nvPr/>
          </p:nvPicPr>
          <p:blipFill rotWithShape="1">
            <a:blip r:embed="rId3"/>
            <a:srcRect l="-1236" t="88483" r="3701" b="-2643"/>
            <a:stretch/>
          </p:blipFill>
          <p:spPr>
            <a:xfrm>
              <a:off x="402779" y="5150317"/>
              <a:ext cx="5390456" cy="586741"/>
            </a:xfrm>
            <a:prstGeom prst="rect">
              <a:avLst/>
            </a:prstGeom>
          </p:spPr>
        </p:pic>
      </p:grpSp>
      <p:grpSp>
        <p:nvGrpSpPr>
          <p:cNvPr id="3" name="Gruppo 2">
            <a:extLst>
              <a:ext uri="{FF2B5EF4-FFF2-40B4-BE49-F238E27FC236}">
                <a16:creationId xmlns:a16="http://schemas.microsoft.com/office/drawing/2014/main" id="{E0557A10-61BD-57A0-810A-D80F081DB6FB}"/>
              </a:ext>
            </a:extLst>
          </p:cNvPr>
          <p:cNvGrpSpPr/>
          <p:nvPr/>
        </p:nvGrpSpPr>
        <p:grpSpPr>
          <a:xfrm>
            <a:off x="6237883" y="1570524"/>
            <a:ext cx="5460456" cy="4169106"/>
            <a:chOff x="6254939" y="1565442"/>
            <a:chExt cx="5475387" cy="4180506"/>
          </a:xfrm>
        </p:grpSpPr>
        <p:pic>
          <p:nvPicPr>
            <p:cNvPr id="9" name="Immagine 8">
              <a:extLst>
                <a:ext uri="{FF2B5EF4-FFF2-40B4-BE49-F238E27FC236}">
                  <a16:creationId xmlns:a16="http://schemas.microsoft.com/office/drawing/2014/main" id="{F62626B2-3F81-BA8E-2550-03BF25D1402D}"/>
                </a:ext>
              </a:extLst>
            </p:cNvPr>
            <p:cNvPicPr>
              <a:picLocks noChangeAspect="1"/>
            </p:cNvPicPr>
            <p:nvPr/>
          </p:nvPicPr>
          <p:blipFill>
            <a:blip r:embed="rId4"/>
            <a:srcRect/>
            <a:stretch/>
          </p:blipFill>
          <p:spPr>
            <a:xfrm>
              <a:off x="6339870" y="1565442"/>
              <a:ext cx="5390456" cy="3727115"/>
            </a:xfrm>
            <a:prstGeom prst="rect">
              <a:avLst/>
            </a:prstGeom>
          </p:spPr>
        </p:pic>
        <p:pic>
          <p:nvPicPr>
            <p:cNvPr id="6" name="Immagine 5">
              <a:extLst>
                <a:ext uri="{FF2B5EF4-FFF2-40B4-BE49-F238E27FC236}">
                  <a16:creationId xmlns:a16="http://schemas.microsoft.com/office/drawing/2014/main" id="{D028DF98-AA60-92DF-0822-713F303AB978}"/>
                </a:ext>
              </a:extLst>
            </p:cNvPr>
            <p:cNvPicPr>
              <a:picLocks noChangeAspect="1"/>
            </p:cNvPicPr>
            <p:nvPr/>
          </p:nvPicPr>
          <p:blipFill rotWithShape="1">
            <a:blip r:embed="rId3"/>
            <a:srcRect l="-1236" t="88483" r="3701" b="-2643"/>
            <a:stretch/>
          </p:blipFill>
          <p:spPr>
            <a:xfrm>
              <a:off x="6254939" y="5159207"/>
              <a:ext cx="5390456" cy="586741"/>
            </a:xfrm>
            <a:prstGeom prst="rect">
              <a:avLst/>
            </a:prstGeom>
          </p:spPr>
        </p:pic>
      </p:grpSp>
    </p:spTree>
    <p:extLst>
      <p:ext uri="{BB962C8B-B14F-4D97-AF65-F5344CB8AC3E}">
        <p14:creationId xmlns:p14="http://schemas.microsoft.com/office/powerpoint/2010/main" val="1122857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87001DD-8FB9-0956-7819-B499082755D6}"/>
              </a:ext>
            </a:extLst>
          </p:cNvPr>
          <p:cNvSpPr>
            <a:spLocks noGrp="1"/>
          </p:cNvSpPr>
          <p:nvPr>
            <p:ph type="title"/>
          </p:nvPr>
        </p:nvSpPr>
        <p:spPr>
          <a:xfrm>
            <a:off x="2895600" y="299884"/>
            <a:ext cx="8610600" cy="1295400"/>
          </a:xfrm>
        </p:spPr>
        <p:txBody>
          <a:bodyPr/>
          <a:lstStyle/>
          <a:p>
            <a:r>
              <a:rPr lang="it-IT" sz="2792" dirty="0"/>
              <a:t>Relative Statistical </a:t>
            </a:r>
            <a:r>
              <a:rPr lang="it-IT" sz="2792" dirty="0" err="1"/>
              <a:t>Uncertainty</a:t>
            </a:r>
            <a:r>
              <a:rPr lang="it-IT" sz="2792" dirty="0"/>
              <a:t> (%) and relative </a:t>
            </a:r>
            <a:r>
              <a:rPr lang="it-IT" sz="2792" dirty="0" err="1"/>
              <a:t>Bias</a:t>
            </a:r>
            <a:r>
              <a:rPr lang="it-IT" sz="2792" dirty="0"/>
              <a:t> (%)</a:t>
            </a:r>
          </a:p>
        </p:txBody>
      </p:sp>
      <p:sp>
        <p:nvSpPr>
          <p:cNvPr id="13" name="Segnaposto testo 12">
            <a:extLst>
              <a:ext uri="{FF2B5EF4-FFF2-40B4-BE49-F238E27FC236}">
                <a16:creationId xmlns:a16="http://schemas.microsoft.com/office/drawing/2014/main" id="{6D2A983D-0647-9BB4-6E15-2F31EBB76AB4}"/>
              </a:ext>
            </a:extLst>
          </p:cNvPr>
          <p:cNvSpPr>
            <a:spLocks noGrp="1"/>
          </p:cNvSpPr>
          <p:nvPr>
            <p:ph type="body" idx="1"/>
          </p:nvPr>
        </p:nvSpPr>
        <p:spPr/>
        <p:txBody>
          <a:bodyPr/>
          <a:lstStyle/>
          <a:p>
            <a:endParaRPr lang="it-IT"/>
          </a:p>
        </p:txBody>
      </p:sp>
      <p:sp>
        <p:nvSpPr>
          <p:cNvPr id="16" name="Segnaposto contenuto 15">
            <a:extLst>
              <a:ext uri="{FF2B5EF4-FFF2-40B4-BE49-F238E27FC236}">
                <a16:creationId xmlns:a16="http://schemas.microsoft.com/office/drawing/2014/main" id="{01EB35B9-712A-5E5E-DF02-F756544DE551}"/>
              </a:ext>
            </a:extLst>
          </p:cNvPr>
          <p:cNvSpPr>
            <a:spLocks noGrp="1"/>
          </p:cNvSpPr>
          <p:nvPr>
            <p:ph sz="half" idx="2"/>
          </p:nvPr>
        </p:nvSpPr>
        <p:spPr/>
        <p:txBody>
          <a:bodyPr/>
          <a:lstStyle/>
          <a:p>
            <a:endParaRPr lang="it-IT" dirty="0"/>
          </a:p>
        </p:txBody>
      </p:sp>
      <p:sp>
        <p:nvSpPr>
          <p:cNvPr id="17" name="Segnaposto testo 16">
            <a:extLst>
              <a:ext uri="{FF2B5EF4-FFF2-40B4-BE49-F238E27FC236}">
                <a16:creationId xmlns:a16="http://schemas.microsoft.com/office/drawing/2014/main" id="{26FD7D6E-5014-89B5-6631-6FA128309FF2}"/>
              </a:ext>
            </a:extLst>
          </p:cNvPr>
          <p:cNvSpPr>
            <a:spLocks noGrp="1"/>
          </p:cNvSpPr>
          <p:nvPr>
            <p:ph type="body" sz="quarter" idx="3"/>
          </p:nvPr>
        </p:nvSpPr>
        <p:spPr/>
        <p:txBody>
          <a:bodyPr/>
          <a:lstStyle/>
          <a:p>
            <a:endParaRPr lang="it-IT"/>
          </a:p>
        </p:txBody>
      </p:sp>
      <p:sp>
        <p:nvSpPr>
          <p:cNvPr id="18" name="Segnaposto contenuto 17">
            <a:extLst>
              <a:ext uri="{FF2B5EF4-FFF2-40B4-BE49-F238E27FC236}">
                <a16:creationId xmlns:a16="http://schemas.microsoft.com/office/drawing/2014/main" id="{615972B8-915D-780D-9822-7EE68946E061}"/>
              </a:ext>
            </a:extLst>
          </p:cNvPr>
          <p:cNvSpPr>
            <a:spLocks noGrp="1"/>
          </p:cNvSpPr>
          <p:nvPr>
            <p:ph sz="quarter" idx="4"/>
          </p:nvPr>
        </p:nvSpPr>
        <p:spPr/>
        <p:txBody>
          <a:bodyPr/>
          <a:lstStyle/>
          <a:p>
            <a:endParaRPr lang="it-IT"/>
          </a:p>
        </p:txBody>
      </p:sp>
      <p:grpSp>
        <p:nvGrpSpPr>
          <p:cNvPr id="8" name="Gruppo 7">
            <a:extLst>
              <a:ext uri="{FF2B5EF4-FFF2-40B4-BE49-F238E27FC236}">
                <a16:creationId xmlns:a16="http://schemas.microsoft.com/office/drawing/2014/main" id="{AFBA4DD5-D522-5FE7-A787-C429E6CEF4A3}"/>
              </a:ext>
            </a:extLst>
          </p:cNvPr>
          <p:cNvGrpSpPr/>
          <p:nvPr/>
        </p:nvGrpSpPr>
        <p:grpSpPr>
          <a:xfrm>
            <a:off x="418057" y="1413859"/>
            <a:ext cx="5451362" cy="4150603"/>
            <a:chOff x="419200" y="1408349"/>
            <a:chExt cx="5466268" cy="4161952"/>
          </a:xfrm>
        </p:grpSpPr>
        <p:grpSp>
          <p:nvGrpSpPr>
            <p:cNvPr id="3" name="Gruppo 2">
              <a:extLst>
                <a:ext uri="{FF2B5EF4-FFF2-40B4-BE49-F238E27FC236}">
                  <a16:creationId xmlns:a16="http://schemas.microsoft.com/office/drawing/2014/main" id="{AA1C445A-2732-EC0B-1B31-444A81314C96}"/>
                </a:ext>
              </a:extLst>
            </p:cNvPr>
            <p:cNvGrpSpPr/>
            <p:nvPr/>
          </p:nvGrpSpPr>
          <p:grpSpPr>
            <a:xfrm>
              <a:off x="419200" y="1408349"/>
              <a:ext cx="5466268" cy="4161952"/>
              <a:chOff x="419200" y="1408349"/>
              <a:chExt cx="5466268" cy="4161952"/>
            </a:xfrm>
          </p:grpSpPr>
          <p:pic>
            <p:nvPicPr>
              <p:cNvPr id="7" name="Immagine 6">
                <a:extLst>
                  <a:ext uri="{FF2B5EF4-FFF2-40B4-BE49-F238E27FC236}">
                    <a16:creationId xmlns:a16="http://schemas.microsoft.com/office/drawing/2014/main" id="{B2BE54C7-36FF-6D35-05CD-55199592E0D0}"/>
                  </a:ext>
                </a:extLst>
              </p:cNvPr>
              <p:cNvPicPr>
                <a:picLocks noChangeAspect="1"/>
              </p:cNvPicPr>
              <p:nvPr/>
            </p:nvPicPr>
            <p:blipFill>
              <a:blip r:embed="rId2"/>
              <a:srcRect/>
              <a:stretch/>
            </p:blipFill>
            <p:spPr>
              <a:xfrm>
                <a:off x="495012" y="1408349"/>
                <a:ext cx="5390456" cy="4041301"/>
              </a:xfrm>
              <a:prstGeom prst="rect">
                <a:avLst/>
              </a:prstGeom>
            </p:spPr>
          </p:pic>
          <p:pic>
            <p:nvPicPr>
              <p:cNvPr id="5" name="Immagine 4">
                <a:extLst>
                  <a:ext uri="{FF2B5EF4-FFF2-40B4-BE49-F238E27FC236}">
                    <a16:creationId xmlns:a16="http://schemas.microsoft.com/office/drawing/2014/main" id="{C9B139A6-089E-F29B-05F0-FE9FD0DAE83D}"/>
                  </a:ext>
                </a:extLst>
              </p:cNvPr>
              <p:cNvPicPr>
                <a:picLocks noChangeAspect="1"/>
              </p:cNvPicPr>
              <p:nvPr/>
            </p:nvPicPr>
            <p:blipFill rotWithShape="1">
              <a:blip r:embed="rId3"/>
              <a:srcRect l="-1236" t="88483" r="3701" b="-2643"/>
              <a:stretch/>
            </p:blipFill>
            <p:spPr>
              <a:xfrm>
                <a:off x="419200" y="4983560"/>
                <a:ext cx="5390456" cy="586741"/>
              </a:xfrm>
              <a:prstGeom prst="rect">
                <a:avLst/>
              </a:prstGeom>
            </p:spPr>
          </p:pic>
        </p:grpSp>
        <p:sp>
          <p:nvSpPr>
            <p:cNvPr id="10" name="Rettangolo 9">
              <a:extLst>
                <a:ext uri="{FF2B5EF4-FFF2-40B4-BE49-F238E27FC236}">
                  <a16:creationId xmlns:a16="http://schemas.microsoft.com/office/drawing/2014/main" id="{32927C0F-9B54-5353-9D15-4D17F462A30C}"/>
                </a:ext>
              </a:extLst>
            </p:cNvPr>
            <p:cNvSpPr/>
            <p:nvPr/>
          </p:nvSpPr>
          <p:spPr>
            <a:xfrm>
              <a:off x="1660367" y="1418509"/>
              <a:ext cx="2753360" cy="2680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sz="1396"/>
            </a:p>
          </p:txBody>
        </p:sp>
      </p:grpSp>
      <p:grpSp>
        <p:nvGrpSpPr>
          <p:cNvPr id="12" name="Gruppo 11">
            <a:extLst>
              <a:ext uri="{FF2B5EF4-FFF2-40B4-BE49-F238E27FC236}">
                <a16:creationId xmlns:a16="http://schemas.microsoft.com/office/drawing/2014/main" id="{C257A339-E109-595D-7FC7-3B00F29DC333}"/>
              </a:ext>
            </a:extLst>
          </p:cNvPr>
          <p:cNvGrpSpPr/>
          <p:nvPr/>
        </p:nvGrpSpPr>
        <p:grpSpPr>
          <a:xfrm>
            <a:off x="6241523" y="1413859"/>
            <a:ext cx="5456815" cy="4164614"/>
            <a:chOff x="6258590" y="1408349"/>
            <a:chExt cx="5471736" cy="4176002"/>
          </a:xfrm>
        </p:grpSpPr>
        <p:grpSp>
          <p:nvGrpSpPr>
            <p:cNvPr id="2" name="Gruppo 1">
              <a:extLst>
                <a:ext uri="{FF2B5EF4-FFF2-40B4-BE49-F238E27FC236}">
                  <a16:creationId xmlns:a16="http://schemas.microsoft.com/office/drawing/2014/main" id="{052C17C7-6549-5C9E-F2F2-D3EA2BCF292E}"/>
                </a:ext>
              </a:extLst>
            </p:cNvPr>
            <p:cNvGrpSpPr/>
            <p:nvPr/>
          </p:nvGrpSpPr>
          <p:grpSpPr>
            <a:xfrm>
              <a:off x="6258590" y="1408349"/>
              <a:ext cx="5471736" cy="4176002"/>
              <a:chOff x="6258590" y="1408349"/>
              <a:chExt cx="5471736" cy="4176002"/>
            </a:xfrm>
          </p:grpSpPr>
          <p:pic>
            <p:nvPicPr>
              <p:cNvPr id="9" name="Immagine 8">
                <a:extLst>
                  <a:ext uri="{FF2B5EF4-FFF2-40B4-BE49-F238E27FC236}">
                    <a16:creationId xmlns:a16="http://schemas.microsoft.com/office/drawing/2014/main" id="{F62626B2-3F81-BA8E-2550-03BF25D1402D}"/>
                  </a:ext>
                </a:extLst>
              </p:cNvPr>
              <p:cNvPicPr>
                <a:picLocks noChangeAspect="1"/>
              </p:cNvPicPr>
              <p:nvPr/>
            </p:nvPicPr>
            <p:blipFill>
              <a:blip r:embed="rId4"/>
              <a:srcRect/>
              <a:stretch/>
            </p:blipFill>
            <p:spPr>
              <a:xfrm>
                <a:off x="6339870" y="1408349"/>
                <a:ext cx="5390456" cy="4041301"/>
              </a:xfrm>
              <a:prstGeom prst="rect">
                <a:avLst/>
              </a:prstGeom>
            </p:spPr>
          </p:pic>
          <p:pic>
            <p:nvPicPr>
              <p:cNvPr id="6" name="Immagine 5">
                <a:extLst>
                  <a:ext uri="{FF2B5EF4-FFF2-40B4-BE49-F238E27FC236}">
                    <a16:creationId xmlns:a16="http://schemas.microsoft.com/office/drawing/2014/main" id="{2165E77F-A06F-AA7E-E7EE-440715DF8DEC}"/>
                  </a:ext>
                </a:extLst>
              </p:cNvPr>
              <p:cNvPicPr>
                <a:picLocks noChangeAspect="1"/>
              </p:cNvPicPr>
              <p:nvPr/>
            </p:nvPicPr>
            <p:blipFill rotWithShape="1">
              <a:blip r:embed="rId3"/>
              <a:srcRect l="-1236" t="88483" r="3701" b="-2643"/>
              <a:stretch/>
            </p:blipFill>
            <p:spPr>
              <a:xfrm>
                <a:off x="6258590" y="4997610"/>
                <a:ext cx="5390456" cy="586741"/>
              </a:xfrm>
              <a:prstGeom prst="rect">
                <a:avLst/>
              </a:prstGeom>
            </p:spPr>
          </p:pic>
        </p:grpSp>
        <p:sp>
          <p:nvSpPr>
            <p:cNvPr id="11" name="Rettangolo 10">
              <a:extLst>
                <a:ext uri="{FF2B5EF4-FFF2-40B4-BE49-F238E27FC236}">
                  <a16:creationId xmlns:a16="http://schemas.microsoft.com/office/drawing/2014/main" id="{33781E22-D4D3-87CC-F638-3E73B9E09FD4}"/>
                </a:ext>
              </a:extLst>
            </p:cNvPr>
            <p:cNvSpPr/>
            <p:nvPr/>
          </p:nvSpPr>
          <p:spPr>
            <a:xfrm>
              <a:off x="7583647" y="1436883"/>
              <a:ext cx="2753360" cy="2680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sz="1396"/>
            </a:p>
          </p:txBody>
        </p:sp>
      </p:grpSp>
      <mc:AlternateContent xmlns:mc="http://schemas.openxmlformats.org/markup-compatibility/2006" xmlns:a14="http://schemas.microsoft.com/office/drawing/2010/main">
        <mc:Choice Requires="a14">
          <p:sp>
            <p:nvSpPr>
              <p:cNvPr id="14" name="Segnaposto testo 20">
                <a:extLst>
                  <a:ext uri="{FF2B5EF4-FFF2-40B4-BE49-F238E27FC236}">
                    <a16:creationId xmlns:a16="http://schemas.microsoft.com/office/drawing/2014/main" id="{81499596-1490-A9F0-824F-57A7C5371B03}"/>
                  </a:ext>
                </a:extLst>
              </p:cNvPr>
              <p:cNvSpPr txBox="1">
                <a:spLocks/>
              </p:cNvSpPr>
              <p:nvPr/>
            </p:nvSpPr>
            <p:spPr>
              <a:xfrm>
                <a:off x="707343" y="5458153"/>
                <a:ext cx="4797184" cy="821666"/>
              </a:xfrm>
              <a:prstGeom prst="rect">
                <a:avLst/>
              </a:prstGeom>
              <a:noFill/>
              <a:ln>
                <a:noFill/>
              </a:ln>
            </p:spPr>
            <p:txBody>
              <a:bodyPr spcFirstLastPara="1" wrap="square" lIns="91176" tIns="45575" rIns="91176" bIns="45575" anchor="t" anchorCtr="0">
                <a:noAutofit/>
              </a:bodyPr>
              <a:lstStyle>
                <a:defPPr marR="0" lvl="0" algn="l" rtl="0">
                  <a:lnSpc>
                    <a:spcPct val="100000"/>
                  </a:lnSpc>
                  <a:spcBef>
                    <a:spcPts val="0"/>
                  </a:spcBef>
                  <a:spcAft>
                    <a:spcPts val="0"/>
                  </a:spcAft>
                </a:defPPr>
                <a:lvl1pPr marL="457200" marR="0" lvl="0" indent="-228600" algn="l" rtl="0">
                  <a:lnSpc>
                    <a:spcPct val="119000"/>
                  </a:lnSpc>
                  <a:spcBef>
                    <a:spcPts val="360"/>
                  </a:spcBef>
                  <a:spcAft>
                    <a:spcPts val="0"/>
                  </a:spcAft>
                  <a:buClr>
                    <a:srgbClr val="8197A6"/>
                  </a:buClr>
                  <a:buSzPts val="1800"/>
                  <a:buFont typeface="Arial"/>
                  <a:buNone/>
                  <a:defRPr sz="1800" b="0" i="0" u="none" strike="noStrike" cap="none">
                    <a:solidFill>
                      <a:srgbClr val="8197A6"/>
                    </a:solidFill>
                    <a:latin typeface="Arial"/>
                    <a:ea typeface="Arial"/>
                    <a:cs typeface="Arial"/>
                    <a:sym typeface="Arial"/>
                  </a:defRPr>
                </a:lvl1pPr>
                <a:lvl2pPr marL="914400" marR="0" lvl="1" indent="-228600" algn="l" rtl="0">
                  <a:lnSpc>
                    <a:spcPct val="119000"/>
                  </a:lnSpc>
                  <a:spcBef>
                    <a:spcPts val="360"/>
                  </a:spcBef>
                  <a:spcAft>
                    <a:spcPts val="0"/>
                  </a:spcAft>
                  <a:buClr>
                    <a:schemeClr val="accent1"/>
                  </a:buClr>
                  <a:buSzPts val="1800"/>
                  <a:buFont typeface="Verdana"/>
                  <a:buNone/>
                  <a:defRPr sz="1800" b="0" i="0" u="none" strike="noStrike" cap="none">
                    <a:solidFill>
                      <a:srgbClr val="8197A6"/>
                    </a:solidFill>
                    <a:latin typeface="Arial"/>
                    <a:ea typeface="Arial"/>
                    <a:cs typeface="Arial"/>
                    <a:sym typeface="Arial"/>
                  </a:defRPr>
                </a:lvl2pPr>
                <a:lvl3pPr marL="1371600" marR="0" lvl="2" indent="-228600" algn="l" rtl="0">
                  <a:lnSpc>
                    <a:spcPct val="119000"/>
                  </a:lnSpc>
                  <a:spcBef>
                    <a:spcPts val="360"/>
                  </a:spcBef>
                  <a:spcAft>
                    <a:spcPts val="0"/>
                  </a:spcAft>
                  <a:buClr>
                    <a:schemeClr val="accent1"/>
                  </a:buClr>
                  <a:buSzPts val="1800"/>
                  <a:buFont typeface="Verdana"/>
                  <a:buNone/>
                  <a:defRPr sz="1800" b="0" i="0" u="none" strike="noStrike" cap="none">
                    <a:solidFill>
                      <a:srgbClr val="8197A6"/>
                    </a:solidFill>
                    <a:latin typeface="Arial"/>
                    <a:ea typeface="Arial"/>
                    <a:cs typeface="Arial"/>
                    <a:sym typeface="Arial"/>
                  </a:defRPr>
                </a:lvl3pPr>
                <a:lvl4pPr marL="1828800" marR="0" lvl="3" indent="-228600" algn="l" rtl="0">
                  <a:lnSpc>
                    <a:spcPct val="119000"/>
                  </a:lnSpc>
                  <a:spcBef>
                    <a:spcPts val="360"/>
                  </a:spcBef>
                  <a:spcAft>
                    <a:spcPts val="0"/>
                  </a:spcAft>
                  <a:buClr>
                    <a:schemeClr val="accent1"/>
                  </a:buClr>
                  <a:buSzPts val="1800"/>
                  <a:buFont typeface="Verdana"/>
                  <a:buNone/>
                  <a:defRPr sz="1800" b="0" i="0" u="none" strike="noStrike" cap="none">
                    <a:solidFill>
                      <a:srgbClr val="8197A6"/>
                    </a:solidFill>
                    <a:latin typeface="Arial"/>
                    <a:ea typeface="Arial"/>
                    <a:cs typeface="Arial"/>
                    <a:sym typeface="Arial"/>
                  </a:defRPr>
                </a:lvl4pPr>
                <a:lvl5pPr marL="2286000" marR="0" lvl="4" indent="-228600" algn="l" rtl="0">
                  <a:lnSpc>
                    <a:spcPct val="119000"/>
                  </a:lnSpc>
                  <a:spcBef>
                    <a:spcPts val="360"/>
                  </a:spcBef>
                  <a:spcAft>
                    <a:spcPts val="0"/>
                  </a:spcAft>
                  <a:buClr>
                    <a:schemeClr val="accent1"/>
                  </a:buClr>
                  <a:buSzPts val="1800"/>
                  <a:buFont typeface="Verdana"/>
                  <a:buNone/>
                  <a:defRPr sz="1800" b="0" i="0" u="none" strike="noStrike" cap="none">
                    <a:solidFill>
                      <a:srgbClr val="8197A6"/>
                    </a:solidFill>
                    <a:latin typeface="Arial"/>
                    <a:ea typeface="Arial"/>
                    <a:cs typeface="Arial"/>
                    <a:sym typeface="Arial"/>
                  </a:defRPr>
                </a:lvl5pPr>
                <a:lvl6pPr marL="2743200" marR="0" lvl="5" indent="-326580" algn="l" rtl="0">
                  <a:lnSpc>
                    <a:spcPct val="119000"/>
                  </a:lnSpc>
                  <a:spcBef>
                    <a:spcPts val="309"/>
                  </a:spcBef>
                  <a:spcAft>
                    <a:spcPts val="0"/>
                  </a:spcAft>
                  <a:buClr>
                    <a:schemeClr val="accent1"/>
                  </a:buClr>
                  <a:buSzPts val="1543"/>
                  <a:buFont typeface="Verdana"/>
                  <a:buChar char="–"/>
                  <a:defRPr sz="1543" b="0" i="0" u="none" strike="noStrike" cap="none">
                    <a:solidFill>
                      <a:schemeClr val="lt2"/>
                    </a:solidFill>
                    <a:latin typeface="Arial"/>
                    <a:ea typeface="Arial"/>
                    <a:cs typeface="Arial"/>
                    <a:sym typeface="Arial"/>
                  </a:defRPr>
                </a:lvl6pPr>
                <a:lvl7pPr marL="3200400" marR="0" lvl="6" indent="-326580" algn="l" rtl="0">
                  <a:lnSpc>
                    <a:spcPct val="119000"/>
                  </a:lnSpc>
                  <a:spcBef>
                    <a:spcPts val="309"/>
                  </a:spcBef>
                  <a:spcAft>
                    <a:spcPts val="0"/>
                  </a:spcAft>
                  <a:buClr>
                    <a:schemeClr val="accent1"/>
                  </a:buClr>
                  <a:buSzPts val="1543"/>
                  <a:buFont typeface="Verdana"/>
                  <a:buChar char="–"/>
                  <a:defRPr sz="1543" b="0" i="0" u="none" strike="noStrike" cap="none">
                    <a:solidFill>
                      <a:schemeClr val="lt2"/>
                    </a:solidFill>
                    <a:latin typeface="Arial"/>
                    <a:ea typeface="Arial"/>
                    <a:cs typeface="Arial"/>
                    <a:sym typeface="Arial"/>
                  </a:defRPr>
                </a:lvl7pPr>
                <a:lvl8pPr marL="3657600" marR="0" lvl="7" indent="-326580" algn="l" rtl="0">
                  <a:lnSpc>
                    <a:spcPct val="119000"/>
                  </a:lnSpc>
                  <a:spcBef>
                    <a:spcPts val="309"/>
                  </a:spcBef>
                  <a:spcAft>
                    <a:spcPts val="0"/>
                  </a:spcAft>
                  <a:buClr>
                    <a:schemeClr val="accent1"/>
                  </a:buClr>
                  <a:buSzPts val="1543"/>
                  <a:buFont typeface="Verdana"/>
                  <a:buChar char="–"/>
                  <a:defRPr sz="1543" b="0" i="0" u="none" strike="noStrike" cap="none">
                    <a:solidFill>
                      <a:schemeClr val="lt2"/>
                    </a:solidFill>
                    <a:latin typeface="Arial"/>
                    <a:ea typeface="Arial"/>
                    <a:cs typeface="Arial"/>
                    <a:sym typeface="Arial"/>
                  </a:defRPr>
                </a:lvl8pPr>
                <a:lvl9pPr marL="4114800" marR="0" lvl="8" indent="-326580" algn="l" rtl="0">
                  <a:lnSpc>
                    <a:spcPct val="119000"/>
                  </a:lnSpc>
                  <a:spcBef>
                    <a:spcPts val="309"/>
                  </a:spcBef>
                  <a:spcAft>
                    <a:spcPts val="0"/>
                  </a:spcAft>
                  <a:buClr>
                    <a:schemeClr val="accent1"/>
                  </a:buClr>
                  <a:buSzPts val="1543"/>
                  <a:buFont typeface="Verdana"/>
                  <a:buChar char="–"/>
                  <a:defRPr sz="1543" b="0" i="0" u="none" strike="noStrike" cap="none">
                    <a:solidFill>
                      <a:schemeClr val="lt2"/>
                    </a:solidFill>
                    <a:latin typeface="Arial"/>
                    <a:ea typeface="Arial"/>
                    <a:cs typeface="Arial"/>
                    <a:sym typeface="Arial"/>
                  </a:defRPr>
                </a:lvl9pPr>
              </a:lstStyle>
              <a:p>
                <a:pPr marL="0" indent="0"/>
                <a14:m>
                  <m:oMathPara xmlns:m="http://schemas.openxmlformats.org/officeDocument/2006/math">
                    <m:oMathParaPr>
                      <m:jc m:val="centerGroup"/>
                    </m:oMathParaPr>
                    <m:oMath xmlns:m="http://schemas.openxmlformats.org/officeDocument/2006/math">
                      <m:f>
                        <m:fPr>
                          <m:ctrlPr>
                            <a:rPr lang="it-IT" sz="1396" i="1" smtClean="0">
                              <a:solidFill>
                                <a:schemeClr val="tx1"/>
                              </a:solidFill>
                              <a:latin typeface="Cambria Math" panose="02040503050406030204" pitchFamily="18" charset="0"/>
                            </a:rPr>
                          </m:ctrlPr>
                        </m:fPr>
                        <m:num>
                          <m:r>
                            <m:rPr>
                              <m:sty m:val="p"/>
                            </m:rPr>
                            <a:rPr lang="it-IT" sz="1396" smtClean="0">
                              <a:solidFill>
                                <a:schemeClr val="tx1"/>
                              </a:solidFill>
                              <a:latin typeface="Cambria Math" panose="02040503050406030204" pitchFamily="18" charset="0"/>
                            </a:rPr>
                            <m:t>Δ</m:t>
                          </m:r>
                          <m:sSub>
                            <m:sSubPr>
                              <m:ctrlPr>
                                <a:rPr lang="it-IT" sz="1396" i="1" smtClean="0">
                                  <a:solidFill>
                                    <a:schemeClr val="tx1"/>
                                  </a:solidFill>
                                  <a:latin typeface="Cambria Math" panose="02040503050406030204" pitchFamily="18" charset="0"/>
                                </a:rPr>
                              </m:ctrlPr>
                            </m:sSubPr>
                            <m:e>
                              <m:r>
                                <a:rPr lang="it-IT" sz="1396" i="1" smtClean="0">
                                  <a:solidFill>
                                    <a:schemeClr val="tx1"/>
                                  </a:solidFill>
                                  <a:latin typeface="Cambria Math" panose="02040503050406030204" pitchFamily="18" charset="0"/>
                                </a:rPr>
                                <m:t>𝜒</m:t>
                              </m:r>
                            </m:e>
                            <m:sub>
                              <m:sSub>
                                <m:sSubPr>
                                  <m:ctrlPr>
                                    <a:rPr lang="it-IT" sz="1396" i="1" smtClean="0">
                                      <a:solidFill>
                                        <a:schemeClr val="tx1"/>
                                      </a:solidFill>
                                      <a:latin typeface="Cambria Math" panose="02040503050406030204" pitchFamily="18" charset="0"/>
                                    </a:rPr>
                                  </m:ctrlPr>
                                </m:sSubPr>
                                <m:e>
                                  <m:r>
                                    <a:rPr lang="it-IT" sz="1396" i="1" smtClean="0">
                                      <a:solidFill>
                                        <a:schemeClr val="tx1"/>
                                      </a:solidFill>
                                      <a:latin typeface="Cambria Math" panose="02040503050406030204" pitchFamily="18" charset="0"/>
                                    </a:rPr>
                                    <m:t>𝐻</m:t>
                                  </m:r>
                                </m:e>
                                <m:sub>
                                  <m:r>
                                    <a:rPr lang="it-IT" sz="1396" i="1" smtClean="0">
                                      <a:solidFill>
                                        <a:schemeClr val="tx1"/>
                                      </a:solidFill>
                                      <a:latin typeface="Cambria Math" panose="02040503050406030204" pitchFamily="18" charset="0"/>
                                    </a:rPr>
                                    <m:t>2</m:t>
                                  </m:r>
                                </m:sub>
                              </m:sSub>
                              <m:r>
                                <a:rPr lang="it-IT" sz="1396" i="1" smtClean="0">
                                  <a:solidFill>
                                    <a:schemeClr val="tx1"/>
                                  </a:solidFill>
                                  <a:latin typeface="Cambria Math" panose="02040503050406030204" pitchFamily="18" charset="0"/>
                                </a:rPr>
                                <m:t>𝑂</m:t>
                              </m:r>
                            </m:sub>
                          </m:sSub>
                          <m:r>
                            <a:rPr lang="it-IT" sz="1396" i="1" smtClean="0">
                              <a:solidFill>
                                <a:schemeClr val="tx1"/>
                              </a:solidFill>
                              <a:latin typeface="Cambria Math" panose="02040503050406030204" pitchFamily="18" charset="0"/>
                            </a:rPr>
                            <m:t>(</m:t>
                          </m:r>
                          <m:r>
                            <a:rPr lang="it-IT" sz="1396" i="1" smtClean="0">
                              <a:solidFill>
                                <a:schemeClr val="tx1"/>
                              </a:solidFill>
                              <a:latin typeface="Cambria Math" panose="02040503050406030204" pitchFamily="18" charset="0"/>
                            </a:rPr>
                            <m:t>𝑧</m:t>
                          </m:r>
                          <m:r>
                            <a:rPr lang="it-IT" sz="1396" i="1" smtClean="0">
                              <a:solidFill>
                                <a:schemeClr val="tx1"/>
                              </a:solidFill>
                              <a:latin typeface="Cambria Math" panose="02040503050406030204" pitchFamily="18" charset="0"/>
                            </a:rPr>
                            <m:t>)</m:t>
                          </m:r>
                        </m:num>
                        <m:den>
                          <m:sSub>
                            <m:sSubPr>
                              <m:ctrlPr>
                                <a:rPr lang="it-IT" sz="1396" i="1" smtClean="0">
                                  <a:solidFill>
                                    <a:schemeClr val="tx1"/>
                                  </a:solidFill>
                                  <a:latin typeface="Cambria Math" panose="02040503050406030204" pitchFamily="18" charset="0"/>
                                </a:rPr>
                              </m:ctrlPr>
                            </m:sSubPr>
                            <m:e>
                              <m:r>
                                <a:rPr lang="it-IT" sz="1396" i="1" smtClean="0">
                                  <a:solidFill>
                                    <a:schemeClr val="tx1"/>
                                  </a:solidFill>
                                  <a:latin typeface="Cambria Math" panose="02040503050406030204" pitchFamily="18" charset="0"/>
                                </a:rPr>
                                <m:t>𝜒</m:t>
                              </m:r>
                            </m:e>
                            <m:sub>
                              <m:sSub>
                                <m:sSubPr>
                                  <m:ctrlPr>
                                    <a:rPr lang="it-IT" sz="1396" i="1" smtClean="0">
                                      <a:solidFill>
                                        <a:schemeClr val="tx1"/>
                                      </a:solidFill>
                                      <a:latin typeface="Cambria Math" panose="02040503050406030204" pitchFamily="18" charset="0"/>
                                    </a:rPr>
                                  </m:ctrlPr>
                                </m:sSubPr>
                                <m:e>
                                  <m:r>
                                    <a:rPr lang="it-IT" sz="1396" i="1" smtClean="0">
                                      <a:solidFill>
                                        <a:schemeClr val="tx1"/>
                                      </a:solidFill>
                                      <a:latin typeface="Cambria Math" panose="02040503050406030204" pitchFamily="18" charset="0"/>
                                    </a:rPr>
                                    <m:t>𝐻</m:t>
                                  </m:r>
                                </m:e>
                                <m:sub>
                                  <m:r>
                                    <a:rPr lang="it-IT" sz="1396" i="1" smtClean="0">
                                      <a:solidFill>
                                        <a:schemeClr val="tx1"/>
                                      </a:solidFill>
                                      <a:latin typeface="Cambria Math" panose="02040503050406030204" pitchFamily="18" charset="0"/>
                                    </a:rPr>
                                    <m:t>2</m:t>
                                  </m:r>
                                </m:sub>
                              </m:sSub>
                              <m:r>
                                <a:rPr lang="it-IT" sz="1396" i="1" smtClean="0">
                                  <a:solidFill>
                                    <a:schemeClr val="tx1"/>
                                  </a:solidFill>
                                  <a:latin typeface="Cambria Math" panose="02040503050406030204" pitchFamily="18" charset="0"/>
                                </a:rPr>
                                <m:t>𝑂</m:t>
                              </m:r>
                            </m:sub>
                          </m:sSub>
                          <m:r>
                            <a:rPr lang="it-IT" sz="1396" i="1" smtClean="0">
                              <a:solidFill>
                                <a:schemeClr val="tx1"/>
                              </a:solidFill>
                              <a:latin typeface="Cambria Math" panose="02040503050406030204" pitchFamily="18" charset="0"/>
                            </a:rPr>
                            <m:t>(</m:t>
                          </m:r>
                          <m:r>
                            <a:rPr lang="it-IT" sz="1396" i="1" smtClean="0">
                              <a:solidFill>
                                <a:schemeClr val="tx1"/>
                              </a:solidFill>
                              <a:latin typeface="Cambria Math" panose="02040503050406030204" pitchFamily="18" charset="0"/>
                            </a:rPr>
                            <m:t>𝑧</m:t>
                          </m:r>
                          <m:r>
                            <a:rPr lang="it-IT" sz="1396" i="1" smtClean="0">
                              <a:solidFill>
                                <a:schemeClr val="tx1"/>
                              </a:solidFill>
                              <a:latin typeface="Cambria Math" panose="02040503050406030204" pitchFamily="18" charset="0"/>
                            </a:rPr>
                            <m:t>)</m:t>
                          </m:r>
                        </m:den>
                      </m:f>
                      <m:r>
                        <a:rPr lang="it-IT" sz="1396" i="1" smtClean="0">
                          <a:solidFill>
                            <a:schemeClr val="tx1"/>
                          </a:solidFill>
                          <a:latin typeface="Cambria Math" panose="02040503050406030204" pitchFamily="18" charset="0"/>
                        </a:rPr>
                        <m:t>=</m:t>
                      </m:r>
                      <m:r>
                        <a:rPr lang="it-IT" sz="1396" b="0" i="1" smtClean="0">
                          <a:solidFill>
                            <a:schemeClr val="tx1"/>
                          </a:solidFill>
                          <a:latin typeface="Cambria Math" panose="02040503050406030204" pitchFamily="18" charset="0"/>
                        </a:rPr>
                        <m:t>100×</m:t>
                      </m:r>
                      <m:rad>
                        <m:radPr>
                          <m:degHide m:val="on"/>
                          <m:ctrlPr>
                            <a:rPr lang="it-IT" sz="1396" i="1" smtClean="0">
                              <a:solidFill>
                                <a:schemeClr val="tx1"/>
                              </a:solidFill>
                              <a:latin typeface="Cambria Math" panose="02040503050406030204" pitchFamily="18" charset="0"/>
                            </a:rPr>
                          </m:ctrlPr>
                        </m:radPr>
                        <m:deg/>
                        <m:e>
                          <m:f>
                            <m:fPr>
                              <m:ctrlPr>
                                <a:rPr lang="it-IT" sz="1396" i="1" smtClean="0">
                                  <a:solidFill>
                                    <a:schemeClr val="tx1"/>
                                  </a:solidFill>
                                  <a:latin typeface="Cambria Math" panose="02040503050406030204" pitchFamily="18" charset="0"/>
                                </a:rPr>
                              </m:ctrlPr>
                            </m:fPr>
                            <m:num>
                              <m:sSub>
                                <m:sSubPr>
                                  <m:ctrlPr>
                                    <a:rPr lang="it-IT" sz="1396" i="1" smtClean="0">
                                      <a:solidFill>
                                        <a:schemeClr val="tx1"/>
                                      </a:solidFill>
                                      <a:latin typeface="Cambria Math" panose="02040503050406030204" pitchFamily="18" charset="0"/>
                                    </a:rPr>
                                  </m:ctrlPr>
                                </m:sSubPr>
                                <m:e>
                                  <m:r>
                                    <a:rPr lang="it-IT" sz="1396" i="1" smtClean="0">
                                      <a:solidFill>
                                        <a:schemeClr val="tx1"/>
                                      </a:solidFill>
                                      <a:latin typeface="Cambria Math" panose="02040503050406030204" pitchFamily="18" charset="0"/>
                                    </a:rPr>
                                    <m:t>𝑁</m:t>
                                  </m:r>
                                </m:e>
                                <m:sub>
                                  <m:sSub>
                                    <m:sSubPr>
                                      <m:ctrlPr>
                                        <a:rPr lang="it-IT" sz="1396" i="1" smtClean="0">
                                          <a:solidFill>
                                            <a:schemeClr val="tx1"/>
                                          </a:solidFill>
                                          <a:latin typeface="Cambria Math" panose="02040503050406030204" pitchFamily="18" charset="0"/>
                                        </a:rPr>
                                      </m:ctrlPr>
                                    </m:sSubPr>
                                    <m:e>
                                      <m:r>
                                        <a:rPr lang="it-IT" sz="1396" i="1" smtClean="0">
                                          <a:solidFill>
                                            <a:schemeClr val="tx1"/>
                                          </a:solidFill>
                                          <a:latin typeface="Cambria Math" panose="02040503050406030204" pitchFamily="18" charset="0"/>
                                        </a:rPr>
                                        <m:t>𝐻</m:t>
                                      </m:r>
                                    </m:e>
                                    <m:sub>
                                      <m:r>
                                        <a:rPr lang="it-IT" sz="1396" i="1" smtClean="0">
                                          <a:solidFill>
                                            <a:schemeClr val="tx1"/>
                                          </a:solidFill>
                                          <a:latin typeface="Cambria Math" panose="02040503050406030204" pitchFamily="18" charset="0"/>
                                        </a:rPr>
                                        <m:t>2</m:t>
                                      </m:r>
                                    </m:sub>
                                  </m:sSub>
                                  <m:r>
                                    <a:rPr lang="it-IT" sz="1396" i="1" smtClean="0">
                                      <a:solidFill>
                                        <a:schemeClr val="tx1"/>
                                      </a:solidFill>
                                      <a:latin typeface="Cambria Math" panose="02040503050406030204" pitchFamily="18" charset="0"/>
                                    </a:rPr>
                                    <m:t>𝑂</m:t>
                                  </m:r>
                                </m:sub>
                              </m:sSub>
                              <m:d>
                                <m:dPr>
                                  <m:ctrlPr>
                                    <a:rPr lang="it-IT" sz="1396" i="1" smtClean="0">
                                      <a:solidFill>
                                        <a:schemeClr val="tx1"/>
                                      </a:solidFill>
                                      <a:latin typeface="Cambria Math" panose="02040503050406030204" pitchFamily="18" charset="0"/>
                                    </a:rPr>
                                  </m:ctrlPr>
                                </m:dPr>
                                <m:e>
                                  <m:r>
                                    <a:rPr lang="it-IT" sz="1396" i="1" smtClean="0">
                                      <a:solidFill>
                                        <a:schemeClr val="tx1"/>
                                      </a:solidFill>
                                      <a:latin typeface="Cambria Math" panose="02040503050406030204" pitchFamily="18" charset="0"/>
                                    </a:rPr>
                                    <m:t>𝑧</m:t>
                                  </m:r>
                                </m:e>
                              </m:d>
                              <m:r>
                                <a:rPr lang="it-IT" sz="1396" i="1" smtClean="0">
                                  <a:solidFill>
                                    <a:schemeClr val="tx1"/>
                                  </a:solidFill>
                                  <a:latin typeface="Cambria Math" panose="02040503050406030204" pitchFamily="18" charset="0"/>
                                </a:rPr>
                                <m:t>+</m:t>
                              </m:r>
                              <m:r>
                                <a:rPr lang="it-IT" sz="1396" i="1" smtClean="0">
                                  <a:solidFill>
                                    <a:schemeClr val="tx1"/>
                                  </a:solidFill>
                                  <a:latin typeface="Cambria Math" panose="02040503050406030204" pitchFamily="18" charset="0"/>
                                </a:rPr>
                                <m:t>𝑏</m:t>
                              </m:r>
                              <m:sSub>
                                <m:sSubPr>
                                  <m:ctrlPr>
                                    <a:rPr lang="it-IT" sz="1396" i="1" smtClean="0">
                                      <a:solidFill>
                                        <a:schemeClr val="tx1"/>
                                      </a:solidFill>
                                      <a:latin typeface="Cambria Math" panose="02040503050406030204" pitchFamily="18" charset="0"/>
                                    </a:rPr>
                                  </m:ctrlPr>
                                </m:sSubPr>
                                <m:e>
                                  <m:r>
                                    <a:rPr lang="it-IT" sz="1396" i="1" smtClean="0">
                                      <a:solidFill>
                                        <a:schemeClr val="tx1"/>
                                      </a:solidFill>
                                      <a:latin typeface="Cambria Math" panose="02040503050406030204" pitchFamily="18" charset="0"/>
                                    </a:rPr>
                                    <m:t>𝑔</m:t>
                                  </m:r>
                                </m:e>
                                <m:sub>
                                  <m:sSub>
                                    <m:sSubPr>
                                      <m:ctrlPr>
                                        <a:rPr lang="it-IT" sz="1396" i="1" smtClean="0">
                                          <a:solidFill>
                                            <a:schemeClr val="tx1"/>
                                          </a:solidFill>
                                          <a:latin typeface="Cambria Math" panose="02040503050406030204" pitchFamily="18" charset="0"/>
                                        </a:rPr>
                                      </m:ctrlPr>
                                    </m:sSubPr>
                                    <m:e>
                                      <m:r>
                                        <a:rPr lang="it-IT" sz="1396" i="1" smtClean="0">
                                          <a:solidFill>
                                            <a:schemeClr val="tx1"/>
                                          </a:solidFill>
                                          <a:latin typeface="Cambria Math" panose="02040503050406030204" pitchFamily="18" charset="0"/>
                                        </a:rPr>
                                        <m:t>𝐻</m:t>
                                      </m:r>
                                    </m:e>
                                    <m:sub>
                                      <m:r>
                                        <a:rPr lang="it-IT" sz="1396" i="1" smtClean="0">
                                          <a:solidFill>
                                            <a:schemeClr val="tx1"/>
                                          </a:solidFill>
                                          <a:latin typeface="Cambria Math" panose="02040503050406030204" pitchFamily="18" charset="0"/>
                                        </a:rPr>
                                        <m:t>2</m:t>
                                      </m:r>
                                    </m:sub>
                                  </m:sSub>
                                  <m:r>
                                    <a:rPr lang="it-IT" sz="1396" i="1" smtClean="0">
                                      <a:solidFill>
                                        <a:schemeClr val="tx1"/>
                                      </a:solidFill>
                                      <a:latin typeface="Cambria Math" panose="02040503050406030204" pitchFamily="18" charset="0"/>
                                    </a:rPr>
                                    <m:t>𝑂</m:t>
                                  </m:r>
                                </m:sub>
                              </m:sSub>
                            </m:num>
                            <m:den>
                              <m:sSubSup>
                                <m:sSubSupPr>
                                  <m:ctrlPr>
                                    <a:rPr lang="it-IT" sz="1396" i="1" smtClean="0">
                                      <a:solidFill>
                                        <a:schemeClr val="tx1"/>
                                      </a:solidFill>
                                      <a:latin typeface="Cambria Math" panose="02040503050406030204" pitchFamily="18" charset="0"/>
                                    </a:rPr>
                                  </m:ctrlPr>
                                </m:sSubSupPr>
                                <m:e>
                                  <m:r>
                                    <a:rPr lang="it-IT" sz="1396" i="1" smtClean="0">
                                      <a:solidFill>
                                        <a:schemeClr val="tx1"/>
                                      </a:solidFill>
                                      <a:latin typeface="Cambria Math" panose="02040503050406030204" pitchFamily="18" charset="0"/>
                                    </a:rPr>
                                    <m:t>𝑁</m:t>
                                  </m:r>
                                </m:e>
                                <m:sub>
                                  <m:sSub>
                                    <m:sSubPr>
                                      <m:ctrlPr>
                                        <a:rPr lang="it-IT" sz="1396" i="1" smtClean="0">
                                          <a:solidFill>
                                            <a:schemeClr val="tx1"/>
                                          </a:solidFill>
                                          <a:latin typeface="Cambria Math" panose="02040503050406030204" pitchFamily="18" charset="0"/>
                                        </a:rPr>
                                      </m:ctrlPr>
                                    </m:sSubPr>
                                    <m:e>
                                      <m:r>
                                        <a:rPr lang="it-IT" sz="1396" i="1" smtClean="0">
                                          <a:solidFill>
                                            <a:schemeClr val="tx1"/>
                                          </a:solidFill>
                                          <a:latin typeface="Cambria Math" panose="02040503050406030204" pitchFamily="18" charset="0"/>
                                        </a:rPr>
                                        <m:t>𝐻</m:t>
                                      </m:r>
                                    </m:e>
                                    <m:sub>
                                      <m:r>
                                        <a:rPr lang="it-IT" sz="1396" i="1" smtClean="0">
                                          <a:solidFill>
                                            <a:schemeClr val="tx1"/>
                                          </a:solidFill>
                                          <a:latin typeface="Cambria Math" panose="02040503050406030204" pitchFamily="18" charset="0"/>
                                        </a:rPr>
                                        <m:t>2</m:t>
                                      </m:r>
                                    </m:sub>
                                  </m:sSub>
                                  <m:r>
                                    <a:rPr lang="it-IT" sz="1396" i="1" smtClean="0">
                                      <a:solidFill>
                                        <a:schemeClr val="tx1"/>
                                      </a:solidFill>
                                      <a:latin typeface="Cambria Math" panose="02040503050406030204" pitchFamily="18" charset="0"/>
                                    </a:rPr>
                                    <m:t>𝑂</m:t>
                                  </m:r>
                                </m:sub>
                                <m:sup>
                                  <m:r>
                                    <a:rPr lang="it-IT" sz="1396" i="1" smtClean="0">
                                      <a:solidFill>
                                        <a:schemeClr val="tx1"/>
                                      </a:solidFill>
                                      <a:latin typeface="Cambria Math" panose="02040503050406030204" pitchFamily="18" charset="0"/>
                                    </a:rPr>
                                    <m:t>2</m:t>
                                  </m:r>
                                </m:sup>
                              </m:sSubSup>
                              <m:r>
                                <a:rPr lang="it-IT" sz="1396" i="1" smtClean="0">
                                  <a:solidFill>
                                    <a:schemeClr val="tx1"/>
                                  </a:solidFill>
                                  <a:latin typeface="Cambria Math" panose="02040503050406030204" pitchFamily="18" charset="0"/>
                                </a:rPr>
                                <m:t>(</m:t>
                              </m:r>
                              <m:r>
                                <a:rPr lang="it-IT" sz="1396" i="1" smtClean="0">
                                  <a:solidFill>
                                    <a:schemeClr val="tx1"/>
                                  </a:solidFill>
                                  <a:latin typeface="Cambria Math" panose="02040503050406030204" pitchFamily="18" charset="0"/>
                                </a:rPr>
                                <m:t>𝑧</m:t>
                              </m:r>
                              <m:r>
                                <a:rPr lang="it-IT" sz="1396" i="1" smtClean="0">
                                  <a:solidFill>
                                    <a:schemeClr val="tx1"/>
                                  </a:solidFill>
                                  <a:latin typeface="Cambria Math" panose="02040503050406030204" pitchFamily="18" charset="0"/>
                                </a:rPr>
                                <m:t>)</m:t>
                              </m:r>
                            </m:den>
                          </m:f>
                          <m:r>
                            <a:rPr lang="it-IT" sz="1396" i="1" smtClean="0">
                              <a:solidFill>
                                <a:schemeClr val="tx1"/>
                              </a:solidFill>
                              <a:latin typeface="Cambria Math" panose="02040503050406030204" pitchFamily="18" charset="0"/>
                            </a:rPr>
                            <m:t>+</m:t>
                          </m:r>
                          <m:f>
                            <m:fPr>
                              <m:ctrlPr>
                                <a:rPr lang="it-IT" sz="1396" i="1">
                                  <a:solidFill>
                                    <a:schemeClr val="tx1"/>
                                  </a:solidFill>
                                  <a:latin typeface="Cambria Math" panose="02040503050406030204" pitchFamily="18" charset="0"/>
                                </a:rPr>
                              </m:ctrlPr>
                            </m:fPr>
                            <m:num>
                              <m:sSub>
                                <m:sSubPr>
                                  <m:ctrlPr>
                                    <a:rPr lang="it-IT" sz="1396" i="1">
                                      <a:solidFill>
                                        <a:schemeClr val="tx1"/>
                                      </a:solidFill>
                                      <a:latin typeface="Cambria Math" panose="02040503050406030204" pitchFamily="18" charset="0"/>
                                    </a:rPr>
                                  </m:ctrlPr>
                                </m:sSubPr>
                                <m:e>
                                  <m:r>
                                    <a:rPr lang="it-IT" sz="1396" i="1">
                                      <a:solidFill>
                                        <a:schemeClr val="tx1"/>
                                      </a:solidFill>
                                      <a:latin typeface="Cambria Math" panose="02040503050406030204" pitchFamily="18" charset="0"/>
                                    </a:rPr>
                                    <m:t>𝑁</m:t>
                                  </m:r>
                                </m:e>
                                <m:sub>
                                  <m:r>
                                    <a:rPr lang="it-IT" sz="1396" i="1" smtClean="0">
                                      <a:solidFill>
                                        <a:schemeClr val="tx1"/>
                                      </a:solidFill>
                                      <a:latin typeface="Cambria Math" panose="02040503050406030204" pitchFamily="18" charset="0"/>
                                    </a:rPr>
                                    <m:t>𝑟𝑒𝑓</m:t>
                                  </m:r>
                                </m:sub>
                              </m:sSub>
                              <m:d>
                                <m:dPr>
                                  <m:ctrlPr>
                                    <a:rPr lang="it-IT" sz="1396" i="1">
                                      <a:solidFill>
                                        <a:schemeClr val="tx1"/>
                                      </a:solidFill>
                                      <a:latin typeface="Cambria Math" panose="02040503050406030204" pitchFamily="18" charset="0"/>
                                    </a:rPr>
                                  </m:ctrlPr>
                                </m:dPr>
                                <m:e>
                                  <m:r>
                                    <a:rPr lang="it-IT" sz="1396" i="1">
                                      <a:solidFill>
                                        <a:schemeClr val="tx1"/>
                                      </a:solidFill>
                                      <a:latin typeface="Cambria Math" panose="02040503050406030204" pitchFamily="18" charset="0"/>
                                    </a:rPr>
                                    <m:t>𝑧</m:t>
                                  </m:r>
                                </m:e>
                              </m:d>
                              <m:r>
                                <a:rPr lang="it-IT" sz="1396" i="1">
                                  <a:solidFill>
                                    <a:schemeClr val="tx1"/>
                                  </a:solidFill>
                                  <a:latin typeface="Cambria Math" panose="02040503050406030204" pitchFamily="18" charset="0"/>
                                </a:rPr>
                                <m:t>+</m:t>
                              </m:r>
                              <m:r>
                                <a:rPr lang="it-IT" sz="1396" i="1">
                                  <a:solidFill>
                                    <a:schemeClr val="tx1"/>
                                  </a:solidFill>
                                  <a:latin typeface="Cambria Math" panose="02040503050406030204" pitchFamily="18" charset="0"/>
                                </a:rPr>
                                <m:t>𝑏</m:t>
                              </m:r>
                              <m:sSub>
                                <m:sSubPr>
                                  <m:ctrlPr>
                                    <a:rPr lang="it-IT" sz="1396" i="1">
                                      <a:solidFill>
                                        <a:schemeClr val="tx1"/>
                                      </a:solidFill>
                                      <a:latin typeface="Cambria Math" panose="02040503050406030204" pitchFamily="18" charset="0"/>
                                    </a:rPr>
                                  </m:ctrlPr>
                                </m:sSubPr>
                                <m:e>
                                  <m:r>
                                    <a:rPr lang="it-IT" sz="1396" i="1">
                                      <a:solidFill>
                                        <a:schemeClr val="tx1"/>
                                      </a:solidFill>
                                      <a:latin typeface="Cambria Math" panose="02040503050406030204" pitchFamily="18" charset="0"/>
                                    </a:rPr>
                                    <m:t>𝑔</m:t>
                                  </m:r>
                                </m:e>
                                <m:sub>
                                  <m:r>
                                    <a:rPr lang="it-IT" sz="1396" i="1" smtClean="0">
                                      <a:solidFill>
                                        <a:schemeClr val="tx1"/>
                                      </a:solidFill>
                                      <a:latin typeface="Cambria Math" panose="02040503050406030204" pitchFamily="18" charset="0"/>
                                    </a:rPr>
                                    <m:t>𝑟𝑒𝑓</m:t>
                                  </m:r>
                                </m:sub>
                              </m:sSub>
                            </m:num>
                            <m:den>
                              <m:sSubSup>
                                <m:sSubSupPr>
                                  <m:ctrlPr>
                                    <a:rPr lang="it-IT" sz="1396" i="1">
                                      <a:solidFill>
                                        <a:schemeClr val="tx1"/>
                                      </a:solidFill>
                                      <a:latin typeface="Cambria Math" panose="02040503050406030204" pitchFamily="18" charset="0"/>
                                    </a:rPr>
                                  </m:ctrlPr>
                                </m:sSubSupPr>
                                <m:e>
                                  <m:r>
                                    <a:rPr lang="it-IT" sz="1396" i="1">
                                      <a:solidFill>
                                        <a:schemeClr val="tx1"/>
                                      </a:solidFill>
                                      <a:latin typeface="Cambria Math" panose="02040503050406030204" pitchFamily="18" charset="0"/>
                                    </a:rPr>
                                    <m:t>𝑁</m:t>
                                  </m:r>
                                </m:e>
                                <m:sub>
                                  <m:r>
                                    <a:rPr lang="it-IT" sz="1396" i="1" smtClean="0">
                                      <a:solidFill>
                                        <a:schemeClr val="tx1"/>
                                      </a:solidFill>
                                      <a:latin typeface="Cambria Math" panose="02040503050406030204" pitchFamily="18" charset="0"/>
                                    </a:rPr>
                                    <m:t>𝑟𝑒𝑓</m:t>
                                  </m:r>
                                </m:sub>
                                <m:sup>
                                  <m:r>
                                    <a:rPr lang="it-IT" sz="1396" i="1">
                                      <a:solidFill>
                                        <a:schemeClr val="tx1"/>
                                      </a:solidFill>
                                      <a:latin typeface="Cambria Math" panose="02040503050406030204" pitchFamily="18" charset="0"/>
                                    </a:rPr>
                                    <m:t>2</m:t>
                                  </m:r>
                                </m:sup>
                              </m:sSubSup>
                              <m:r>
                                <a:rPr lang="it-IT" sz="1396" i="1">
                                  <a:solidFill>
                                    <a:schemeClr val="tx1"/>
                                  </a:solidFill>
                                  <a:latin typeface="Cambria Math" panose="02040503050406030204" pitchFamily="18" charset="0"/>
                                </a:rPr>
                                <m:t>(</m:t>
                              </m:r>
                              <m:r>
                                <a:rPr lang="it-IT" sz="1396" i="1">
                                  <a:solidFill>
                                    <a:schemeClr val="tx1"/>
                                  </a:solidFill>
                                  <a:latin typeface="Cambria Math" panose="02040503050406030204" pitchFamily="18" charset="0"/>
                                </a:rPr>
                                <m:t>𝑧</m:t>
                              </m:r>
                              <m:r>
                                <a:rPr lang="it-IT" sz="1396" i="1">
                                  <a:solidFill>
                                    <a:schemeClr val="tx1"/>
                                  </a:solidFill>
                                  <a:latin typeface="Cambria Math" panose="02040503050406030204" pitchFamily="18" charset="0"/>
                                </a:rPr>
                                <m:t>)</m:t>
                              </m:r>
                            </m:den>
                          </m:f>
                        </m:e>
                      </m:rad>
                    </m:oMath>
                  </m:oMathPara>
                </a14:m>
                <a:endParaRPr lang="it-IT" sz="1396" dirty="0">
                  <a:solidFill>
                    <a:schemeClr val="tx1"/>
                  </a:solidFill>
                </a:endParaRPr>
              </a:p>
            </p:txBody>
          </p:sp>
        </mc:Choice>
        <mc:Fallback xmlns="">
          <p:sp>
            <p:nvSpPr>
              <p:cNvPr id="14" name="Segnaposto testo 20">
                <a:extLst>
                  <a:ext uri="{FF2B5EF4-FFF2-40B4-BE49-F238E27FC236}">
                    <a16:creationId xmlns:a16="http://schemas.microsoft.com/office/drawing/2014/main" id="{81499596-1490-A9F0-824F-57A7C5371B03}"/>
                  </a:ext>
                </a:extLst>
              </p:cNvPr>
              <p:cNvSpPr txBox="1">
                <a:spLocks noRot="1" noChangeAspect="1" noMove="1" noResize="1" noEditPoints="1" noAdjustHandles="1" noChangeArrowheads="1" noChangeShapeType="1" noTextEdit="1"/>
              </p:cNvSpPr>
              <p:nvPr/>
            </p:nvSpPr>
            <p:spPr>
              <a:xfrm>
                <a:off x="707343" y="5458153"/>
                <a:ext cx="4797184" cy="821666"/>
              </a:xfrm>
              <a:prstGeom prst="rect">
                <a:avLst/>
              </a:prstGeom>
              <a:blipFill>
                <a:blip r:embed="rId5"/>
                <a:stretch>
                  <a:fillRect/>
                </a:stretch>
              </a:blipFill>
              <a:ln>
                <a:noFill/>
              </a:ln>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5" name="CasellaDiTesto 14">
                <a:extLst>
                  <a:ext uri="{FF2B5EF4-FFF2-40B4-BE49-F238E27FC236}">
                    <a16:creationId xmlns:a16="http://schemas.microsoft.com/office/drawing/2014/main" id="{CCA46533-828D-017A-C14C-095DECCCA3C0}"/>
                  </a:ext>
                </a:extLst>
              </p:cNvPr>
              <p:cNvSpPr txBox="1"/>
              <p:nvPr/>
            </p:nvSpPr>
            <p:spPr>
              <a:xfrm>
                <a:off x="7868365" y="5642241"/>
                <a:ext cx="2284189" cy="50932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it-IT" sz="1396" b="0" i="1" smtClean="0">
                              <a:latin typeface="Cambria Math" panose="02040503050406030204" pitchFamily="18" charset="0"/>
                            </a:rPr>
                          </m:ctrlPr>
                        </m:fPr>
                        <m:num>
                          <m:r>
                            <m:rPr>
                              <m:sty m:val="p"/>
                            </m:rPr>
                            <a:rPr lang="it-IT" sz="1396" b="0" i="0" smtClean="0">
                              <a:latin typeface="Cambria Math" panose="02040503050406030204" pitchFamily="18" charset="0"/>
                            </a:rPr>
                            <m:t>Δ</m:t>
                          </m:r>
                          <m:sSub>
                            <m:sSubPr>
                              <m:ctrlPr>
                                <a:rPr lang="it-IT" sz="1396" b="0" i="1" smtClean="0">
                                  <a:latin typeface="Cambria Math" panose="02040503050406030204" pitchFamily="18" charset="0"/>
                                </a:rPr>
                              </m:ctrlPr>
                            </m:sSubPr>
                            <m:e>
                              <m:r>
                                <a:rPr lang="it-IT" sz="1396" b="0" i="1" smtClean="0">
                                  <a:latin typeface="Cambria Math" panose="02040503050406030204" pitchFamily="18" charset="0"/>
                                </a:rPr>
                                <m:t>𝜒</m:t>
                              </m:r>
                            </m:e>
                            <m:sub>
                              <m:sSub>
                                <m:sSubPr>
                                  <m:ctrlPr>
                                    <a:rPr lang="it-IT" sz="1396" b="0" i="1" smtClean="0">
                                      <a:latin typeface="Cambria Math" panose="02040503050406030204" pitchFamily="18" charset="0"/>
                                    </a:rPr>
                                  </m:ctrlPr>
                                </m:sSubPr>
                                <m:e>
                                  <m:r>
                                    <a:rPr lang="it-IT" sz="1396" b="0" i="1" smtClean="0">
                                      <a:latin typeface="Cambria Math" panose="02040503050406030204" pitchFamily="18" charset="0"/>
                                    </a:rPr>
                                    <m:t>𝐻</m:t>
                                  </m:r>
                                </m:e>
                                <m:sub>
                                  <m:r>
                                    <a:rPr lang="it-IT" sz="1396" b="0" i="1" smtClean="0">
                                      <a:latin typeface="Cambria Math" panose="02040503050406030204" pitchFamily="18" charset="0"/>
                                    </a:rPr>
                                    <m:t>2</m:t>
                                  </m:r>
                                </m:sub>
                              </m:sSub>
                              <m:r>
                                <a:rPr lang="it-IT" sz="1396" b="0" i="1" smtClean="0">
                                  <a:latin typeface="Cambria Math" panose="02040503050406030204" pitchFamily="18" charset="0"/>
                                </a:rPr>
                                <m:t>𝑂</m:t>
                              </m:r>
                            </m:sub>
                          </m:sSub>
                        </m:num>
                        <m:den>
                          <m:sSub>
                            <m:sSubPr>
                              <m:ctrlPr>
                                <a:rPr lang="it-IT" sz="1396" b="0" i="1" smtClean="0">
                                  <a:latin typeface="Cambria Math" panose="02040503050406030204" pitchFamily="18" charset="0"/>
                                </a:rPr>
                              </m:ctrlPr>
                            </m:sSubPr>
                            <m:e>
                              <m:r>
                                <a:rPr lang="it-IT" sz="1396" b="0" i="1" smtClean="0">
                                  <a:latin typeface="Cambria Math" panose="02040503050406030204" pitchFamily="18" charset="0"/>
                                </a:rPr>
                                <m:t>𝜒</m:t>
                              </m:r>
                            </m:e>
                            <m:sub>
                              <m:sSub>
                                <m:sSubPr>
                                  <m:ctrlPr>
                                    <a:rPr lang="it-IT" sz="1396" b="0" i="1" smtClean="0">
                                      <a:latin typeface="Cambria Math" panose="02040503050406030204" pitchFamily="18" charset="0"/>
                                    </a:rPr>
                                  </m:ctrlPr>
                                </m:sSubPr>
                                <m:e>
                                  <m:r>
                                    <a:rPr lang="it-IT" sz="1396" b="0" i="1" smtClean="0">
                                      <a:latin typeface="Cambria Math" panose="02040503050406030204" pitchFamily="18" charset="0"/>
                                    </a:rPr>
                                    <m:t>𝐻</m:t>
                                  </m:r>
                                </m:e>
                                <m:sub>
                                  <m:r>
                                    <a:rPr lang="it-IT" sz="1396" b="0" i="1" smtClean="0">
                                      <a:latin typeface="Cambria Math" panose="02040503050406030204" pitchFamily="18" charset="0"/>
                                    </a:rPr>
                                    <m:t>2</m:t>
                                  </m:r>
                                </m:sub>
                              </m:sSub>
                              <m:r>
                                <a:rPr lang="it-IT" sz="1396" b="0" i="1" smtClean="0">
                                  <a:latin typeface="Cambria Math" panose="02040503050406030204" pitchFamily="18" charset="0"/>
                                </a:rPr>
                                <m:t>𝑂</m:t>
                              </m:r>
                            </m:sub>
                          </m:sSub>
                        </m:den>
                      </m:f>
                      <m:r>
                        <m:rPr>
                          <m:lit/>
                        </m:rPr>
                        <a:rPr lang="it-IT" sz="1396" b="0" i="1" smtClean="0">
                          <a:latin typeface="Cambria Math" panose="02040503050406030204" pitchFamily="18" charset="0"/>
                        </a:rPr>
                        <m:t> </m:t>
                      </m:r>
                      <m:r>
                        <a:rPr lang="it-IT" sz="1396" b="0" i="1" smtClean="0">
                          <a:latin typeface="Cambria Math" panose="02040503050406030204" pitchFamily="18" charset="0"/>
                        </a:rPr>
                        <m:t>=100×</m:t>
                      </m:r>
                      <m:f>
                        <m:fPr>
                          <m:ctrlPr>
                            <a:rPr lang="it-IT" sz="1396" b="0" i="1" smtClean="0">
                              <a:latin typeface="Cambria Math" panose="02040503050406030204" pitchFamily="18" charset="0"/>
                            </a:rPr>
                          </m:ctrlPr>
                        </m:fPr>
                        <m:num>
                          <m:d>
                            <m:dPr>
                              <m:begChr m:val="|"/>
                              <m:endChr m:val="|"/>
                              <m:ctrlPr>
                                <a:rPr lang="it-IT" sz="1396" b="0" i="1" smtClean="0">
                                  <a:latin typeface="Cambria Math" panose="02040503050406030204" pitchFamily="18" charset="0"/>
                                </a:rPr>
                              </m:ctrlPr>
                            </m:dPr>
                            <m:e>
                              <m:sSub>
                                <m:sSubPr>
                                  <m:ctrlPr>
                                    <a:rPr lang="it-IT" sz="1396" b="0" i="1" smtClean="0">
                                      <a:latin typeface="Cambria Math" panose="02040503050406030204" pitchFamily="18" charset="0"/>
                                    </a:rPr>
                                  </m:ctrlPr>
                                </m:sSubPr>
                                <m:e>
                                  <m:r>
                                    <a:rPr lang="it-IT" sz="1396" b="0" i="1" smtClean="0">
                                      <a:latin typeface="Cambria Math" panose="02040503050406030204" pitchFamily="18" charset="0"/>
                                    </a:rPr>
                                    <m:t>𝜒</m:t>
                                  </m:r>
                                </m:e>
                                <m:sub>
                                  <m:r>
                                    <a:rPr lang="it-IT" sz="1396" b="0" i="1" smtClean="0">
                                      <a:latin typeface="Cambria Math" panose="02040503050406030204" pitchFamily="18" charset="0"/>
                                    </a:rPr>
                                    <m:t>𝑖𝑛𝑝</m:t>
                                  </m:r>
                                </m:sub>
                              </m:sSub>
                              <m:r>
                                <a:rPr lang="it-IT" sz="1396" b="0" i="1" smtClean="0">
                                  <a:latin typeface="Cambria Math" panose="02040503050406030204" pitchFamily="18" charset="0"/>
                                </a:rPr>
                                <m:t>−</m:t>
                              </m:r>
                              <m:sSub>
                                <m:sSubPr>
                                  <m:ctrlPr>
                                    <a:rPr lang="it-IT" sz="1396" b="0" i="1" smtClean="0">
                                      <a:latin typeface="Cambria Math" panose="02040503050406030204" pitchFamily="18" charset="0"/>
                                    </a:rPr>
                                  </m:ctrlPr>
                                </m:sSubPr>
                                <m:e>
                                  <m:r>
                                    <a:rPr lang="it-IT" sz="1396" b="0" i="1" smtClean="0">
                                      <a:latin typeface="Cambria Math" panose="02040503050406030204" pitchFamily="18" charset="0"/>
                                    </a:rPr>
                                    <m:t>𝜒</m:t>
                                  </m:r>
                                </m:e>
                                <m:sub>
                                  <m:r>
                                    <a:rPr lang="it-IT" sz="1396" b="0" i="1" smtClean="0">
                                      <a:latin typeface="Cambria Math" panose="02040503050406030204" pitchFamily="18" charset="0"/>
                                    </a:rPr>
                                    <m:t>𝑟𝑒𝑡</m:t>
                                  </m:r>
                                </m:sub>
                              </m:sSub>
                            </m:e>
                          </m:d>
                        </m:num>
                        <m:den>
                          <m:sSub>
                            <m:sSubPr>
                              <m:ctrlPr>
                                <a:rPr lang="it-IT" sz="1396" b="0" i="1" smtClean="0">
                                  <a:latin typeface="Cambria Math" panose="02040503050406030204" pitchFamily="18" charset="0"/>
                                </a:rPr>
                              </m:ctrlPr>
                            </m:sSubPr>
                            <m:e>
                              <m:r>
                                <a:rPr lang="it-IT" sz="1396" b="0" i="1" smtClean="0">
                                  <a:latin typeface="Cambria Math" panose="02040503050406030204" pitchFamily="18" charset="0"/>
                                </a:rPr>
                                <m:t>𝜒</m:t>
                              </m:r>
                            </m:e>
                            <m:sub>
                              <m:r>
                                <a:rPr lang="it-IT" sz="1396" b="0" i="1" smtClean="0">
                                  <a:latin typeface="Cambria Math" panose="02040503050406030204" pitchFamily="18" charset="0"/>
                                </a:rPr>
                                <m:t>𝑖𝑛𝑝</m:t>
                              </m:r>
                            </m:sub>
                          </m:sSub>
                        </m:den>
                      </m:f>
                    </m:oMath>
                  </m:oMathPara>
                </a14:m>
                <a:endParaRPr lang="it-IT" sz="1396" dirty="0"/>
              </a:p>
            </p:txBody>
          </p:sp>
        </mc:Choice>
        <mc:Fallback xmlns="">
          <p:sp>
            <p:nvSpPr>
              <p:cNvPr id="15" name="CasellaDiTesto 14">
                <a:extLst>
                  <a:ext uri="{FF2B5EF4-FFF2-40B4-BE49-F238E27FC236}">
                    <a16:creationId xmlns:a16="http://schemas.microsoft.com/office/drawing/2014/main" id="{CCA46533-828D-017A-C14C-095DECCCA3C0}"/>
                  </a:ext>
                </a:extLst>
              </p:cNvPr>
              <p:cNvSpPr txBox="1">
                <a:spLocks noRot="1" noChangeAspect="1" noMove="1" noResize="1" noEditPoints="1" noAdjustHandles="1" noChangeArrowheads="1" noChangeShapeType="1" noTextEdit="1"/>
              </p:cNvSpPr>
              <p:nvPr/>
            </p:nvSpPr>
            <p:spPr>
              <a:xfrm>
                <a:off x="7868365" y="5642241"/>
                <a:ext cx="2284189" cy="509324"/>
              </a:xfrm>
              <a:prstGeom prst="rect">
                <a:avLst/>
              </a:prstGeom>
              <a:blipFill>
                <a:blip r:embed="rId6"/>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4176622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10">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7" name="Rectangle 12">
            <a:extLst>
              <a:ext uri="{FF2B5EF4-FFF2-40B4-BE49-F238E27FC236}">
                <a16:creationId xmlns:a16="http://schemas.microsoft.com/office/drawing/2014/main" id="{9DA15B1D-0133-4CB3-B7CC-61FA72874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14">
            <a:extLst>
              <a:ext uri="{FF2B5EF4-FFF2-40B4-BE49-F238E27FC236}">
                <a16:creationId xmlns:a16="http://schemas.microsoft.com/office/drawing/2014/main" id="{3EF2F61C-287D-47BC-878F-C876F74FFD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734035C0-AE31-4E8F-BB74-2F239F76953A}"/>
              </a:ext>
            </a:extLst>
          </p:cNvPr>
          <p:cNvSpPr>
            <a:spLocks noGrp="1"/>
          </p:cNvSpPr>
          <p:nvPr>
            <p:ph type="title"/>
          </p:nvPr>
        </p:nvSpPr>
        <p:spPr>
          <a:xfrm>
            <a:off x="685800" y="764373"/>
            <a:ext cx="4753466" cy="1293028"/>
          </a:xfrm>
        </p:spPr>
        <p:txBody>
          <a:bodyPr vert="horz" lIns="91440" tIns="45720" rIns="91440" bIns="45720" rtlCol="0" anchor="ctr">
            <a:normAutofit/>
          </a:bodyPr>
          <a:lstStyle/>
          <a:p>
            <a:r>
              <a:rPr lang="en-US"/>
              <a:t>The mission concept</a:t>
            </a:r>
          </a:p>
        </p:txBody>
      </p:sp>
      <p:sp>
        <p:nvSpPr>
          <p:cNvPr id="3" name="Text Placeholder 2">
            <a:extLst>
              <a:ext uri="{FF2B5EF4-FFF2-40B4-BE49-F238E27FC236}">
                <a16:creationId xmlns:a16="http://schemas.microsoft.com/office/drawing/2014/main" id="{0BBFC4A7-B129-6EBE-56A0-7EEF0BF515CB}"/>
              </a:ext>
            </a:extLst>
          </p:cNvPr>
          <p:cNvSpPr>
            <a:spLocks noGrp="1"/>
          </p:cNvSpPr>
          <p:nvPr>
            <p:ph sz="half" idx="1"/>
          </p:nvPr>
        </p:nvSpPr>
        <p:spPr>
          <a:xfrm>
            <a:off x="685801" y="2194560"/>
            <a:ext cx="4753466" cy="4024125"/>
          </a:xfr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p>
            <a:pPr marL="0" indent="0" algn="ctr">
              <a:buNone/>
            </a:pPr>
            <a:r>
              <a:rPr lang="en-US" sz="1500" b="1" u="sng" dirty="0">
                <a:solidFill>
                  <a:schemeClr val="bg1"/>
                </a:solidFill>
                <a:effectLst/>
                <a:latin typeface="Times New Roman" panose="02020603050405020304" pitchFamily="18" charset="0"/>
                <a:cs typeface="Times New Roman" panose="02020603050405020304" pitchFamily="18" charset="0"/>
              </a:rPr>
              <a:t>ATLAS</a:t>
            </a:r>
          </a:p>
          <a:p>
            <a:pPr marL="0" indent="0" algn="ctr">
              <a:buNone/>
            </a:pPr>
            <a:r>
              <a:rPr lang="en-US" sz="1500" b="1" dirty="0">
                <a:solidFill>
                  <a:schemeClr val="bg1"/>
                </a:solidFill>
                <a:effectLst/>
                <a:latin typeface="Times New Roman" panose="02020603050405020304" pitchFamily="18" charset="0"/>
                <a:cs typeface="Times New Roman" panose="02020603050405020304" pitchFamily="18" charset="0"/>
              </a:rPr>
              <a:t>A</a:t>
            </a:r>
            <a:r>
              <a:rPr lang="en-US" sz="1500" dirty="0">
                <a:solidFill>
                  <a:schemeClr val="bg1"/>
                </a:solidFill>
                <a:effectLst/>
                <a:latin typeface="Times New Roman" panose="02020603050405020304" pitchFamily="18" charset="0"/>
                <a:cs typeface="Times New Roman" panose="02020603050405020304" pitchFamily="18" charset="0"/>
              </a:rPr>
              <a:t>tmospheric </a:t>
            </a:r>
            <a:r>
              <a:rPr lang="en-US" sz="1500" b="1" dirty="0">
                <a:solidFill>
                  <a:schemeClr val="bg1"/>
                </a:solidFill>
                <a:effectLst/>
                <a:latin typeface="Times New Roman" panose="02020603050405020304" pitchFamily="18" charset="0"/>
                <a:cs typeface="Times New Roman" panose="02020603050405020304" pitchFamily="18" charset="0"/>
              </a:rPr>
              <a:t>T</a:t>
            </a:r>
            <a:r>
              <a:rPr lang="en-US" sz="1500" dirty="0">
                <a:solidFill>
                  <a:schemeClr val="bg1"/>
                </a:solidFill>
                <a:effectLst/>
                <a:latin typeface="Times New Roman" panose="02020603050405020304" pitchFamily="18" charset="0"/>
                <a:cs typeface="Times New Roman" panose="02020603050405020304" pitchFamily="18" charset="0"/>
              </a:rPr>
              <a:t>hermodynamics </a:t>
            </a:r>
            <a:r>
              <a:rPr lang="en-US" sz="1500" b="1" dirty="0" err="1">
                <a:solidFill>
                  <a:schemeClr val="bg1"/>
                </a:solidFill>
                <a:effectLst/>
                <a:latin typeface="Times New Roman" panose="02020603050405020304" pitchFamily="18" charset="0"/>
                <a:cs typeface="Times New Roman" panose="02020603050405020304" pitchFamily="18" charset="0"/>
              </a:rPr>
              <a:t>L</a:t>
            </a:r>
            <a:r>
              <a:rPr lang="en-US" sz="1500" dirty="0" err="1">
                <a:solidFill>
                  <a:schemeClr val="bg1"/>
                </a:solidFill>
                <a:effectLst/>
                <a:latin typeface="Times New Roman" panose="02020603050405020304" pitchFamily="18" charset="0"/>
                <a:cs typeface="Times New Roman" panose="02020603050405020304" pitchFamily="18" charset="0"/>
              </a:rPr>
              <a:t>id</a:t>
            </a:r>
            <a:r>
              <a:rPr lang="en-US" sz="1500" b="1" dirty="0" err="1">
                <a:solidFill>
                  <a:schemeClr val="bg1"/>
                </a:solidFill>
                <a:effectLst/>
                <a:latin typeface="Times New Roman" panose="02020603050405020304" pitchFamily="18" charset="0"/>
                <a:cs typeface="Times New Roman" panose="02020603050405020304" pitchFamily="18" charset="0"/>
              </a:rPr>
              <a:t>A</a:t>
            </a:r>
            <a:r>
              <a:rPr lang="en-US" sz="1500" dirty="0" err="1">
                <a:solidFill>
                  <a:schemeClr val="bg1"/>
                </a:solidFill>
                <a:effectLst/>
                <a:latin typeface="Times New Roman" panose="02020603050405020304" pitchFamily="18" charset="0"/>
                <a:cs typeface="Times New Roman" panose="02020603050405020304" pitchFamily="18" charset="0"/>
              </a:rPr>
              <a:t>r</a:t>
            </a:r>
            <a:r>
              <a:rPr lang="en-US" sz="1500" dirty="0">
                <a:solidFill>
                  <a:schemeClr val="bg1"/>
                </a:solidFill>
                <a:effectLst/>
                <a:latin typeface="Times New Roman" panose="02020603050405020304" pitchFamily="18" charset="0"/>
                <a:cs typeface="Times New Roman" panose="02020603050405020304" pitchFamily="18" charset="0"/>
              </a:rPr>
              <a:t> in </a:t>
            </a:r>
            <a:r>
              <a:rPr lang="en-US" sz="1500" b="1" dirty="0">
                <a:solidFill>
                  <a:schemeClr val="bg1"/>
                </a:solidFill>
                <a:effectLst/>
                <a:latin typeface="Times New Roman" panose="02020603050405020304" pitchFamily="18" charset="0"/>
                <a:cs typeface="Times New Roman" panose="02020603050405020304" pitchFamily="18" charset="0"/>
              </a:rPr>
              <a:t>S</a:t>
            </a:r>
            <a:r>
              <a:rPr lang="en-US" sz="1500" dirty="0">
                <a:solidFill>
                  <a:schemeClr val="bg1"/>
                </a:solidFill>
                <a:effectLst/>
                <a:latin typeface="Times New Roman" panose="02020603050405020304" pitchFamily="18" charset="0"/>
                <a:cs typeface="Times New Roman" panose="02020603050405020304" pitchFamily="18" charset="0"/>
              </a:rPr>
              <a:t>pace</a:t>
            </a:r>
          </a:p>
          <a:p>
            <a:pPr marL="0"/>
            <a:endParaRPr lang="en-US" sz="1500" dirty="0">
              <a:solidFill>
                <a:schemeClr val="bg1"/>
              </a:solidFill>
              <a:effectLst/>
              <a:latin typeface="Times New Roman" panose="02020603050405020304" pitchFamily="18" charset="0"/>
              <a:cs typeface="Times New Roman" panose="02020603050405020304" pitchFamily="18" charset="0"/>
            </a:endParaRPr>
          </a:p>
          <a:p>
            <a:pPr marL="0" indent="0" algn="just">
              <a:buNone/>
            </a:pPr>
            <a:r>
              <a:rPr lang="en-US" sz="1500" dirty="0">
                <a:solidFill>
                  <a:schemeClr val="bg1"/>
                </a:solidFill>
                <a:effectLst/>
                <a:latin typeface="Times New Roman" panose="02020603050405020304" pitchFamily="18" charset="0"/>
                <a:cs typeface="Times New Roman" panose="02020603050405020304" pitchFamily="18" charset="0"/>
              </a:rPr>
              <a:t>The mission concept </a:t>
            </a:r>
            <a:r>
              <a:rPr lang="en-US" sz="1500" dirty="0">
                <a:solidFill>
                  <a:schemeClr val="bg1"/>
                </a:solidFill>
                <a:latin typeface="Times New Roman" panose="02020603050405020304" pitchFamily="18" charset="0"/>
                <a:cs typeface="Times New Roman" panose="02020603050405020304" pitchFamily="18" charset="0"/>
              </a:rPr>
              <a:t>aims </a:t>
            </a:r>
            <a:r>
              <a:rPr lang="en-US" sz="1500" dirty="0">
                <a:solidFill>
                  <a:schemeClr val="bg1"/>
                </a:solidFill>
                <a:effectLst/>
                <a:latin typeface="Times New Roman" panose="02020603050405020304" pitchFamily="18" charset="0"/>
                <a:cs typeface="Times New Roman" panose="02020603050405020304" pitchFamily="18" charset="0"/>
              </a:rPr>
              <a:t>to develop the first Raman Lidar in space, capable to measure simultaneously atmospheric temperature (T) and water vapour mixing ratio (WVMR) with high temporal and spatial resolutions. </a:t>
            </a:r>
          </a:p>
          <a:p>
            <a:pPr marL="0" algn="just"/>
            <a:endParaRPr lang="en-US" sz="1500" dirty="0">
              <a:solidFill>
                <a:schemeClr val="bg1"/>
              </a:solidFill>
              <a:latin typeface="Times New Roman" panose="02020603050405020304" pitchFamily="18" charset="0"/>
              <a:cs typeface="Times New Roman" panose="02020603050405020304" pitchFamily="18" charset="0"/>
            </a:endParaRPr>
          </a:p>
          <a:p>
            <a:pPr marL="0" indent="0" algn="just">
              <a:buNone/>
            </a:pPr>
            <a:r>
              <a:rPr lang="en-US" sz="1500" dirty="0">
                <a:solidFill>
                  <a:schemeClr val="bg1"/>
                </a:solidFill>
                <a:latin typeface="Times New Roman" panose="02020603050405020304" pitchFamily="18" charset="0"/>
                <a:cs typeface="Times New Roman" panose="02020603050405020304" pitchFamily="18" charset="0"/>
              </a:rPr>
              <a:t>Further data products comprise relative humidity profiles, the particle extinction and backscatter coefficient profiles at 354.7 nm and the PBL depth over land and the oceans.</a:t>
            </a:r>
          </a:p>
        </p:txBody>
      </p:sp>
      <p:sp>
        <p:nvSpPr>
          <p:cNvPr id="29" name="Rounded Rectangle 14">
            <a:extLst>
              <a:ext uri="{FF2B5EF4-FFF2-40B4-BE49-F238E27FC236}">
                <a16:creationId xmlns:a16="http://schemas.microsoft.com/office/drawing/2014/main" id="{B5BA9375-863F-4B24-9083-14FE819F8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Segnaposto contenuto 5" descr="Immagine che contiene testo, colorato&#10;&#10;Descrizione generata automaticamente">
            <a:extLst>
              <a:ext uri="{FF2B5EF4-FFF2-40B4-BE49-F238E27FC236}">
                <a16:creationId xmlns:a16="http://schemas.microsoft.com/office/drawing/2014/main" id="{E86CD38F-8024-7074-01AB-3CD2247AB1D2}"/>
              </a:ext>
            </a:extLst>
          </p:cNvPr>
          <p:cNvPicPr>
            <a:picLocks noGrp="1" noChangeAspect="1"/>
          </p:cNvPicPr>
          <p:nvPr>
            <p:ph sz="half" idx="2"/>
          </p:nvPr>
        </p:nvPicPr>
        <p:blipFill rotWithShape="1">
          <a:blip r:embed="rId5"/>
          <a:srcRect l="4522" r="13899" b="1"/>
          <a:stretch/>
        </p:blipFill>
        <p:spPr>
          <a:xfrm>
            <a:off x="6407004" y="1336566"/>
            <a:ext cx="4683948" cy="4607567"/>
          </a:xfrm>
          <a:prstGeom prst="rect">
            <a:avLst/>
          </a:prstGeom>
        </p:spPr>
      </p:pic>
    </p:spTree>
    <p:custDataLst>
      <p:tags r:id="rId1"/>
    </p:custDataLst>
    <p:extLst>
      <p:ext uri="{BB962C8B-B14F-4D97-AF65-F5344CB8AC3E}">
        <p14:creationId xmlns:p14="http://schemas.microsoft.com/office/powerpoint/2010/main" val="111041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24C41CF4-4A13-4AA9-9300-CB7A2E37C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olo 1">
            <a:extLst>
              <a:ext uri="{FF2B5EF4-FFF2-40B4-BE49-F238E27FC236}">
                <a16:creationId xmlns:a16="http://schemas.microsoft.com/office/drawing/2014/main" id="{B6ADB33B-FDAE-60E3-C952-9AAEB7AF0EBB}"/>
              </a:ext>
            </a:extLst>
          </p:cNvPr>
          <p:cNvSpPr>
            <a:spLocks noGrp="1"/>
          </p:cNvSpPr>
          <p:nvPr>
            <p:ph type="title"/>
          </p:nvPr>
        </p:nvSpPr>
        <p:spPr>
          <a:xfrm>
            <a:off x="683609" y="764372"/>
            <a:ext cx="3173688" cy="5216013"/>
          </a:xfrm>
        </p:spPr>
        <p:txBody>
          <a:bodyPr>
            <a:normAutofit/>
          </a:bodyPr>
          <a:lstStyle/>
          <a:p>
            <a:r>
              <a:rPr lang="it-IT"/>
              <a:t>Impact of the mission</a:t>
            </a:r>
            <a:endParaRPr lang="it-IT" dirty="0"/>
          </a:p>
        </p:txBody>
      </p:sp>
      <p:cxnSp>
        <p:nvCxnSpPr>
          <p:cNvPr id="25" name="Straight Connector 9">
            <a:extLst>
              <a:ext uri="{FF2B5EF4-FFF2-40B4-BE49-F238E27FC236}">
                <a16:creationId xmlns:a16="http://schemas.microsoft.com/office/drawing/2014/main" id="{7A77B115-9FF3-46AE-AE08-826DEB9A62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27197" y="1923563"/>
            <a:ext cx="0" cy="30175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egnaposto testo 2">
            <a:extLst>
              <a:ext uri="{FF2B5EF4-FFF2-40B4-BE49-F238E27FC236}">
                <a16:creationId xmlns:a16="http://schemas.microsoft.com/office/drawing/2014/main" id="{36B97461-EDA2-9B19-B7DF-984AA1D0D531}"/>
              </a:ext>
            </a:extLst>
          </p:cNvPr>
          <p:cNvSpPr>
            <a:spLocks noGrp="1"/>
          </p:cNvSpPr>
          <p:nvPr>
            <p:ph idx="1"/>
          </p:nvPr>
        </p:nvSpPr>
        <p:spPr>
          <a:xfrm>
            <a:off x="4370138" y="764372"/>
            <a:ext cx="7086600" cy="5216013"/>
          </a:xfrm>
        </p:spPr>
        <p:style>
          <a:lnRef idx="2">
            <a:schemeClr val="dk1"/>
          </a:lnRef>
          <a:fillRef idx="1">
            <a:schemeClr val="lt1"/>
          </a:fillRef>
          <a:effectRef idx="0">
            <a:schemeClr val="dk1"/>
          </a:effectRef>
          <a:fontRef idx="minor">
            <a:schemeClr val="dk1"/>
          </a:fontRef>
        </p:style>
        <p:txBody>
          <a:bodyPr anchor="ctr">
            <a:normAutofit/>
          </a:bodyPr>
          <a:lstStyle/>
          <a:p>
            <a:pPr algn="just"/>
            <a:endParaRPr lang="en-US" sz="1900" b="0" i="0" u="none" strike="noStrike" baseline="0" dirty="0">
              <a:latin typeface="Times New Roman" panose="02020603050405020304" pitchFamily="18" charset="0"/>
            </a:endParaRPr>
          </a:p>
          <a:p>
            <a:pPr marL="0" indent="0" algn="just">
              <a:buNone/>
            </a:pPr>
            <a:r>
              <a:rPr lang="en-US" sz="1900" b="0" i="0" u="none" strike="noStrike" baseline="0" dirty="0">
                <a:latin typeface="Times New Roman" panose="02020603050405020304" pitchFamily="18" charset="0"/>
              </a:rPr>
              <a:t>Accurate, high temporal and spatial resolution observations of thermodynamic profiles in the lower troposphere from the surface to the interfacial layer at the top of the planetary boundary layer (PBL) are critically essential for improving weather forecasting and re-analyses, and for understanding the Earth system. </a:t>
            </a:r>
          </a:p>
          <a:p>
            <a:pPr algn="just"/>
            <a:endParaRPr lang="en-US" sz="1900" dirty="0">
              <a:latin typeface="Times New Roman" panose="02020603050405020304" pitchFamily="18" charset="0"/>
            </a:endParaRPr>
          </a:p>
          <a:p>
            <a:pPr marL="0" indent="0" algn="just">
              <a:buNone/>
            </a:pPr>
            <a:r>
              <a:rPr lang="en-US" sz="1900" b="0" i="0" u="none" strike="noStrike" baseline="0" dirty="0">
                <a:latin typeface="Times New Roman" panose="02020603050405020304" pitchFamily="18" charset="0"/>
              </a:rPr>
              <a:t>Global scale measurements of 3D thermodynamic profiles would have a great impact in several research areas [</a:t>
            </a:r>
            <a:r>
              <a:rPr lang="en-US" sz="1900" b="0" i="0" u="none" strike="noStrike" baseline="0" dirty="0" err="1">
                <a:latin typeface="Times New Roman" panose="02020603050405020304" pitchFamily="18" charset="0"/>
              </a:rPr>
              <a:t>Wulfmeyer</a:t>
            </a:r>
            <a:r>
              <a:rPr lang="en-US" sz="1900" b="0" i="0" u="none" strike="noStrike" baseline="0" dirty="0">
                <a:latin typeface="Times New Roman" panose="02020603050405020304" pitchFamily="18" charset="0"/>
              </a:rPr>
              <a:t> et al., 2015]:</a:t>
            </a:r>
            <a:endParaRPr lang="it-IT" sz="1900" b="0" i="0" u="none" strike="noStrike" baseline="0" dirty="0">
              <a:latin typeface="Times New Roman" panose="02020603050405020304" pitchFamily="18" charset="0"/>
            </a:endParaRPr>
          </a:p>
          <a:p>
            <a:pPr marL="968927" lvl="1" indent="-284978" algn="just">
              <a:buFont typeface="Arial" panose="020B0604020202020204" pitchFamily="34" charset="0"/>
              <a:buChar char="•"/>
            </a:pPr>
            <a:r>
              <a:rPr lang="en-US" sz="1900" i="0" u="none" strike="noStrike" baseline="0" dirty="0">
                <a:latin typeface="Times New Roman" panose="02020603050405020304" pitchFamily="18" charset="0"/>
              </a:rPr>
              <a:t>Radiative transfer, as well as regional and global water and energy budgets, </a:t>
            </a:r>
            <a:endParaRPr lang="en-US" sz="1900" dirty="0">
              <a:latin typeface="Times New Roman" panose="02020603050405020304" pitchFamily="18" charset="0"/>
            </a:endParaRPr>
          </a:p>
          <a:p>
            <a:pPr marL="968927" lvl="1" indent="-284978" algn="just">
              <a:buFont typeface="Arial" panose="020B0604020202020204" pitchFamily="34" charset="0"/>
              <a:buChar char="•"/>
            </a:pPr>
            <a:r>
              <a:rPr lang="en-US" sz="1900" dirty="0">
                <a:latin typeface="Times New Roman" panose="02020603050405020304" pitchFamily="18" charset="0"/>
              </a:rPr>
              <a:t>L</a:t>
            </a:r>
            <a:r>
              <a:rPr lang="en-US" sz="1900" i="0" u="none" strike="noStrike" baseline="0" dirty="0">
                <a:latin typeface="Times New Roman" panose="02020603050405020304" pitchFamily="18" charset="0"/>
              </a:rPr>
              <a:t>and-atmosphere feedback including the surface energy balance and its dependence on soil properties and land cover, </a:t>
            </a:r>
            <a:endParaRPr lang="en-US" sz="1900" dirty="0">
              <a:latin typeface="Times New Roman" panose="02020603050405020304" pitchFamily="18" charset="0"/>
            </a:endParaRPr>
          </a:p>
          <a:p>
            <a:pPr marL="968927" lvl="1" indent="-284978" algn="just">
              <a:buFont typeface="Arial" panose="020B0604020202020204" pitchFamily="34" charset="0"/>
              <a:buChar char="•"/>
            </a:pPr>
            <a:r>
              <a:rPr lang="en-US" sz="1900" i="0" u="none" strike="noStrike" baseline="0" dirty="0">
                <a:latin typeface="Times New Roman" panose="02020603050405020304" pitchFamily="18" charset="0"/>
              </a:rPr>
              <a:t>Mesoscale circulations and convection initiation </a:t>
            </a:r>
          </a:p>
          <a:p>
            <a:pPr marL="968927" lvl="1" indent="-284978" algn="just">
              <a:buFont typeface="Arial" panose="020B0604020202020204" pitchFamily="34" charset="0"/>
              <a:buChar char="•"/>
            </a:pPr>
            <a:r>
              <a:rPr lang="en-US" sz="1900" dirty="0">
                <a:latin typeface="Times New Roman" panose="02020603050405020304" pitchFamily="18" charset="0"/>
              </a:rPr>
              <a:t>D</a:t>
            </a:r>
            <a:r>
              <a:rPr lang="it-IT" sz="1900" i="0" u="none" strike="noStrike" baseline="0" dirty="0" err="1">
                <a:latin typeface="Times New Roman" panose="02020603050405020304" pitchFamily="18" charset="0"/>
              </a:rPr>
              <a:t>ata</a:t>
            </a:r>
            <a:r>
              <a:rPr lang="it-IT" sz="1900" i="0" u="none" strike="noStrike" baseline="0" dirty="0">
                <a:latin typeface="Times New Roman" panose="02020603050405020304" pitchFamily="18" charset="0"/>
              </a:rPr>
              <a:t> </a:t>
            </a:r>
            <a:r>
              <a:rPr lang="it-IT" sz="1900" i="0" u="none" strike="noStrike" baseline="0" dirty="0" err="1">
                <a:latin typeface="Times New Roman" panose="02020603050405020304" pitchFamily="18" charset="0"/>
              </a:rPr>
              <a:t>assimilation</a:t>
            </a:r>
            <a:endParaRPr lang="it-IT" sz="1900" i="0" u="none" strike="noStrike" baseline="0" dirty="0">
              <a:latin typeface="Times New Roman" panose="02020603050405020304" pitchFamily="18" charset="0"/>
            </a:endParaRPr>
          </a:p>
          <a:p>
            <a:pPr algn="just"/>
            <a:endParaRPr lang="en-US" sz="1900" b="0" i="0" u="none" strike="noStrike" baseline="0" dirty="0">
              <a:latin typeface="Times New Roman" panose="02020603050405020304" pitchFamily="18" charset="0"/>
            </a:endParaRPr>
          </a:p>
          <a:p>
            <a:pPr algn="just"/>
            <a:endParaRPr lang="en-US" sz="1900" b="0" i="0" u="none" strike="noStrike" baseline="0" dirty="0">
              <a:latin typeface="Times New Roman" panose="02020603050405020304" pitchFamily="18" charset="0"/>
            </a:endParaRPr>
          </a:p>
          <a:p>
            <a:pPr algn="just"/>
            <a:endParaRPr lang="en-US" sz="1900" dirty="0">
              <a:latin typeface="Times New Roman" panose="02020603050405020304" pitchFamily="18" charset="0"/>
            </a:endParaRPr>
          </a:p>
        </p:txBody>
      </p:sp>
    </p:spTree>
    <p:custDataLst>
      <p:tags r:id="rId1"/>
    </p:custDataLst>
    <p:extLst>
      <p:ext uri="{BB962C8B-B14F-4D97-AF65-F5344CB8AC3E}">
        <p14:creationId xmlns:p14="http://schemas.microsoft.com/office/powerpoint/2010/main" val="384713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DC9A-EACA-4A61-9169-CDD262F2D959}"/>
              </a:ext>
            </a:extLst>
          </p:cNvPr>
          <p:cNvSpPr>
            <a:spLocks noGrp="1"/>
          </p:cNvSpPr>
          <p:nvPr>
            <p:ph type="title"/>
          </p:nvPr>
        </p:nvSpPr>
        <p:spPr>
          <a:xfrm>
            <a:off x="2895600" y="764373"/>
            <a:ext cx="8610600" cy="1293028"/>
          </a:xfrm>
        </p:spPr>
        <p:txBody>
          <a:bodyPr>
            <a:normAutofit/>
          </a:bodyPr>
          <a:lstStyle/>
          <a:p>
            <a:r>
              <a:rPr lang="en-GB" dirty="0"/>
              <a:t>Experimental</a:t>
            </a:r>
            <a:r>
              <a:rPr lang="it-IT" dirty="0"/>
              <a:t> setup</a:t>
            </a:r>
          </a:p>
        </p:txBody>
      </p:sp>
      <p:graphicFrame>
        <p:nvGraphicFramePr>
          <p:cNvPr id="7" name="Tabella 24">
            <a:extLst>
              <a:ext uri="{FF2B5EF4-FFF2-40B4-BE49-F238E27FC236}">
                <a16:creationId xmlns:a16="http://schemas.microsoft.com/office/drawing/2014/main" id="{05ED98EE-5EB2-4D0B-FD1F-D8FF0758A5B3}"/>
              </a:ext>
            </a:extLst>
          </p:cNvPr>
          <p:cNvGraphicFramePr>
            <a:graphicFrameLocks noGrp="1"/>
          </p:cNvGraphicFramePr>
          <p:nvPr>
            <p:ph idx="1"/>
            <p:extLst>
              <p:ext uri="{D42A27DB-BD31-4B8C-83A1-F6EECF244321}">
                <p14:modId xmlns:p14="http://schemas.microsoft.com/office/powerpoint/2010/main" val="1192495080"/>
              </p:ext>
            </p:extLst>
          </p:nvPr>
        </p:nvGraphicFramePr>
        <p:xfrm>
          <a:off x="1062480" y="2441051"/>
          <a:ext cx="10067041" cy="3530072"/>
        </p:xfrm>
        <a:graphic>
          <a:graphicData uri="http://schemas.openxmlformats.org/drawingml/2006/table">
            <a:tbl>
              <a:tblPr firstRow="1" bandRow="1">
                <a:tableStyleId>{3B4B98B0-60AC-42C2-AFA5-B58CD77FA1E5}</a:tableStyleId>
              </a:tblPr>
              <a:tblGrid>
                <a:gridCol w="4937375">
                  <a:extLst>
                    <a:ext uri="{9D8B030D-6E8A-4147-A177-3AD203B41FA5}">
                      <a16:colId xmlns:a16="http://schemas.microsoft.com/office/drawing/2014/main" val="2094828339"/>
                    </a:ext>
                  </a:extLst>
                </a:gridCol>
                <a:gridCol w="5129666">
                  <a:extLst>
                    <a:ext uri="{9D8B030D-6E8A-4147-A177-3AD203B41FA5}">
                      <a16:colId xmlns:a16="http://schemas.microsoft.com/office/drawing/2014/main" val="4226923558"/>
                    </a:ext>
                  </a:extLst>
                </a:gridCol>
              </a:tblGrid>
              <a:tr h="271544">
                <a:tc gridSpan="2">
                  <a:txBody>
                    <a:bodyPr/>
                    <a:lstStyle/>
                    <a:p>
                      <a:pPr algn="ctr"/>
                      <a:r>
                        <a:rPr lang="it-IT" sz="1200">
                          <a:solidFill>
                            <a:schemeClr val="tx1"/>
                          </a:solidFill>
                        </a:rPr>
                        <a:t>LIDAR TRANSMITTER</a:t>
                      </a:r>
                    </a:p>
                  </a:txBody>
                  <a:tcPr marL="61714" marR="61714" marT="30857" marB="30857"/>
                </a:tc>
                <a:tc hMerge="1">
                  <a:txBody>
                    <a:bodyPr/>
                    <a:lstStyle/>
                    <a:p>
                      <a:endParaRPr lang="it-IT" dirty="0"/>
                    </a:p>
                  </a:txBody>
                  <a:tcPr/>
                </a:tc>
                <a:extLst>
                  <a:ext uri="{0D108BD9-81ED-4DB2-BD59-A6C34878D82A}">
                    <a16:rowId xmlns:a16="http://schemas.microsoft.com/office/drawing/2014/main" val="913904153"/>
                  </a:ext>
                </a:extLst>
              </a:tr>
              <a:tr h="271544">
                <a:tc>
                  <a:txBody>
                    <a:bodyPr/>
                    <a:lstStyle/>
                    <a:p>
                      <a:r>
                        <a:rPr lang="it-IT" sz="1200">
                          <a:solidFill>
                            <a:schemeClr val="tx1"/>
                          </a:solidFill>
                        </a:rPr>
                        <a:t>Source</a:t>
                      </a:r>
                    </a:p>
                  </a:txBody>
                  <a:tcPr marL="61714" marR="61714" marT="30857" marB="30857"/>
                </a:tc>
                <a:tc>
                  <a:txBody>
                    <a:bodyPr/>
                    <a:lstStyle/>
                    <a:p>
                      <a:r>
                        <a:rPr lang="it-IT" sz="1200">
                          <a:solidFill>
                            <a:schemeClr val="tx1"/>
                          </a:solidFill>
                        </a:rPr>
                        <a:t>Injection-seeded frequency tripled, diode-laser pumped Nd:YAG</a:t>
                      </a:r>
                    </a:p>
                  </a:txBody>
                  <a:tcPr marL="61714" marR="61714" marT="30857" marB="30857"/>
                </a:tc>
                <a:extLst>
                  <a:ext uri="{0D108BD9-81ED-4DB2-BD59-A6C34878D82A}">
                    <a16:rowId xmlns:a16="http://schemas.microsoft.com/office/drawing/2014/main" val="2280240920"/>
                  </a:ext>
                </a:extLst>
              </a:tr>
              <a:tr h="271544">
                <a:tc>
                  <a:txBody>
                    <a:bodyPr/>
                    <a:lstStyle/>
                    <a:p>
                      <a:r>
                        <a:rPr lang="it-IT" sz="1200" dirty="0">
                          <a:solidFill>
                            <a:schemeClr val="tx1"/>
                          </a:solidFill>
                        </a:rPr>
                        <a:t>Laser </a:t>
                      </a:r>
                      <a:r>
                        <a:rPr lang="it-IT" sz="1200" dirty="0" err="1">
                          <a:solidFill>
                            <a:schemeClr val="tx1"/>
                          </a:solidFill>
                        </a:rPr>
                        <a:t>Wavelength</a:t>
                      </a:r>
                      <a:endParaRPr lang="it-IT" sz="1200" dirty="0">
                        <a:solidFill>
                          <a:schemeClr val="tx1"/>
                        </a:solidFill>
                      </a:endParaRPr>
                    </a:p>
                  </a:txBody>
                  <a:tcPr marL="61714" marR="61714" marT="30857" marB="30857"/>
                </a:tc>
                <a:tc>
                  <a:txBody>
                    <a:bodyPr/>
                    <a:lstStyle/>
                    <a:p>
                      <a:r>
                        <a:rPr lang="it-IT" sz="1200">
                          <a:solidFill>
                            <a:schemeClr val="tx1"/>
                          </a:solidFill>
                        </a:rPr>
                        <a:t>354.7 nm</a:t>
                      </a:r>
                    </a:p>
                  </a:txBody>
                  <a:tcPr marL="61714" marR="61714" marT="30857" marB="30857"/>
                </a:tc>
                <a:extLst>
                  <a:ext uri="{0D108BD9-81ED-4DB2-BD59-A6C34878D82A}">
                    <a16:rowId xmlns:a16="http://schemas.microsoft.com/office/drawing/2014/main" val="3830382768"/>
                  </a:ext>
                </a:extLst>
              </a:tr>
              <a:tr h="271544">
                <a:tc>
                  <a:txBody>
                    <a:bodyPr/>
                    <a:lstStyle/>
                    <a:p>
                      <a:r>
                        <a:rPr lang="it-IT" sz="1200">
                          <a:solidFill>
                            <a:schemeClr val="tx1"/>
                          </a:solidFill>
                        </a:rPr>
                        <a:t>Single-shot pulse energy</a:t>
                      </a:r>
                    </a:p>
                  </a:txBody>
                  <a:tcPr marL="61714" marR="61714" marT="30857" marB="30857"/>
                </a:tc>
                <a:tc>
                  <a:txBody>
                    <a:bodyPr/>
                    <a:lstStyle/>
                    <a:p>
                      <a:r>
                        <a:rPr lang="it-IT" sz="1200">
                          <a:solidFill>
                            <a:schemeClr val="tx1"/>
                          </a:solidFill>
                        </a:rPr>
                        <a:t>1 J</a:t>
                      </a:r>
                    </a:p>
                  </a:txBody>
                  <a:tcPr marL="61714" marR="61714" marT="30857" marB="30857"/>
                </a:tc>
                <a:extLst>
                  <a:ext uri="{0D108BD9-81ED-4DB2-BD59-A6C34878D82A}">
                    <a16:rowId xmlns:a16="http://schemas.microsoft.com/office/drawing/2014/main" val="37846857"/>
                  </a:ext>
                </a:extLst>
              </a:tr>
              <a:tr h="271544">
                <a:tc>
                  <a:txBody>
                    <a:bodyPr/>
                    <a:lstStyle/>
                    <a:p>
                      <a:r>
                        <a:rPr lang="it-IT" sz="1200">
                          <a:solidFill>
                            <a:schemeClr val="tx1"/>
                          </a:solidFill>
                        </a:rPr>
                        <a:t>Repetition rate</a:t>
                      </a:r>
                    </a:p>
                  </a:txBody>
                  <a:tcPr marL="61714" marR="61714" marT="30857" marB="30857"/>
                </a:tc>
                <a:tc>
                  <a:txBody>
                    <a:bodyPr/>
                    <a:lstStyle/>
                    <a:p>
                      <a:r>
                        <a:rPr lang="it-IT" sz="1200">
                          <a:solidFill>
                            <a:schemeClr val="tx1"/>
                          </a:solidFill>
                        </a:rPr>
                        <a:t>200 Hz</a:t>
                      </a:r>
                    </a:p>
                  </a:txBody>
                  <a:tcPr marL="61714" marR="61714" marT="30857" marB="30857"/>
                </a:tc>
                <a:extLst>
                  <a:ext uri="{0D108BD9-81ED-4DB2-BD59-A6C34878D82A}">
                    <a16:rowId xmlns:a16="http://schemas.microsoft.com/office/drawing/2014/main" val="3298503172"/>
                  </a:ext>
                </a:extLst>
              </a:tr>
              <a:tr h="271544">
                <a:tc gridSpan="2">
                  <a:txBody>
                    <a:bodyPr/>
                    <a:lstStyle/>
                    <a:p>
                      <a:pPr marR="0" algn="ctr" rtl="0">
                        <a:lnSpc>
                          <a:spcPct val="100000"/>
                        </a:lnSpc>
                        <a:spcBef>
                          <a:spcPts val="0"/>
                        </a:spcBef>
                        <a:spcAft>
                          <a:spcPts val="0"/>
                        </a:spcAft>
                        <a:buClr>
                          <a:srgbClr val="000000"/>
                        </a:buClr>
                        <a:buFont typeface="Arial"/>
                      </a:pPr>
                      <a:r>
                        <a:rPr lang="it-IT" sz="1200" b="1" u="none" strike="noStrike" cap="none">
                          <a:solidFill>
                            <a:schemeClr val="tx1"/>
                          </a:solidFill>
                          <a:sym typeface="Arial"/>
                        </a:rPr>
                        <a:t>LIDAR RECEIVER</a:t>
                      </a:r>
                      <a:endParaRPr lang="it-IT" sz="1200" b="1" i="0" u="none" strike="noStrike" cap="none">
                        <a:solidFill>
                          <a:schemeClr val="tx1"/>
                        </a:solidFill>
                        <a:latin typeface="+mn-lt"/>
                        <a:ea typeface="+mn-ea"/>
                        <a:cs typeface="+mn-cs"/>
                        <a:sym typeface="Arial"/>
                      </a:endParaRPr>
                    </a:p>
                  </a:txBody>
                  <a:tcPr marL="61714" marR="61714" marT="30857" marB="30857"/>
                </a:tc>
                <a:tc hMerge="1">
                  <a:txBody>
                    <a:bodyPr/>
                    <a:lstStyle/>
                    <a:p>
                      <a:endParaRPr lang="it-IT" dirty="0">
                        <a:solidFill>
                          <a:schemeClr val="bg1"/>
                        </a:solidFill>
                      </a:endParaRPr>
                    </a:p>
                  </a:txBody>
                  <a:tcPr/>
                </a:tc>
                <a:extLst>
                  <a:ext uri="{0D108BD9-81ED-4DB2-BD59-A6C34878D82A}">
                    <a16:rowId xmlns:a16="http://schemas.microsoft.com/office/drawing/2014/main" val="2600540859"/>
                  </a:ext>
                </a:extLst>
              </a:tr>
              <a:tr h="271544">
                <a:tc>
                  <a:txBody>
                    <a:bodyPr/>
                    <a:lstStyle/>
                    <a:p>
                      <a:r>
                        <a:rPr lang="it-IT" sz="1200">
                          <a:solidFill>
                            <a:schemeClr val="tx1"/>
                          </a:solidFill>
                        </a:rPr>
                        <a:t>Telescope</a:t>
                      </a:r>
                    </a:p>
                  </a:txBody>
                  <a:tcPr marL="61714" marR="61714" marT="30857" marB="30857"/>
                </a:tc>
                <a:tc>
                  <a:txBody>
                    <a:bodyPr/>
                    <a:lstStyle/>
                    <a:p>
                      <a:r>
                        <a:rPr lang="it-IT" sz="1200">
                          <a:solidFill>
                            <a:schemeClr val="tx1"/>
                          </a:solidFill>
                        </a:rPr>
                        <a:t>f/5 a-focal Cassegrain</a:t>
                      </a:r>
                    </a:p>
                  </a:txBody>
                  <a:tcPr marL="61714" marR="61714" marT="30857" marB="30857"/>
                </a:tc>
                <a:extLst>
                  <a:ext uri="{0D108BD9-81ED-4DB2-BD59-A6C34878D82A}">
                    <a16:rowId xmlns:a16="http://schemas.microsoft.com/office/drawing/2014/main" val="1672156492"/>
                  </a:ext>
                </a:extLst>
              </a:tr>
              <a:tr h="271544">
                <a:tc>
                  <a:txBody>
                    <a:bodyPr/>
                    <a:lstStyle/>
                    <a:p>
                      <a:r>
                        <a:rPr lang="it-IT" sz="1200">
                          <a:solidFill>
                            <a:schemeClr val="tx1"/>
                          </a:solidFill>
                        </a:rPr>
                        <a:t>Telescope diameter</a:t>
                      </a:r>
                    </a:p>
                  </a:txBody>
                  <a:tcPr marL="61714" marR="61714" marT="30857" marB="30857"/>
                </a:tc>
                <a:tc>
                  <a:txBody>
                    <a:bodyPr/>
                    <a:lstStyle/>
                    <a:p>
                      <a:r>
                        <a:rPr lang="it-IT" sz="1200">
                          <a:solidFill>
                            <a:schemeClr val="tx1"/>
                          </a:solidFill>
                        </a:rPr>
                        <a:t>2 m</a:t>
                      </a:r>
                    </a:p>
                  </a:txBody>
                  <a:tcPr marL="61714" marR="61714" marT="30857" marB="30857"/>
                </a:tc>
                <a:extLst>
                  <a:ext uri="{0D108BD9-81ED-4DB2-BD59-A6C34878D82A}">
                    <a16:rowId xmlns:a16="http://schemas.microsoft.com/office/drawing/2014/main" val="4167517067"/>
                  </a:ext>
                </a:extLst>
              </a:tr>
              <a:tr h="271544">
                <a:tc>
                  <a:txBody>
                    <a:bodyPr/>
                    <a:lstStyle/>
                    <a:p>
                      <a:r>
                        <a:rPr lang="it-IT" sz="1200">
                          <a:solidFill>
                            <a:schemeClr val="tx1"/>
                          </a:solidFill>
                        </a:rPr>
                        <a:t>Field-of-View (FWHM)</a:t>
                      </a:r>
                    </a:p>
                  </a:txBody>
                  <a:tcPr marL="61714" marR="61714" marT="30857" marB="30857"/>
                </a:tc>
                <a:tc>
                  <a:txBody>
                    <a:bodyPr/>
                    <a:lstStyle/>
                    <a:p>
                      <a:r>
                        <a:rPr lang="it-IT" sz="1200">
                          <a:solidFill>
                            <a:schemeClr val="tx1"/>
                          </a:solidFill>
                        </a:rPr>
                        <a:t>25 </a:t>
                      </a:r>
                      <a:r>
                        <a:rPr lang="el-GR" sz="1200">
                          <a:solidFill>
                            <a:schemeClr val="tx1"/>
                          </a:solidFill>
                        </a:rPr>
                        <a:t>μ</a:t>
                      </a:r>
                      <a:r>
                        <a:rPr lang="it-IT" sz="1200">
                          <a:solidFill>
                            <a:schemeClr val="tx1"/>
                          </a:solidFill>
                        </a:rPr>
                        <a:t>rad</a:t>
                      </a:r>
                    </a:p>
                  </a:txBody>
                  <a:tcPr marL="61714" marR="61714" marT="30857" marB="30857"/>
                </a:tc>
                <a:extLst>
                  <a:ext uri="{0D108BD9-81ED-4DB2-BD59-A6C34878D82A}">
                    <a16:rowId xmlns:a16="http://schemas.microsoft.com/office/drawing/2014/main" val="710904798"/>
                  </a:ext>
                </a:extLst>
              </a:tr>
              <a:tr h="271544">
                <a:tc gridSpan="2">
                  <a:txBody>
                    <a:bodyPr/>
                    <a:lstStyle/>
                    <a:p>
                      <a:pPr marR="0" algn="ctr" rtl="0">
                        <a:lnSpc>
                          <a:spcPct val="100000"/>
                        </a:lnSpc>
                        <a:spcBef>
                          <a:spcPts val="0"/>
                        </a:spcBef>
                        <a:spcAft>
                          <a:spcPts val="0"/>
                        </a:spcAft>
                        <a:buClr>
                          <a:srgbClr val="000000"/>
                        </a:buClr>
                        <a:buFont typeface="Arial"/>
                      </a:pPr>
                      <a:r>
                        <a:rPr lang="it-IT" sz="1200" b="1" u="none" strike="noStrike" cap="none">
                          <a:solidFill>
                            <a:schemeClr val="tx1"/>
                          </a:solidFill>
                          <a:sym typeface="Arial"/>
                        </a:rPr>
                        <a:t>SPECTRAL SELECTION AND DETECTION</a:t>
                      </a:r>
                      <a:endParaRPr lang="it-IT" sz="1200" b="1" i="0" u="none" strike="noStrike" cap="none">
                        <a:solidFill>
                          <a:schemeClr val="tx1"/>
                        </a:solidFill>
                        <a:latin typeface="+mn-lt"/>
                        <a:ea typeface="+mn-ea"/>
                        <a:cs typeface="+mn-cs"/>
                        <a:sym typeface="Arial"/>
                      </a:endParaRPr>
                    </a:p>
                  </a:txBody>
                  <a:tcPr marL="61714" marR="61714" marT="30857" marB="30857"/>
                </a:tc>
                <a:tc hMerge="1">
                  <a:txBody>
                    <a:bodyPr/>
                    <a:lstStyle/>
                    <a:p>
                      <a:endParaRPr lang="it-IT" dirty="0">
                        <a:solidFill>
                          <a:schemeClr val="bg1"/>
                        </a:solidFill>
                      </a:endParaRPr>
                    </a:p>
                  </a:txBody>
                  <a:tcPr/>
                </a:tc>
                <a:extLst>
                  <a:ext uri="{0D108BD9-81ED-4DB2-BD59-A6C34878D82A}">
                    <a16:rowId xmlns:a16="http://schemas.microsoft.com/office/drawing/2014/main" val="4046121743"/>
                  </a:ext>
                </a:extLst>
              </a:tr>
              <a:tr h="271544">
                <a:tc>
                  <a:txBody>
                    <a:bodyPr/>
                    <a:lstStyle/>
                    <a:p>
                      <a:r>
                        <a:rPr lang="it-IT" sz="1200">
                          <a:solidFill>
                            <a:schemeClr val="tx1"/>
                          </a:solidFill>
                        </a:rPr>
                        <a:t>Spectral selection devices</a:t>
                      </a:r>
                    </a:p>
                  </a:txBody>
                  <a:tcPr marL="61714" marR="61714" marT="30857" marB="30857"/>
                </a:tc>
                <a:tc>
                  <a:txBody>
                    <a:bodyPr/>
                    <a:lstStyle/>
                    <a:p>
                      <a:r>
                        <a:rPr lang="it-IT" sz="1200">
                          <a:solidFill>
                            <a:schemeClr val="tx1"/>
                          </a:solidFill>
                        </a:rPr>
                        <a:t>Interference Filters (IFs)</a:t>
                      </a:r>
                    </a:p>
                  </a:txBody>
                  <a:tcPr marL="61714" marR="61714" marT="30857" marB="30857"/>
                </a:tc>
                <a:extLst>
                  <a:ext uri="{0D108BD9-81ED-4DB2-BD59-A6C34878D82A}">
                    <a16:rowId xmlns:a16="http://schemas.microsoft.com/office/drawing/2014/main" val="2673429763"/>
                  </a:ext>
                </a:extLst>
              </a:tr>
              <a:tr h="271544">
                <a:tc>
                  <a:txBody>
                    <a:bodyPr/>
                    <a:lstStyle/>
                    <a:p>
                      <a:r>
                        <a:rPr lang="it-IT" sz="1200">
                          <a:solidFill>
                            <a:schemeClr val="tx1"/>
                          </a:solidFill>
                        </a:rPr>
                        <a:t>Detection Devices</a:t>
                      </a:r>
                    </a:p>
                  </a:txBody>
                  <a:tcPr marL="61714" marR="61714" marT="30857" marB="30857"/>
                </a:tc>
                <a:tc>
                  <a:txBody>
                    <a:bodyPr/>
                    <a:lstStyle/>
                    <a:p>
                      <a:r>
                        <a:rPr lang="it-IT" sz="1200">
                          <a:solidFill>
                            <a:schemeClr val="tx1"/>
                          </a:solidFill>
                        </a:rPr>
                        <a:t>Photodiodes or Photomultipliers</a:t>
                      </a:r>
                    </a:p>
                  </a:txBody>
                  <a:tcPr marL="61714" marR="61714" marT="30857" marB="30857"/>
                </a:tc>
                <a:extLst>
                  <a:ext uri="{0D108BD9-81ED-4DB2-BD59-A6C34878D82A}">
                    <a16:rowId xmlns:a16="http://schemas.microsoft.com/office/drawing/2014/main" val="1176381465"/>
                  </a:ext>
                </a:extLst>
              </a:tr>
              <a:tr h="271544">
                <a:tc>
                  <a:txBody>
                    <a:bodyPr/>
                    <a:lstStyle/>
                    <a:p>
                      <a:r>
                        <a:rPr lang="it-IT" sz="1200" dirty="0">
                          <a:solidFill>
                            <a:schemeClr val="tx1"/>
                          </a:solidFill>
                        </a:rPr>
                        <a:t>Quantum </a:t>
                      </a:r>
                      <a:r>
                        <a:rPr lang="it-IT" sz="1200" dirty="0" err="1">
                          <a:solidFill>
                            <a:schemeClr val="tx1"/>
                          </a:solidFill>
                        </a:rPr>
                        <a:t>efficiences</a:t>
                      </a:r>
                      <a:endParaRPr lang="it-IT" sz="1200" dirty="0">
                        <a:solidFill>
                          <a:schemeClr val="tx1"/>
                        </a:solidFill>
                      </a:endParaRPr>
                    </a:p>
                  </a:txBody>
                  <a:tcPr marL="61714" marR="61714" marT="30857" marB="30857"/>
                </a:tc>
                <a:tc>
                  <a:txBody>
                    <a:bodyPr/>
                    <a:lstStyle/>
                    <a:p>
                      <a:r>
                        <a:rPr lang="it-IT" sz="1200" dirty="0">
                          <a:solidFill>
                            <a:schemeClr val="tx1"/>
                          </a:solidFill>
                        </a:rPr>
                        <a:t>85 %</a:t>
                      </a:r>
                    </a:p>
                  </a:txBody>
                  <a:tcPr marL="61714" marR="61714" marT="30857" marB="30857"/>
                </a:tc>
                <a:extLst>
                  <a:ext uri="{0D108BD9-81ED-4DB2-BD59-A6C34878D82A}">
                    <a16:rowId xmlns:a16="http://schemas.microsoft.com/office/drawing/2014/main" val="3904636966"/>
                  </a:ext>
                </a:extLst>
              </a:tr>
            </a:tbl>
          </a:graphicData>
        </a:graphic>
      </p:graphicFrame>
    </p:spTree>
    <p:extLst>
      <p:ext uri="{BB962C8B-B14F-4D97-AF65-F5344CB8AC3E}">
        <p14:creationId xmlns:p14="http://schemas.microsoft.com/office/powerpoint/2010/main" val="619332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B0B2C371-602B-467B-853D-CA12EE2A4F06}"/>
              </a:ext>
            </a:extLst>
          </p:cNvPr>
          <p:cNvSpPr>
            <a:spLocks noGrp="1"/>
          </p:cNvSpPr>
          <p:nvPr>
            <p:ph type="title"/>
          </p:nvPr>
        </p:nvSpPr>
        <p:spPr/>
        <p:txBody>
          <a:bodyPr/>
          <a:lstStyle/>
          <a:p>
            <a:r>
              <a:rPr lang="it-IT"/>
              <a:t>The end to end simulator</a:t>
            </a:r>
            <a:endParaRPr lang="it-IT" dirty="0"/>
          </a:p>
        </p:txBody>
      </p:sp>
      <p:sp>
        <p:nvSpPr>
          <p:cNvPr id="6" name="Segnaposto contenuto 5">
            <a:extLst>
              <a:ext uri="{FF2B5EF4-FFF2-40B4-BE49-F238E27FC236}">
                <a16:creationId xmlns:a16="http://schemas.microsoft.com/office/drawing/2014/main" id="{DC306188-9012-4178-BBDA-B03EFBBD52F8}"/>
              </a:ext>
            </a:extLst>
          </p:cNvPr>
          <p:cNvSpPr>
            <a:spLocks noGrp="1"/>
          </p:cNvSpPr>
          <p:nvPr>
            <p:ph type="body" sz="half" idx="2"/>
          </p:nvPr>
        </p:nvSpPr>
        <p:spPr/>
        <p:txBody>
          <a:bodyPr/>
          <a:lstStyle/>
          <a:p>
            <a:pPr algn="just"/>
            <a:r>
              <a:rPr lang="it-IT" dirty="0">
                <a:latin typeface="Times New Roman" panose="02020603050405020304" pitchFamily="18" charset="0"/>
                <a:cs typeface="Times New Roman" panose="02020603050405020304" pitchFamily="18" charset="0"/>
              </a:rPr>
              <a:t>The end-to-end simulator </a:t>
            </a:r>
            <a:r>
              <a:rPr lang="en-GB" dirty="0">
                <a:latin typeface="Times New Roman" panose="02020603050405020304" pitchFamily="18" charset="0"/>
                <a:cs typeface="Times New Roman" panose="02020603050405020304" pitchFamily="18" charset="0"/>
              </a:rPr>
              <a:t>is</a:t>
            </a:r>
            <a:r>
              <a:rPr lang="it-IT" dirty="0">
                <a:latin typeface="Times New Roman" panose="02020603050405020304" pitchFamily="18" charset="0"/>
                <a:cs typeface="Times New Roman" panose="02020603050405020304" pitchFamily="18" charset="0"/>
              </a:rPr>
              <a:t> a </a:t>
            </a:r>
            <a:r>
              <a:rPr lang="en-GB" dirty="0">
                <a:latin typeface="Times New Roman" panose="02020603050405020304" pitchFamily="18" charset="0"/>
                <a:cs typeface="Times New Roman" panose="02020603050405020304" pitchFamily="18" charset="0"/>
              </a:rPr>
              <a:t>numerical</a:t>
            </a:r>
            <a:r>
              <a:rPr lang="it-IT" dirty="0">
                <a:latin typeface="Times New Roman" panose="02020603050405020304" pitchFamily="18" charset="0"/>
                <a:cs typeface="Times New Roman" panose="02020603050405020304" pitchFamily="18" charset="0"/>
              </a:rPr>
              <a:t> model for the </a:t>
            </a:r>
            <a:r>
              <a:rPr lang="en-GB" dirty="0">
                <a:latin typeface="Times New Roman" panose="02020603050405020304" pitchFamily="18" charset="0"/>
                <a:cs typeface="Times New Roman" panose="02020603050405020304" pitchFamily="18" charset="0"/>
              </a:rPr>
              <a:t>simulations</a:t>
            </a:r>
            <a:r>
              <a:rPr lang="it-IT" dirty="0">
                <a:latin typeface="Times New Roman" panose="02020603050405020304" pitchFamily="18" charset="0"/>
                <a:cs typeface="Times New Roman" panose="02020603050405020304" pitchFamily="18" charset="0"/>
              </a:rPr>
              <a:t> and </a:t>
            </a:r>
            <a:r>
              <a:rPr lang="it-IT" dirty="0" err="1">
                <a:latin typeface="Times New Roman" panose="02020603050405020304" pitchFamily="18" charset="0"/>
                <a:cs typeface="Times New Roman" panose="02020603050405020304" pitchFamily="18" charset="0"/>
              </a:rPr>
              <a:t>analysis</a:t>
            </a:r>
            <a:r>
              <a:rPr lang="it-IT" dirty="0">
                <a:latin typeface="Times New Roman" panose="02020603050405020304" pitchFamily="18" charset="0"/>
                <a:cs typeface="Times New Roman" panose="02020603050405020304" pitchFamily="18" charset="0"/>
              </a:rPr>
              <a:t> of </a:t>
            </a:r>
            <a:r>
              <a:rPr lang="it-IT" dirty="0" err="1">
                <a:latin typeface="Times New Roman" panose="02020603050405020304" pitchFamily="18" charset="0"/>
                <a:cs typeface="Times New Roman" panose="02020603050405020304" pitchFamily="18" charset="0"/>
              </a:rPr>
              <a:t>signals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collected</a:t>
            </a:r>
            <a:r>
              <a:rPr lang="it-IT" dirty="0">
                <a:latin typeface="Times New Roman" panose="02020603050405020304" pitchFamily="18" charset="0"/>
                <a:cs typeface="Times New Roman" panose="02020603050405020304" pitchFamily="18" charset="0"/>
              </a:rPr>
              <a:t> by a </a:t>
            </a:r>
            <a:r>
              <a:rPr lang="it-IT" dirty="0" err="1">
                <a:latin typeface="Times New Roman" panose="02020603050405020304" pitchFamily="18" charset="0"/>
                <a:cs typeface="Times New Roman" panose="02020603050405020304" pitchFamily="18" charset="0"/>
              </a:rPr>
              <a:t>space-borne</a:t>
            </a:r>
            <a:r>
              <a:rPr lang="it-IT" dirty="0">
                <a:latin typeface="Times New Roman" panose="02020603050405020304" pitchFamily="18" charset="0"/>
                <a:cs typeface="Times New Roman" panose="02020603050405020304" pitchFamily="18" charset="0"/>
              </a:rPr>
              <a:t> Raman Lidar.</a:t>
            </a:r>
          </a:p>
          <a:p>
            <a:pPr algn="just"/>
            <a:endParaRPr lang="it-IT" dirty="0">
              <a:latin typeface="Times New Roman" panose="02020603050405020304" pitchFamily="18" charset="0"/>
              <a:cs typeface="Times New Roman" panose="02020603050405020304" pitchFamily="18" charset="0"/>
            </a:endParaRPr>
          </a:p>
          <a:p>
            <a:pPr algn="just"/>
            <a:endParaRPr lang="it-IT" dirty="0">
              <a:latin typeface="Times New Roman" panose="02020603050405020304" pitchFamily="18" charset="0"/>
              <a:cs typeface="Times New Roman" panose="02020603050405020304" pitchFamily="18" charset="0"/>
            </a:endParaRPr>
          </a:p>
          <a:p>
            <a:pPr algn="just"/>
            <a:endParaRPr lang="it-IT" dirty="0">
              <a:latin typeface="Times New Roman" panose="02020603050405020304" pitchFamily="18" charset="0"/>
              <a:cs typeface="Times New Roman" panose="02020603050405020304" pitchFamily="18" charset="0"/>
            </a:endParaRPr>
          </a:p>
          <a:p>
            <a:pPr algn="just"/>
            <a:endParaRPr lang="it-IT" dirty="0">
              <a:latin typeface="Times New Roman" panose="02020603050405020304" pitchFamily="18" charset="0"/>
              <a:cs typeface="Times New Roman" panose="02020603050405020304" pitchFamily="18" charset="0"/>
            </a:endParaRPr>
          </a:p>
          <a:p>
            <a:endParaRPr lang="it-IT" dirty="0">
              <a:latin typeface="Times New Roman" panose="02020603050405020304" pitchFamily="18" charset="0"/>
              <a:cs typeface="Times New Roman" panose="02020603050405020304" pitchFamily="18" charset="0"/>
            </a:endParaRPr>
          </a:p>
          <a:p>
            <a:endParaRPr lang="it-IT" dirty="0">
              <a:latin typeface="Times New Roman" panose="02020603050405020304" pitchFamily="18" charset="0"/>
              <a:cs typeface="Times New Roman" panose="02020603050405020304" pitchFamily="18" charset="0"/>
            </a:endParaRPr>
          </a:p>
        </p:txBody>
      </p:sp>
      <p:pic>
        <p:nvPicPr>
          <p:cNvPr id="17" name="Segnaposto contenuto 16">
            <a:extLst>
              <a:ext uri="{FF2B5EF4-FFF2-40B4-BE49-F238E27FC236}">
                <a16:creationId xmlns:a16="http://schemas.microsoft.com/office/drawing/2014/main" id="{55727DA0-6C27-4D10-BCAD-315B9881E527}"/>
              </a:ext>
            </a:extLst>
          </p:cNvPr>
          <p:cNvPicPr>
            <a:picLocks noGrp="1" noChangeAspect="1"/>
          </p:cNvPicPr>
          <p:nvPr>
            <p:ph idx="1"/>
          </p:nvPr>
        </p:nvPicPr>
        <p:blipFill>
          <a:blip r:embed="rId2"/>
          <a:stretch>
            <a:fillRect/>
          </a:stretch>
        </p:blipFill>
        <p:spPr>
          <a:xfrm>
            <a:off x="5182740" y="746125"/>
            <a:ext cx="6136583" cy="5472113"/>
          </a:xfrm>
          <a:prstGeom prst="rect">
            <a:avLst/>
          </a:prstGeom>
        </p:spPr>
      </p:pic>
    </p:spTree>
    <p:extLst>
      <p:ext uri="{BB962C8B-B14F-4D97-AF65-F5344CB8AC3E}">
        <p14:creationId xmlns:p14="http://schemas.microsoft.com/office/powerpoint/2010/main" val="1830926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con angoli arrotondati 2">
            <a:extLst>
              <a:ext uri="{FF2B5EF4-FFF2-40B4-BE49-F238E27FC236}">
                <a16:creationId xmlns:a16="http://schemas.microsoft.com/office/drawing/2014/main" id="{C6737CA0-B2A5-4AD7-B640-0D660C4DD638}"/>
              </a:ext>
            </a:extLst>
          </p:cNvPr>
          <p:cNvSpPr/>
          <p:nvPr/>
        </p:nvSpPr>
        <p:spPr>
          <a:xfrm>
            <a:off x="3067850" y="1141407"/>
            <a:ext cx="2545551" cy="17509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it-IT" b="1" dirty="0"/>
              <a:t>INPUT</a:t>
            </a:r>
          </a:p>
          <a:p>
            <a:pPr algn="ctr">
              <a:lnSpc>
                <a:spcPts val="1000"/>
              </a:lnSpc>
            </a:pPr>
            <a:r>
              <a:rPr lang="it-IT" b="1" dirty="0"/>
              <a:t>___________________</a:t>
            </a:r>
          </a:p>
          <a:p>
            <a:pPr algn="ctr"/>
            <a:r>
              <a:rPr lang="it-IT" b="1" dirty="0" err="1"/>
              <a:t>Thermodynamic</a:t>
            </a:r>
            <a:r>
              <a:rPr lang="it-IT" b="1" dirty="0"/>
              <a:t> </a:t>
            </a:r>
            <a:r>
              <a:rPr lang="it-IT" b="1" dirty="0" err="1"/>
              <a:t>profiles</a:t>
            </a:r>
            <a:r>
              <a:rPr lang="it-IT" b="1" dirty="0"/>
              <a:t> and optical </a:t>
            </a:r>
            <a:r>
              <a:rPr lang="it-IT" b="1" dirty="0" err="1"/>
              <a:t>properties</a:t>
            </a:r>
            <a:endParaRPr lang="it-IT" b="1" dirty="0"/>
          </a:p>
        </p:txBody>
      </p:sp>
      <p:sp>
        <p:nvSpPr>
          <p:cNvPr id="4" name="Freccia a destra 3">
            <a:extLst>
              <a:ext uri="{FF2B5EF4-FFF2-40B4-BE49-F238E27FC236}">
                <a16:creationId xmlns:a16="http://schemas.microsoft.com/office/drawing/2014/main" id="{D80473EB-90FE-46B6-9CC0-42F11ADFCC43}"/>
              </a:ext>
            </a:extLst>
          </p:cNvPr>
          <p:cNvSpPr/>
          <p:nvPr/>
        </p:nvSpPr>
        <p:spPr>
          <a:xfrm>
            <a:off x="5855160" y="1764210"/>
            <a:ext cx="500239" cy="408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a:p>
        </p:txBody>
      </p:sp>
      <p:sp>
        <p:nvSpPr>
          <p:cNvPr id="5" name="Rettangolo con angoli arrotondati 4">
            <a:extLst>
              <a:ext uri="{FF2B5EF4-FFF2-40B4-BE49-F238E27FC236}">
                <a16:creationId xmlns:a16="http://schemas.microsoft.com/office/drawing/2014/main" id="{32D30F05-E4D2-4F2A-A310-E86021D35F7B}"/>
              </a:ext>
            </a:extLst>
          </p:cNvPr>
          <p:cNvSpPr/>
          <p:nvPr/>
        </p:nvSpPr>
        <p:spPr>
          <a:xfrm>
            <a:off x="6578599" y="1137117"/>
            <a:ext cx="2545551" cy="17509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endParaRPr lang="it-IT" b="1" dirty="0"/>
          </a:p>
          <a:p>
            <a:pPr algn="ctr">
              <a:lnSpc>
                <a:spcPts val="1000"/>
              </a:lnSpc>
            </a:pPr>
            <a:endParaRPr lang="it-IT" b="1" dirty="0"/>
          </a:p>
          <a:p>
            <a:pPr algn="ctr">
              <a:lnSpc>
                <a:spcPts val="1000"/>
              </a:lnSpc>
            </a:pPr>
            <a:endParaRPr lang="it-IT" b="1" dirty="0"/>
          </a:p>
          <a:p>
            <a:pPr algn="ctr">
              <a:lnSpc>
                <a:spcPts val="1000"/>
              </a:lnSpc>
            </a:pPr>
            <a:r>
              <a:rPr lang="it-IT" b="1" dirty="0"/>
              <a:t>FORWARD MODULE</a:t>
            </a:r>
          </a:p>
          <a:p>
            <a:pPr algn="ctr">
              <a:lnSpc>
                <a:spcPts val="1000"/>
              </a:lnSpc>
            </a:pPr>
            <a:r>
              <a:rPr lang="it-IT" b="1" dirty="0"/>
              <a:t>___________________</a:t>
            </a:r>
          </a:p>
          <a:p>
            <a:pPr algn="ctr"/>
            <a:r>
              <a:rPr lang="it-IT" b="1" dirty="0" err="1"/>
              <a:t>Simulation</a:t>
            </a:r>
            <a:r>
              <a:rPr lang="it-IT" b="1" dirty="0"/>
              <a:t> of roto-</a:t>
            </a:r>
            <a:r>
              <a:rPr lang="it-IT" b="1" dirty="0" err="1"/>
              <a:t>vibrational</a:t>
            </a:r>
            <a:r>
              <a:rPr lang="it-IT" b="1" dirty="0"/>
              <a:t> and pure-</a:t>
            </a:r>
            <a:r>
              <a:rPr lang="it-IT" b="1" dirty="0" err="1"/>
              <a:t>rotational</a:t>
            </a:r>
            <a:r>
              <a:rPr lang="it-IT" b="1" dirty="0"/>
              <a:t> </a:t>
            </a:r>
            <a:r>
              <a:rPr lang="it-IT" b="1" dirty="0" err="1"/>
              <a:t>signals</a:t>
            </a:r>
            <a:endParaRPr lang="it-IT" b="1" dirty="0"/>
          </a:p>
        </p:txBody>
      </p:sp>
      <p:sp>
        <p:nvSpPr>
          <p:cNvPr id="6" name="Rettangolo con angoli arrotondati 5">
            <a:extLst>
              <a:ext uri="{FF2B5EF4-FFF2-40B4-BE49-F238E27FC236}">
                <a16:creationId xmlns:a16="http://schemas.microsoft.com/office/drawing/2014/main" id="{A613D99B-952C-41EF-B0DE-F949C380C2D0}"/>
              </a:ext>
            </a:extLst>
          </p:cNvPr>
          <p:cNvSpPr/>
          <p:nvPr/>
        </p:nvSpPr>
        <p:spPr>
          <a:xfrm>
            <a:off x="6578598" y="3969944"/>
            <a:ext cx="2545551" cy="17509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endParaRPr lang="it-IT" b="1" dirty="0"/>
          </a:p>
          <a:p>
            <a:pPr algn="ctr">
              <a:lnSpc>
                <a:spcPts val="1000"/>
              </a:lnSpc>
            </a:pPr>
            <a:endParaRPr lang="it-IT" b="1" dirty="0"/>
          </a:p>
          <a:p>
            <a:pPr algn="ctr">
              <a:lnSpc>
                <a:spcPts val="1000"/>
              </a:lnSpc>
            </a:pPr>
            <a:endParaRPr lang="it-IT" b="1" dirty="0"/>
          </a:p>
          <a:p>
            <a:pPr algn="ctr">
              <a:lnSpc>
                <a:spcPts val="1000"/>
              </a:lnSpc>
            </a:pPr>
            <a:r>
              <a:rPr lang="it-IT" b="1" dirty="0"/>
              <a:t>RETRIEVAL MODULE</a:t>
            </a:r>
          </a:p>
          <a:p>
            <a:pPr algn="ctr">
              <a:lnSpc>
                <a:spcPts val="1000"/>
              </a:lnSpc>
            </a:pPr>
            <a:r>
              <a:rPr lang="it-IT" b="1" dirty="0"/>
              <a:t>___________________</a:t>
            </a:r>
          </a:p>
          <a:p>
            <a:pPr algn="ctr"/>
            <a:endParaRPr lang="it-IT" b="1" dirty="0"/>
          </a:p>
          <a:p>
            <a:pPr algn="ctr"/>
            <a:r>
              <a:rPr lang="it-IT" b="1" dirty="0" err="1"/>
              <a:t>Signal</a:t>
            </a:r>
            <a:r>
              <a:rPr lang="it-IT" b="1" dirty="0"/>
              <a:t> </a:t>
            </a:r>
            <a:r>
              <a:rPr lang="it-IT" b="1" dirty="0" err="1"/>
              <a:t>analysis</a:t>
            </a:r>
            <a:endParaRPr lang="it-IT" b="1" dirty="0"/>
          </a:p>
          <a:p>
            <a:pPr algn="ctr"/>
            <a:br>
              <a:rPr lang="it-IT" b="1" dirty="0"/>
            </a:br>
            <a:endParaRPr lang="it-IT" b="1" dirty="0"/>
          </a:p>
        </p:txBody>
      </p:sp>
      <p:sp>
        <p:nvSpPr>
          <p:cNvPr id="7" name="Freccia a destra 6">
            <a:extLst>
              <a:ext uri="{FF2B5EF4-FFF2-40B4-BE49-F238E27FC236}">
                <a16:creationId xmlns:a16="http://schemas.microsoft.com/office/drawing/2014/main" id="{B39BBF02-7CE3-4DF2-A9AF-797F6372CD51}"/>
              </a:ext>
            </a:extLst>
          </p:cNvPr>
          <p:cNvSpPr/>
          <p:nvPr/>
        </p:nvSpPr>
        <p:spPr>
          <a:xfrm rot="5400000">
            <a:off x="7601253" y="3260199"/>
            <a:ext cx="500239" cy="408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a:p>
        </p:txBody>
      </p:sp>
      <p:sp>
        <p:nvSpPr>
          <p:cNvPr id="8" name="Freccia a destra 7">
            <a:extLst>
              <a:ext uri="{FF2B5EF4-FFF2-40B4-BE49-F238E27FC236}">
                <a16:creationId xmlns:a16="http://schemas.microsoft.com/office/drawing/2014/main" id="{C235503D-5629-4187-BC89-1C7EA1141C0B}"/>
              </a:ext>
            </a:extLst>
          </p:cNvPr>
          <p:cNvSpPr/>
          <p:nvPr/>
        </p:nvSpPr>
        <p:spPr>
          <a:xfrm rot="10800000">
            <a:off x="5855159" y="4638254"/>
            <a:ext cx="500239" cy="408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a:p>
        </p:txBody>
      </p:sp>
      <p:sp>
        <p:nvSpPr>
          <p:cNvPr id="9" name="Rettangolo con angoli arrotondati 8">
            <a:extLst>
              <a:ext uri="{FF2B5EF4-FFF2-40B4-BE49-F238E27FC236}">
                <a16:creationId xmlns:a16="http://schemas.microsoft.com/office/drawing/2014/main" id="{CBA22C90-419D-4DE8-8FE9-A81168C53735}"/>
              </a:ext>
            </a:extLst>
          </p:cNvPr>
          <p:cNvSpPr/>
          <p:nvPr/>
        </p:nvSpPr>
        <p:spPr>
          <a:xfrm>
            <a:off x="3096409" y="3967144"/>
            <a:ext cx="2545551" cy="17509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endParaRPr lang="it-IT" b="1" dirty="0"/>
          </a:p>
          <a:p>
            <a:pPr algn="ctr">
              <a:lnSpc>
                <a:spcPts val="1000"/>
              </a:lnSpc>
            </a:pPr>
            <a:endParaRPr lang="it-IT" b="1" dirty="0"/>
          </a:p>
          <a:p>
            <a:pPr algn="ctr">
              <a:lnSpc>
                <a:spcPts val="1000"/>
              </a:lnSpc>
            </a:pPr>
            <a:endParaRPr lang="it-IT" b="1" dirty="0"/>
          </a:p>
          <a:p>
            <a:pPr algn="ctr">
              <a:lnSpc>
                <a:spcPts val="1000"/>
              </a:lnSpc>
            </a:pPr>
            <a:r>
              <a:rPr lang="it-IT" b="1" dirty="0"/>
              <a:t>OUTPUT</a:t>
            </a:r>
          </a:p>
          <a:p>
            <a:pPr algn="ctr">
              <a:lnSpc>
                <a:spcPts val="1000"/>
              </a:lnSpc>
            </a:pPr>
            <a:r>
              <a:rPr lang="it-IT" b="1" dirty="0"/>
              <a:t>___________________</a:t>
            </a:r>
          </a:p>
          <a:p>
            <a:pPr algn="ctr"/>
            <a:endParaRPr lang="it-IT" b="1" dirty="0"/>
          </a:p>
          <a:p>
            <a:pPr algn="ctr"/>
            <a:r>
              <a:rPr lang="it-IT" b="1" dirty="0"/>
              <a:t>WV Mix Ratio and Temperature </a:t>
            </a:r>
            <a:r>
              <a:rPr lang="it-IT" b="1" dirty="0" err="1"/>
              <a:t>profiles</a:t>
            </a:r>
            <a:br>
              <a:rPr lang="it-IT" b="1" dirty="0"/>
            </a:br>
            <a:endParaRPr lang="it-IT" b="1" dirty="0"/>
          </a:p>
        </p:txBody>
      </p:sp>
      <p:sp>
        <p:nvSpPr>
          <p:cNvPr id="10" name="Freccia bidirezionale verticale 9">
            <a:extLst>
              <a:ext uri="{FF2B5EF4-FFF2-40B4-BE49-F238E27FC236}">
                <a16:creationId xmlns:a16="http://schemas.microsoft.com/office/drawing/2014/main" id="{A855D3A6-E685-4519-B2D1-266A6A0F131A}"/>
              </a:ext>
            </a:extLst>
          </p:cNvPr>
          <p:cNvSpPr/>
          <p:nvPr/>
        </p:nvSpPr>
        <p:spPr>
          <a:xfrm>
            <a:off x="4174172" y="3053392"/>
            <a:ext cx="350956" cy="75121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a:p>
        </p:txBody>
      </p:sp>
      <p:sp>
        <p:nvSpPr>
          <p:cNvPr id="11" name="Rettangolo 10">
            <a:extLst>
              <a:ext uri="{FF2B5EF4-FFF2-40B4-BE49-F238E27FC236}">
                <a16:creationId xmlns:a16="http://schemas.microsoft.com/office/drawing/2014/main" id="{E377250C-EA40-AA94-DCD6-2D37E326F604}"/>
              </a:ext>
            </a:extLst>
          </p:cNvPr>
          <p:cNvSpPr/>
          <p:nvPr/>
        </p:nvSpPr>
        <p:spPr>
          <a:xfrm>
            <a:off x="2613349" y="452535"/>
            <a:ext cx="6965302" cy="2976465"/>
          </a:xfrm>
          <a:prstGeom prst="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r>
              <a:rPr lang="it-IT" dirty="0">
                <a:solidFill>
                  <a:schemeClr val="tx1"/>
                </a:solidFill>
              </a:rPr>
              <a:t>FORWAD MODULE</a:t>
            </a:r>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p:txBody>
      </p:sp>
      <p:sp>
        <p:nvSpPr>
          <p:cNvPr id="12" name="Rettangolo 11">
            <a:extLst>
              <a:ext uri="{FF2B5EF4-FFF2-40B4-BE49-F238E27FC236}">
                <a16:creationId xmlns:a16="http://schemas.microsoft.com/office/drawing/2014/main" id="{2BF67F8F-2433-2087-A2DA-62ED1FCCE178}"/>
              </a:ext>
            </a:extLst>
          </p:cNvPr>
          <p:cNvSpPr/>
          <p:nvPr/>
        </p:nvSpPr>
        <p:spPr>
          <a:xfrm>
            <a:off x="2613349" y="3474095"/>
            <a:ext cx="6965302" cy="2976465"/>
          </a:xfrm>
          <a:prstGeom prst="rect">
            <a:avLst/>
          </a:prstGeom>
          <a:noFill/>
          <a:ln w="38100"/>
        </p:spPr>
        <p:style>
          <a:lnRef idx="2">
            <a:schemeClr val="accent3"/>
          </a:lnRef>
          <a:fillRef idx="1">
            <a:schemeClr val="lt1"/>
          </a:fillRef>
          <a:effectRef idx="0">
            <a:schemeClr val="accent3"/>
          </a:effectRef>
          <a:fontRef idx="minor">
            <a:schemeClr val="dk1"/>
          </a:fontRef>
        </p:style>
        <p:txBody>
          <a:bodyPr rtlCol="0" anchor="ctr"/>
          <a:lstStyle/>
          <a:p>
            <a:pPr algn="r"/>
            <a:endParaRPr lang="it-IT" dirty="0"/>
          </a:p>
          <a:p>
            <a:pPr algn="r"/>
            <a:endParaRPr lang="it-IT" dirty="0"/>
          </a:p>
          <a:p>
            <a:pPr algn="r"/>
            <a:endParaRPr lang="it-IT" dirty="0"/>
          </a:p>
          <a:p>
            <a:pPr algn="r"/>
            <a:endParaRPr lang="it-IT" dirty="0"/>
          </a:p>
          <a:p>
            <a:pPr algn="r"/>
            <a:endParaRPr lang="it-IT" dirty="0"/>
          </a:p>
          <a:p>
            <a:pPr algn="r"/>
            <a:endParaRPr lang="it-IT" dirty="0"/>
          </a:p>
          <a:p>
            <a:pPr algn="r"/>
            <a:endParaRPr lang="it-IT" dirty="0"/>
          </a:p>
          <a:p>
            <a:pPr algn="r"/>
            <a:endParaRPr lang="it-IT" dirty="0"/>
          </a:p>
          <a:p>
            <a:pPr algn="r"/>
            <a:endParaRPr lang="it-IT" dirty="0"/>
          </a:p>
          <a:p>
            <a:pPr algn="r"/>
            <a:endParaRPr lang="it-IT" dirty="0"/>
          </a:p>
          <a:p>
            <a:pPr algn="r"/>
            <a:endParaRPr lang="it-IT" dirty="0"/>
          </a:p>
          <a:p>
            <a:pPr algn="r"/>
            <a:endParaRPr lang="it-IT" dirty="0"/>
          </a:p>
          <a:p>
            <a:pPr algn="r"/>
            <a:endParaRPr lang="it-IT" dirty="0"/>
          </a:p>
          <a:p>
            <a:pPr algn="r"/>
            <a:endParaRPr lang="it-IT" dirty="0"/>
          </a:p>
          <a:p>
            <a:pPr algn="r"/>
            <a:endParaRPr lang="it-IT" dirty="0"/>
          </a:p>
          <a:p>
            <a:pPr algn="r"/>
            <a:endParaRPr lang="it-IT" dirty="0"/>
          </a:p>
          <a:p>
            <a:pPr algn="r"/>
            <a:endParaRPr lang="it-IT" dirty="0"/>
          </a:p>
          <a:p>
            <a:pPr algn="r"/>
            <a:endParaRPr lang="it-IT" dirty="0"/>
          </a:p>
          <a:p>
            <a:pPr algn="r"/>
            <a:r>
              <a:rPr lang="it-IT" dirty="0">
                <a:solidFill>
                  <a:schemeClr val="tx1"/>
                </a:solidFill>
              </a:rPr>
              <a:t>RETREIVAL MODULE</a:t>
            </a:r>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p:txBody>
      </p:sp>
    </p:spTree>
    <p:extLst>
      <p:ext uri="{BB962C8B-B14F-4D97-AF65-F5344CB8AC3E}">
        <p14:creationId xmlns:p14="http://schemas.microsoft.com/office/powerpoint/2010/main" val="105357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F91965-2A9D-4265-B971-17916058F77E}"/>
              </a:ext>
            </a:extLst>
          </p:cNvPr>
          <p:cNvSpPr>
            <a:spLocks noGrp="1"/>
          </p:cNvSpPr>
          <p:nvPr>
            <p:ph type="title"/>
          </p:nvPr>
        </p:nvSpPr>
        <p:spPr>
          <a:xfrm>
            <a:off x="2895600" y="764373"/>
            <a:ext cx="8610600" cy="1293028"/>
          </a:xfrm>
        </p:spPr>
        <p:txBody>
          <a:bodyPr>
            <a:normAutofit/>
          </a:bodyPr>
          <a:lstStyle/>
          <a:p>
            <a:r>
              <a:rPr lang="it-IT" dirty="0" err="1"/>
              <a:t>simulations</a:t>
            </a:r>
            <a:endParaRPr lang="it-IT" dirty="0"/>
          </a:p>
        </p:txBody>
      </p:sp>
      <mc:AlternateContent xmlns:mc="http://schemas.openxmlformats.org/markup-compatibility/2006">
        <mc:Choice xmlns:a14="http://schemas.microsoft.com/office/drawing/2010/main" Requires="a14">
          <p:sp>
            <p:nvSpPr>
              <p:cNvPr id="3" name="Segnaposto contenuto 2">
                <a:extLst>
                  <a:ext uri="{FF2B5EF4-FFF2-40B4-BE49-F238E27FC236}">
                    <a16:creationId xmlns:a16="http://schemas.microsoft.com/office/drawing/2014/main" id="{D1A33D8B-21A2-4F55-B08E-671850C0C2EA}"/>
                  </a:ext>
                </a:extLst>
              </p:cNvPr>
              <p:cNvSpPr>
                <a:spLocks noGrp="1"/>
              </p:cNvSpPr>
              <p:nvPr>
                <p:ph idx="1"/>
              </p:nvPr>
            </p:nvSpPr>
            <p:spPr>
              <a:xfrm>
                <a:off x="677333" y="2194560"/>
                <a:ext cx="5073227" cy="4024125"/>
              </a:xfrm>
            </p:spPr>
            <p:txBody>
              <a:bodyPr>
                <a:normAutofit/>
              </a:bodyPr>
              <a:lstStyle/>
              <a:p>
                <a:pPr marL="0" indent="0">
                  <a:buNone/>
                </a:pPr>
                <a:r>
                  <a:rPr lang="en-GB" sz="1700" dirty="0">
                    <a:latin typeface="Times New Roman" panose="02020603050405020304" pitchFamily="18" charset="0"/>
                  </a:rPr>
                  <a:t>To verify the capabilities of ATLAS, simulations along several orbits around the Earth were performed.</a:t>
                </a:r>
              </a:p>
              <a:p>
                <a:endParaRPr lang="en-GB" sz="1700" dirty="0">
                  <a:latin typeface="Times New Roman" panose="02020603050405020304" pitchFamily="18" charset="0"/>
                </a:endParaRPr>
              </a:p>
              <a:p>
                <a:pPr marL="0" indent="0">
                  <a:buNone/>
                </a:pPr>
                <a:r>
                  <a:rPr lang="en-GB" sz="1700" dirty="0">
                    <a:latin typeface="Times New Roman" panose="02020603050405020304" pitchFamily="18" charset="0"/>
                  </a:rPr>
                  <a:t>The orbit were selected to consider the different variability of the </a:t>
                </a:r>
                <a:r>
                  <a:rPr lang="en-GB" sz="1700" dirty="0" err="1">
                    <a:latin typeface="Times New Roman" panose="02020603050405020304" pitchFamily="18" charset="0"/>
                  </a:rPr>
                  <a:t>sza</a:t>
                </a:r>
                <a:r>
                  <a:rPr lang="en-GB" sz="1700" dirty="0">
                    <a:latin typeface="Times New Roman" panose="02020603050405020304" pitchFamily="18" charset="0"/>
                  </a:rPr>
                  <a:t> during the year:</a:t>
                </a:r>
              </a:p>
              <a:p>
                <a:pPr marL="0" indent="0">
                  <a:buNone/>
                </a:pPr>
                <a:r>
                  <a:rPr lang="en-GB" sz="1700" dirty="0">
                    <a:latin typeface="Times New Roman" panose="02020603050405020304" pitchFamily="18" charset="0"/>
                  </a:rPr>
                  <a:t>- Day 0: 	</a:t>
                </a:r>
                <a14:m>
                  <m:oMath xmlns:m="http://schemas.openxmlformats.org/officeDocument/2006/math">
                    <m:r>
                      <a:rPr lang="en-US" sz="1700">
                        <a:latin typeface="Cambria Math" panose="02040503050406030204" pitchFamily="18" charset="0"/>
                      </a:rPr>
                      <m:t>90°±</m:t>
                    </m:r>
                    <m:r>
                      <a:rPr lang="it-IT" sz="1700" b="0" i="0" smtClean="0">
                        <a:latin typeface="Cambria Math" panose="02040503050406030204" pitchFamily="18" charset="0"/>
                      </a:rPr>
                      <m:t>30</m:t>
                    </m:r>
                    <m:r>
                      <a:rPr lang="en-US" sz="1700">
                        <a:latin typeface="Cambria Math" panose="02040503050406030204" pitchFamily="18" charset="0"/>
                      </a:rPr>
                      <m:t>°</m:t>
                    </m:r>
                  </m:oMath>
                </a14:m>
                <a:r>
                  <a:rPr lang="en-GB" sz="1700" dirty="0">
                    <a:latin typeface="Times New Roman" panose="02020603050405020304" pitchFamily="18" charset="0"/>
                  </a:rPr>
                  <a:t> (High background)</a:t>
                </a:r>
              </a:p>
              <a:p>
                <a:pPr marL="0" indent="0">
                  <a:buNone/>
                </a:pPr>
                <a:r>
                  <a:rPr lang="en-GB" sz="1700" dirty="0">
                    <a:latin typeface="Times New Roman" panose="02020603050405020304" pitchFamily="18" charset="0"/>
                  </a:rPr>
                  <a:t>- Day 180: 	</a:t>
                </a:r>
                <a14:m>
                  <m:oMath xmlns:m="http://schemas.openxmlformats.org/officeDocument/2006/math">
                    <m:r>
                      <a:rPr lang="en-US" sz="1700" smtClean="0">
                        <a:latin typeface="Cambria Math" panose="02040503050406030204" pitchFamily="18" charset="0"/>
                      </a:rPr>
                      <m:t>90°±</m:t>
                    </m:r>
                    <m:r>
                      <a:rPr lang="it-IT" sz="1700" b="0" i="0" smtClean="0">
                        <a:latin typeface="Cambria Math" panose="02040503050406030204" pitchFamily="18" charset="0"/>
                      </a:rPr>
                      <m:t>15</m:t>
                    </m:r>
                    <m:r>
                      <a:rPr lang="en-US" sz="1700">
                        <a:latin typeface="Cambria Math" panose="02040503050406030204" pitchFamily="18" charset="0"/>
                      </a:rPr>
                      <m:t>°</m:t>
                    </m:r>
                  </m:oMath>
                </a14:m>
                <a:r>
                  <a:rPr lang="en-GB" sz="1700" dirty="0">
                    <a:latin typeface="Times New Roman" panose="02020603050405020304" pitchFamily="18" charset="0"/>
                  </a:rPr>
                  <a:t> (Mean background)</a:t>
                </a:r>
              </a:p>
              <a:p>
                <a:pPr marL="0" indent="0">
                  <a:buNone/>
                </a:pPr>
                <a:r>
                  <a:rPr lang="en-GB" sz="1700" dirty="0">
                    <a:latin typeface="Times New Roman" panose="02020603050405020304" pitchFamily="18" charset="0"/>
                  </a:rPr>
                  <a:t>- Day 240: 	</a:t>
                </a:r>
                <a14:m>
                  <m:oMath xmlns:m="http://schemas.openxmlformats.org/officeDocument/2006/math">
                    <m:r>
                      <a:rPr lang="en-US" sz="1700" smtClean="0">
                        <a:latin typeface="Cambria Math" panose="02040503050406030204" pitchFamily="18" charset="0"/>
                      </a:rPr>
                      <m:t>90°±</m:t>
                    </m:r>
                    <m:r>
                      <a:rPr lang="it-IT" sz="1700" b="0" i="0" smtClean="0">
                        <a:latin typeface="Cambria Math" panose="02040503050406030204" pitchFamily="18" charset="0"/>
                      </a:rPr>
                      <m:t>3  °</m:t>
                    </m:r>
                  </m:oMath>
                </a14:m>
                <a:r>
                  <a:rPr lang="en-GB" sz="1700" dirty="0">
                    <a:latin typeface="Times New Roman" panose="02020603050405020304" pitchFamily="18" charset="0"/>
                  </a:rPr>
                  <a:t> (Low background)</a:t>
                </a:r>
              </a:p>
              <a:p>
                <a:pPr marL="0" indent="0">
                  <a:buNone/>
                </a:pPr>
                <a:endParaRPr lang="en-GB" sz="1700" dirty="0">
                  <a:latin typeface="Times New Roman" panose="02020603050405020304" pitchFamily="18" charset="0"/>
                </a:endParaRPr>
              </a:p>
              <a:p>
                <a:pPr marL="0" indent="0">
                  <a:buNone/>
                </a:pPr>
                <a:r>
                  <a:rPr lang="en-GB" sz="1700" dirty="0">
                    <a:latin typeface="Times New Roman" panose="02020603050405020304" pitchFamily="18" charset="0"/>
                  </a:rPr>
                  <a:t>The </a:t>
                </a:r>
                <a:r>
                  <a:rPr lang="it-IT" sz="1700" dirty="0">
                    <a:latin typeface="Times New Roman" panose="02020603050405020304" pitchFamily="18" charset="0"/>
                  </a:rPr>
                  <a:t>data are </a:t>
                </a:r>
                <a:r>
                  <a:rPr lang="it-IT" sz="1700" dirty="0" err="1">
                    <a:latin typeface="Times New Roman" panose="02020603050405020304" pitchFamily="18" charset="0"/>
                  </a:rPr>
                  <a:t>extracted</a:t>
                </a:r>
                <a:r>
                  <a:rPr lang="it-IT" sz="1700" dirty="0">
                    <a:latin typeface="Times New Roman" panose="02020603050405020304" pitchFamily="18" charset="0"/>
                  </a:rPr>
                  <a:t> from </a:t>
                </a:r>
                <a:r>
                  <a:rPr lang="it-IT" sz="1700" dirty="0" err="1">
                    <a:latin typeface="Times New Roman" panose="02020603050405020304" pitchFamily="18" charset="0"/>
                  </a:rPr>
                  <a:t>NASA's</a:t>
                </a:r>
                <a:r>
                  <a:rPr lang="it-IT" sz="1700" dirty="0">
                    <a:latin typeface="Times New Roman" panose="02020603050405020304" pitchFamily="18" charset="0"/>
                  </a:rPr>
                  <a:t> Goddard Earth </a:t>
                </a:r>
                <a:r>
                  <a:rPr lang="it-IT" sz="1700" dirty="0" err="1">
                    <a:latin typeface="Times New Roman" panose="02020603050405020304" pitchFamily="18" charset="0"/>
                  </a:rPr>
                  <a:t>Observing</a:t>
                </a:r>
                <a:r>
                  <a:rPr lang="it-IT" sz="1700" dirty="0">
                    <a:latin typeface="Times New Roman" panose="02020603050405020304" pitchFamily="18" charset="0"/>
                  </a:rPr>
                  <a:t> System Model (GEOS-5) </a:t>
                </a:r>
                <a:r>
                  <a:rPr lang="it-IT" sz="1700" dirty="0" err="1">
                    <a:latin typeface="Times New Roman" panose="02020603050405020304" pitchFamily="18" charset="0"/>
                  </a:rPr>
                  <a:t>analysis</a:t>
                </a:r>
                <a:endParaRPr lang="it-IT" sz="1700" dirty="0"/>
              </a:p>
              <a:p>
                <a:pPr marL="0" indent="0">
                  <a:buNone/>
                </a:pPr>
                <a:endParaRPr lang="en-GB" sz="1700" dirty="0">
                  <a:latin typeface="Times New Roman" panose="02020603050405020304" pitchFamily="18" charset="0"/>
                </a:endParaRPr>
              </a:p>
            </p:txBody>
          </p:sp>
        </mc:Choice>
        <mc:Fallback>
          <p:sp>
            <p:nvSpPr>
              <p:cNvPr id="3" name="Segnaposto contenuto 2">
                <a:extLst>
                  <a:ext uri="{FF2B5EF4-FFF2-40B4-BE49-F238E27FC236}">
                    <a16:creationId xmlns:a16="http://schemas.microsoft.com/office/drawing/2014/main" id="{D1A33D8B-21A2-4F55-B08E-671850C0C2EA}"/>
                  </a:ext>
                </a:extLst>
              </p:cNvPr>
              <p:cNvSpPr>
                <a:spLocks noGrp="1" noRot="1" noChangeAspect="1" noMove="1" noResize="1" noEditPoints="1" noAdjustHandles="1" noChangeArrowheads="1" noChangeShapeType="1" noTextEdit="1"/>
              </p:cNvSpPr>
              <p:nvPr>
                <p:ph idx="1"/>
              </p:nvPr>
            </p:nvSpPr>
            <p:spPr>
              <a:xfrm>
                <a:off x="677333" y="2194560"/>
                <a:ext cx="5073227" cy="4024125"/>
              </a:xfrm>
              <a:blipFill>
                <a:blip r:embed="rId2"/>
                <a:stretch>
                  <a:fillRect l="-721" t="-909"/>
                </a:stretch>
              </a:blipFill>
            </p:spPr>
            <p:txBody>
              <a:bodyPr/>
              <a:lstStyle/>
              <a:p>
                <a:r>
                  <a:rPr lang="it-IT">
                    <a:noFill/>
                  </a:rPr>
                  <a:t> </a:t>
                </a:r>
              </a:p>
            </p:txBody>
          </p:sp>
        </mc:Fallback>
      </mc:AlternateContent>
      <p:pic>
        <p:nvPicPr>
          <p:cNvPr id="6" name="Immagine 5">
            <a:extLst>
              <a:ext uri="{FF2B5EF4-FFF2-40B4-BE49-F238E27FC236}">
                <a16:creationId xmlns:a16="http://schemas.microsoft.com/office/drawing/2014/main" id="{D0C6671B-8DDA-4FD2-B021-884890CD2A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696"/>
          <a:stretch/>
        </p:blipFill>
        <p:spPr>
          <a:xfrm>
            <a:off x="5913120" y="1781961"/>
            <a:ext cx="6040120" cy="4556844"/>
          </a:xfrm>
          <a:prstGeom prst="rect">
            <a:avLst/>
          </a:prstGeom>
        </p:spPr>
      </p:pic>
    </p:spTree>
    <p:extLst>
      <p:ext uri="{BB962C8B-B14F-4D97-AF65-F5344CB8AC3E}">
        <p14:creationId xmlns:p14="http://schemas.microsoft.com/office/powerpoint/2010/main" val="294674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Segnaposto immagine 14">
            <a:extLst>
              <a:ext uri="{FF2B5EF4-FFF2-40B4-BE49-F238E27FC236}">
                <a16:creationId xmlns:a16="http://schemas.microsoft.com/office/drawing/2014/main" id="{AD3EB778-FBA8-4FB8-A549-A35EB78A6213}"/>
              </a:ext>
            </a:extLst>
          </p:cNvPr>
          <p:cNvPicPr>
            <a:picLocks noGrp="1" noChangeAspect="1"/>
          </p:cNvPicPr>
          <p:nvPr>
            <p:ph type="pic" idx="4294967295"/>
          </p:nvPr>
        </p:nvPicPr>
        <p:blipFill rotWithShape="1">
          <a:blip r:embed="rId2" cstate="print">
            <a:extLst>
              <a:ext uri="{28A0092B-C50C-407E-A947-70E740481C1C}">
                <a14:useLocalDpi xmlns:a14="http://schemas.microsoft.com/office/drawing/2010/main" val="0"/>
              </a:ext>
            </a:extLst>
          </a:blip>
          <a:srcRect t="-838" b="-386"/>
          <a:stretch/>
        </p:blipFill>
        <p:spPr>
          <a:xfrm>
            <a:off x="685006" y="566530"/>
            <a:ext cx="10821988" cy="5337175"/>
          </a:xfrm>
          <a:prstGeom prst="rect">
            <a:avLst/>
          </a:prstGeom>
        </p:spPr>
      </p:pic>
    </p:spTree>
    <p:extLst>
      <p:ext uri="{BB962C8B-B14F-4D97-AF65-F5344CB8AC3E}">
        <p14:creationId xmlns:p14="http://schemas.microsoft.com/office/powerpoint/2010/main" val="2117081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Connettore diritto 23">
            <a:extLst>
              <a:ext uri="{FF2B5EF4-FFF2-40B4-BE49-F238E27FC236}">
                <a16:creationId xmlns:a16="http://schemas.microsoft.com/office/drawing/2014/main" id="{770BD2F5-6660-4E9D-BFDB-FEA6F29FFB06}"/>
              </a:ext>
            </a:extLst>
          </p:cNvPr>
          <p:cNvCxnSpPr>
            <a:stCxn id="22" idx="2"/>
          </p:cNvCxnSpPr>
          <p:nvPr/>
        </p:nvCxnSpPr>
        <p:spPr>
          <a:xfrm flipH="1">
            <a:off x="2093547" y="2159531"/>
            <a:ext cx="1" cy="4192108"/>
          </a:xfrm>
          <a:prstGeom prst="line">
            <a:avLst/>
          </a:prstGeom>
        </p:spPr>
        <p:style>
          <a:lnRef idx="3">
            <a:schemeClr val="accent6"/>
          </a:lnRef>
          <a:fillRef idx="0">
            <a:schemeClr val="accent6"/>
          </a:fillRef>
          <a:effectRef idx="2">
            <a:schemeClr val="accent6"/>
          </a:effectRef>
          <a:fontRef idx="minor">
            <a:schemeClr val="tx1"/>
          </a:fontRef>
        </p:style>
      </p:cxnSp>
      <p:grpSp>
        <p:nvGrpSpPr>
          <p:cNvPr id="5" name="Gruppo 4">
            <a:extLst>
              <a:ext uri="{FF2B5EF4-FFF2-40B4-BE49-F238E27FC236}">
                <a16:creationId xmlns:a16="http://schemas.microsoft.com/office/drawing/2014/main" id="{91314B75-4117-4262-BAEF-2C6BAA138B4E}"/>
              </a:ext>
            </a:extLst>
          </p:cNvPr>
          <p:cNvGrpSpPr/>
          <p:nvPr/>
        </p:nvGrpSpPr>
        <p:grpSpPr>
          <a:xfrm>
            <a:off x="5083099" y="1575326"/>
            <a:ext cx="5696793" cy="2863640"/>
            <a:chOff x="6717784" y="3121474"/>
            <a:chExt cx="4694197" cy="1153234"/>
          </a:xfrm>
        </p:grpSpPr>
        <p:sp>
          <p:nvSpPr>
            <p:cNvPr id="6" name="Figura a mano libera: forma 5">
              <a:extLst>
                <a:ext uri="{FF2B5EF4-FFF2-40B4-BE49-F238E27FC236}">
                  <a16:creationId xmlns:a16="http://schemas.microsoft.com/office/drawing/2014/main" id="{0E268D33-B830-4693-9C4C-CCCD1735A7CA}"/>
                </a:ext>
              </a:extLst>
            </p:cNvPr>
            <p:cNvSpPr/>
            <p:nvPr/>
          </p:nvSpPr>
          <p:spPr>
            <a:xfrm>
              <a:off x="10360605" y="3774489"/>
              <a:ext cx="634044" cy="282752"/>
            </a:xfrm>
            <a:custGeom>
              <a:avLst/>
              <a:gdLst/>
              <a:ahLst/>
              <a:cxnLst/>
              <a:rect l="0" t="0" r="0" b="0"/>
              <a:pathLst>
                <a:path>
                  <a:moveTo>
                    <a:pt x="0" y="0"/>
                  </a:moveTo>
                  <a:lnTo>
                    <a:pt x="0" y="168563"/>
                  </a:lnTo>
                  <a:lnTo>
                    <a:pt x="634044" y="168563"/>
                  </a:lnTo>
                  <a:lnTo>
                    <a:pt x="634044" y="282752"/>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Figura a mano libera: forma 6">
              <a:extLst>
                <a:ext uri="{FF2B5EF4-FFF2-40B4-BE49-F238E27FC236}">
                  <a16:creationId xmlns:a16="http://schemas.microsoft.com/office/drawing/2014/main" id="{182965F7-A22F-4947-B046-1015B64E4366}"/>
                </a:ext>
              </a:extLst>
            </p:cNvPr>
            <p:cNvSpPr/>
            <p:nvPr/>
          </p:nvSpPr>
          <p:spPr>
            <a:xfrm>
              <a:off x="9726561" y="3774489"/>
              <a:ext cx="634044" cy="282752"/>
            </a:xfrm>
            <a:custGeom>
              <a:avLst/>
              <a:gdLst/>
              <a:ahLst/>
              <a:cxnLst/>
              <a:rect l="0" t="0" r="0" b="0"/>
              <a:pathLst>
                <a:path>
                  <a:moveTo>
                    <a:pt x="634044" y="0"/>
                  </a:moveTo>
                  <a:lnTo>
                    <a:pt x="634044" y="168563"/>
                  </a:lnTo>
                  <a:lnTo>
                    <a:pt x="0" y="168563"/>
                  </a:lnTo>
                  <a:lnTo>
                    <a:pt x="0" y="282752"/>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Figura a mano libera: forma 7">
              <a:extLst>
                <a:ext uri="{FF2B5EF4-FFF2-40B4-BE49-F238E27FC236}">
                  <a16:creationId xmlns:a16="http://schemas.microsoft.com/office/drawing/2014/main" id="{0B3E00DC-58CB-4B8F-9E2F-13997E6CB058}"/>
                </a:ext>
              </a:extLst>
            </p:cNvPr>
            <p:cNvSpPr/>
            <p:nvPr/>
          </p:nvSpPr>
          <p:spPr>
            <a:xfrm>
              <a:off x="9197839" y="3402413"/>
              <a:ext cx="1268089" cy="282752"/>
            </a:xfrm>
            <a:custGeom>
              <a:avLst/>
              <a:gdLst/>
              <a:ahLst/>
              <a:cxnLst/>
              <a:rect l="0" t="0" r="0" b="0"/>
              <a:pathLst>
                <a:path>
                  <a:moveTo>
                    <a:pt x="0" y="0"/>
                  </a:moveTo>
                  <a:lnTo>
                    <a:pt x="0" y="168563"/>
                  </a:lnTo>
                  <a:lnTo>
                    <a:pt x="1268089" y="168563"/>
                  </a:lnTo>
                  <a:lnTo>
                    <a:pt x="1268089" y="28275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Figura a mano libera: forma 8">
              <a:extLst>
                <a:ext uri="{FF2B5EF4-FFF2-40B4-BE49-F238E27FC236}">
                  <a16:creationId xmlns:a16="http://schemas.microsoft.com/office/drawing/2014/main" id="{2F1BF651-BD29-4D61-B45B-8426C65BB7D2}"/>
                </a:ext>
              </a:extLst>
            </p:cNvPr>
            <p:cNvSpPr/>
            <p:nvPr/>
          </p:nvSpPr>
          <p:spPr>
            <a:xfrm>
              <a:off x="7824426" y="3774489"/>
              <a:ext cx="634044" cy="282752"/>
            </a:xfrm>
            <a:custGeom>
              <a:avLst/>
              <a:gdLst/>
              <a:ahLst/>
              <a:cxnLst/>
              <a:rect l="0" t="0" r="0" b="0"/>
              <a:pathLst>
                <a:path>
                  <a:moveTo>
                    <a:pt x="0" y="0"/>
                  </a:moveTo>
                  <a:lnTo>
                    <a:pt x="0" y="168563"/>
                  </a:lnTo>
                  <a:lnTo>
                    <a:pt x="634044" y="168563"/>
                  </a:lnTo>
                  <a:lnTo>
                    <a:pt x="634044" y="282752"/>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igura a mano libera: forma 9">
              <a:extLst>
                <a:ext uri="{FF2B5EF4-FFF2-40B4-BE49-F238E27FC236}">
                  <a16:creationId xmlns:a16="http://schemas.microsoft.com/office/drawing/2014/main" id="{D48EFF85-E382-4A82-BBB3-E814E1DABC86}"/>
                </a:ext>
              </a:extLst>
            </p:cNvPr>
            <p:cNvSpPr/>
            <p:nvPr/>
          </p:nvSpPr>
          <p:spPr>
            <a:xfrm>
              <a:off x="7190381" y="3774489"/>
              <a:ext cx="634044" cy="282752"/>
            </a:xfrm>
            <a:custGeom>
              <a:avLst/>
              <a:gdLst/>
              <a:ahLst/>
              <a:cxnLst/>
              <a:rect l="0" t="0" r="0" b="0"/>
              <a:pathLst>
                <a:path>
                  <a:moveTo>
                    <a:pt x="634044" y="0"/>
                  </a:moveTo>
                  <a:lnTo>
                    <a:pt x="634044" y="168563"/>
                  </a:lnTo>
                  <a:lnTo>
                    <a:pt x="0" y="168563"/>
                  </a:lnTo>
                  <a:lnTo>
                    <a:pt x="0" y="282752"/>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Figura a mano libera: forma 10">
              <a:extLst>
                <a:ext uri="{FF2B5EF4-FFF2-40B4-BE49-F238E27FC236}">
                  <a16:creationId xmlns:a16="http://schemas.microsoft.com/office/drawing/2014/main" id="{3DC2633B-17FE-4811-BE8B-882755107EF5}"/>
                </a:ext>
              </a:extLst>
            </p:cNvPr>
            <p:cNvSpPr/>
            <p:nvPr/>
          </p:nvSpPr>
          <p:spPr>
            <a:xfrm>
              <a:off x="7929750" y="3402413"/>
              <a:ext cx="1268089" cy="282752"/>
            </a:xfrm>
            <a:custGeom>
              <a:avLst/>
              <a:gdLst/>
              <a:ahLst/>
              <a:cxnLst/>
              <a:rect l="0" t="0" r="0" b="0"/>
              <a:pathLst>
                <a:path>
                  <a:moveTo>
                    <a:pt x="1268089" y="0"/>
                  </a:moveTo>
                  <a:lnTo>
                    <a:pt x="1268089" y="168563"/>
                  </a:lnTo>
                  <a:lnTo>
                    <a:pt x="0" y="168563"/>
                  </a:lnTo>
                  <a:lnTo>
                    <a:pt x="0" y="28275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igura a mano libera: forma 11">
              <a:extLst>
                <a:ext uri="{FF2B5EF4-FFF2-40B4-BE49-F238E27FC236}">
                  <a16:creationId xmlns:a16="http://schemas.microsoft.com/office/drawing/2014/main" id="{1F355C69-6A3E-4DCA-B5A6-BBB8CAD59771}"/>
                </a:ext>
              </a:extLst>
            </p:cNvPr>
            <p:cNvSpPr/>
            <p:nvPr/>
          </p:nvSpPr>
          <p:spPr>
            <a:xfrm>
              <a:off x="8676632" y="3121474"/>
              <a:ext cx="889927" cy="217467"/>
            </a:xfrm>
            <a:custGeom>
              <a:avLst/>
              <a:gdLst>
                <a:gd name="connsiteX0" fmla="*/ 0 w 945193"/>
                <a:gd name="connsiteY0" fmla="*/ 0 h 489379"/>
                <a:gd name="connsiteX1" fmla="*/ 945193 w 945193"/>
                <a:gd name="connsiteY1" fmla="*/ 0 h 489379"/>
                <a:gd name="connsiteX2" fmla="*/ 945193 w 945193"/>
                <a:gd name="connsiteY2" fmla="*/ 489379 h 489379"/>
                <a:gd name="connsiteX3" fmla="*/ 0 w 945193"/>
                <a:gd name="connsiteY3" fmla="*/ 489379 h 489379"/>
                <a:gd name="connsiteX4" fmla="*/ 0 w 945193"/>
                <a:gd name="connsiteY4" fmla="*/ 0 h 489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193" h="489379">
                  <a:moveTo>
                    <a:pt x="0" y="0"/>
                  </a:moveTo>
                  <a:lnTo>
                    <a:pt x="945193" y="0"/>
                  </a:lnTo>
                  <a:lnTo>
                    <a:pt x="945193" y="489379"/>
                  </a:lnTo>
                  <a:lnTo>
                    <a:pt x="0" y="48937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69057" numCol="1" spcCol="1270" anchor="ctr" anchorCtr="0">
              <a:noAutofit/>
            </a:bodyPr>
            <a:lstStyle/>
            <a:p>
              <a:pPr marL="0" lvl="0" indent="0" algn="ctr" defTabSz="889000">
                <a:lnSpc>
                  <a:spcPct val="90000"/>
                </a:lnSpc>
                <a:spcBef>
                  <a:spcPct val="0"/>
                </a:spcBef>
                <a:spcAft>
                  <a:spcPct val="35000"/>
                </a:spcAft>
                <a:buNone/>
              </a:pPr>
              <a:r>
                <a:rPr lang="it-IT" sz="2000" kern="1200" dirty="0"/>
                <a:t>TOA</a:t>
              </a:r>
              <a:endParaRPr lang="it-IT" sz="3700" kern="1200" dirty="0"/>
            </a:p>
          </p:txBody>
        </p:sp>
        <p:sp>
          <p:nvSpPr>
            <p:cNvPr id="13" name="Figura a mano libera: forma 12">
              <a:extLst>
                <a:ext uri="{FF2B5EF4-FFF2-40B4-BE49-F238E27FC236}">
                  <a16:creationId xmlns:a16="http://schemas.microsoft.com/office/drawing/2014/main" id="{7D7DDF60-C76C-4C11-87D0-EFBBC68CB78D}"/>
                </a:ext>
              </a:extLst>
            </p:cNvPr>
            <p:cNvSpPr/>
            <p:nvPr/>
          </p:nvSpPr>
          <p:spPr>
            <a:xfrm>
              <a:off x="7484785" y="3528503"/>
              <a:ext cx="889927" cy="217467"/>
            </a:xfrm>
            <a:custGeom>
              <a:avLst/>
              <a:gdLst>
                <a:gd name="connsiteX0" fmla="*/ 0 w 945193"/>
                <a:gd name="connsiteY0" fmla="*/ 0 h 489379"/>
                <a:gd name="connsiteX1" fmla="*/ 945193 w 945193"/>
                <a:gd name="connsiteY1" fmla="*/ 0 h 489379"/>
                <a:gd name="connsiteX2" fmla="*/ 945193 w 945193"/>
                <a:gd name="connsiteY2" fmla="*/ 489379 h 489379"/>
                <a:gd name="connsiteX3" fmla="*/ 0 w 945193"/>
                <a:gd name="connsiteY3" fmla="*/ 489379 h 489379"/>
                <a:gd name="connsiteX4" fmla="*/ 0 w 945193"/>
                <a:gd name="connsiteY4" fmla="*/ 0 h 489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193" h="489379">
                  <a:moveTo>
                    <a:pt x="0" y="0"/>
                  </a:moveTo>
                  <a:lnTo>
                    <a:pt x="945193" y="0"/>
                  </a:lnTo>
                  <a:lnTo>
                    <a:pt x="945193" y="489379"/>
                  </a:lnTo>
                  <a:lnTo>
                    <a:pt x="0" y="48937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69057" numCol="1" spcCol="1270" anchor="ctr" anchorCtr="0">
              <a:noAutofit/>
            </a:bodyPr>
            <a:lstStyle/>
            <a:p>
              <a:pPr marL="0" lvl="0" indent="0" algn="ctr" defTabSz="533400">
                <a:lnSpc>
                  <a:spcPct val="90000"/>
                </a:lnSpc>
                <a:spcBef>
                  <a:spcPct val="0"/>
                </a:spcBef>
                <a:spcAft>
                  <a:spcPct val="35000"/>
                </a:spcAft>
                <a:buNone/>
              </a:pPr>
              <a:r>
                <a:rPr lang="it-IT" sz="1200" kern="1200" dirty="0"/>
                <a:t>NO CLOUDS</a:t>
              </a:r>
            </a:p>
          </p:txBody>
        </p:sp>
        <p:sp>
          <p:nvSpPr>
            <p:cNvPr id="14" name="Figura a mano libera: forma 13">
              <a:extLst>
                <a:ext uri="{FF2B5EF4-FFF2-40B4-BE49-F238E27FC236}">
                  <a16:creationId xmlns:a16="http://schemas.microsoft.com/office/drawing/2014/main" id="{BADFB58C-D2D1-4DEE-8B63-6F7492755A76}"/>
                </a:ext>
              </a:extLst>
            </p:cNvPr>
            <p:cNvSpPr/>
            <p:nvPr/>
          </p:nvSpPr>
          <p:spPr>
            <a:xfrm>
              <a:off x="6717784" y="4057241"/>
              <a:ext cx="889927" cy="217467"/>
            </a:xfrm>
            <a:custGeom>
              <a:avLst/>
              <a:gdLst>
                <a:gd name="connsiteX0" fmla="*/ 0 w 945193"/>
                <a:gd name="connsiteY0" fmla="*/ 0 h 489379"/>
                <a:gd name="connsiteX1" fmla="*/ 945193 w 945193"/>
                <a:gd name="connsiteY1" fmla="*/ 0 h 489379"/>
                <a:gd name="connsiteX2" fmla="*/ 945193 w 945193"/>
                <a:gd name="connsiteY2" fmla="*/ 489379 h 489379"/>
                <a:gd name="connsiteX3" fmla="*/ 0 w 945193"/>
                <a:gd name="connsiteY3" fmla="*/ 489379 h 489379"/>
                <a:gd name="connsiteX4" fmla="*/ 0 w 945193"/>
                <a:gd name="connsiteY4" fmla="*/ 0 h 489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193" h="489379">
                  <a:moveTo>
                    <a:pt x="0" y="0"/>
                  </a:moveTo>
                  <a:lnTo>
                    <a:pt x="945193" y="0"/>
                  </a:lnTo>
                  <a:lnTo>
                    <a:pt x="945193" y="489379"/>
                  </a:lnTo>
                  <a:lnTo>
                    <a:pt x="0" y="48937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69057" numCol="1" spcCol="1270" anchor="ctr" anchorCtr="0">
              <a:noAutofit/>
            </a:bodyPr>
            <a:lstStyle/>
            <a:p>
              <a:pPr marL="0" lvl="0" indent="0" algn="ctr" defTabSz="533400">
                <a:lnSpc>
                  <a:spcPct val="90000"/>
                </a:lnSpc>
                <a:spcBef>
                  <a:spcPct val="0"/>
                </a:spcBef>
                <a:spcAft>
                  <a:spcPct val="35000"/>
                </a:spcAft>
                <a:buNone/>
              </a:pPr>
              <a:r>
                <a:rPr lang="it-IT" sz="1200" kern="1200" dirty="0"/>
                <a:t>NO CLOUDS</a:t>
              </a:r>
            </a:p>
          </p:txBody>
        </p:sp>
        <p:sp>
          <p:nvSpPr>
            <p:cNvPr id="15" name="Figura a mano libera: forma 14">
              <a:extLst>
                <a:ext uri="{FF2B5EF4-FFF2-40B4-BE49-F238E27FC236}">
                  <a16:creationId xmlns:a16="http://schemas.microsoft.com/office/drawing/2014/main" id="{6EC34B16-2AEB-45FD-8035-EE9F7839DEEF}"/>
                </a:ext>
              </a:extLst>
            </p:cNvPr>
            <p:cNvSpPr/>
            <p:nvPr/>
          </p:nvSpPr>
          <p:spPr>
            <a:xfrm>
              <a:off x="7985875" y="4057241"/>
              <a:ext cx="889927" cy="217467"/>
            </a:xfrm>
            <a:custGeom>
              <a:avLst/>
              <a:gdLst>
                <a:gd name="connsiteX0" fmla="*/ 0 w 945193"/>
                <a:gd name="connsiteY0" fmla="*/ 0 h 489379"/>
                <a:gd name="connsiteX1" fmla="*/ 945193 w 945193"/>
                <a:gd name="connsiteY1" fmla="*/ 0 h 489379"/>
                <a:gd name="connsiteX2" fmla="*/ 945193 w 945193"/>
                <a:gd name="connsiteY2" fmla="*/ 489379 h 489379"/>
                <a:gd name="connsiteX3" fmla="*/ 0 w 945193"/>
                <a:gd name="connsiteY3" fmla="*/ 489379 h 489379"/>
                <a:gd name="connsiteX4" fmla="*/ 0 w 945193"/>
                <a:gd name="connsiteY4" fmla="*/ 0 h 489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193" h="489379">
                  <a:moveTo>
                    <a:pt x="0" y="0"/>
                  </a:moveTo>
                  <a:lnTo>
                    <a:pt x="945193" y="0"/>
                  </a:lnTo>
                  <a:lnTo>
                    <a:pt x="945193" y="489379"/>
                  </a:lnTo>
                  <a:lnTo>
                    <a:pt x="0" y="48937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69057" numCol="1" spcCol="1270" anchor="ctr" anchorCtr="0">
              <a:noAutofit/>
            </a:bodyPr>
            <a:lstStyle/>
            <a:p>
              <a:pPr marL="0" lvl="0" indent="0" algn="ctr" defTabSz="533400">
                <a:lnSpc>
                  <a:spcPct val="90000"/>
                </a:lnSpc>
                <a:spcBef>
                  <a:spcPct val="0"/>
                </a:spcBef>
                <a:spcAft>
                  <a:spcPct val="35000"/>
                </a:spcAft>
                <a:buNone/>
              </a:pPr>
              <a:r>
                <a:rPr lang="it-IT" sz="1200" kern="1200" dirty="0"/>
                <a:t>CLOUD 2</a:t>
              </a:r>
            </a:p>
          </p:txBody>
        </p:sp>
        <p:sp>
          <p:nvSpPr>
            <p:cNvPr id="16" name="Figura a mano libera: forma 15">
              <a:extLst>
                <a:ext uri="{FF2B5EF4-FFF2-40B4-BE49-F238E27FC236}">
                  <a16:creationId xmlns:a16="http://schemas.microsoft.com/office/drawing/2014/main" id="{56298345-250E-413C-A159-D45BD430BF5D}"/>
                </a:ext>
              </a:extLst>
            </p:cNvPr>
            <p:cNvSpPr/>
            <p:nvPr/>
          </p:nvSpPr>
          <p:spPr>
            <a:xfrm>
              <a:off x="9804250" y="3531170"/>
              <a:ext cx="889927" cy="217467"/>
            </a:xfrm>
            <a:custGeom>
              <a:avLst/>
              <a:gdLst>
                <a:gd name="connsiteX0" fmla="*/ 0 w 945193"/>
                <a:gd name="connsiteY0" fmla="*/ 0 h 489379"/>
                <a:gd name="connsiteX1" fmla="*/ 945193 w 945193"/>
                <a:gd name="connsiteY1" fmla="*/ 0 h 489379"/>
                <a:gd name="connsiteX2" fmla="*/ 945193 w 945193"/>
                <a:gd name="connsiteY2" fmla="*/ 489379 h 489379"/>
                <a:gd name="connsiteX3" fmla="*/ 0 w 945193"/>
                <a:gd name="connsiteY3" fmla="*/ 489379 h 489379"/>
                <a:gd name="connsiteX4" fmla="*/ 0 w 945193"/>
                <a:gd name="connsiteY4" fmla="*/ 0 h 489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193" h="489379">
                  <a:moveTo>
                    <a:pt x="0" y="0"/>
                  </a:moveTo>
                  <a:lnTo>
                    <a:pt x="945193" y="0"/>
                  </a:lnTo>
                  <a:lnTo>
                    <a:pt x="945193" y="489379"/>
                  </a:lnTo>
                  <a:lnTo>
                    <a:pt x="0" y="48937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69057" numCol="1" spcCol="1270" anchor="ctr" anchorCtr="0">
              <a:noAutofit/>
            </a:bodyPr>
            <a:lstStyle/>
            <a:p>
              <a:pPr marL="0" lvl="0" indent="0" algn="ctr" defTabSz="533400">
                <a:lnSpc>
                  <a:spcPct val="90000"/>
                </a:lnSpc>
                <a:spcBef>
                  <a:spcPct val="0"/>
                </a:spcBef>
                <a:spcAft>
                  <a:spcPct val="35000"/>
                </a:spcAft>
                <a:buNone/>
              </a:pPr>
              <a:r>
                <a:rPr lang="it-IT" sz="1200" kern="1200" dirty="0"/>
                <a:t>CLOUD 1</a:t>
              </a:r>
            </a:p>
          </p:txBody>
        </p:sp>
        <p:sp>
          <p:nvSpPr>
            <p:cNvPr id="17" name="Figura a mano libera: forma 16">
              <a:extLst>
                <a:ext uri="{FF2B5EF4-FFF2-40B4-BE49-F238E27FC236}">
                  <a16:creationId xmlns:a16="http://schemas.microsoft.com/office/drawing/2014/main" id="{F97E5CD0-FDCC-4A91-AFBC-972396BA15D8}"/>
                </a:ext>
              </a:extLst>
            </p:cNvPr>
            <p:cNvSpPr/>
            <p:nvPr/>
          </p:nvSpPr>
          <p:spPr>
            <a:xfrm>
              <a:off x="9253964" y="4057241"/>
              <a:ext cx="889927" cy="217467"/>
            </a:xfrm>
            <a:custGeom>
              <a:avLst/>
              <a:gdLst>
                <a:gd name="connsiteX0" fmla="*/ 0 w 945193"/>
                <a:gd name="connsiteY0" fmla="*/ 0 h 489379"/>
                <a:gd name="connsiteX1" fmla="*/ 945193 w 945193"/>
                <a:gd name="connsiteY1" fmla="*/ 0 h 489379"/>
                <a:gd name="connsiteX2" fmla="*/ 945193 w 945193"/>
                <a:gd name="connsiteY2" fmla="*/ 489379 h 489379"/>
                <a:gd name="connsiteX3" fmla="*/ 0 w 945193"/>
                <a:gd name="connsiteY3" fmla="*/ 489379 h 489379"/>
                <a:gd name="connsiteX4" fmla="*/ 0 w 945193"/>
                <a:gd name="connsiteY4" fmla="*/ 0 h 489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193" h="489379">
                  <a:moveTo>
                    <a:pt x="0" y="0"/>
                  </a:moveTo>
                  <a:lnTo>
                    <a:pt x="945193" y="0"/>
                  </a:lnTo>
                  <a:lnTo>
                    <a:pt x="945193" y="489379"/>
                  </a:lnTo>
                  <a:lnTo>
                    <a:pt x="0" y="48937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69057" numCol="1" spcCol="1270" anchor="ctr" anchorCtr="0">
              <a:noAutofit/>
            </a:bodyPr>
            <a:lstStyle/>
            <a:p>
              <a:pPr marL="0" lvl="0" indent="0" algn="ctr" defTabSz="533400">
                <a:lnSpc>
                  <a:spcPct val="90000"/>
                </a:lnSpc>
                <a:spcBef>
                  <a:spcPct val="0"/>
                </a:spcBef>
                <a:spcAft>
                  <a:spcPct val="35000"/>
                </a:spcAft>
                <a:buNone/>
              </a:pPr>
              <a:r>
                <a:rPr lang="it-IT" sz="1200" kern="1200" dirty="0"/>
                <a:t>NO CLOUDS</a:t>
              </a:r>
            </a:p>
          </p:txBody>
        </p:sp>
        <p:sp>
          <p:nvSpPr>
            <p:cNvPr id="18" name="Figura a mano libera: forma 17">
              <a:extLst>
                <a:ext uri="{FF2B5EF4-FFF2-40B4-BE49-F238E27FC236}">
                  <a16:creationId xmlns:a16="http://schemas.microsoft.com/office/drawing/2014/main" id="{647A87B9-B256-4EAD-A4FE-52E91173526D}"/>
                </a:ext>
              </a:extLst>
            </p:cNvPr>
            <p:cNvSpPr/>
            <p:nvPr/>
          </p:nvSpPr>
          <p:spPr>
            <a:xfrm>
              <a:off x="10522054" y="4057241"/>
              <a:ext cx="889927" cy="217467"/>
            </a:xfrm>
            <a:custGeom>
              <a:avLst/>
              <a:gdLst>
                <a:gd name="connsiteX0" fmla="*/ 0 w 945193"/>
                <a:gd name="connsiteY0" fmla="*/ 0 h 489379"/>
                <a:gd name="connsiteX1" fmla="*/ 945193 w 945193"/>
                <a:gd name="connsiteY1" fmla="*/ 0 h 489379"/>
                <a:gd name="connsiteX2" fmla="*/ 945193 w 945193"/>
                <a:gd name="connsiteY2" fmla="*/ 489379 h 489379"/>
                <a:gd name="connsiteX3" fmla="*/ 0 w 945193"/>
                <a:gd name="connsiteY3" fmla="*/ 489379 h 489379"/>
                <a:gd name="connsiteX4" fmla="*/ 0 w 945193"/>
                <a:gd name="connsiteY4" fmla="*/ 0 h 489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193" h="489379">
                  <a:moveTo>
                    <a:pt x="0" y="0"/>
                  </a:moveTo>
                  <a:lnTo>
                    <a:pt x="945193" y="0"/>
                  </a:lnTo>
                  <a:lnTo>
                    <a:pt x="945193" y="489379"/>
                  </a:lnTo>
                  <a:lnTo>
                    <a:pt x="0" y="48937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69057" numCol="1" spcCol="1270" anchor="ctr" anchorCtr="0">
              <a:noAutofit/>
            </a:bodyPr>
            <a:lstStyle/>
            <a:p>
              <a:pPr marL="0" lvl="0" indent="0" algn="ctr" defTabSz="533400">
                <a:lnSpc>
                  <a:spcPct val="90000"/>
                </a:lnSpc>
                <a:spcBef>
                  <a:spcPct val="0"/>
                </a:spcBef>
                <a:spcAft>
                  <a:spcPct val="35000"/>
                </a:spcAft>
                <a:buNone/>
              </a:pPr>
              <a:r>
                <a:rPr lang="it-IT" sz="1200" dirty="0"/>
                <a:t>CLOUD 2</a:t>
              </a:r>
              <a:endParaRPr lang="it-IT" sz="1200" kern="1200" dirty="0"/>
            </a:p>
          </p:txBody>
        </p:sp>
      </p:grpSp>
      <p:sp>
        <p:nvSpPr>
          <p:cNvPr id="19" name="Nuvola 18">
            <a:extLst>
              <a:ext uri="{FF2B5EF4-FFF2-40B4-BE49-F238E27FC236}">
                <a16:creationId xmlns:a16="http://schemas.microsoft.com/office/drawing/2014/main" id="{855FB8DA-7DA7-4874-B1CD-48E41641F513}"/>
              </a:ext>
            </a:extLst>
          </p:cNvPr>
          <p:cNvSpPr/>
          <p:nvPr/>
        </p:nvSpPr>
        <p:spPr>
          <a:xfrm>
            <a:off x="2142531" y="2620774"/>
            <a:ext cx="2389239" cy="1278193"/>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a:t>Cloud 1</a:t>
            </a:r>
          </a:p>
        </p:txBody>
      </p:sp>
      <p:sp>
        <p:nvSpPr>
          <p:cNvPr id="20" name="Nuvola 19">
            <a:extLst>
              <a:ext uri="{FF2B5EF4-FFF2-40B4-BE49-F238E27FC236}">
                <a16:creationId xmlns:a16="http://schemas.microsoft.com/office/drawing/2014/main" id="{0FE568BC-FC39-4FC8-AB0C-C97F43B5E833}"/>
              </a:ext>
            </a:extLst>
          </p:cNvPr>
          <p:cNvSpPr/>
          <p:nvPr/>
        </p:nvSpPr>
        <p:spPr>
          <a:xfrm>
            <a:off x="251738" y="4738712"/>
            <a:ext cx="2389239" cy="1278193"/>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a:t>Cloud 2</a:t>
            </a:r>
          </a:p>
        </p:txBody>
      </p:sp>
      <p:sp>
        <p:nvSpPr>
          <p:cNvPr id="21" name="Rettangolo 20">
            <a:extLst>
              <a:ext uri="{FF2B5EF4-FFF2-40B4-BE49-F238E27FC236}">
                <a16:creationId xmlns:a16="http://schemas.microsoft.com/office/drawing/2014/main" id="{A5D16584-8C0A-4C2A-B69F-1790C1AF87F2}"/>
              </a:ext>
            </a:extLst>
          </p:cNvPr>
          <p:cNvSpPr/>
          <p:nvPr/>
        </p:nvSpPr>
        <p:spPr>
          <a:xfrm>
            <a:off x="1793665" y="786581"/>
            <a:ext cx="599767" cy="1215197"/>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a:p>
        </p:txBody>
      </p:sp>
      <p:sp>
        <p:nvSpPr>
          <p:cNvPr id="22" name="Rettangolo 21">
            <a:extLst>
              <a:ext uri="{FF2B5EF4-FFF2-40B4-BE49-F238E27FC236}">
                <a16:creationId xmlns:a16="http://schemas.microsoft.com/office/drawing/2014/main" id="{2CAF012B-64AB-47DB-A34B-53178FACD68A}"/>
              </a:ext>
            </a:extLst>
          </p:cNvPr>
          <p:cNvSpPr/>
          <p:nvPr/>
        </p:nvSpPr>
        <p:spPr>
          <a:xfrm>
            <a:off x="1970283" y="2007131"/>
            <a:ext cx="246529" cy="152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36724111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9|14.5"/>
</p:tagLst>
</file>

<file path=ppt/tags/tag2.xml><?xml version="1.0" encoding="utf-8"?>
<p:tagLst xmlns:a="http://schemas.openxmlformats.org/drawingml/2006/main" xmlns:r="http://schemas.openxmlformats.org/officeDocument/2006/relationships" xmlns:p="http://schemas.openxmlformats.org/presentationml/2006/main">
  <p:tag name="TIMING" val="|36.8|13.5|22.1|31.9|35.2"/>
</p:tagLst>
</file>

<file path=ppt/theme/theme1.xml><?xml version="1.0" encoding="utf-8"?>
<a:theme xmlns:a="http://schemas.openxmlformats.org/drawingml/2006/main" name="Scia di vapore">
  <a:themeElements>
    <a:clrScheme name="Scia di vapore">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Scia di vapore">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cia di vapore">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TM04033937[[fn=Scia di vapore]]</Template>
  <TotalTime>773</TotalTime>
  <Words>875</Words>
  <Application>Microsoft Office PowerPoint</Application>
  <PresentationFormat>Widescreen</PresentationFormat>
  <Paragraphs>150</Paragraphs>
  <Slides>13</Slides>
  <Notes>3</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13</vt:i4>
      </vt:variant>
    </vt:vector>
  </HeadingPairs>
  <TitlesOfParts>
    <vt:vector size="21" baseType="lpstr">
      <vt:lpstr>Arial</vt:lpstr>
      <vt:lpstr>Calibri</vt:lpstr>
      <vt:lpstr>Cambria Math</vt:lpstr>
      <vt:lpstr>Century Gothic</vt:lpstr>
      <vt:lpstr>Times</vt:lpstr>
      <vt:lpstr>Times New Roman</vt:lpstr>
      <vt:lpstr>Verdana</vt:lpstr>
      <vt:lpstr>Scia di vapore</vt:lpstr>
      <vt:lpstr>Performance assessment of the space-borne  Raman Lidar ATLAS  Atmospheric ThermodynamicS LidAr in Space</vt:lpstr>
      <vt:lpstr>The mission concept</vt:lpstr>
      <vt:lpstr>Impact of the mission</vt:lpstr>
      <vt:lpstr>Experimental setup</vt:lpstr>
      <vt:lpstr>The end to end simulator</vt:lpstr>
      <vt:lpstr>Presentazione standard di PowerPoint</vt:lpstr>
      <vt:lpstr>simulations</vt:lpstr>
      <vt:lpstr>Presentazione standard di PowerPoint</vt:lpstr>
      <vt:lpstr>Presentazione standard di PowerPoint</vt:lpstr>
      <vt:lpstr>TEMPERATURE</vt:lpstr>
      <vt:lpstr>Statistical uncertainty (K) and bias (K)</vt:lpstr>
      <vt:lpstr>Water Vapour Mixing Ratio</vt:lpstr>
      <vt:lpstr>Relative Statistical Uncertainty (%) and relative Bias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Atlas</dc:title>
  <dc:creator>Noemi Franco</dc:creator>
  <cp:lastModifiedBy>Donato Summa</cp:lastModifiedBy>
  <cp:revision>16</cp:revision>
  <dcterms:created xsi:type="dcterms:W3CDTF">2021-11-07T10:37:28Z</dcterms:created>
  <dcterms:modified xsi:type="dcterms:W3CDTF">2022-05-25T14:42:05Z</dcterms:modified>
</cp:coreProperties>
</file>