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4" r:id="rId7"/>
    <p:sldId id="268" r:id="rId8"/>
    <p:sldId id="265" r:id="rId9"/>
    <p:sldId id="271" r:id="rId10"/>
    <p:sldId id="267" r:id="rId11"/>
    <p:sldId id="272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0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1196-5467-4020-9AE0-0CA479914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72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DAF07-44A2-45A1-A815-115572B6B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141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9EE07-C157-450D-BF98-A56999A8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69EA3-5F22-4C3A-ABEB-9DBFFE77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EGU22-11829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04758-2129-4873-B8FA-2BAF9BB8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89F08-487A-484E-B1F2-938905337A5D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FD3697-A844-4626-86D6-5BF287D9A79B}"/>
              </a:ext>
            </a:extLst>
          </p:cNvPr>
          <p:cNvGrpSpPr/>
          <p:nvPr userDrawn="1"/>
        </p:nvGrpSpPr>
        <p:grpSpPr>
          <a:xfrm>
            <a:off x="-13214" y="-34792"/>
            <a:ext cx="12229052" cy="1187536"/>
            <a:chOff x="-13214" y="-34792"/>
            <a:chExt cx="12229052" cy="11875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8D07CE-089D-C4D2-FBE1-B160483195C9}"/>
                </a:ext>
              </a:extLst>
            </p:cNvPr>
            <p:cNvSpPr/>
            <p:nvPr/>
          </p:nvSpPr>
          <p:spPr>
            <a:xfrm>
              <a:off x="5205438" y="-34792"/>
              <a:ext cx="7010400" cy="705026"/>
            </a:xfrm>
            <a:prstGeom prst="rect">
              <a:avLst/>
            </a:prstGeom>
            <a:solidFill>
              <a:srgbClr val="A4D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B67CE2-D53A-7937-1BFC-6B700017FDF5}"/>
                </a:ext>
              </a:extLst>
            </p:cNvPr>
            <p:cNvSpPr/>
            <p:nvPr/>
          </p:nvSpPr>
          <p:spPr>
            <a:xfrm>
              <a:off x="-13214" y="-32627"/>
              <a:ext cx="6939161" cy="1185371"/>
            </a:xfrm>
            <a:prstGeom prst="rect">
              <a:avLst/>
            </a:prstGeom>
            <a:solidFill>
              <a:srgbClr val="A4D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18B1EA-46C6-5DBA-AA7B-F985DA18CDA7}"/>
                </a:ext>
              </a:extLst>
            </p:cNvPr>
            <p:cNvGrpSpPr/>
            <p:nvPr/>
          </p:nvGrpSpPr>
          <p:grpSpPr>
            <a:xfrm>
              <a:off x="6606540" y="327243"/>
              <a:ext cx="5585460" cy="825501"/>
              <a:chOff x="1" y="-66260"/>
              <a:chExt cx="9144000" cy="1235074"/>
            </a:xfrm>
          </p:grpSpPr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36F9E507-2DDA-4889-1313-114CDD0C6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-66260"/>
                <a:ext cx="9144000" cy="1235074"/>
              </a:xfrm>
              <a:custGeom>
                <a:avLst/>
                <a:gdLst>
                  <a:gd name="T0" fmla="*/ 0 w 1123"/>
                  <a:gd name="T1" fmla="*/ 0 h 151"/>
                  <a:gd name="T2" fmla="*/ 0 w 1123"/>
                  <a:gd name="T3" fmla="*/ 151 h 151"/>
                  <a:gd name="T4" fmla="*/ 844 w 1123"/>
                  <a:gd name="T5" fmla="*/ 151 h 151"/>
                  <a:gd name="T6" fmla="*/ 841 w 1123"/>
                  <a:gd name="T7" fmla="*/ 148 h 151"/>
                  <a:gd name="T8" fmla="*/ 832 w 1123"/>
                  <a:gd name="T9" fmla="*/ 122 h 151"/>
                  <a:gd name="T10" fmla="*/ 832 w 1123"/>
                  <a:gd name="T11" fmla="*/ 72 h 151"/>
                  <a:gd name="T12" fmla="*/ 859 w 1123"/>
                  <a:gd name="T13" fmla="*/ 72 h 151"/>
                  <a:gd name="T14" fmla="*/ 859 w 1123"/>
                  <a:gd name="T15" fmla="*/ 124 h 151"/>
                  <a:gd name="T16" fmla="*/ 863 w 1123"/>
                  <a:gd name="T17" fmla="*/ 135 h 151"/>
                  <a:gd name="T18" fmla="*/ 871 w 1123"/>
                  <a:gd name="T19" fmla="*/ 138 h 151"/>
                  <a:gd name="T20" fmla="*/ 880 w 1123"/>
                  <a:gd name="T21" fmla="*/ 135 h 151"/>
                  <a:gd name="T22" fmla="*/ 883 w 1123"/>
                  <a:gd name="T23" fmla="*/ 124 h 151"/>
                  <a:gd name="T24" fmla="*/ 883 w 1123"/>
                  <a:gd name="T25" fmla="*/ 72 h 151"/>
                  <a:gd name="T26" fmla="*/ 910 w 1123"/>
                  <a:gd name="T27" fmla="*/ 72 h 151"/>
                  <a:gd name="T28" fmla="*/ 910 w 1123"/>
                  <a:gd name="T29" fmla="*/ 117 h 151"/>
                  <a:gd name="T30" fmla="*/ 900 w 1123"/>
                  <a:gd name="T31" fmla="*/ 148 h 151"/>
                  <a:gd name="T32" fmla="*/ 897 w 1123"/>
                  <a:gd name="T33" fmla="*/ 151 h 151"/>
                  <a:gd name="T34" fmla="*/ 937 w 1123"/>
                  <a:gd name="T35" fmla="*/ 151 h 151"/>
                  <a:gd name="T36" fmla="*/ 920 w 1123"/>
                  <a:gd name="T37" fmla="*/ 114 h 151"/>
                  <a:gd name="T38" fmla="*/ 964 w 1123"/>
                  <a:gd name="T39" fmla="*/ 69 h 151"/>
                  <a:gd name="T40" fmla="*/ 998 w 1123"/>
                  <a:gd name="T41" fmla="*/ 82 h 151"/>
                  <a:gd name="T42" fmla="*/ 1005 w 1123"/>
                  <a:gd name="T43" fmla="*/ 92 h 151"/>
                  <a:gd name="T44" fmla="*/ 982 w 1123"/>
                  <a:gd name="T45" fmla="*/ 103 h 151"/>
                  <a:gd name="T46" fmla="*/ 965 w 1123"/>
                  <a:gd name="T47" fmla="*/ 89 h 151"/>
                  <a:gd name="T48" fmla="*/ 953 w 1123"/>
                  <a:gd name="T49" fmla="*/ 94 h 151"/>
                  <a:gd name="T50" fmla="*/ 947 w 1123"/>
                  <a:gd name="T51" fmla="*/ 113 h 151"/>
                  <a:gd name="T52" fmla="*/ 965 w 1123"/>
                  <a:gd name="T53" fmla="*/ 137 h 151"/>
                  <a:gd name="T54" fmla="*/ 982 w 1123"/>
                  <a:gd name="T55" fmla="*/ 123 h 151"/>
                  <a:gd name="T56" fmla="*/ 1005 w 1123"/>
                  <a:gd name="T57" fmla="*/ 134 h 151"/>
                  <a:gd name="T58" fmla="*/ 997 w 1123"/>
                  <a:gd name="T59" fmla="*/ 146 h 151"/>
                  <a:gd name="T60" fmla="*/ 991 w 1123"/>
                  <a:gd name="T61" fmla="*/ 151 h 151"/>
                  <a:gd name="T62" fmla="*/ 1016 w 1123"/>
                  <a:gd name="T63" fmla="*/ 151 h 151"/>
                  <a:gd name="T64" fmla="*/ 1016 w 1123"/>
                  <a:gd name="T65" fmla="*/ 72 h 151"/>
                  <a:gd name="T66" fmla="*/ 1042 w 1123"/>
                  <a:gd name="T67" fmla="*/ 72 h 151"/>
                  <a:gd name="T68" fmla="*/ 1042 w 1123"/>
                  <a:gd name="T69" fmla="*/ 134 h 151"/>
                  <a:gd name="T70" fmla="*/ 1077 w 1123"/>
                  <a:gd name="T71" fmla="*/ 134 h 151"/>
                  <a:gd name="T72" fmla="*/ 1077 w 1123"/>
                  <a:gd name="T73" fmla="*/ 151 h 151"/>
                  <a:gd name="T74" fmla="*/ 1123 w 1123"/>
                  <a:gd name="T75" fmla="*/ 151 h 151"/>
                  <a:gd name="T76" fmla="*/ 1123 w 1123"/>
                  <a:gd name="T77" fmla="*/ 0 h 151"/>
                  <a:gd name="T78" fmla="*/ 0 w 1123"/>
                  <a:gd name="T7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3" h="151">
                    <a:moveTo>
                      <a:pt x="0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844" y="151"/>
                      <a:pt x="844" y="151"/>
                      <a:pt x="844" y="151"/>
                    </a:cubicBezTo>
                    <a:cubicBezTo>
                      <a:pt x="843" y="150"/>
                      <a:pt x="842" y="149"/>
                      <a:pt x="841" y="148"/>
                    </a:cubicBezTo>
                    <a:cubicBezTo>
                      <a:pt x="833" y="140"/>
                      <a:pt x="833" y="131"/>
                      <a:pt x="832" y="122"/>
                    </a:cubicBezTo>
                    <a:cubicBezTo>
                      <a:pt x="832" y="72"/>
                      <a:pt x="832" y="72"/>
                      <a:pt x="832" y="72"/>
                    </a:cubicBezTo>
                    <a:cubicBezTo>
                      <a:pt x="859" y="72"/>
                      <a:pt x="859" y="72"/>
                      <a:pt x="859" y="72"/>
                    </a:cubicBezTo>
                    <a:cubicBezTo>
                      <a:pt x="859" y="124"/>
                      <a:pt x="859" y="124"/>
                      <a:pt x="859" y="124"/>
                    </a:cubicBezTo>
                    <a:cubicBezTo>
                      <a:pt x="859" y="128"/>
                      <a:pt x="860" y="132"/>
                      <a:pt x="863" y="135"/>
                    </a:cubicBezTo>
                    <a:cubicBezTo>
                      <a:pt x="865" y="137"/>
                      <a:pt x="868" y="138"/>
                      <a:pt x="871" y="138"/>
                    </a:cubicBezTo>
                    <a:cubicBezTo>
                      <a:pt x="875" y="138"/>
                      <a:pt x="878" y="136"/>
                      <a:pt x="880" y="135"/>
                    </a:cubicBezTo>
                    <a:cubicBezTo>
                      <a:pt x="883" y="132"/>
                      <a:pt x="883" y="128"/>
                      <a:pt x="883" y="124"/>
                    </a:cubicBezTo>
                    <a:cubicBezTo>
                      <a:pt x="883" y="72"/>
                      <a:pt x="883" y="72"/>
                      <a:pt x="883" y="72"/>
                    </a:cubicBezTo>
                    <a:cubicBezTo>
                      <a:pt x="910" y="72"/>
                      <a:pt x="910" y="72"/>
                      <a:pt x="910" y="72"/>
                    </a:cubicBezTo>
                    <a:cubicBezTo>
                      <a:pt x="910" y="117"/>
                      <a:pt x="910" y="117"/>
                      <a:pt x="910" y="117"/>
                    </a:cubicBezTo>
                    <a:cubicBezTo>
                      <a:pt x="910" y="126"/>
                      <a:pt x="910" y="139"/>
                      <a:pt x="900" y="148"/>
                    </a:cubicBezTo>
                    <a:cubicBezTo>
                      <a:pt x="899" y="149"/>
                      <a:pt x="898" y="150"/>
                      <a:pt x="897" y="151"/>
                    </a:cubicBezTo>
                    <a:cubicBezTo>
                      <a:pt x="937" y="151"/>
                      <a:pt x="937" y="151"/>
                      <a:pt x="937" y="151"/>
                    </a:cubicBezTo>
                    <a:cubicBezTo>
                      <a:pt x="925" y="142"/>
                      <a:pt x="920" y="128"/>
                      <a:pt x="920" y="114"/>
                    </a:cubicBezTo>
                    <a:cubicBezTo>
                      <a:pt x="920" y="92"/>
                      <a:pt x="935" y="69"/>
                      <a:pt x="964" y="69"/>
                    </a:cubicBezTo>
                    <a:cubicBezTo>
                      <a:pt x="976" y="69"/>
                      <a:pt x="989" y="73"/>
                      <a:pt x="998" y="82"/>
                    </a:cubicBezTo>
                    <a:cubicBezTo>
                      <a:pt x="1001" y="86"/>
                      <a:pt x="1003" y="89"/>
                      <a:pt x="1005" y="92"/>
                    </a:cubicBezTo>
                    <a:cubicBezTo>
                      <a:pt x="982" y="103"/>
                      <a:pt x="982" y="103"/>
                      <a:pt x="982" y="103"/>
                    </a:cubicBezTo>
                    <a:cubicBezTo>
                      <a:pt x="980" y="98"/>
                      <a:pt x="976" y="89"/>
                      <a:pt x="965" y="89"/>
                    </a:cubicBezTo>
                    <a:cubicBezTo>
                      <a:pt x="959" y="89"/>
                      <a:pt x="955" y="92"/>
                      <a:pt x="953" y="94"/>
                    </a:cubicBezTo>
                    <a:cubicBezTo>
                      <a:pt x="947" y="100"/>
                      <a:pt x="947" y="109"/>
                      <a:pt x="947" y="113"/>
                    </a:cubicBezTo>
                    <a:cubicBezTo>
                      <a:pt x="947" y="125"/>
                      <a:pt x="952" y="137"/>
                      <a:pt x="965" y="137"/>
                    </a:cubicBezTo>
                    <a:cubicBezTo>
                      <a:pt x="977" y="137"/>
                      <a:pt x="981" y="126"/>
                      <a:pt x="982" y="123"/>
                    </a:cubicBezTo>
                    <a:cubicBezTo>
                      <a:pt x="1005" y="134"/>
                      <a:pt x="1005" y="134"/>
                      <a:pt x="1005" y="134"/>
                    </a:cubicBezTo>
                    <a:cubicBezTo>
                      <a:pt x="1003" y="138"/>
                      <a:pt x="1001" y="142"/>
                      <a:pt x="997" y="146"/>
                    </a:cubicBezTo>
                    <a:cubicBezTo>
                      <a:pt x="995" y="148"/>
                      <a:pt x="993" y="150"/>
                      <a:pt x="991" y="151"/>
                    </a:cubicBezTo>
                    <a:cubicBezTo>
                      <a:pt x="1016" y="151"/>
                      <a:pt x="1016" y="151"/>
                      <a:pt x="1016" y="151"/>
                    </a:cubicBezTo>
                    <a:cubicBezTo>
                      <a:pt x="1016" y="72"/>
                      <a:pt x="1016" y="72"/>
                      <a:pt x="1016" y="72"/>
                    </a:cubicBezTo>
                    <a:cubicBezTo>
                      <a:pt x="1042" y="72"/>
                      <a:pt x="1042" y="72"/>
                      <a:pt x="1042" y="72"/>
                    </a:cubicBezTo>
                    <a:cubicBezTo>
                      <a:pt x="1042" y="134"/>
                      <a:pt x="1042" y="134"/>
                      <a:pt x="1042" y="134"/>
                    </a:cubicBezTo>
                    <a:cubicBezTo>
                      <a:pt x="1077" y="134"/>
                      <a:pt x="1077" y="134"/>
                      <a:pt x="1077" y="134"/>
                    </a:cubicBezTo>
                    <a:cubicBezTo>
                      <a:pt x="1077" y="151"/>
                      <a:pt x="1077" y="151"/>
                      <a:pt x="1077" y="151"/>
                    </a:cubicBezTo>
                    <a:cubicBezTo>
                      <a:pt x="1123" y="151"/>
                      <a:pt x="1123" y="151"/>
                      <a:pt x="1123" y="151"/>
                    </a:cubicBezTo>
                    <a:cubicBezTo>
                      <a:pt x="1123" y="0"/>
                      <a:pt x="1123" y="0"/>
                      <a:pt x="112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DBE8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1DA5EBB-597E-AD81-98AB-074D812AC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420182" y="514786"/>
                <a:ext cx="257986" cy="303133"/>
              </a:xfrm>
              <a:prstGeom prst="rect">
                <a:avLst/>
              </a:prstGeom>
            </p:spPr>
          </p:pic>
        </p:grp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F78864A-CEC5-A138-A17F-1B6ACB45FC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024" y="9374"/>
            <a:ext cx="1266982" cy="5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99AA-4AD3-4166-8C1B-1EF7871C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EF58A-A1F5-46B5-B286-BD181E2F3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25197-E706-4AFC-A680-BF0BB3E6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5108-7A4C-4076-86D5-1DB452236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3461D-62AF-4A00-95FD-BA135A6F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25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70223-A3B7-42CB-882D-3CC99C17ED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50FF7-47A7-4C7E-AC93-6BF4E4761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DB68-DF36-497E-BD80-A42AB9AB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C8CC2-CFEA-4FF6-8A61-CBC3D73C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1CA1-192B-44BC-B735-00848A33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77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61EC1-8924-4616-926B-AD8553E89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C17DE-B631-4C32-BE9E-8E2A970F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D9CA7-87B1-403B-B974-868D537C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EGU22-11829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9FD6-27BD-440F-9FEC-3B016E08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FB536-698C-E3FB-CECE-722D14B7F5A2}"/>
              </a:ext>
            </a:extLst>
          </p:cNvPr>
          <p:cNvGrpSpPr/>
          <p:nvPr userDrawn="1"/>
        </p:nvGrpSpPr>
        <p:grpSpPr>
          <a:xfrm>
            <a:off x="-13214" y="-34792"/>
            <a:ext cx="12229052" cy="1187536"/>
            <a:chOff x="-13214" y="-34792"/>
            <a:chExt cx="12229052" cy="11875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F7356B-DC6F-A9DD-AE96-65F1BA4C51B0}"/>
                </a:ext>
              </a:extLst>
            </p:cNvPr>
            <p:cNvSpPr/>
            <p:nvPr/>
          </p:nvSpPr>
          <p:spPr>
            <a:xfrm>
              <a:off x="5205438" y="-34792"/>
              <a:ext cx="7010400" cy="705026"/>
            </a:xfrm>
            <a:prstGeom prst="rect">
              <a:avLst/>
            </a:prstGeom>
            <a:solidFill>
              <a:srgbClr val="A4D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DF4217-B3BA-9704-1106-7F0A842335AB}"/>
                </a:ext>
              </a:extLst>
            </p:cNvPr>
            <p:cNvSpPr/>
            <p:nvPr/>
          </p:nvSpPr>
          <p:spPr>
            <a:xfrm>
              <a:off x="-13214" y="-32627"/>
              <a:ext cx="6939161" cy="1185371"/>
            </a:xfrm>
            <a:prstGeom prst="rect">
              <a:avLst/>
            </a:prstGeom>
            <a:solidFill>
              <a:srgbClr val="A4D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548A8-470B-DF60-9F1D-5D4E313D0F86}"/>
                </a:ext>
              </a:extLst>
            </p:cNvPr>
            <p:cNvGrpSpPr/>
            <p:nvPr/>
          </p:nvGrpSpPr>
          <p:grpSpPr>
            <a:xfrm>
              <a:off x="6606540" y="327243"/>
              <a:ext cx="5585460" cy="825501"/>
              <a:chOff x="1" y="-66260"/>
              <a:chExt cx="9144000" cy="1235074"/>
            </a:xfrm>
          </p:grpSpPr>
          <p:sp>
            <p:nvSpPr>
              <p:cNvPr id="14" name="Freeform 24">
                <a:extLst>
                  <a:ext uri="{FF2B5EF4-FFF2-40B4-BE49-F238E27FC236}">
                    <a16:creationId xmlns:a16="http://schemas.microsoft.com/office/drawing/2014/main" id="{FFC87B51-B088-9E85-86F4-44A49F229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-66260"/>
                <a:ext cx="9144000" cy="1235074"/>
              </a:xfrm>
              <a:custGeom>
                <a:avLst/>
                <a:gdLst>
                  <a:gd name="T0" fmla="*/ 0 w 1123"/>
                  <a:gd name="T1" fmla="*/ 0 h 151"/>
                  <a:gd name="T2" fmla="*/ 0 w 1123"/>
                  <a:gd name="T3" fmla="*/ 151 h 151"/>
                  <a:gd name="T4" fmla="*/ 844 w 1123"/>
                  <a:gd name="T5" fmla="*/ 151 h 151"/>
                  <a:gd name="T6" fmla="*/ 841 w 1123"/>
                  <a:gd name="T7" fmla="*/ 148 h 151"/>
                  <a:gd name="T8" fmla="*/ 832 w 1123"/>
                  <a:gd name="T9" fmla="*/ 122 h 151"/>
                  <a:gd name="T10" fmla="*/ 832 w 1123"/>
                  <a:gd name="T11" fmla="*/ 72 h 151"/>
                  <a:gd name="T12" fmla="*/ 859 w 1123"/>
                  <a:gd name="T13" fmla="*/ 72 h 151"/>
                  <a:gd name="T14" fmla="*/ 859 w 1123"/>
                  <a:gd name="T15" fmla="*/ 124 h 151"/>
                  <a:gd name="T16" fmla="*/ 863 w 1123"/>
                  <a:gd name="T17" fmla="*/ 135 h 151"/>
                  <a:gd name="T18" fmla="*/ 871 w 1123"/>
                  <a:gd name="T19" fmla="*/ 138 h 151"/>
                  <a:gd name="T20" fmla="*/ 880 w 1123"/>
                  <a:gd name="T21" fmla="*/ 135 h 151"/>
                  <a:gd name="T22" fmla="*/ 883 w 1123"/>
                  <a:gd name="T23" fmla="*/ 124 h 151"/>
                  <a:gd name="T24" fmla="*/ 883 w 1123"/>
                  <a:gd name="T25" fmla="*/ 72 h 151"/>
                  <a:gd name="T26" fmla="*/ 910 w 1123"/>
                  <a:gd name="T27" fmla="*/ 72 h 151"/>
                  <a:gd name="T28" fmla="*/ 910 w 1123"/>
                  <a:gd name="T29" fmla="*/ 117 h 151"/>
                  <a:gd name="T30" fmla="*/ 900 w 1123"/>
                  <a:gd name="T31" fmla="*/ 148 h 151"/>
                  <a:gd name="T32" fmla="*/ 897 w 1123"/>
                  <a:gd name="T33" fmla="*/ 151 h 151"/>
                  <a:gd name="T34" fmla="*/ 937 w 1123"/>
                  <a:gd name="T35" fmla="*/ 151 h 151"/>
                  <a:gd name="T36" fmla="*/ 920 w 1123"/>
                  <a:gd name="T37" fmla="*/ 114 h 151"/>
                  <a:gd name="T38" fmla="*/ 964 w 1123"/>
                  <a:gd name="T39" fmla="*/ 69 h 151"/>
                  <a:gd name="T40" fmla="*/ 998 w 1123"/>
                  <a:gd name="T41" fmla="*/ 82 h 151"/>
                  <a:gd name="T42" fmla="*/ 1005 w 1123"/>
                  <a:gd name="T43" fmla="*/ 92 h 151"/>
                  <a:gd name="T44" fmla="*/ 982 w 1123"/>
                  <a:gd name="T45" fmla="*/ 103 h 151"/>
                  <a:gd name="T46" fmla="*/ 965 w 1123"/>
                  <a:gd name="T47" fmla="*/ 89 h 151"/>
                  <a:gd name="T48" fmla="*/ 953 w 1123"/>
                  <a:gd name="T49" fmla="*/ 94 h 151"/>
                  <a:gd name="T50" fmla="*/ 947 w 1123"/>
                  <a:gd name="T51" fmla="*/ 113 h 151"/>
                  <a:gd name="T52" fmla="*/ 965 w 1123"/>
                  <a:gd name="T53" fmla="*/ 137 h 151"/>
                  <a:gd name="T54" fmla="*/ 982 w 1123"/>
                  <a:gd name="T55" fmla="*/ 123 h 151"/>
                  <a:gd name="T56" fmla="*/ 1005 w 1123"/>
                  <a:gd name="T57" fmla="*/ 134 h 151"/>
                  <a:gd name="T58" fmla="*/ 997 w 1123"/>
                  <a:gd name="T59" fmla="*/ 146 h 151"/>
                  <a:gd name="T60" fmla="*/ 991 w 1123"/>
                  <a:gd name="T61" fmla="*/ 151 h 151"/>
                  <a:gd name="T62" fmla="*/ 1016 w 1123"/>
                  <a:gd name="T63" fmla="*/ 151 h 151"/>
                  <a:gd name="T64" fmla="*/ 1016 w 1123"/>
                  <a:gd name="T65" fmla="*/ 72 h 151"/>
                  <a:gd name="T66" fmla="*/ 1042 w 1123"/>
                  <a:gd name="T67" fmla="*/ 72 h 151"/>
                  <a:gd name="T68" fmla="*/ 1042 w 1123"/>
                  <a:gd name="T69" fmla="*/ 134 h 151"/>
                  <a:gd name="T70" fmla="*/ 1077 w 1123"/>
                  <a:gd name="T71" fmla="*/ 134 h 151"/>
                  <a:gd name="T72" fmla="*/ 1077 w 1123"/>
                  <a:gd name="T73" fmla="*/ 151 h 151"/>
                  <a:gd name="T74" fmla="*/ 1123 w 1123"/>
                  <a:gd name="T75" fmla="*/ 151 h 151"/>
                  <a:gd name="T76" fmla="*/ 1123 w 1123"/>
                  <a:gd name="T77" fmla="*/ 0 h 151"/>
                  <a:gd name="T78" fmla="*/ 0 w 1123"/>
                  <a:gd name="T7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3" h="151">
                    <a:moveTo>
                      <a:pt x="0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844" y="151"/>
                      <a:pt x="844" y="151"/>
                      <a:pt x="844" y="151"/>
                    </a:cubicBezTo>
                    <a:cubicBezTo>
                      <a:pt x="843" y="150"/>
                      <a:pt x="842" y="149"/>
                      <a:pt x="841" y="148"/>
                    </a:cubicBezTo>
                    <a:cubicBezTo>
                      <a:pt x="833" y="140"/>
                      <a:pt x="833" y="131"/>
                      <a:pt x="832" y="122"/>
                    </a:cubicBezTo>
                    <a:cubicBezTo>
                      <a:pt x="832" y="72"/>
                      <a:pt x="832" y="72"/>
                      <a:pt x="832" y="72"/>
                    </a:cubicBezTo>
                    <a:cubicBezTo>
                      <a:pt x="859" y="72"/>
                      <a:pt x="859" y="72"/>
                      <a:pt x="859" y="72"/>
                    </a:cubicBezTo>
                    <a:cubicBezTo>
                      <a:pt x="859" y="124"/>
                      <a:pt x="859" y="124"/>
                      <a:pt x="859" y="124"/>
                    </a:cubicBezTo>
                    <a:cubicBezTo>
                      <a:pt x="859" y="128"/>
                      <a:pt x="860" y="132"/>
                      <a:pt x="863" y="135"/>
                    </a:cubicBezTo>
                    <a:cubicBezTo>
                      <a:pt x="865" y="137"/>
                      <a:pt x="868" y="138"/>
                      <a:pt x="871" y="138"/>
                    </a:cubicBezTo>
                    <a:cubicBezTo>
                      <a:pt x="875" y="138"/>
                      <a:pt x="878" y="136"/>
                      <a:pt x="880" y="135"/>
                    </a:cubicBezTo>
                    <a:cubicBezTo>
                      <a:pt x="883" y="132"/>
                      <a:pt x="883" y="128"/>
                      <a:pt x="883" y="124"/>
                    </a:cubicBezTo>
                    <a:cubicBezTo>
                      <a:pt x="883" y="72"/>
                      <a:pt x="883" y="72"/>
                      <a:pt x="883" y="72"/>
                    </a:cubicBezTo>
                    <a:cubicBezTo>
                      <a:pt x="910" y="72"/>
                      <a:pt x="910" y="72"/>
                      <a:pt x="910" y="72"/>
                    </a:cubicBezTo>
                    <a:cubicBezTo>
                      <a:pt x="910" y="117"/>
                      <a:pt x="910" y="117"/>
                      <a:pt x="910" y="117"/>
                    </a:cubicBezTo>
                    <a:cubicBezTo>
                      <a:pt x="910" y="126"/>
                      <a:pt x="910" y="139"/>
                      <a:pt x="900" y="148"/>
                    </a:cubicBezTo>
                    <a:cubicBezTo>
                      <a:pt x="899" y="149"/>
                      <a:pt x="898" y="150"/>
                      <a:pt x="897" y="151"/>
                    </a:cubicBezTo>
                    <a:cubicBezTo>
                      <a:pt x="937" y="151"/>
                      <a:pt x="937" y="151"/>
                      <a:pt x="937" y="151"/>
                    </a:cubicBezTo>
                    <a:cubicBezTo>
                      <a:pt x="925" y="142"/>
                      <a:pt x="920" y="128"/>
                      <a:pt x="920" y="114"/>
                    </a:cubicBezTo>
                    <a:cubicBezTo>
                      <a:pt x="920" y="92"/>
                      <a:pt x="935" y="69"/>
                      <a:pt x="964" y="69"/>
                    </a:cubicBezTo>
                    <a:cubicBezTo>
                      <a:pt x="976" y="69"/>
                      <a:pt x="989" y="73"/>
                      <a:pt x="998" y="82"/>
                    </a:cubicBezTo>
                    <a:cubicBezTo>
                      <a:pt x="1001" y="86"/>
                      <a:pt x="1003" y="89"/>
                      <a:pt x="1005" y="92"/>
                    </a:cubicBezTo>
                    <a:cubicBezTo>
                      <a:pt x="982" y="103"/>
                      <a:pt x="982" y="103"/>
                      <a:pt x="982" y="103"/>
                    </a:cubicBezTo>
                    <a:cubicBezTo>
                      <a:pt x="980" y="98"/>
                      <a:pt x="976" y="89"/>
                      <a:pt x="965" y="89"/>
                    </a:cubicBezTo>
                    <a:cubicBezTo>
                      <a:pt x="959" y="89"/>
                      <a:pt x="955" y="92"/>
                      <a:pt x="953" y="94"/>
                    </a:cubicBezTo>
                    <a:cubicBezTo>
                      <a:pt x="947" y="100"/>
                      <a:pt x="947" y="109"/>
                      <a:pt x="947" y="113"/>
                    </a:cubicBezTo>
                    <a:cubicBezTo>
                      <a:pt x="947" y="125"/>
                      <a:pt x="952" y="137"/>
                      <a:pt x="965" y="137"/>
                    </a:cubicBezTo>
                    <a:cubicBezTo>
                      <a:pt x="977" y="137"/>
                      <a:pt x="981" y="126"/>
                      <a:pt x="982" y="123"/>
                    </a:cubicBezTo>
                    <a:cubicBezTo>
                      <a:pt x="1005" y="134"/>
                      <a:pt x="1005" y="134"/>
                      <a:pt x="1005" y="134"/>
                    </a:cubicBezTo>
                    <a:cubicBezTo>
                      <a:pt x="1003" y="138"/>
                      <a:pt x="1001" y="142"/>
                      <a:pt x="997" y="146"/>
                    </a:cubicBezTo>
                    <a:cubicBezTo>
                      <a:pt x="995" y="148"/>
                      <a:pt x="993" y="150"/>
                      <a:pt x="991" y="151"/>
                    </a:cubicBezTo>
                    <a:cubicBezTo>
                      <a:pt x="1016" y="151"/>
                      <a:pt x="1016" y="151"/>
                      <a:pt x="1016" y="151"/>
                    </a:cubicBezTo>
                    <a:cubicBezTo>
                      <a:pt x="1016" y="72"/>
                      <a:pt x="1016" y="72"/>
                      <a:pt x="1016" y="72"/>
                    </a:cubicBezTo>
                    <a:cubicBezTo>
                      <a:pt x="1042" y="72"/>
                      <a:pt x="1042" y="72"/>
                      <a:pt x="1042" y="72"/>
                    </a:cubicBezTo>
                    <a:cubicBezTo>
                      <a:pt x="1042" y="134"/>
                      <a:pt x="1042" y="134"/>
                      <a:pt x="1042" y="134"/>
                    </a:cubicBezTo>
                    <a:cubicBezTo>
                      <a:pt x="1077" y="134"/>
                      <a:pt x="1077" y="134"/>
                      <a:pt x="1077" y="134"/>
                    </a:cubicBezTo>
                    <a:cubicBezTo>
                      <a:pt x="1077" y="151"/>
                      <a:pt x="1077" y="151"/>
                      <a:pt x="1077" y="151"/>
                    </a:cubicBezTo>
                    <a:cubicBezTo>
                      <a:pt x="1123" y="151"/>
                      <a:pt x="1123" y="151"/>
                      <a:pt x="1123" y="151"/>
                    </a:cubicBezTo>
                    <a:cubicBezTo>
                      <a:pt x="1123" y="0"/>
                      <a:pt x="1123" y="0"/>
                      <a:pt x="112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DBE8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CE8DCD8-52A9-D901-590E-2DA72795F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420182" y="514786"/>
                <a:ext cx="257986" cy="303133"/>
              </a:xfrm>
              <a:prstGeom prst="rect">
                <a:avLst/>
              </a:prstGeom>
            </p:spPr>
          </p:pic>
        </p:grp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D2899677-4547-5ED4-8775-390B5E275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024" y="9374"/>
            <a:ext cx="1266982" cy="58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B5F91-7794-4D09-BFE9-270D1912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31" y="232690"/>
            <a:ext cx="10515600" cy="1168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99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E422-5F52-4E51-9FA9-671D98B4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8B2E1-3181-4A7F-960E-98BB4AAF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145BB-A31C-4956-8F9C-75519576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1D5F-584F-48C3-A208-8E5482C4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EE19B-F5BF-4E68-A433-95C6A64B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65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259F-1A79-4776-8489-E1EBE6D4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8BC91-D096-489E-B376-D05E58F16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B3793-144F-432E-AD5B-1CFC0157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BE5FA-E8A9-4E0D-947C-86BBC61A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02B45-5751-4354-9504-9CDF3489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31BA5-DB01-4966-AE03-61EAC0EC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B352-000C-4711-BFBB-3D2FDBD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5CC5C-7BC8-4097-96B2-0203A535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D1C-9DCD-4539-BA8A-8DDB9B5B2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9066F-5097-4480-907E-9B3B9F458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C77E9-9A02-4C34-843B-F8D98E1B0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FC8B7-66F0-48D7-BDF0-5A8CE0C8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EF8F77-4CC7-45DB-ADE9-E0FFDF84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746B5-46D6-4FF6-ACDC-D476B071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9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8711-A0C6-4CEF-A73C-74C645A4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BA9F0-FFE0-427B-ADDD-2823B7F6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E94E8-DA86-4650-B5A0-EB2FEDD4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87157-32DD-41C0-A306-40B75B8F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2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26E51-4A01-459D-ACE1-7D2226AA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317FE-D9F6-45D3-9006-D605FD4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39C4-EC4B-42CA-8254-F404DB72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72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A0EF-5B87-49CF-90A3-14995948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64D1-E9F0-4BA0-BAD0-CEBF21B2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ACD7D-4FA3-45DE-8D45-14148CD8F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C9CB6-D7B6-4817-98BF-E37459B0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E56A0-667B-4A91-A766-12B3834C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831FB-409B-46D0-A7DE-9D488CA0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8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CF92-6FF1-4AD4-A8B6-E172EC6B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5295-F9C1-4DF8-85BC-5AF96AB17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8DBCD-A0E4-4803-BB53-B3D9D3B55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83BFB-631D-4496-89DB-DBE7035C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B962B-B954-4D93-AFF7-6B1E8513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398E6-E865-4BBA-A68B-8ECB8685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9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BE369-CD98-4093-A55E-F6E4CC19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5FA0D-3BA6-4478-B8F5-E2058B216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4EA6A-55AF-48E0-9F74-583B2C696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03FA-7B80-4387-887C-A6DE5D33D01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01455-7040-4AD3-B381-0E35D807D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8659-FEEB-42F0-9535-B5094B7DE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89F08-487A-484E-B1F2-938905337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28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C5250-EE66-4448-8A61-C677465E6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25" y="1122363"/>
            <a:ext cx="10748211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Mapping Arctic Sea Ice Surface Roughness with MISR</a:t>
            </a:r>
            <a:b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(Multi-angle Imaging </a:t>
            </a:r>
            <a:r>
              <a:rPr lang="en-US" sz="4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SpectroRadiometer</a:t>
            </a:r>
            <a:r>
              <a:rPr lang="en-US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67E75-3009-4182-8296-082F1A07C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449" y="4310816"/>
            <a:ext cx="10897102" cy="1655762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3300" dirty="0">
                <a:latin typeface="Arial Bold" panose="020B0704020202020204" pitchFamily="34" charset="0"/>
              </a:rPr>
              <a:t>Thomas Johnson</a:t>
            </a:r>
            <a:r>
              <a:rPr lang="en-GB" altLang="en-US" sz="3300" baseline="30000" dirty="0">
                <a:latin typeface="Arial Bold" panose="020B0704020202020204" pitchFamily="34" charset="0"/>
              </a:rPr>
              <a:t>1</a:t>
            </a:r>
            <a:r>
              <a:rPr lang="en-GB" altLang="en-US" sz="3300" dirty="0">
                <a:latin typeface="Arial Bold" panose="020B0704020202020204" pitchFamily="34" charset="0"/>
              </a:rPr>
              <a:t>, Michel Tsamados</a:t>
            </a:r>
            <a:r>
              <a:rPr lang="en-GB" altLang="en-US" sz="3300" baseline="30000" dirty="0">
                <a:latin typeface="Arial Bold" panose="020B0704020202020204" pitchFamily="34" charset="0"/>
              </a:rPr>
              <a:t>1</a:t>
            </a:r>
            <a:r>
              <a:rPr lang="en-GB" altLang="en-US" sz="3300" dirty="0">
                <a:latin typeface="Arial Bold" panose="020B0704020202020204" pitchFamily="34" charset="0"/>
              </a:rPr>
              <a:t>, Jan-Peter Muller</a:t>
            </a:r>
            <a:r>
              <a:rPr lang="en-GB" altLang="en-US" sz="3300" baseline="30000" dirty="0">
                <a:latin typeface="Arial Bold" panose="020B0704020202020204" pitchFamily="34" charset="0"/>
              </a:rPr>
              <a:t>2</a:t>
            </a:r>
            <a:r>
              <a:rPr lang="en-GB" altLang="en-US" sz="3300" dirty="0">
                <a:latin typeface="Arial Bold" panose="020B0704020202020204" pitchFamily="34" charset="0"/>
              </a:rPr>
              <a:t>, and Julienne Stroeve</a:t>
            </a:r>
            <a:r>
              <a:rPr lang="en-GB" altLang="en-US" sz="3300" baseline="30000" dirty="0">
                <a:latin typeface="Arial Bold" panose="020B0704020202020204" pitchFamily="34" charset="0"/>
              </a:rPr>
              <a:t>1</a:t>
            </a:r>
          </a:p>
          <a:p>
            <a:endParaRPr lang="en-GB" altLang="en-US" sz="3300" baseline="30000" dirty="0">
              <a:latin typeface="Arial Bold" panose="020B0704020202020204" pitchFamily="34" charset="0"/>
            </a:endParaRPr>
          </a:p>
          <a:p>
            <a:pPr algn="r"/>
            <a:r>
              <a:rPr lang="en-GB" altLang="en-US" sz="1500" baseline="30000" dirty="0">
                <a:latin typeface="Arial Bold" panose="020B0704020202020204" pitchFamily="34" charset="0"/>
              </a:rPr>
              <a:t> 1</a:t>
            </a:r>
            <a:r>
              <a:rPr lang="en-GB" altLang="en-US" sz="1500" dirty="0">
                <a:latin typeface="Arial Bold" panose="020B0704020202020204" pitchFamily="34" charset="0"/>
              </a:rPr>
              <a:t>Centre for Polar Observation and Modelling, University College London, London, United Kingdom</a:t>
            </a:r>
          </a:p>
          <a:p>
            <a:pPr algn="r"/>
            <a:r>
              <a:rPr lang="en-GB" altLang="en-US" sz="1500" baseline="30000" dirty="0">
                <a:latin typeface="Arial Bold" panose="020B0704020202020204" pitchFamily="34" charset="0"/>
              </a:rPr>
              <a:t> 2</a:t>
            </a:r>
            <a:r>
              <a:rPr lang="en-GB" altLang="en-US" sz="1500" dirty="0">
                <a:latin typeface="Arial Bold" panose="020B0704020202020204" pitchFamily="34" charset="0"/>
              </a:rPr>
              <a:t>Mullard Space Science Laboratory, University College London, London, United Kingdom</a:t>
            </a:r>
            <a:endParaRPr lang="en-US" altLang="en-US" sz="1500" dirty="0">
              <a:latin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0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98EB-EFD4-47E5-9EAC-F6FD6B5E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4. Validation (Swath Level)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4815C78-07DE-9B49-4E96-6196397DE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689623"/>
              </p:ext>
            </p:extLst>
          </p:nvPr>
        </p:nvGraphicFramePr>
        <p:xfrm>
          <a:off x="6881089" y="3869510"/>
          <a:ext cx="4987638" cy="2386349"/>
        </p:xfrm>
        <a:graphic>
          <a:graphicData uri="http://schemas.openxmlformats.org/drawingml/2006/table">
            <a:tbl>
              <a:tblPr/>
              <a:tblGrid>
                <a:gridCol w="467363">
                  <a:extLst>
                    <a:ext uri="{9D8B030D-6E8A-4147-A177-3AD203B41FA5}">
                      <a16:colId xmlns:a16="http://schemas.microsoft.com/office/drawing/2014/main" val="2965753854"/>
                    </a:ext>
                  </a:extLst>
                </a:gridCol>
                <a:gridCol w="383384">
                  <a:extLst>
                    <a:ext uri="{9D8B030D-6E8A-4147-A177-3AD203B41FA5}">
                      <a16:colId xmlns:a16="http://schemas.microsoft.com/office/drawing/2014/main" val="3899461503"/>
                    </a:ext>
                  </a:extLst>
                </a:gridCol>
                <a:gridCol w="481968">
                  <a:extLst>
                    <a:ext uri="{9D8B030D-6E8A-4147-A177-3AD203B41FA5}">
                      <a16:colId xmlns:a16="http://schemas.microsoft.com/office/drawing/2014/main" val="400230424"/>
                    </a:ext>
                  </a:extLst>
                </a:gridCol>
                <a:gridCol w="856305">
                  <a:extLst>
                    <a:ext uri="{9D8B030D-6E8A-4147-A177-3AD203B41FA5}">
                      <a16:colId xmlns:a16="http://schemas.microsoft.com/office/drawing/2014/main" val="232743155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5353277"/>
                    </a:ext>
                  </a:extLst>
                </a:gridCol>
                <a:gridCol w="686601">
                  <a:extLst>
                    <a:ext uri="{9D8B030D-6E8A-4147-A177-3AD203B41FA5}">
                      <a16:colId xmlns:a16="http://schemas.microsoft.com/office/drawing/2014/main" val="2000812551"/>
                    </a:ext>
                  </a:extLst>
                </a:gridCol>
                <a:gridCol w="628018">
                  <a:extLst>
                    <a:ext uri="{9D8B030D-6E8A-4147-A177-3AD203B41FA5}">
                      <a16:colId xmlns:a16="http://schemas.microsoft.com/office/drawing/2014/main" val="1795972802"/>
                    </a:ext>
                  </a:extLst>
                </a:gridCol>
                <a:gridCol w="569599">
                  <a:extLst>
                    <a:ext uri="{9D8B030D-6E8A-4147-A177-3AD203B41FA5}">
                      <a16:colId xmlns:a16="http://schemas.microsoft.com/office/drawing/2014/main" val="3006016990"/>
                    </a:ext>
                  </a:extLst>
                </a:gridCol>
              </a:tblGrid>
              <a:tr h="7159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Roughness 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Roughness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PPMCC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176862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20:09:07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950881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20:21:29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BE8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615560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22:00:22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597865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22:12:43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268779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22:55:59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145689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23:08:21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743699"/>
                  </a:ext>
                </a:extLst>
              </a:tr>
              <a:tr h="238635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23/03/2006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23:51:36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735198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33F5B8-4280-551F-A0C0-08819DE7CB00}"/>
              </a:ext>
            </a:extLst>
          </p:cNvPr>
          <p:cNvCxnSpPr>
            <a:cxnSpLocks/>
          </p:cNvCxnSpPr>
          <p:nvPr/>
        </p:nvCxnSpPr>
        <p:spPr>
          <a:xfrm flipH="1">
            <a:off x="6475976" y="4932654"/>
            <a:ext cx="405113" cy="0"/>
          </a:xfrm>
          <a:prstGeom prst="straightConnector1">
            <a:avLst/>
          </a:prstGeom>
          <a:ln>
            <a:solidFill>
              <a:srgbClr val="A4DB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BA7852E-8971-45B3-CBF0-33DA28BD387D}"/>
              </a:ext>
            </a:extLst>
          </p:cNvPr>
          <p:cNvSpPr/>
          <p:nvPr/>
        </p:nvSpPr>
        <p:spPr>
          <a:xfrm>
            <a:off x="161031" y="1217562"/>
            <a:ext cx="6314945" cy="5546222"/>
          </a:xfrm>
          <a:prstGeom prst="rect">
            <a:avLst/>
          </a:prstGeom>
          <a:noFill/>
          <a:ln>
            <a:solidFill>
              <a:srgbClr val="A4DBE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54227A-CA70-61F3-CACE-598974A19E77}"/>
              </a:ext>
            </a:extLst>
          </p:cNvPr>
          <p:cNvSpPr txBox="1"/>
          <p:nvPr/>
        </p:nvSpPr>
        <p:spPr>
          <a:xfrm>
            <a:off x="6881089" y="1427196"/>
            <a:ext cx="49876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Comparison with independent LiDAR elevations used to derive surface roughness from pre-IceBridge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FD722-B86E-B658-BBCE-0B23F7F3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6" y="1315271"/>
            <a:ext cx="6005504" cy="54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4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98EB-EFD4-47E5-9EAC-F6FD6B5E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4. Validation (Pan-Arctic Level)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6B1FB-AF2C-4E12-BFD7-4A8C1FDA75F3}"/>
              </a:ext>
            </a:extLst>
          </p:cNvPr>
          <p:cNvSpPr txBox="1"/>
          <p:nvPr/>
        </p:nvSpPr>
        <p:spPr>
          <a:xfrm>
            <a:off x="545433" y="6492875"/>
            <a:ext cx="118663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*Ricker, R. , Hendricks, S. , </a:t>
            </a:r>
            <a:r>
              <a:rPr lang="en-GB" sz="900" dirty="0" err="1"/>
              <a:t>Kaleschke</a:t>
            </a:r>
            <a:r>
              <a:rPr lang="en-GB" sz="900" dirty="0"/>
              <a:t>, L. , Tian-Kunze, X. , King, J. and Haas, C. (2017): A weekly Arctic sea-ice thickness data record from merged CryoSat-2 and SMOS satellite data , Cryosphere, 11 (4), pp. 1607-1623 . </a:t>
            </a:r>
            <a:r>
              <a:rPr lang="en-GB" sz="900" dirty="0" err="1"/>
              <a:t>doi</a:t>
            </a:r>
            <a:r>
              <a:rPr lang="en-GB" sz="900" dirty="0"/>
              <a:t>: 10.5194/tc-11-1607-2017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D75D7-20B2-1DAF-5BF6-0EA6155B7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3" y="1485959"/>
            <a:ext cx="7327232" cy="48848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C2737-349D-B667-3CC5-BFA2F0C2A76E}"/>
              </a:ext>
            </a:extLst>
          </p:cNvPr>
          <p:cNvSpPr txBox="1"/>
          <p:nvPr/>
        </p:nvSpPr>
        <p:spPr>
          <a:xfrm>
            <a:off x="7259053" y="1812782"/>
            <a:ext cx="4387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MISR Roughness aggregated to a 25km grid for comparison with AWISMOS*.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Comparisons for time period </a:t>
            </a:r>
            <a:r>
              <a:rPr lang="en-GB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01-15 April, 2011 – 2019 on a pan-Arctic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98EB-EFD4-47E5-9EAC-F6FD6B5E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5.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AAE77-4FA7-4D97-921F-DDB41B20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a novel algorithm to retrieve sea ice surface roughness from MISR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via calibration of LiDAR elevation measurements from IceBridge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 spatial (1.1km) and temporal resolution (~ 3 days) and multi-decadal archive (Spring only, 2000 onwards)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Future work: Overcome seasonality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82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1271-EB1C-4927-9F56-28A1307E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9498-B239-409B-BC68-03912D9D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roughness is defined here as the standard deviation of elevations within a footprint minimized to a best fit plane.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None/>
              <a:tabLst>
                <a:tab pos="457200" algn="l"/>
              </a:tabLs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1431E7-94CA-4060-8E5C-7092A3BD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961" y="3268187"/>
            <a:ext cx="8484794" cy="10030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6CC6AA-670B-4A02-94EB-50D5C5CD85B2}"/>
              </a:ext>
            </a:extLst>
          </p:cNvPr>
          <p:cNvSpPr/>
          <p:nvPr/>
        </p:nvSpPr>
        <p:spPr>
          <a:xfrm>
            <a:off x="4270184" y="4271239"/>
            <a:ext cx="1058421" cy="379438"/>
          </a:xfrm>
          <a:prstGeom prst="rect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3724A-F475-43B7-A131-7B91144C1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61" y="4792509"/>
            <a:ext cx="4341942" cy="158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B0269-37C9-4376-BCDA-D36F85807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392" b="-9627"/>
          <a:stretch/>
        </p:blipFill>
        <p:spPr>
          <a:xfrm>
            <a:off x="6923036" y="5112778"/>
            <a:ext cx="3929922" cy="11991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2A2FF-28A0-4EE6-B4D2-AD3B9F179C63}"/>
              </a:ext>
            </a:extLst>
          </p:cNvPr>
          <p:cNvSpPr/>
          <p:nvPr/>
        </p:nvSpPr>
        <p:spPr>
          <a:xfrm>
            <a:off x="10382888" y="5874960"/>
            <a:ext cx="599734" cy="30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0EE0A-8FD9-4CAF-9AFC-BAB3925BABB2}"/>
              </a:ext>
            </a:extLst>
          </p:cNvPr>
          <p:cNvSpPr txBox="1"/>
          <p:nvPr/>
        </p:nvSpPr>
        <p:spPr>
          <a:xfrm>
            <a:off x="4201402" y="4291720"/>
            <a:ext cx="611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1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5EB32-2C9A-44D8-8211-84727762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3FF4-0056-4406-AC2F-78BDB881B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Roughness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 transfer between atmosphere and ocean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preconditioning for summer melt pond extent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 for sea ice age and thickness.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Satellite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Multi-angular Imagery – Angular reflectance signatures / specular anisotropy</a:t>
            </a:r>
          </a:p>
          <a:p>
            <a:pPr marL="628650" lvl="1" indent="-171450">
              <a:lnSpc>
                <a:spcPct val="107000"/>
              </a:lnSpc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ougher ice surfaces are optically backward scattering relative to their smoother counterparts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56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F897-4BF4-453D-A2AA-578BF8D6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2. 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1E33-1B9E-46AB-B5DC-4DF0EC928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BA747D-D1A1-452B-A20F-8E431A4DCB23}"/>
              </a:ext>
            </a:extLst>
          </p:cNvPr>
          <p:cNvGrpSpPr/>
          <p:nvPr/>
        </p:nvGrpSpPr>
        <p:grpSpPr>
          <a:xfrm>
            <a:off x="636071" y="1825625"/>
            <a:ext cx="10919858" cy="4152960"/>
            <a:chOff x="1699334" y="2023734"/>
            <a:chExt cx="9213877" cy="30557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FD263D-9B7A-4C32-9E3F-4510FA96C222}"/>
                </a:ext>
              </a:extLst>
            </p:cNvPr>
            <p:cNvSpPr/>
            <p:nvPr/>
          </p:nvSpPr>
          <p:spPr>
            <a:xfrm>
              <a:off x="1699334" y="2023734"/>
              <a:ext cx="9213877" cy="28105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4DB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696347-ED42-4261-BDF0-7E4F73F420AD}"/>
                </a:ext>
              </a:extLst>
            </p:cNvPr>
            <p:cNvCxnSpPr>
              <a:cxnSpLocks/>
            </p:cNvCxnSpPr>
            <p:nvPr/>
          </p:nvCxnSpPr>
          <p:spPr>
            <a:xfrm>
              <a:off x="4426335" y="2350090"/>
              <a:ext cx="0" cy="1877437"/>
            </a:xfrm>
            <a:prstGeom prst="line">
              <a:avLst/>
            </a:prstGeom>
            <a:ln w="19050">
              <a:solidFill>
                <a:srgbClr val="A4DBE8"/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43E8B5B-CF2A-485C-81C8-C2600059A93E}"/>
                </a:ext>
              </a:extLst>
            </p:cNvPr>
            <p:cNvCxnSpPr>
              <a:cxnSpLocks/>
            </p:cNvCxnSpPr>
            <p:nvPr/>
          </p:nvCxnSpPr>
          <p:spPr>
            <a:xfrm>
              <a:off x="6285615" y="2350090"/>
              <a:ext cx="0" cy="1877437"/>
            </a:xfrm>
            <a:prstGeom prst="line">
              <a:avLst/>
            </a:prstGeom>
            <a:ln w="19050">
              <a:solidFill>
                <a:srgbClr val="A4DBE8"/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82A1C2-99AB-4A1E-B27F-4807BFFA4BEC}"/>
                </a:ext>
              </a:extLst>
            </p:cNvPr>
            <p:cNvSpPr txBox="1"/>
            <p:nvPr/>
          </p:nvSpPr>
          <p:spPr>
            <a:xfrm>
              <a:off x="4502125" y="4213672"/>
              <a:ext cx="1738874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55" spc="0" baseline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  <a:rtl val="0"/>
                </a:rPr>
                <a:t>Operation IceBridge </a:t>
              </a:r>
            </a:p>
            <a:p>
              <a:pPr algn="ctr"/>
              <a:r>
                <a:rPr lang="en-GB" sz="1455" spc="0" baseline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  <a:rtl val="0"/>
                </a:rPr>
                <a:t>Intersections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E6C35A-0E3B-47B6-8FAC-C8A05E644AE5}"/>
                </a:ext>
              </a:extLst>
            </p:cNvPr>
            <p:cNvCxnSpPr>
              <a:cxnSpLocks/>
            </p:cNvCxnSpPr>
            <p:nvPr/>
          </p:nvCxnSpPr>
          <p:spPr>
            <a:xfrm>
              <a:off x="8521923" y="2350090"/>
              <a:ext cx="0" cy="1877437"/>
            </a:xfrm>
            <a:prstGeom prst="line">
              <a:avLst/>
            </a:prstGeom>
            <a:ln w="19050">
              <a:solidFill>
                <a:srgbClr val="A4DBE8"/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1EF8A7-2C5C-412F-AE7C-1771F6602D38}"/>
                </a:ext>
              </a:extLst>
            </p:cNvPr>
            <p:cNvGrpSpPr/>
            <p:nvPr/>
          </p:nvGrpSpPr>
          <p:grpSpPr>
            <a:xfrm>
              <a:off x="2063833" y="2125449"/>
              <a:ext cx="8443563" cy="2953988"/>
              <a:chOff x="3167932" y="1816822"/>
              <a:chExt cx="8443563" cy="2907511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48461EF-274F-4C34-8E32-493A796A4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6484" y="3966279"/>
                <a:ext cx="343742" cy="0"/>
              </a:xfrm>
              <a:prstGeom prst="straightConnector1">
                <a:avLst/>
              </a:prstGeom>
              <a:ln>
                <a:solidFill>
                  <a:srgbClr val="A4DBE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DA0C7F-5C64-4D44-9466-2906FF2F7178}"/>
                  </a:ext>
                </a:extLst>
              </p:cNvPr>
              <p:cNvSpPr txBox="1"/>
              <p:nvPr/>
            </p:nvSpPr>
            <p:spPr>
              <a:xfrm>
                <a:off x="3314804" y="3794054"/>
                <a:ext cx="1921680" cy="316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455" spc="0" baseline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  <a:rtl val="0"/>
                  </a:rPr>
                  <a:t>Multi-angular Imagery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928414-E6D7-4CDD-BCE9-2A1C2041A168}"/>
                  </a:ext>
                </a:extLst>
              </p:cNvPr>
              <p:cNvSpPr txBox="1"/>
              <p:nvPr/>
            </p:nvSpPr>
            <p:spPr>
              <a:xfrm>
                <a:off x="4135341" y="4391245"/>
                <a:ext cx="393056" cy="316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455" spc="0" baseline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  <a:rtl val="0"/>
                  </a:rPr>
                  <a:t>    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35D2BE-4484-4239-989B-2EF8A409C0E1}"/>
                  </a:ext>
                </a:extLst>
              </p:cNvPr>
              <p:cNvSpPr txBox="1"/>
              <p:nvPr/>
            </p:nvSpPr>
            <p:spPr>
              <a:xfrm>
                <a:off x="5846258" y="4408093"/>
                <a:ext cx="309700" cy="316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455" spc="0" baseline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  <a:rtl val="0"/>
                  </a:rPr>
                  <a:t>   </a:t>
                </a:r>
              </a:p>
            </p:txBody>
          </p:sp>
          <p:grpSp>
            <p:nvGrpSpPr>
              <p:cNvPr id="16" name="Graphic 50">
                <a:extLst>
                  <a:ext uri="{FF2B5EF4-FFF2-40B4-BE49-F238E27FC236}">
                    <a16:creationId xmlns:a16="http://schemas.microsoft.com/office/drawing/2014/main" id="{A9767DDA-4FD9-406F-B8FF-AEC7C76B724D}"/>
                  </a:ext>
                </a:extLst>
              </p:cNvPr>
              <p:cNvGrpSpPr/>
              <p:nvPr/>
            </p:nvGrpSpPr>
            <p:grpSpPr>
              <a:xfrm rot="5400000">
                <a:off x="8251557" y="3533746"/>
                <a:ext cx="510574" cy="1058722"/>
                <a:chOff x="8191480" y="2160423"/>
                <a:chExt cx="510574" cy="1058722"/>
              </a:xfrm>
              <a:solidFill>
                <a:srgbClr val="000000"/>
              </a:solidFill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3D79CB5-DFC9-41ED-ABDB-BCA02E6E1A17}"/>
                    </a:ext>
                  </a:extLst>
                </p:cNvPr>
                <p:cNvSpPr txBox="1"/>
                <p:nvPr/>
              </p:nvSpPr>
              <p:spPr>
                <a:xfrm rot="16200000">
                  <a:off x="8276459" y="2555132"/>
                  <a:ext cx="543520" cy="307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47" spc="0" baseline="0" dirty="0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  <a:rtl val="0"/>
                    </a:rPr>
                    <a:t>(SVR) 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B72ED76-8D71-4A7C-BC8C-E6A957D2D7D8}"/>
                    </a:ext>
                  </a:extLst>
                </p:cNvPr>
                <p:cNvSpPr txBox="1"/>
                <p:nvPr/>
              </p:nvSpPr>
              <p:spPr>
                <a:xfrm rot="16200000">
                  <a:off x="7829469" y="2522434"/>
                  <a:ext cx="1058722" cy="3347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455" spc="0" baseline="0" dirty="0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  <a:rtl val="0"/>
                    </a:rPr>
                    <a:t>Roughness 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44535C-FD03-43AD-9154-D1A196994EC9}"/>
                  </a:ext>
                </a:extLst>
              </p:cNvPr>
              <p:cNvSpPr txBox="1"/>
              <p:nvPr/>
            </p:nvSpPr>
            <p:spPr>
              <a:xfrm>
                <a:off x="10163345" y="3835929"/>
                <a:ext cx="826881" cy="334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455" spc="0" baseline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  <a:rtl val="0"/>
                  </a:rPr>
                  <a:t>Stacking 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0B44FB-C4A1-499E-AAC5-C9C88BD37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6365" b="3"/>
              <a:stretch/>
            </p:blipFill>
            <p:spPr>
              <a:xfrm>
                <a:off x="7536452" y="2061206"/>
                <a:ext cx="1496005" cy="1756268"/>
              </a:xfrm>
              <a:custGeom>
                <a:avLst/>
                <a:gdLst>
                  <a:gd name="connsiteX0" fmla="*/ 269 w 1496005"/>
                  <a:gd name="connsiteY0" fmla="*/ 355 h 2099992"/>
                  <a:gd name="connsiteX1" fmla="*/ 1496275 w 1496005"/>
                  <a:gd name="connsiteY1" fmla="*/ 355 h 2099992"/>
                  <a:gd name="connsiteX2" fmla="*/ 1496275 w 1496005"/>
                  <a:gd name="connsiteY2" fmla="*/ 2100347 h 2099992"/>
                  <a:gd name="connsiteX3" fmla="*/ 269 w 1496005"/>
                  <a:gd name="connsiteY3" fmla="*/ 2100347 h 209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005" h="2099992">
                    <a:moveTo>
                      <a:pt x="269" y="355"/>
                    </a:moveTo>
                    <a:lnTo>
                      <a:pt x="1496275" y="355"/>
                    </a:lnTo>
                    <a:lnTo>
                      <a:pt x="1496275" y="2100347"/>
                    </a:lnTo>
                    <a:lnTo>
                      <a:pt x="269" y="2100347"/>
                    </a:lnTo>
                    <a:close/>
                  </a:path>
                </a:pathLst>
              </a:cu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C75D9BA-69B1-4AD1-B04A-FADD094AD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11161087" y="2827561"/>
                <a:ext cx="792307" cy="108508"/>
              </a:xfrm>
              <a:custGeom>
                <a:avLst/>
                <a:gdLst>
                  <a:gd name="connsiteX0" fmla="*/ 38 w 792307"/>
                  <a:gd name="connsiteY0" fmla="*/ 2 h 108508"/>
                  <a:gd name="connsiteX1" fmla="*/ 792346 w 792307"/>
                  <a:gd name="connsiteY1" fmla="*/ 2 h 108508"/>
                  <a:gd name="connsiteX2" fmla="*/ 792346 w 792307"/>
                  <a:gd name="connsiteY2" fmla="*/ 108510 h 108508"/>
                  <a:gd name="connsiteX3" fmla="*/ 38 w 792307"/>
                  <a:gd name="connsiteY3" fmla="*/ 108510 h 108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307" h="108508">
                    <a:moveTo>
                      <a:pt x="38" y="2"/>
                    </a:moveTo>
                    <a:lnTo>
                      <a:pt x="792346" y="2"/>
                    </a:lnTo>
                    <a:lnTo>
                      <a:pt x="792346" y="108510"/>
                    </a:lnTo>
                    <a:lnTo>
                      <a:pt x="38" y="108510"/>
                    </a:lnTo>
                    <a:close/>
                  </a:path>
                </a:pathLst>
              </a:cu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0EF62D-7BF4-472B-B042-8364CCD06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36911" y="2283817"/>
                <a:ext cx="238488" cy="1308660"/>
              </a:xfrm>
              <a:custGeom>
                <a:avLst/>
                <a:gdLst>
                  <a:gd name="connsiteX0" fmla="*/ 171 w 238488"/>
                  <a:gd name="connsiteY0" fmla="*/ -83 h 1308660"/>
                  <a:gd name="connsiteX1" fmla="*/ 238659 w 238488"/>
                  <a:gd name="connsiteY1" fmla="*/ -83 h 1308660"/>
                  <a:gd name="connsiteX2" fmla="*/ 238659 w 238488"/>
                  <a:gd name="connsiteY2" fmla="*/ 1308577 h 1308660"/>
                  <a:gd name="connsiteX3" fmla="*/ 171 w 238488"/>
                  <a:gd name="connsiteY3" fmla="*/ 1308577 h 130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88" h="1308660">
                    <a:moveTo>
                      <a:pt x="171" y="-83"/>
                    </a:moveTo>
                    <a:lnTo>
                      <a:pt x="238659" y="-83"/>
                    </a:lnTo>
                    <a:lnTo>
                      <a:pt x="238659" y="1308577"/>
                    </a:lnTo>
                    <a:lnTo>
                      <a:pt x="171" y="1308577"/>
                    </a:lnTo>
                    <a:close/>
                  </a:path>
                </a:pathLst>
              </a:cu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34759-F899-4DE2-9BC9-F9D25B46DA5C}"/>
                  </a:ext>
                </a:extLst>
              </p:cNvPr>
              <p:cNvSpPr txBox="1"/>
              <p:nvPr/>
            </p:nvSpPr>
            <p:spPr>
              <a:xfrm>
                <a:off x="10120881" y="1843400"/>
                <a:ext cx="901209" cy="284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47" spc="0" baseline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April 2012</a:t>
                </a:r>
              </a:p>
            </p:txBody>
          </p:sp>
          <p:grpSp>
            <p:nvGrpSpPr>
              <p:cNvPr id="22" name="Graphic 50">
                <a:extLst>
                  <a:ext uri="{FF2B5EF4-FFF2-40B4-BE49-F238E27FC236}">
                    <a16:creationId xmlns:a16="http://schemas.microsoft.com/office/drawing/2014/main" id="{997B024D-9F2A-4FDE-97B0-B159FE70A11E}"/>
                  </a:ext>
                </a:extLst>
              </p:cNvPr>
              <p:cNvGrpSpPr/>
              <p:nvPr/>
            </p:nvGrpSpPr>
            <p:grpSpPr>
              <a:xfrm rot="5400000">
                <a:off x="5561119" y="2174629"/>
                <a:ext cx="1520361" cy="1315336"/>
                <a:chOff x="6821525" y="3903416"/>
                <a:chExt cx="1520361" cy="1315336"/>
              </a:xfrm>
              <a:noFill/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290012E1-5CEC-41DC-9282-285E042402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21525" y="3946701"/>
                  <a:ext cx="1520361" cy="994843"/>
                </a:xfrm>
                <a:custGeom>
                  <a:avLst/>
                  <a:gdLst>
                    <a:gd name="connsiteX0" fmla="*/ 1503007 w 1520361"/>
                    <a:gd name="connsiteY0" fmla="*/ 43890 h 994843"/>
                    <a:gd name="connsiteX1" fmla="*/ 1520362 w 1520361"/>
                    <a:gd name="connsiteY1" fmla="*/ 994843 h 994843"/>
                    <a:gd name="connsiteX2" fmla="*/ 17354 w 1520361"/>
                    <a:gd name="connsiteY2" fmla="*/ 950953 h 994843"/>
                    <a:gd name="connsiteX3" fmla="*/ 0 w 1520361"/>
                    <a:gd name="connsiteY3" fmla="*/ 0 h 994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0361" h="994843">
                      <a:moveTo>
                        <a:pt x="1503007" y="43890"/>
                      </a:moveTo>
                      <a:lnTo>
                        <a:pt x="1520362" y="994843"/>
                      </a:lnTo>
                      <a:lnTo>
                        <a:pt x="17354" y="9509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10FE171-4365-4F6E-9C16-C25D981AD6E4}"/>
                    </a:ext>
                  </a:extLst>
                </p:cNvPr>
                <p:cNvSpPr/>
                <p:nvPr/>
              </p:nvSpPr>
              <p:spPr>
                <a:xfrm>
                  <a:off x="7054791" y="3903416"/>
                  <a:ext cx="1275509" cy="1315336"/>
                </a:xfrm>
                <a:custGeom>
                  <a:avLst/>
                  <a:gdLst>
                    <a:gd name="connsiteX0" fmla="*/ 985901 w 1275509"/>
                    <a:gd name="connsiteY0" fmla="*/ 1315926 h 1315336"/>
                    <a:gd name="connsiteX1" fmla="*/ 1275573 w 1275509"/>
                    <a:gd name="connsiteY1" fmla="*/ 1152482 h 1315336"/>
                    <a:gd name="connsiteX2" fmla="*/ 922609 w 1275509"/>
                    <a:gd name="connsiteY2" fmla="*/ 1040096 h 1315336"/>
                    <a:gd name="connsiteX3" fmla="*/ 1153857 w 1275509"/>
                    <a:gd name="connsiteY3" fmla="*/ 365832 h 1315336"/>
                    <a:gd name="connsiteX4" fmla="*/ 710835 w 1275509"/>
                    <a:gd name="connsiteY4" fmla="*/ 393915 h 1315336"/>
                    <a:gd name="connsiteX5" fmla="*/ 769259 w 1275509"/>
                    <a:gd name="connsiteY5" fmla="*/ 589 h 1315336"/>
                    <a:gd name="connsiteX6" fmla="*/ 63 w 1275509"/>
                    <a:gd name="connsiteY6" fmla="*/ 107859 h 1315336"/>
                    <a:gd name="connsiteX7" fmla="*/ 21959 w 1275509"/>
                    <a:gd name="connsiteY7" fmla="*/ 215118 h 131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5509" h="1315336">
                      <a:moveTo>
                        <a:pt x="985901" y="1315926"/>
                      </a:moveTo>
                      <a:lnTo>
                        <a:pt x="1275573" y="1152482"/>
                      </a:lnTo>
                      <a:lnTo>
                        <a:pt x="922609" y="1040096"/>
                      </a:lnTo>
                      <a:lnTo>
                        <a:pt x="1153857" y="365832"/>
                      </a:lnTo>
                      <a:lnTo>
                        <a:pt x="710835" y="393915"/>
                      </a:lnTo>
                      <a:lnTo>
                        <a:pt x="769259" y="589"/>
                      </a:lnTo>
                      <a:lnTo>
                        <a:pt x="63" y="107859"/>
                      </a:lnTo>
                      <a:lnTo>
                        <a:pt x="21959" y="215118"/>
                      </a:lnTo>
                    </a:path>
                  </a:pathLst>
                </a:custGeom>
                <a:noFill/>
                <a:ln w="6818" cap="flat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6F3C04-CE74-44ED-B2AB-215EBAAC8F91}"/>
                  </a:ext>
                </a:extLst>
              </p:cNvPr>
              <p:cNvGrpSpPr/>
              <p:nvPr/>
            </p:nvGrpSpPr>
            <p:grpSpPr>
              <a:xfrm>
                <a:off x="3167932" y="2135368"/>
                <a:ext cx="2266907" cy="1335636"/>
                <a:chOff x="3421669" y="1804273"/>
                <a:chExt cx="2266907" cy="1163144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2A3D187-8326-42AA-9D31-60588F38C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8" r="1"/>
                <a:stretch/>
              </p:blipFill>
              <p:spPr>
                <a:xfrm>
                  <a:off x="4719959" y="1804273"/>
                  <a:ext cx="968617" cy="1163144"/>
                </a:xfrm>
                <a:custGeom>
                  <a:avLst/>
                  <a:gdLst>
                    <a:gd name="connsiteX0" fmla="*/ 333 w 1006888"/>
                    <a:gd name="connsiteY0" fmla="*/ 800 h 1163360"/>
                    <a:gd name="connsiteX1" fmla="*/ 1007222 w 1006888"/>
                    <a:gd name="connsiteY1" fmla="*/ 800 h 1163360"/>
                    <a:gd name="connsiteX2" fmla="*/ 1007222 w 1006888"/>
                    <a:gd name="connsiteY2" fmla="*/ 1164161 h 1163360"/>
                    <a:gd name="connsiteX3" fmla="*/ 333 w 1006888"/>
                    <a:gd name="connsiteY3" fmla="*/ 1164161 h 116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888" h="1163360">
                      <a:moveTo>
                        <a:pt x="333" y="800"/>
                      </a:moveTo>
                      <a:lnTo>
                        <a:pt x="1007222" y="800"/>
                      </a:lnTo>
                      <a:lnTo>
                        <a:pt x="1007222" y="1164161"/>
                      </a:lnTo>
                      <a:lnTo>
                        <a:pt x="333" y="1164161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CF2626F3-5345-4973-821F-0B26CAA08A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21669" y="1822473"/>
                  <a:ext cx="945118" cy="1113616"/>
                </a:xfrm>
                <a:custGeom>
                  <a:avLst/>
                  <a:gdLst>
                    <a:gd name="connsiteX0" fmla="*/ 359 w 945118"/>
                    <a:gd name="connsiteY0" fmla="*/ 899 h 1113616"/>
                    <a:gd name="connsiteX1" fmla="*/ 945477 w 945118"/>
                    <a:gd name="connsiteY1" fmla="*/ 899 h 1113616"/>
                    <a:gd name="connsiteX2" fmla="*/ 945477 w 945118"/>
                    <a:gd name="connsiteY2" fmla="*/ 1114515 h 1113616"/>
                    <a:gd name="connsiteX3" fmla="*/ 359 w 945118"/>
                    <a:gd name="connsiteY3" fmla="*/ 1114515 h 111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118" h="1113616">
                      <a:moveTo>
                        <a:pt x="359" y="899"/>
                      </a:moveTo>
                      <a:lnTo>
                        <a:pt x="945477" y="899"/>
                      </a:lnTo>
                      <a:lnTo>
                        <a:pt x="945477" y="1114515"/>
                      </a:lnTo>
                      <a:lnTo>
                        <a:pt x="359" y="111451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97A8D47-01AE-4966-A22F-ECCB628789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-14" r="28117"/>
                <a:stretch/>
              </p:blipFill>
              <p:spPr>
                <a:xfrm>
                  <a:off x="4057409" y="1822805"/>
                  <a:ext cx="684845" cy="1116333"/>
                </a:xfrm>
                <a:custGeom>
                  <a:avLst/>
                  <a:gdLst>
                    <a:gd name="connsiteX0" fmla="*/ 501 w 952535"/>
                    <a:gd name="connsiteY0" fmla="*/ 813 h 1116333"/>
                    <a:gd name="connsiteX1" fmla="*/ 953036 w 952535"/>
                    <a:gd name="connsiteY1" fmla="*/ 813 h 1116333"/>
                    <a:gd name="connsiteX2" fmla="*/ 953036 w 952535"/>
                    <a:gd name="connsiteY2" fmla="*/ 1117147 h 1116333"/>
                    <a:gd name="connsiteX3" fmla="*/ 501 w 952535"/>
                    <a:gd name="connsiteY3" fmla="*/ 1117147 h 111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35" h="1116333">
                      <a:moveTo>
                        <a:pt x="501" y="813"/>
                      </a:moveTo>
                      <a:lnTo>
                        <a:pt x="953036" y="813"/>
                      </a:lnTo>
                      <a:lnTo>
                        <a:pt x="953036" y="1117147"/>
                      </a:lnTo>
                      <a:lnTo>
                        <a:pt x="501" y="1117147"/>
                      </a:lnTo>
                      <a:close/>
                    </a:path>
                  </a:pathLst>
                </a:custGeom>
              </p:spPr>
            </p:pic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1BFDC01-0063-4143-AF8D-E8D836432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3903" y="3966279"/>
                <a:ext cx="343742" cy="0"/>
              </a:xfrm>
              <a:prstGeom prst="straightConnector1">
                <a:avLst/>
              </a:prstGeom>
              <a:ln>
                <a:solidFill>
                  <a:srgbClr val="A4DBE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B2F4BB1-7978-40AF-8489-A5096C3F6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86663" y="2143606"/>
                <a:ext cx="1422660" cy="156086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8B07242-4077-4BC7-8352-28D1DE8C1B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271" t="-7719" r="1" b="-1"/>
              <a:stretch/>
            </p:blipFill>
            <p:spPr>
              <a:xfrm rot="5400000">
                <a:off x="9083266" y="2881780"/>
                <a:ext cx="560381" cy="116885"/>
              </a:xfrm>
              <a:custGeom>
                <a:avLst/>
                <a:gdLst>
                  <a:gd name="connsiteX0" fmla="*/ 38 w 792307"/>
                  <a:gd name="connsiteY0" fmla="*/ 2 h 108508"/>
                  <a:gd name="connsiteX1" fmla="*/ 792346 w 792307"/>
                  <a:gd name="connsiteY1" fmla="*/ 2 h 108508"/>
                  <a:gd name="connsiteX2" fmla="*/ 792346 w 792307"/>
                  <a:gd name="connsiteY2" fmla="*/ 108510 h 108508"/>
                  <a:gd name="connsiteX3" fmla="*/ 38 w 792307"/>
                  <a:gd name="connsiteY3" fmla="*/ 108510 h 108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307" h="108508">
                    <a:moveTo>
                      <a:pt x="38" y="2"/>
                    </a:moveTo>
                    <a:lnTo>
                      <a:pt x="792346" y="2"/>
                    </a:lnTo>
                    <a:lnTo>
                      <a:pt x="792346" y="108510"/>
                    </a:lnTo>
                    <a:lnTo>
                      <a:pt x="38" y="108510"/>
                    </a:lnTo>
                    <a:close/>
                  </a:path>
                </a:pathLst>
              </a:cu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EEE13C4-C15E-473F-BA18-69267AE15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32457" y="2305346"/>
                <a:ext cx="238488" cy="1308660"/>
              </a:xfrm>
              <a:custGeom>
                <a:avLst/>
                <a:gdLst>
                  <a:gd name="connsiteX0" fmla="*/ 171 w 238488"/>
                  <a:gd name="connsiteY0" fmla="*/ -83 h 1308660"/>
                  <a:gd name="connsiteX1" fmla="*/ 238659 w 238488"/>
                  <a:gd name="connsiteY1" fmla="*/ -83 h 1308660"/>
                  <a:gd name="connsiteX2" fmla="*/ 238659 w 238488"/>
                  <a:gd name="connsiteY2" fmla="*/ 1308577 h 1308660"/>
                  <a:gd name="connsiteX3" fmla="*/ 171 w 238488"/>
                  <a:gd name="connsiteY3" fmla="*/ 1308577 h 130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88" h="1308660">
                    <a:moveTo>
                      <a:pt x="171" y="-83"/>
                    </a:moveTo>
                    <a:lnTo>
                      <a:pt x="238659" y="-83"/>
                    </a:lnTo>
                    <a:lnTo>
                      <a:pt x="238659" y="1308577"/>
                    </a:lnTo>
                    <a:lnTo>
                      <a:pt x="171" y="1308577"/>
                    </a:lnTo>
                    <a:close/>
                  </a:path>
                </a:pathLst>
              </a:cu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0F96A49-DAD7-4EE3-AE99-FB3C506D1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15" b="87697"/>
              <a:stretch/>
            </p:blipFill>
            <p:spPr>
              <a:xfrm>
                <a:off x="7488549" y="1816822"/>
                <a:ext cx="1496005" cy="258668"/>
              </a:xfrm>
              <a:custGeom>
                <a:avLst/>
                <a:gdLst>
                  <a:gd name="connsiteX0" fmla="*/ 269 w 1496005"/>
                  <a:gd name="connsiteY0" fmla="*/ 355 h 2099992"/>
                  <a:gd name="connsiteX1" fmla="*/ 1496275 w 1496005"/>
                  <a:gd name="connsiteY1" fmla="*/ 355 h 2099992"/>
                  <a:gd name="connsiteX2" fmla="*/ 1496275 w 1496005"/>
                  <a:gd name="connsiteY2" fmla="*/ 2100347 h 2099992"/>
                  <a:gd name="connsiteX3" fmla="*/ 269 w 1496005"/>
                  <a:gd name="connsiteY3" fmla="*/ 2100347 h 209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005" h="2099992">
                    <a:moveTo>
                      <a:pt x="269" y="355"/>
                    </a:moveTo>
                    <a:lnTo>
                      <a:pt x="1496275" y="355"/>
                    </a:lnTo>
                    <a:lnTo>
                      <a:pt x="1496275" y="2100347"/>
                    </a:lnTo>
                    <a:lnTo>
                      <a:pt x="269" y="2100347"/>
                    </a:lnTo>
                    <a:close/>
                  </a:path>
                </a:pathLst>
              </a:cu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D5505E3-3A58-47BA-8EC6-CC8D468ED8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3847" y="3966846"/>
                <a:ext cx="343742" cy="0"/>
              </a:xfrm>
              <a:prstGeom prst="straightConnector1">
                <a:avLst/>
              </a:prstGeom>
              <a:ln>
                <a:solidFill>
                  <a:srgbClr val="A4DBE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9140445-B072-47D1-BA83-172835FC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82573" y="2241085"/>
              <a:ext cx="1797310" cy="2047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47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F897-4BF4-453D-A2AA-578BF8D6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2. 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1E33-1B9E-46AB-B5DC-4DF0EC928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A52A4D-060D-4170-9CCF-C6310859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68" y="1401930"/>
            <a:ext cx="8287249" cy="49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A84F-2D53-48A9-9CA4-21DA048F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3. Results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70CFAE-FDED-44B3-ACD2-F2CAFAC47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16" y="1235929"/>
            <a:ext cx="7802878" cy="55270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ADE2AD-1BAD-46FC-B825-055DF3C96E93}"/>
              </a:ext>
            </a:extLst>
          </p:cNvPr>
          <p:cNvSpPr txBox="1"/>
          <p:nvPr/>
        </p:nvSpPr>
        <p:spPr>
          <a:xfrm>
            <a:off x="9990668" y="6308209"/>
            <a:ext cx="2088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</a:rPr>
              <a:t>(Polynya detection)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0407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A84F-2D53-48A9-9CA4-21DA048F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3. Results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E4652E-5328-45E5-8928-ED6050065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2" y="1266799"/>
            <a:ext cx="8049768" cy="5366512"/>
          </a:xfrm>
        </p:spPr>
      </p:pic>
    </p:spTree>
    <p:extLst>
      <p:ext uri="{BB962C8B-B14F-4D97-AF65-F5344CB8AC3E}">
        <p14:creationId xmlns:p14="http://schemas.microsoft.com/office/powerpoint/2010/main" val="403895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98EB-EFD4-47E5-9EAC-F6FD6B5E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3. Results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5079913-C59B-F823-5A4F-A42B3B3A8A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357182"/>
              </p:ext>
            </p:extLst>
          </p:nvPr>
        </p:nvGraphicFramePr>
        <p:xfrm>
          <a:off x="401854" y="2026160"/>
          <a:ext cx="5583317" cy="3267430"/>
        </p:xfrm>
        <a:graphic>
          <a:graphicData uri="http://schemas.openxmlformats.org/drawingml/2006/table">
            <a:tbl>
              <a:tblPr/>
              <a:tblGrid>
                <a:gridCol w="574657">
                  <a:extLst>
                    <a:ext uri="{9D8B030D-6E8A-4147-A177-3AD203B41FA5}">
                      <a16:colId xmlns:a16="http://schemas.microsoft.com/office/drawing/2014/main" val="949165260"/>
                    </a:ext>
                  </a:extLst>
                </a:gridCol>
                <a:gridCol w="750696">
                  <a:extLst>
                    <a:ext uri="{9D8B030D-6E8A-4147-A177-3AD203B41FA5}">
                      <a16:colId xmlns:a16="http://schemas.microsoft.com/office/drawing/2014/main" val="3285359596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209794356"/>
                    </a:ext>
                  </a:extLst>
                </a:gridCol>
                <a:gridCol w="646546">
                  <a:extLst>
                    <a:ext uri="{9D8B030D-6E8A-4147-A177-3AD203B41FA5}">
                      <a16:colId xmlns:a16="http://schemas.microsoft.com/office/drawing/2014/main" val="170824785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384190671"/>
                    </a:ext>
                  </a:extLst>
                </a:gridCol>
                <a:gridCol w="905163">
                  <a:extLst>
                    <a:ext uri="{9D8B030D-6E8A-4147-A177-3AD203B41FA5}">
                      <a16:colId xmlns:a16="http://schemas.microsoft.com/office/drawing/2014/main" val="837312074"/>
                    </a:ext>
                  </a:extLst>
                </a:gridCol>
                <a:gridCol w="600364">
                  <a:extLst>
                    <a:ext uri="{9D8B030D-6E8A-4147-A177-3AD203B41FA5}">
                      <a16:colId xmlns:a16="http://schemas.microsoft.com/office/drawing/2014/main" val="2497288927"/>
                    </a:ext>
                  </a:extLst>
                </a:gridCol>
                <a:gridCol w="701964">
                  <a:extLst>
                    <a:ext uri="{9D8B030D-6E8A-4147-A177-3AD203B41FA5}">
                      <a16:colId xmlns:a16="http://schemas.microsoft.com/office/drawing/2014/main" val="2798833441"/>
                    </a:ext>
                  </a:extLst>
                </a:gridCol>
              </a:tblGrid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890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131299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804876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145401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712680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181125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737020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056000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020649"/>
                  </a:ext>
                </a:extLst>
              </a:tr>
              <a:tr h="326743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9478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618F26-33E1-47FA-AB53-76C00D06ABD6}"/>
              </a:ext>
            </a:extLst>
          </p:cNvPr>
          <p:cNvSpPr txBox="1"/>
          <p:nvPr/>
        </p:nvSpPr>
        <p:spPr>
          <a:xfrm>
            <a:off x="789371" y="5362840"/>
            <a:ext cx="4438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A time series of roughness probability distribution statistics for April 2011 - 2019</a:t>
            </a:r>
            <a:endParaRPr lang="en-GB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4085C-1B27-4546-A14B-E3D88DD7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38413" y="1780839"/>
            <a:ext cx="4951733" cy="3572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5856E-EDFE-4EE3-A414-B2DC6BAF8BDB}"/>
              </a:ext>
            </a:extLst>
          </p:cNvPr>
          <p:cNvSpPr txBox="1"/>
          <p:nvPr/>
        </p:nvSpPr>
        <p:spPr>
          <a:xfrm>
            <a:off x="7351948" y="5293590"/>
            <a:ext cx="443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A time series of roughness probability distribution functions for each Arctic regions in 2012</a:t>
            </a:r>
            <a:endParaRPr lang="en-GB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70D5E1-1370-4139-ADE9-802023299A6C}"/>
              </a:ext>
            </a:extLst>
          </p:cNvPr>
          <p:cNvCxnSpPr>
            <a:cxnSpLocks/>
          </p:cNvCxnSpPr>
          <p:nvPr/>
        </p:nvCxnSpPr>
        <p:spPr>
          <a:xfrm>
            <a:off x="6187439" y="1919663"/>
            <a:ext cx="0" cy="3743259"/>
          </a:xfrm>
          <a:prstGeom prst="line">
            <a:avLst/>
          </a:prstGeom>
          <a:ln w="19050">
            <a:solidFill>
              <a:srgbClr val="A4DBE8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6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66A0-2804-4880-86BF-3330E49F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NSIDC Region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B56A-C82D-4DE1-B718-9FB7C0B6C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2646A-7846-46C2-89E1-07D619A2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37" y="1289012"/>
            <a:ext cx="6846096" cy="54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4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Office PowerPoint</Application>
  <PresentationFormat>Widescreen</PresentationFormat>
  <Paragraphs>198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Bold</vt:lpstr>
      <vt:lpstr>Calibri</vt:lpstr>
      <vt:lpstr>Calibri Light</vt:lpstr>
      <vt:lpstr>Office Theme</vt:lpstr>
      <vt:lpstr>Mapping Arctic Sea Ice Surface Roughness with MISR (Multi-angle Imaging SpectroRadiometer)</vt:lpstr>
      <vt:lpstr>1. Introduction</vt:lpstr>
      <vt:lpstr>1. Introduction</vt:lpstr>
      <vt:lpstr>2. Method</vt:lpstr>
      <vt:lpstr>2. Method</vt:lpstr>
      <vt:lpstr>3. Results</vt:lpstr>
      <vt:lpstr>3. Results</vt:lpstr>
      <vt:lpstr>3. Results</vt:lpstr>
      <vt:lpstr> NSIDC Region Mask</vt:lpstr>
      <vt:lpstr>4. Validation (Swath Level)</vt:lpstr>
      <vt:lpstr>4. Validation (Pan-Arctic Level)</vt:lpstr>
      <vt:lpstr>5.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Arctic Sea Ice Surface Roughness with Multi-angle Imaging SpectroRadiometry</dc:title>
  <dc:creator>Thomas Johnson</dc:creator>
  <cp:lastModifiedBy>Thomas Johnson</cp:lastModifiedBy>
  <cp:revision>16</cp:revision>
  <dcterms:created xsi:type="dcterms:W3CDTF">2021-09-08T22:14:00Z</dcterms:created>
  <dcterms:modified xsi:type="dcterms:W3CDTF">2022-05-25T10:03:07Z</dcterms:modified>
</cp:coreProperties>
</file>