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63" r:id="rId5"/>
    <p:sldId id="267" r:id="rId6"/>
    <p:sldId id="265" r:id="rId7"/>
    <p:sldId id="266" r:id="rId8"/>
    <p:sldId id="264" r:id="rId9"/>
    <p:sldId id="272" r:id="rId10"/>
    <p:sldId id="268" r:id="rId11"/>
    <p:sldId id="274" r:id="rId12"/>
    <p:sldId id="276" r:id="rId13"/>
    <p:sldId id="275" r:id="rId14"/>
    <p:sldId id="269" r:id="rId1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4E35"/>
    <a:srgbClr val="2B2D39"/>
    <a:srgbClr val="8C7052"/>
    <a:srgbClr val="1C1D26"/>
    <a:srgbClr val="C38541"/>
    <a:srgbClr val="ADB9CA"/>
    <a:srgbClr val="9AA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3" autoAdjust="0"/>
    <p:restoredTop sz="94660"/>
  </p:normalViewPr>
  <p:slideViewPr>
    <p:cSldViewPr snapToGrid="0">
      <p:cViewPr varScale="1">
        <p:scale>
          <a:sx n="111" d="100"/>
          <a:sy n="111" d="100"/>
        </p:scale>
        <p:origin x="390"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목차">
    <p:bg>
      <p:bgPr>
        <a:gradFill>
          <a:gsLst>
            <a:gs pos="0">
              <a:srgbClr val="9AA6BE"/>
            </a:gs>
            <a:gs pos="58000">
              <a:srgbClr val="9AA6BE"/>
            </a:gs>
          </a:gsLst>
          <a:lin ang="12600000" scaled="0"/>
        </a:gradFill>
        <a:effectLst/>
      </p:bgPr>
    </p:bg>
    <p:spTree>
      <p:nvGrpSpPr>
        <p:cNvPr id="1" name=""/>
        <p:cNvGrpSpPr/>
        <p:nvPr/>
      </p:nvGrpSpPr>
      <p:grpSpPr>
        <a:xfrm>
          <a:off x="0" y="0"/>
          <a:ext cx="0" cy="0"/>
          <a:chOff x="0" y="0"/>
          <a:chExt cx="0" cy="0"/>
        </a:xfrm>
      </p:grpSpPr>
      <p:sp>
        <p:nvSpPr>
          <p:cNvPr id="18" name="순서도: 수동 입력 17">
            <a:extLst>
              <a:ext uri="{FF2B5EF4-FFF2-40B4-BE49-F238E27FC236}">
                <a16:creationId xmlns:a16="http://schemas.microsoft.com/office/drawing/2014/main" id="{3F84F6CA-41FD-4583-B94D-CDAE189FB680}"/>
              </a:ext>
            </a:extLst>
          </p:cNvPr>
          <p:cNvSpPr/>
          <p:nvPr userDrawn="1"/>
        </p:nvSpPr>
        <p:spPr>
          <a:xfrm rot="5400000" flipV="1">
            <a:off x="7276334" y="1904232"/>
            <a:ext cx="6858000" cy="3049537"/>
          </a:xfrm>
          <a:prstGeom prst="flowChartManualInput">
            <a:avLst/>
          </a:prstGeom>
          <a:solidFill>
            <a:srgbClr val="2B2D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타원 18">
            <a:extLst>
              <a:ext uri="{FF2B5EF4-FFF2-40B4-BE49-F238E27FC236}">
                <a16:creationId xmlns:a16="http://schemas.microsoft.com/office/drawing/2014/main" id="{304A18C7-ED9F-423E-AF6E-A2FEA56952D8}"/>
              </a:ext>
            </a:extLst>
          </p:cNvPr>
          <p:cNvSpPr/>
          <p:nvPr userDrawn="1"/>
        </p:nvSpPr>
        <p:spPr>
          <a:xfrm>
            <a:off x="3409716" y="4570828"/>
            <a:ext cx="7618502" cy="2108408"/>
          </a:xfrm>
          <a:prstGeom prst="ellipse">
            <a:avLst/>
          </a:prstGeom>
          <a:solidFill>
            <a:schemeClr val="tx1">
              <a:alpha val="71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타원 19">
            <a:extLst>
              <a:ext uri="{FF2B5EF4-FFF2-40B4-BE49-F238E27FC236}">
                <a16:creationId xmlns:a16="http://schemas.microsoft.com/office/drawing/2014/main" id="{D789F6F9-D09C-4335-97C4-FE6D22F2C266}"/>
              </a:ext>
            </a:extLst>
          </p:cNvPr>
          <p:cNvSpPr/>
          <p:nvPr userDrawn="1"/>
        </p:nvSpPr>
        <p:spPr>
          <a:xfrm>
            <a:off x="4735051" y="406470"/>
            <a:ext cx="6383034" cy="2108408"/>
          </a:xfrm>
          <a:prstGeom prst="ellipse">
            <a:avLst/>
          </a:prstGeom>
          <a:solidFill>
            <a:schemeClr val="tx1">
              <a:alpha val="71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직사각형 20">
            <a:extLst>
              <a:ext uri="{FF2B5EF4-FFF2-40B4-BE49-F238E27FC236}">
                <a16:creationId xmlns:a16="http://schemas.microsoft.com/office/drawing/2014/main" id="{7E43E572-C225-4FF2-B349-B32D490E9A32}"/>
              </a:ext>
            </a:extLst>
          </p:cNvPr>
          <p:cNvSpPr/>
          <p:nvPr userDrawn="1"/>
        </p:nvSpPr>
        <p:spPr>
          <a:xfrm>
            <a:off x="1163782" y="799910"/>
            <a:ext cx="10339016" cy="525817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순서도: 수동 입력 21">
            <a:extLst>
              <a:ext uri="{FF2B5EF4-FFF2-40B4-BE49-F238E27FC236}">
                <a16:creationId xmlns:a16="http://schemas.microsoft.com/office/drawing/2014/main" id="{2989F92C-A790-4D59-ACA2-2427702156A8}"/>
              </a:ext>
            </a:extLst>
          </p:cNvPr>
          <p:cNvSpPr/>
          <p:nvPr userDrawn="1"/>
        </p:nvSpPr>
        <p:spPr>
          <a:xfrm rot="5400000" flipH="1">
            <a:off x="-2046289" y="2071688"/>
            <a:ext cx="6858000" cy="2714628"/>
          </a:xfrm>
          <a:prstGeom prst="flowChartManualInput">
            <a:avLst/>
          </a:prstGeom>
          <a:solidFill>
            <a:srgbClr val="ADB9CA"/>
          </a:solidFill>
          <a:ln>
            <a:noFill/>
          </a:ln>
          <a:effectLst>
            <a:outerShdw blurRad="1270000" dist="1231900" sx="69000" sy="69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3" name="순서도: 수동 입력 22">
            <a:extLst>
              <a:ext uri="{FF2B5EF4-FFF2-40B4-BE49-F238E27FC236}">
                <a16:creationId xmlns:a16="http://schemas.microsoft.com/office/drawing/2014/main" id="{EECEF3DE-7670-4327-9DB7-22EA61FA8253}"/>
              </a:ext>
            </a:extLst>
          </p:cNvPr>
          <p:cNvSpPr/>
          <p:nvPr userDrawn="1"/>
        </p:nvSpPr>
        <p:spPr>
          <a:xfrm rot="5400000" flipH="1">
            <a:off x="-2082801" y="2082800"/>
            <a:ext cx="6858000" cy="2692400"/>
          </a:xfrm>
          <a:prstGeom prst="flowChartManualInput">
            <a:avLst/>
          </a:prstGeom>
          <a:gradFill>
            <a:gsLst>
              <a:gs pos="27000">
                <a:srgbClr val="1C1D26"/>
              </a:gs>
              <a:gs pos="70000">
                <a:srgbClr val="2B2D39"/>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12" name="그림 11">
            <a:extLst>
              <a:ext uri="{FF2B5EF4-FFF2-40B4-BE49-F238E27FC236}">
                <a16:creationId xmlns:a16="http://schemas.microsoft.com/office/drawing/2014/main" id="{EEE1D5FC-F269-49EB-9D73-88ACF7685FB6}"/>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9805824" y="5218805"/>
            <a:ext cx="1637107" cy="773316"/>
          </a:xfrm>
          <a:prstGeom prst="rect">
            <a:avLst/>
          </a:prstGeom>
        </p:spPr>
      </p:pic>
      <p:pic>
        <p:nvPicPr>
          <p:cNvPr id="13" name="그림 12" descr="텍스트이(가) 표시된 사진&#10;&#10;자동 생성된 설명">
            <a:extLst>
              <a:ext uri="{FF2B5EF4-FFF2-40B4-BE49-F238E27FC236}">
                <a16:creationId xmlns:a16="http://schemas.microsoft.com/office/drawing/2014/main" id="{0D8C25EA-8BD8-475B-8CE9-8F25374584C2}"/>
              </a:ext>
            </a:extLst>
          </p:cNvPr>
          <p:cNvPicPr>
            <a:picLocks noChangeAspect="1"/>
          </p:cNvPicPr>
          <p:nvPr userDrawn="1"/>
        </p:nvPicPr>
        <p:blipFill rotWithShape="1">
          <a:blip r:embed="rId3">
            <a:clrChange>
              <a:clrFrom>
                <a:srgbClr val="FFFEFC"/>
              </a:clrFrom>
              <a:clrTo>
                <a:srgbClr val="FFFEFC">
                  <a:alpha val="0"/>
                </a:srgbClr>
              </a:clrTo>
            </a:clrChange>
            <a:extLst>
              <a:ext uri="{28A0092B-C50C-407E-A947-70E740481C1C}">
                <a14:useLocalDpi xmlns:a14="http://schemas.microsoft.com/office/drawing/2010/main" val="0"/>
              </a:ext>
            </a:extLst>
          </a:blip>
          <a:srcRect l="32434" t="31746" r="29894" b="30159"/>
          <a:stretch/>
        </p:blipFill>
        <p:spPr>
          <a:xfrm>
            <a:off x="8982106" y="5218805"/>
            <a:ext cx="764724" cy="773316"/>
          </a:xfrm>
          <a:prstGeom prst="rect">
            <a:avLst/>
          </a:prstGeom>
        </p:spPr>
      </p:pic>
    </p:spTree>
    <p:extLst>
      <p:ext uri="{BB962C8B-B14F-4D97-AF65-F5344CB8AC3E}">
        <p14:creationId xmlns:p14="http://schemas.microsoft.com/office/powerpoint/2010/main" val="246100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64FC4E9-70A7-4937-99D6-EE7066CA72E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FFE2E60E-6B71-4E4B-9350-4CB82222D8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514A014E-0459-431C-9273-8A504006E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36BDA075-6D0D-462B-8E0E-E46C20010FA2}"/>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6" name="바닥글 개체 틀 5">
            <a:extLst>
              <a:ext uri="{FF2B5EF4-FFF2-40B4-BE49-F238E27FC236}">
                <a16:creationId xmlns:a16="http://schemas.microsoft.com/office/drawing/2014/main" id="{7A66516B-00B3-41C5-87A2-923E1351E46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5EF9A3F-F174-4536-815C-62902F4D9E63}"/>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281043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0DB6838-9203-42E9-910A-3FA8BED947B3}"/>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9DE37083-0BDF-4224-A1CE-BA5B708B5551}"/>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D485674-A090-41F5-AC82-78D5FFBC7DB0}"/>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5" name="바닥글 개체 틀 4">
            <a:extLst>
              <a:ext uri="{FF2B5EF4-FFF2-40B4-BE49-F238E27FC236}">
                <a16:creationId xmlns:a16="http://schemas.microsoft.com/office/drawing/2014/main" id="{CB85421A-4186-4487-A84E-D535DEDE1AA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7CF37A5-A9BF-4742-8231-6447AE804319}"/>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367905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ADC6419-14BF-43F4-A3AC-03FDB2FED03E}"/>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61772A58-CAB8-4E0C-96A7-322381025DB6}"/>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E62CF60-696C-4DC5-9605-813B4BBC35DB}"/>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5" name="바닥글 개체 틀 4">
            <a:extLst>
              <a:ext uri="{FF2B5EF4-FFF2-40B4-BE49-F238E27FC236}">
                <a16:creationId xmlns:a16="http://schemas.microsoft.com/office/drawing/2014/main" id="{6D3F9815-7684-4E5E-999F-22D81C5BB31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C848BB6-D970-4BF4-B979-498B4948CC01}"/>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151576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D80BE873-6CBA-4ED2-9942-D32553867663}"/>
              </a:ext>
            </a:extLst>
          </p:cNvPr>
          <p:cNvSpPr/>
          <p:nvPr userDrawn="1"/>
        </p:nvSpPr>
        <p:spPr>
          <a:xfrm>
            <a:off x="0" y="0"/>
            <a:ext cx="12192000" cy="6858000"/>
          </a:xfrm>
          <a:prstGeom prst="rect">
            <a:avLst/>
          </a:prstGeom>
          <a:solidFill>
            <a:srgbClr val="536D7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US" altLang="ko-KR" sz="1400" dirty="0">
              <a:solidFill>
                <a:schemeClr val="bg1"/>
              </a:solidFill>
            </a:endParaRPr>
          </a:p>
        </p:txBody>
      </p:sp>
      <p:sp>
        <p:nvSpPr>
          <p:cNvPr id="18" name="직사각형 17">
            <a:extLst>
              <a:ext uri="{FF2B5EF4-FFF2-40B4-BE49-F238E27FC236}">
                <a16:creationId xmlns:a16="http://schemas.microsoft.com/office/drawing/2014/main" id="{E26425DC-728D-42FA-8977-72AAB0E51D92}"/>
              </a:ext>
            </a:extLst>
          </p:cNvPr>
          <p:cNvSpPr/>
          <p:nvPr userDrawn="1"/>
        </p:nvSpPr>
        <p:spPr>
          <a:xfrm>
            <a:off x="3198639" y="-724779"/>
            <a:ext cx="4748416" cy="369332"/>
          </a:xfrm>
          <a:prstGeom prst="rect">
            <a:avLst/>
          </a:prstGeom>
        </p:spPr>
        <p:txBody>
          <a:bodyPr wrap="none">
            <a:spAutoFit/>
          </a:bodyPr>
          <a:lstStyle/>
          <a:p>
            <a:r>
              <a:rPr lang="ko-KR" altLang="en-US">
                <a:solidFill>
                  <a:schemeClr val="accent2"/>
                </a:solidFill>
              </a:rPr>
              <a:t>슬라이드 배경에 이미지를 채워 넣어 보세요</a:t>
            </a:r>
            <a:endParaRPr lang="ko-KR" altLang="en-US" dirty="0">
              <a:solidFill>
                <a:schemeClr val="accent2"/>
              </a:solidFill>
            </a:endParaRPr>
          </a:p>
        </p:txBody>
      </p:sp>
      <p:sp>
        <p:nvSpPr>
          <p:cNvPr id="6" name="TextBox 5">
            <a:extLst>
              <a:ext uri="{FF2B5EF4-FFF2-40B4-BE49-F238E27FC236}">
                <a16:creationId xmlns:a16="http://schemas.microsoft.com/office/drawing/2014/main" id="{D3E57BA9-4295-4F14-A2DB-055E5493BDEB}"/>
              </a:ext>
            </a:extLst>
          </p:cNvPr>
          <p:cNvSpPr txBox="1"/>
          <p:nvPr userDrawn="1"/>
        </p:nvSpPr>
        <p:spPr>
          <a:xfrm>
            <a:off x="5625136" y="1543627"/>
            <a:ext cx="448681" cy="707886"/>
          </a:xfrm>
          <a:prstGeom prst="rect">
            <a:avLst/>
          </a:prstGeom>
          <a:noFill/>
        </p:spPr>
        <p:txBody>
          <a:bodyPr wrap="square" rtlCol="0">
            <a:spAutoFit/>
          </a:bodyPr>
          <a:lstStyle/>
          <a:p>
            <a:r>
              <a:rPr lang="en-US" altLang="ko-KR"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rPr>
              <a:t>Ⅰ.</a:t>
            </a:r>
            <a:endParaRPr lang="ko-KR" altLang="en-US"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endParaRPr>
          </a:p>
        </p:txBody>
      </p:sp>
      <p:cxnSp>
        <p:nvCxnSpPr>
          <p:cNvPr id="7" name="직선 연결선 6">
            <a:extLst>
              <a:ext uri="{FF2B5EF4-FFF2-40B4-BE49-F238E27FC236}">
                <a16:creationId xmlns:a16="http://schemas.microsoft.com/office/drawing/2014/main" id="{724FF1EF-8DA9-49C6-8499-1BFB1DBBF12F}"/>
              </a:ext>
            </a:extLst>
          </p:cNvPr>
          <p:cNvCxnSpPr/>
          <p:nvPr userDrawn="1"/>
        </p:nvCxnSpPr>
        <p:spPr>
          <a:xfrm>
            <a:off x="6033892" y="2111763"/>
            <a:ext cx="315753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E87AA7A9-D183-49F2-8996-9984F2360969}"/>
              </a:ext>
            </a:extLst>
          </p:cNvPr>
          <p:cNvCxnSpPr/>
          <p:nvPr userDrawn="1"/>
        </p:nvCxnSpPr>
        <p:spPr>
          <a:xfrm>
            <a:off x="4912674" y="3137200"/>
            <a:ext cx="315753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ABDB12FF-AE0B-4F55-9FE4-4B677A4AA94D}"/>
              </a:ext>
            </a:extLst>
          </p:cNvPr>
          <p:cNvCxnSpPr/>
          <p:nvPr userDrawn="1"/>
        </p:nvCxnSpPr>
        <p:spPr>
          <a:xfrm>
            <a:off x="3724931" y="4214674"/>
            <a:ext cx="315753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FBC9AA4C-DDF4-48BB-8CD1-B63CDCD3B63E}"/>
              </a:ext>
            </a:extLst>
          </p:cNvPr>
          <p:cNvCxnSpPr/>
          <p:nvPr userDrawn="1"/>
        </p:nvCxnSpPr>
        <p:spPr>
          <a:xfrm>
            <a:off x="2603746" y="5347072"/>
            <a:ext cx="315753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29113D1-1749-4CD6-86CC-941BC4ADD6EE}"/>
              </a:ext>
            </a:extLst>
          </p:cNvPr>
          <p:cNvSpPr txBox="1"/>
          <p:nvPr userDrawn="1"/>
        </p:nvSpPr>
        <p:spPr>
          <a:xfrm>
            <a:off x="4352388" y="2546958"/>
            <a:ext cx="615845" cy="707886"/>
          </a:xfrm>
          <a:prstGeom prst="rect">
            <a:avLst/>
          </a:prstGeom>
          <a:noFill/>
        </p:spPr>
        <p:txBody>
          <a:bodyPr wrap="square" rtlCol="0">
            <a:spAutoFit/>
          </a:bodyPr>
          <a:lstStyle/>
          <a:p>
            <a:r>
              <a:rPr lang="en-US" altLang="ko-KR"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rPr>
              <a:t>Ⅱ.</a:t>
            </a:r>
            <a:endParaRPr lang="ko-KR" altLang="en-US"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endParaRPr>
          </a:p>
        </p:txBody>
      </p:sp>
      <p:sp>
        <p:nvSpPr>
          <p:cNvPr id="12" name="TextBox 11">
            <a:extLst>
              <a:ext uri="{FF2B5EF4-FFF2-40B4-BE49-F238E27FC236}">
                <a16:creationId xmlns:a16="http://schemas.microsoft.com/office/drawing/2014/main" id="{814479DE-B99A-41D6-9C02-7D04A1F139E1}"/>
              </a:ext>
            </a:extLst>
          </p:cNvPr>
          <p:cNvSpPr txBox="1"/>
          <p:nvPr userDrawn="1"/>
        </p:nvSpPr>
        <p:spPr>
          <a:xfrm>
            <a:off x="3002046" y="3636818"/>
            <a:ext cx="982369" cy="707886"/>
          </a:xfrm>
          <a:prstGeom prst="rect">
            <a:avLst/>
          </a:prstGeom>
          <a:noFill/>
        </p:spPr>
        <p:txBody>
          <a:bodyPr wrap="square" rtlCol="0">
            <a:spAutoFit/>
          </a:bodyPr>
          <a:lstStyle/>
          <a:p>
            <a:r>
              <a:rPr lang="en-US" altLang="ko-KR"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rPr>
              <a:t>Ⅲ.</a:t>
            </a:r>
            <a:endParaRPr lang="ko-KR" altLang="en-US"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endParaRPr>
          </a:p>
        </p:txBody>
      </p:sp>
      <p:sp>
        <p:nvSpPr>
          <p:cNvPr id="14" name="TextBox 13">
            <a:extLst>
              <a:ext uri="{FF2B5EF4-FFF2-40B4-BE49-F238E27FC236}">
                <a16:creationId xmlns:a16="http://schemas.microsoft.com/office/drawing/2014/main" id="{B102325D-B597-4C01-83E9-A6ACC2F96C22}"/>
              </a:ext>
            </a:extLst>
          </p:cNvPr>
          <p:cNvSpPr txBox="1"/>
          <p:nvPr userDrawn="1"/>
        </p:nvSpPr>
        <p:spPr>
          <a:xfrm>
            <a:off x="1859749" y="4780867"/>
            <a:ext cx="982369" cy="707886"/>
          </a:xfrm>
          <a:prstGeom prst="rect">
            <a:avLst/>
          </a:prstGeom>
          <a:noFill/>
        </p:spPr>
        <p:txBody>
          <a:bodyPr wrap="square" rtlCol="0">
            <a:spAutoFit/>
          </a:bodyPr>
          <a:lstStyle/>
          <a:p>
            <a:r>
              <a:rPr lang="en-US" altLang="ko-KR"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rPr>
              <a:t>Ⅳ.</a:t>
            </a:r>
            <a:endParaRPr lang="ko-KR" altLang="en-US"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226101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내용">
    <p:bg>
      <p:bgPr>
        <a:gradFill>
          <a:gsLst>
            <a:gs pos="0">
              <a:srgbClr val="9AA6BE"/>
            </a:gs>
            <a:gs pos="58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40D4B28-0CDE-4057-B092-23D0A046BFAC}"/>
              </a:ext>
            </a:extLst>
          </p:cNvPr>
          <p:cNvSpPr/>
          <p:nvPr userDrawn="1"/>
        </p:nvSpPr>
        <p:spPr>
          <a:xfrm>
            <a:off x="203199" y="673206"/>
            <a:ext cx="11772902" cy="6032393"/>
          </a:xfrm>
          <a:prstGeom prst="rect">
            <a:avLst/>
          </a:prstGeom>
          <a:solidFill>
            <a:schemeClr val="bg1"/>
          </a:solidFill>
          <a:ln>
            <a:noFill/>
          </a:ln>
          <a:effectLst>
            <a:outerShdw blurRad="2794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직사각형 7">
            <a:extLst>
              <a:ext uri="{FF2B5EF4-FFF2-40B4-BE49-F238E27FC236}">
                <a16:creationId xmlns:a16="http://schemas.microsoft.com/office/drawing/2014/main" id="{BBC6B1ED-EC0A-4440-AA43-7A120AB1AD41}"/>
              </a:ext>
            </a:extLst>
          </p:cNvPr>
          <p:cNvSpPr/>
          <p:nvPr userDrawn="1"/>
        </p:nvSpPr>
        <p:spPr>
          <a:xfrm flipH="1">
            <a:off x="203197" y="1"/>
            <a:ext cx="11772903" cy="876299"/>
          </a:xfrm>
          <a:prstGeom prst="rect">
            <a:avLst/>
          </a:prstGeom>
          <a:solidFill>
            <a:srgbClr val="2B2D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4" name="그림 3" descr="텍스트이(가) 표시된 사진&#10;&#10;자동 생성된 설명">
            <a:extLst>
              <a:ext uri="{FF2B5EF4-FFF2-40B4-BE49-F238E27FC236}">
                <a16:creationId xmlns:a16="http://schemas.microsoft.com/office/drawing/2014/main" id="{6A060A7B-A39D-4063-9236-DCB6B77A4F75}"/>
              </a:ext>
            </a:extLst>
          </p:cNvPr>
          <p:cNvPicPr>
            <a:picLocks noChangeAspect="1"/>
          </p:cNvPicPr>
          <p:nvPr userDrawn="1"/>
        </p:nvPicPr>
        <p:blipFill rotWithShape="1">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l="32434" t="31746" r="29894" b="30159"/>
          <a:stretch/>
        </p:blipFill>
        <p:spPr>
          <a:xfrm>
            <a:off x="11026437" y="68968"/>
            <a:ext cx="764724" cy="773316"/>
          </a:xfrm>
          <a:prstGeom prst="rect">
            <a:avLst/>
          </a:prstGeom>
        </p:spPr>
      </p:pic>
    </p:spTree>
    <p:extLst>
      <p:ext uri="{BB962C8B-B14F-4D97-AF65-F5344CB8AC3E}">
        <p14:creationId xmlns:p14="http://schemas.microsoft.com/office/powerpoint/2010/main" val="11070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D80BE873-6CBA-4ED2-9942-D32553867663}"/>
              </a:ext>
            </a:extLst>
          </p:cNvPr>
          <p:cNvSpPr/>
          <p:nvPr userDrawn="1"/>
        </p:nvSpPr>
        <p:spPr>
          <a:xfrm>
            <a:off x="0" y="0"/>
            <a:ext cx="12192000" cy="6858000"/>
          </a:xfrm>
          <a:prstGeom prst="rect">
            <a:avLst/>
          </a:prstGeom>
          <a:solidFill>
            <a:srgbClr val="536D7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US" altLang="ko-KR" sz="1400" dirty="0">
              <a:solidFill>
                <a:schemeClr val="bg1"/>
              </a:solidFill>
            </a:endParaRPr>
          </a:p>
        </p:txBody>
      </p:sp>
      <p:sp>
        <p:nvSpPr>
          <p:cNvPr id="17" name="직사각형 16">
            <a:extLst>
              <a:ext uri="{FF2B5EF4-FFF2-40B4-BE49-F238E27FC236}">
                <a16:creationId xmlns:a16="http://schemas.microsoft.com/office/drawing/2014/main" id="{BADBF0D6-F8A2-1CB8-C2E2-4DFA02432B6A}"/>
              </a:ext>
            </a:extLst>
          </p:cNvPr>
          <p:cNvSpPr/>
          <p:nvPr userDrawn="1"/>
        </p:nvSpPr>
        <p:spPr>
          <a:xfrm>
            <a:off x="3793296" y="3276600"/>
            <a:ext cx="6150803" cy="885825"/>
          </a:xfrm>
          <a:prstGeom prst="rect">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타원 3">
            <a:extLst>
              <a:ext uri="{FF2B5EF4-FFF2-40B4-BE49-F238E27FC236}">
                <a16:creationId xmlns:a16="http://schemas.microsoft.com/office/drawing/2014/main" id="{BC56D5E6-F26B-D1F0-A618-BAAC192787FB}"/>
              </a:ext>
            </a:extLst>
          </p:cNvPr>
          <p:cNvSpPr/>
          <p:nvPr userDrawn="1"/>
        </p:nvSpPr>
        <p:spPr>
          <a:xfrm>
            <a:off x="3198639" y="2345387"/>
            <a:ext cx="1935336" cy="2042821"/>
          </a:xfrm>
          <a:prstGeom prst="ellipse">
            <a:avLst/>
          </a:prstGeom>
          <a:solidFill>
            <a:srgbClr val="6D4E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 name="직선 연결선 8">
            <a:extLst>
              <a:ext uri="{FF2B5EF4-FFF2-40B4-BE49-F238E27FC236}">
                <a16:creationId xmlns:a16="http://schemas.microsoft.com/office/drawing/2014/main" id="{ABDB12FF-AE0B-4F55-9FE4-4B677A4AA94D}"/>
              </a:ext>
            </a:extLst>
          </p:cNvPr>
          <p:cNvCxnSpPr>
            <a:cxnSpLocks/>
          </p:cNvCxnSpPr>
          <p:nvPr userDrawn="1"/>
        </p:nvCxnSpPr>
        <p:spPr>
          <a:xfrm>
            <a:off x="3793297" y="3966848"/>
            <a:ext cx="606000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15BA3B-D4FF-A12A-53C3-85859E0A4C44}"/>
              </a:ext>
            </a:extLst>
          </p:cNvPr>
          <p:cNvSpPr txBox="1"/>
          <p:nvPr userDrawn="1"/>
        </p:nvSpPr>
        <p:spPr>
          <a:xfrm>
            <a:off x="3702802" y="3209528"/>
            <a:ext cx="6150500" cy="707886"/>
          </a:xfrm>
          <a:prstGeom prst="rect">
            <a:avLst/>
          </a:prstGeom>
          <a:noFill/>
        </p:spPr>
        <p:txBody>
          <a:bodyPr wrap="square" rtlCol="0">
            <a:spAutoFit/>
          </a:bodyPr>
          <a:lstStyle/>
          <a:p>
            <a:r>
              <a:rPr lang="en-US" altLang="ko-KR"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rPr>
              <a:t>Thank you for your attention</a:t>
            </a:r>
            <a:endParaRPr lang="ko-KR" altLang="en-US" sz="4000" dirty="0">
              <a:solidFill>
                <a:schemeClr val="bg1"/>
              </a:solidFill>
              <a:latin typeface="Times New Roman" panose="02020603050405020304" pitchFamily="18" charset="0"/>
              <a:ea typeface="나눔스퀘어_ac ExtraBold" panose="020B0600000101010101" pitchFamily="50" charset="-127"/>
              <a:cs typeface="Times New Roman" panose="02020603050405020304" pitchFamily="18" charset="0"/>
            </a:endParaRPr>
          </a:p>
        </p:txBody>
      </p:sp>
    </p:spTree>
    <p:extLst>
      <p:ext uri="{BB962C8B-B14F-4D97-AF65-F5344CB8AC3E}">
        <p14:creationId xmlns:p14="http://schemas.microsoft.com/office/powerpoint/2010/main" val="427727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3974D69-C004-4065-9A42-BCF1934E7BA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FC3B535A-8EA6-4403-9A74-98244B22A7E6}"/>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D5D06526-A51F-4EE3-9A71-769B4650F4CD}"/>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8E1B7337-F2BE-451F-81AA-E975025DF9B3}"/>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6" name="바닥글 개체 틀 5">
            <a:extLst>
              <a:ext uri="{FF2B5EF4-FFF2-40B4-BE49-F238E27FC236}">
                <a16:creationId xmlns:a16="http://schemas.microsoft.com/office/drawing/2014/main" id="{36752472-3A34-4423-8E08-C4E52359345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4EC78AB-42BB-4D19-ADAD-9FDBFC2DE512}"/>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348189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A42DCB-2C55-4A1C-B155-DFC35A64F834}"/>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AF9BF73-48DF-4119-B035-F7A7D1155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B76CB94E-6E98-4E1E-BDDF-DCAD52C67D03}"/>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B05FEF42-E8C9-4BD0-953B-8B5DE4356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7E4287A6-E615-4B2C-9125-91D02F5132CF}"/>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327FDBFF-38F8-4120-946D-D4E3534A629A}"/>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8" name="바닥글 개체 틀 7">
            <a:extLst>
              <a:ext uri="{FF2B5EF4-FFF2-40B4-BE49-F238E27FC236}">
                <a16:creationId xmlns:a16="http://schemas.microsoft.com/office/drawing/2014/main" id="{E9467DBF-785B-41EB-939A-064B2B9B5350}"/>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40B91903-7D5C-44AE-B66B-4B718D1F4BF3}"/>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117248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B37E107-48B3-4322-A40A-F08950D37B98}"/>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81E2B12F-AC3E-4BE2-AB7A-84E1CBD2A542}"/>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4" name="바닥글 개체 틀 3">
            <a:extLst>
              <a:ext uri="{FF2B5EF4-FFF2-40B4-BE49-F238E27FC236}">
                <a16:creationId xmlns:a16="http://schemas.microsoft.com/office/drawing/2014/main" id="{DBE901D3-2E53-4485-BE46-4EBA46CC994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1BB05F9-1683-49D8-B83B-71C7FF1159D5}"/>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362131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D1E8105D-CA79-4477-8CF3-8029407D767B}"/>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3" name="바닥글 개체 틀 2">
            <a:extLst>
              <a:ext uri="{FF2B5EF4-FFF2-40B4-BE49-F238E27FC236}">
                <a16:creationId xmlns:a16="http://schemas.microsoft.com/office/drawing/2014/main" id="{A90B36A2-FE2D-4B9B-BE9B-1FBFE4CE3F80}"/>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61F699A2-C5F0-4CFB-B0C3-0197907E8D6D}"/>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236497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300EF05-6779-4F09-ADA1-C1B44C3B37E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617B147C-4585-4BF0-A643-BF21BB935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C1EB9B3A-3890-4464-8F7E-6DC22B26B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22A2979B-AC9E-4B18-BF7D-70641F9688E2}"/>
              </a:ext>
            </a:extLst>
          </p:cNvPr>
          <p:cNvSpPr>
            <a:spLocks noGrp="1"/>
          </p:cNvSpPr>
          <p:nvPr>
            <p:ph type="dt" sz="half" idx="10"/>
          </p:nvPr>
        </p:nvSpPr>
        <p:spPr/>
        <p:txBody>
          <a:bodyPr/>
          <a:lstStyle/>
          <a:p>
            <a:fld id="{D90DD34B-0C72-436B-BC42-4AD98E8A4572}" type="datetimeFigureOut">
              <a:rPr lang="ko-KR" altLang="en-US" smtClean="0"/>
              <a:t>2022-05-22</a:t>
            </a:fld>
            <a:endParaRPr lang="ko-KR" altLang="en-US"/>
          </a:p>
        </p:txBody>
      </p:sp>
      <p:sp>
        <p:nvSpPr>
          <p:cNvPr id="6" name="바닥글 개체 틀 5">
            <a:extLst>
              <a:ext uri="{FF2B5EF4-FFF2-40B4-BE49-F238E27FC236}">
                <a16:creationId xmlns:a16="http://schemas.microsoft.com/office/drawing/2014/main" id="{01DAC3A9-93AB-4E72-A63E-04581B67A34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EB44E7A-CADC-4688-B8C2-DE3E0C64FDC0}"/>
              </a:ext>
            </a:extLst>
          </p:cNvPr>
          <p:cNvSpPr>
            <a:spLocks noGrp="1"/>
          </p:cNvSpPr>
          <p:nvPr>
            <p:ph type="sldNum" sz="quarter" idx="12"/>
          </p:nvPr>
        </p:nvSpPr>
        <p:spPr/>
        <p:txBody>
          <a:body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1927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4495F34-1E1C-435D-A6C2-C126AE310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DE311D07-5C2B-4A28-9C5E-8BE068571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0529576-5A8F-43C4-B0CD-2B5DC9CC8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DD34B-0C72-436B-BC42-4AD98E8A4572}" type="datetimeFigureOut">
              <a:rPr lang="ko-KR" altLang="en-US" smtClean="0"/>
              <a:t>2022-05-22</a:t>
            </a:fld>
            <a:endParaRPr lang="ko-KR" altLang="en-US"/>
          </a:p>
        </p:txBody>
      </p:sp>
      <p:sp>
        <p:nvSpPr>
          <p:cNvPr id="5" name="바닥글 개체 틀 4">
            <a:extLst>
              <a:ext uri="{FF2B5EF4-FFF2-40B4-BE49-F238E27FC236}">
                <a16:creationId xmlns:a16="http://schemas.microsoft.com/office/drawing/2014/main" id="{B983E387-152C-42E1-A50F-8D2B30221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62F895A7-5C90-4556-850C-5A808E78F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5E7ED-3B9D-4B1D-BB30-7E26D1C667C4}" type="slidenum">
              <a:rPr lang="ko-KR" altLang="en-US" smtClean="0"/>
              <a:t>‹#›</a:t>
            </a:fld>
            <a:endParaRPr lang="ko-KR" altLang="en-US"/>
          </a:p>
        </p:txBody>
      </p:sp>
    </p:spTree>
    <p:extLst>
      <p:ext uri="{BB962C8B-B14F-4D97-AF65-F5344CB8AC3E}">
        <p14:creationId xmlns:p14="http://schemas.microsoft.com/office/powerpoint/2010/main" val="215316835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5.emf"/><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직사각형 25">
            <a:extLst>
              <a:ext uri="{FF2B5EF4-FFF2-40B4-BE49-F238E27FC236}">
                <a16:creationId xmlns:a16="http://schemas.microsoft.com/office/drawing/2014/main" id="{1BC0E900-43A9-49D9-B263-1248C866B31D}"/>
              </a:ext>
            </a:extLst>
          </p:cNvPr>
          <p:cNvSpPr/>
          <p:nvPr/>
        </p:nvSpPr>
        <p:spPr>
          <a:xfrm>
            <a:off x="2613801" y="1365004"/>
            <a:ext cx="9638581" cy="306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dirty="0">
                <a:solidFill>
                  <a:srgbClr val="AD9173"/>
                </a:solidFill>
                <a:latin typeface="Arial" panose="020B0604020202020204" pitchFamily="34" charset="0"/>
                <a:cs typeface="Arial" panose="020B0604020202020204" pitchFamily="34" charset="0"/>
              </a:rPr>
              <a:t>Change in Intensity-Duration-Frequency Curves</a:t>
            </a:r>
            <a:r>
              <a:rPr lang="en-US" altLang="ko-KR" sz="3600" dirty="0">
                <a:solidFill>
                  <a:srgbClr val="AD9173"/>
                </a:solidFill>
                <a:latin typeface="Arial" panose="020B0604020202020204" pitchFamily="34" charset="0"/>
                <a:cs typeface="Arial" panose="020B0604020202020204" pitchFamily="34" charset="0"/>
              </a:rPr>
              <a:t> </a:t>
            </a:r>
            <a:r>
              <a:rPr lang="en-US" altLang="ko-KR" sz="4000" dirty="0">
                <a:solidFill>
                  <a:srgbClr val="AD9173"/>
                </a:solidFill>
                <a:latin typeface="Arial" panose="020B0604020202020204" pitchFamily="34" charset="0"/>
                <a:cs typeface="Arial" panose="020B0604020202020204" pitchFamily="34" charset="0"/>
              </a:rPr>
              <a:t>with an Ensemble of</a:t>
            </a:r>
          </a:p>
          <a:p>
            <a:r>
              <a:rPr lang="en-US" altLang="ko-KR" sz="4000" dirty="0">
                <a:solidFill>
                  <a:srgbClr val="AD9173"/>
                </a:solidFill>
                <a:latin typeface="Arial" panose="020B0604020202020204" pitchFamily="34" charset="0"/>
                <a:cs typeface="Arial" panose="020B0604020202020204" pitchFamily="34" charset="0"/>
              </a:rPr>
              <a:t>EA-CORDEX over Korea</a:t>
            </a:r>
            <a:endParaRPr lang="en-US" altLang="ko-KR" sz="4000" b="1" dirty="0">
              <a:solidFill>
                <a:srgbClr val="AD9173"/>
              </a:solidFill>
              <a:latin typeface="Arial" panose="020B0604020202020204" pitchFamily="34" charset="0"/>
              <a:cs typeface="Arial" panose="020B0604020202020204" pitchFamily="34" charset="0"/>
            </a:endParaRPr>
          </a:p>
        </p:txBody>
      </p:sp>
      <p:grpSp>
        <p:nvGrpSpPr>
          <p:cNvPr id="7" name="그룹 6">
            <a:extLst>
              <a:ext uri="{FF2B5EF4-FFF2-40B4-BE49-F238E27FC236}">
                <a16:creationId xmlns:a16="http://schemas.microsoft.com/office/drawing/2014/main" id="{1AA1491D-C76B-4ED9-BA61-2C2B555AA81B}"/>
              </a:ext>
            </a:extLst>
          </p:cNvPr>
          <p:cNvGrpSpPr/>
          <p:nvPr/>
        </p:nvGrpSpPr>
        <p:grpSpPr>
          <a:xfrm>
            <a:off x="4062789" y="4367095"/>
            <a:ext cx="5589211" cy="737007"/>
            <a:chOff x="3990218" y="4453355"/>
            <a:chExt cx="5589211" cy="737007"/>
          </a:xfrm>
        </p:grpSpPr>
        <p:sp>
          <p:nvSpPr>
            <p:cNvPr id="10" name="평행 사변형 9">
              <a:extLst>
                <a:ext uri="{FF2B5EF4-FFF2-40B4-BE49-F238E27FC236}">
                  <a16:creationId xmlns:a16="http://schemas.microsoft.com/office/drawing/2014/main" id="{601A3BE1-9CBF-4650-BD01-F0DA3082FC05}"/>
                </a:ext>
              </a:extLst>
            </p:cNvPr>
            <p:cNvSpPr/>
            <p:nvPr/>
          </p:nvSpPr>
          <p:spPr>
            <a:xfrm rot="21388583">
              <a:off x="3990218" y="4615370"/>
              <a:ext cx="4294691" cy="574992"/>
            </a:xfrm>
            <a:prstGeom prst="parallelogram">
              <a:avLst>
                <a:gd name="adj" fmla="val 25901"/>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평행 사변형 10">
              <a:extLst>
                <a:ext uri="{FF2B5EF4-FFF2-40B4-BE49-F238E27FC236}">
                  <a16:creationId xmlns:a16="http://schemas.microsoft.com/office/drawing/2014/main" id="{AFD4E22F-AC58-4EB4-8EE3-6C41F8F48BF5}"/>
                </a:ext>
              </a:extLst>
            </p:cNvPr>
            <p:cNvSpPr/>
            <p:nvPr/>
          </p:nvSpPr>
          <p:spPr>
            <a:xfrm>
              <a:off x="3999514" y="4453355"/>
              <a:ext cx="5579915" cy="520774"/>
            </a:xfrm>
            <a:prstGeom prst="parallelogram">
              <a:avLst>
                <a:gd name="adj" fmla="val 25901"/>
              </a:avLst>
            </a:prstGeom>
            <a:gradFill flip="none" rotWithShape="1">
              <a:gsLst>
                <a:gs pos="0">
                  <a:srgbClr val="C0A47F">
                    <a:shade val="30000"/>
                    <a:satMod val="115000"/>
                  </a:srgbClr>
                </a:gs>
                <a:gs pos="50000">
                  <a:srgbClr val="C0A47F">
                    <a:shade val="67500"/>
                    <a:satMod val="115000"/>
                  </a:srgbClr>
                </a:gs>
                <a:gs pos="100000">
                  <a:srgbClr val="C0A47F">
                    <a:shade val="100000"/>
                    <a:satMod val="11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b="1"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A758CBBF-7356-4CA3-8446-1B8465403DD5}"/>
              </a:ext>
            </a:extLst>
          </p:cNvPr>
          <p:cNvSpPr txBox="1"/>
          <p:nvPr/>
        </p:nvSpPr>
        <p:spPr>
          <a:xfrm>
            <a:off x="4298951" y="4399357"/>
            <a:ext cx="5179726" cy="461665"/>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SEJONG UNIVERSITY, </a:t>
            </a:r>
            <a:r>
              <a:rPr lang="en-US" altLang="ko-KR" dirty="0" err="1">
                <a:solidFill>
                  <a:prstClr val="white"/>
                </a:solidFill>
                <a:latin typeface="Calibri" panose="020F0502020204030204" pitchFamily="34" charset="0"/>
                <a:ea typeface="맑은 고딕" panose="020B0503020000020004" pitchFamily="50" charset="-127"/>
                <a:cs typeface="Calibri" panose="020F0502020204030204" pitchFamily="34" charset="0"/>
              </a:rPr>
              <a:t>Ph.D</a:t>
            </a:r>
            <a:r>
              <a:rPr kumimoji="0" lang="en-US" altLang="ko-KR"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 COURSE</a:t>
            </a:r>
            <a:r>
              <a:rPr kumimoji="0" lang="en-US" altLang="ko-KR" sz="14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 </a:t>
            </a:r>
            <a:r>
              <a:rPr kumimoji="0" lang="en-US" altLang="ko-KR" sz="2400" b="1"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Jae-Ung YU</a:t>
            </a:r>
            <a:r>
              <a:rPr kumimoji="0" lang="en-US" altLang="ko-KR" sz="2400" i="0" u="none" strike="noStrike" kern="1200" cap="none" spc="0" normalizeH="0" baseline="30000" noProof="0" dirty="0">
                <a:ln>
                  <a:noFill/>
                </a:ln>
                <a:solidFill>
                  <a:prstClr val="white"/>
                </a:solidFill>
                <a:effectLst/>
                <a:uLnTx/>
                <a:uFillTx/>
                <a:latin typeface="Calibri" panose="020F0502020204030204" pitchFamily="34" charset="0"/>
                <a:ea typeface="맑은 고딕" panose="020B0503020000020004" pitchFamily="50" charset="-127"/>
                <a:cs typeface="Calibri" panose="020F0502020204030204" pitchFamily="34" charset="0"/>
              </a:rPr>
              <a:t>1</a:t>
            </a:r>
          </a:p>
        </p:txBody>
      </p:sp>
      <p:sp>
        <p:nvSpPr>
          <p:cNvPr id="3" name="TextBox 2">
            <a:extLst>
              <a:ext uri="{FF2B5EF4-FFF2-40B4-BE49-F238E27FC236}">
                <a16:creationId xmlns:a16="http://schemas.microsoft.com/office/drawing/2014/main" id="{24DE1E70-086B-2CC7-1435-C1730A3029C1}"/>
              </a:ext>
            </a:extLst>
          </p:cNvPr>
          <p:cNvSpPr txBox="1"/>
          <p:nvPr/>
        </p:nvSpPr>
        <p:spPr>
          <a:xfrm>
            <a:off x="2165231" y="6280919"/>
            <a:ext cx="8212347" cy="577081"/>
          </a:xfrm>
          <a:prstGeom prst="rect">
            <a:avLst/>
          </a:prstGeom>
          <a:noFill/>
        </p:spPr>
        <p:txBody>
          <a:bodyPr wrap="square" rtlCol="0">
            <a:spAutoFit/>
          </a:bodyPr>
          <a:lstStyle/>
          <a:p>
            <a:r>
              <a:rPr lang="en-US" altLang="ko-KR" sz="1050" dirty="0">
                <a:solidFill>
                  <a:schemeClr val="bg1"/>
                </a:solidFill>
                <a:latin typeface="Times New Roman" panose="02020603050405020304" pitchFamily="18" charset="0"/>
                <a:cs typeface="Times New Roman" panose="02020603050405020304" pitchFamily="18" charset="0"/>
              </a:rPr>
              <a:t>Sejong University, Seoul, Department of Civil &amp; Environment Engineering, Korea, </a:t>
            </a:r>
            <a:r>
              <a:rPr lang="en-US" altLang="ko-KR" sz="1050" dirty="0" err="1">
                <a:solidFill>
                  <a:schemeClr val="bg1"/>
                </a:solidFill>
                <a:latin typeface="Times New Roman" panose="02020603050405020304" pitchFamily="18" charset="0"/>
                <a:cs typeface="Times New Roman" panose="02020603050405020304" pitchFamily="18" charset="0"/>
              </a:rPr>
              <a:t>Jangwon</a:t>
            </a:r>
            <a:r>
              <a:rPr lang="en-US" altLang="ko-KR" sz="1050" dirty="0">
                <a:solidFill>
                  <a:schemeClr val="bg1"/>
                </a:solidFill>
                <a:latin typeface="Times New Roman" panose="02020603050405020304" pitchFamily="18" charset="0"/>
                <a:cs typeface="Times New Roman" panose="02020603050405020304" pitchFamily="18" charset="0"/>
              </a:rPr>
              <a:t> Moon</a:t>
            </a:r>
            <a:r>
              <a:rPr lang="en-US" altLang="ko-KR" sz="1050" baseline="30000" dirty="0">
                <a:solidFill>
                  <a:schemeClr val="bg1"/>
                </a:solidFill>
                <a:latin typeface="Times New Roman" panose="02020603050405020304" pitchFamily="18" charset="0"/>
                <a:cs typeface="Times New Roman" panose="02020603050405020304" pitchFamily="18" charset="0"/>
              </a:rPr>
              <a:t>2</a:t>
            </a:r>
          </a:p>
          <a:p>
            <a:r>
              <a:rPr lang="en-US" altLang="ko-KR" sz="1050" dirty="0">
                <a:solidFill>
                  <a:schemeClr val="bg1"/>
                </a:solidFill>
                <a:latin typeface="Times New Roman" panose="02020603050405020304" pitchFamily="18" charset="0"/>
                <a:cs typeface="Times New Roman" panose="02020603050405020304" pitchFamily="18" charset="0"/>
              </a:rPr>
              <a:t>Sejong University, Seoul, Department of Civil &amp; Environment Engineering, Korea, </a:t>
            </a:r>
            <a:r>
              <a:rPr lang="en-US" altLang="ko-KR" sz="1050" dirty="0" err="1">
                <a:solidFill>
                  <a:schemeClr val="bg1"/>
                </a:solidFill>
                <a:latin typeface="Times New Roman" panose="02020603050405020304" pitchFamily="18" charset="0"/>
                <a:cs typeface="Times New Roman" panose="02020603050405020304" pitchFamily="18" charset="0"/>
              </a:rPr>
              <a:t>Yunsung</a:t>
            </a:r>
            <a:r>
              <a:rPr lang="en-US" altLang="ko-KR" sz="1050" dirty="0">
                <a:solidFill>
                  <a:schemeClr val="bg1"/>
                </a:solidFill>
                <a:latin typeface="Times New Roman" panose="02020603050405020304" pitchFamily="18" charset="0"/>
                <a:cs typeface="Times New Roman" panose="02020603050405020304" pitchFamily="18" charset="0"/>
              </a:rPr>
              <a:t> Kim</a:t>
            </a:r>
            <a:r>
              <a:rPr lang="en-US" altLang="ko-KR" sz="1050" baseline="30000" dirty="0">
                <a:solidFill>
                  <a:schemeClr val="bg1"/>
                </a:solidFill>
                <a:latin typeface="Times New Roman" panose="02020603050405020304" pitchFamily="18" charset="0"/>
                <a:cs typeface="Times New Roman" panose="02020603050405020304" pitchFamily="18" charset="0"/>
              </a:rPr>
              <a:t>3</a:t>
            </a:r>
          </a:p>
          <a:p>
            <a:r>
              <a:rPr lang="en-US" altLang="ko-KR" sz="1050" dirty="0">
                <a:solidFill>
                  <a:schemeClr val="bg1"/>
                </a:solidFill>
                <a:latin typeface="Times New Roman" panose="02020603050405020304" pitchFamily="18" charset="0"/>
                <a:cs typeface="Times New Roman" panose="02020603050405020304" pitchFamily="18" charset="0"/>
              </a:rPr>
              <a:t>Corresponding Author, Sejong University, Seoul, Department of Civil &amp; Environment Engineering, Korea, Hyun-Han Kwon</a:t>
            </a:r>
            <a:r>
              <a:rPr lang="en-US" altLang="ko-KR" sz="1050" baseline="30000" dirty="0">
                <a:solidFill>
                  <a:schemeClr val="bg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15071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RESULTS</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pic>
        <p:nvPicPr>
          <p:cNvPr id="75" name="Picture 9">
            <a:extLst>
              <a:ext uri="{FF2B5EF4-FFF2-40B4-BE49-F238E27FC236}">
                <a16:creationId xmlns:a16="http://schemas.microsoft.com/office/drawing/2014/main" id="{ADBA1977-E818-6FB3-F6A5-495C75645B94}"/>
              </a:ext>
            </a:extLst>
          </p:cNvPr>
          <p:cNvPicPr>
            <a:picLocks noChangeAspect="1"/>
          </p:cNvPicPr>
          <p:nvPr/>
        </p:nvPicPr>
        <p:blipFill>
          <a:blip r:embed="rId2"/>
          <a:stretch>
            <a:fillRect/>
          </a:stretch>
        </p:blipFill>
        <p:spPr>
          <a:xfrm>
            <a:off x="476393" y="1020754"/>
            <a:ext cx="3360522" cy="2160614"/>
          </a:xfrm>
          <a:prstGeom prst="rect">
            <a:avLst/>
          </a:prstGeom>
          <a:noFill/>
          <a:ln>
            <a:noFill/>
          </a:ln>
          <a:effectLst>
            <a:outerShdw blurRad="63500" sx="102000" sy="102000" algn="ctr" rotWithShape="0">
              <a:prstClr val="black">
                <a:alpha val="40000"/>
              </a:prstClr>
            </a:outerShdw>
          </a:effectLst>
        </p:spPr>
      </p:pic>
      <p:pic>
        <p:nvPicPr>
          <p:cNvPr id="76" name="Picture 11">
            <a:extLst>
              <a:ext uri="{FF2B5EF4-FFF2-40B4-BE49-F238E27FC236}">
                <a16:creationId xmlns:a16="http://schemas.microsoft.com/office/drawing/2014/main" id="{E2F35FD2-EF72-109A-B9CC-80DE8684F6D7}"/>
              </a:ext>
            </a:extLst>
          </p:cNvPr>
          <p:cNvPicPr>
            <a:picLocks noChangeAspect="1"/>
          </p:cNvPicPr>
          <p:nvPr/>
        </p:nvPicPr>
        <p:blipFill>
          <a:blip r:embed="rId3"/>
          <a:stretch>
            <a:fillRect/>
          </a:stretch>
        </p:blipFill>
        <p:spPr>
          <a:xfrm>
            <a:off x="4344784" y="1020754"/>
            <a:ext cx="3360522" cy="2160614"/>
          </a:xfrm>
          <a:prstGeom prst="rect">
            <a:avLst/>
          </a:prstGeom>
          <a:noFill/>
          <a:ln>
            <a:noFill/>
          </a:ln>
          <a:effectLst>
            <a:outerShdw blurRad="63500" sx="102000" sy="102000" algn="ctr" rotWithShape="0">
              <a:prstClr val="black">
                <a:alpha val="40000"/>
              </a:prstClr>
            </a:outerShdw>
          </a:effectLst>
        </p:spPr>
      </p:pic>
      <p:pic>
        <p:nvPicPr>
          <p:cNvPr id="14" name="그림 13">
            <a:extLst>
              <a:ext uri="{FF2B5EF4-FFF2-40B4-BE49-F238E27FC236}">
                <a16:creationId xmlns:a16="http://schemas.microsoft.com/office/drawing/2014/main" id="{B4BF74A9-5F28-6722-7622-FBD49A72C0A7}"/>
              </a:ext>
            </a:extLst>
          </p:cNvPr>
          <p:cNvPicPr>
            <a:picLocks noChangeAspect="1"/>
          </p:cNvPicPr>
          <p:nvPr/>
        </p:nvPicPr>
        <p:blipFill>
          <a:blip r:embed="rId4"/>
          <a:stretch>
            <a:fillRect/>
          </a:stretch>
        </p:blipFill>
        <p:spPr>
          <a:xfrm>
            <a:off x="4344784" y="3337852"/>
            <a:ext cx="3360522" cy="3250067"/>
          </a:xfrm>
          <a:prstGeom prst="rect">
            <a:avLst/>
          </a:prstGeom>
        </p:spPr>
      </p:pic>
      <p:pic>
        <p:nvPicPr>
          <p:cNvPr id="78" name="그림 77">
            <a:extLst>
              <a:ext uri="{FF2B5EF4-FFF2-40B4-BE49-F238E27FC236}">
                <a16:creationId xmlns:a16="http://schemas.microsoft.com/office/drawing/2014/main" id="{00E18E01-4139-1FDF-EED1-C3442C7EF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175" y="1020754"/>
            <a:ext cx="3360784" cy="2160614"/>
          </a:xfrm>
          <a:prstGeom prst="rect">
            <a:avLst/>
          </a:prstGeom>
          <a:effectLst>
            <a:outerShdw blurRad="63500" sx="102000" sy="102000" algn="ctr" rotWithShape="0">
              <a:prstClr val="black">
                <a:alpha val="40000"/>
              </a:prstClr>
            </a:outerShdw>
          </a:effectLst>
        </p:spPr>
      </p:pic>
      <p:pic>
        <p:nvPicPr>
          <p:cNvPr id="15" name="그림 14">
            <a:extLst>
              <a:ext uri="{FF2B5EF4-FFF2-40B4-BE49-F238E27FC236}">
                <a16:creationId xmlns:a16="http://schemas.microsoft.com/office/drawing/2014/main" id="{74F4355D-6B0C-D448-2AEA-A7FB2E44D4C4}"/>
              </a:ext>
            </a:extLst>
          </p:cNvPr>
          <p:cNvPicPr>
            <a:picLocks noChangeAspect="1"/>
          </p:cNvPicPr>
          <p:nvPr/>
        </p:nvPicPr>
        <p:blipFill>
          <a:blip r:embed="rId6"/>
          <a:stretch>
            <a:fillRect/>
          </a:stretch>
        </p:blipFill>
        <p:spPr>
          <a:xfrm>
            <a:off x="476393" y="3337852"/>
            <a:ext cx="3360522" cy="3243489"/>
          </a:xfrm>
          <a:prstGeom prst="rect">
            <a:avLst/>
          </a:prstGeom>
        </p:spPr>
      </p:pic>
      <p:pic>
        <p:nvPicPr>
          <p:cNvPr id="16" name="그림 15">
            <a:extLst>
              <a:ext uri="{FF2B5EF4-FFF2-40B4-BE49-F238E27FC236}">
                <a16:creationId xmlns:a16="http://schemas.microsoft.com/office/drawing/2014/main" id="{C1736050-1684-754D-D9AE-53F4F3A33C79}"/>
              </a:ext>
            </a:extLst>
          </p:cNvPr>
          <p:cNvPicPr>
            <a:picLocks noChangeAspect="1"/>
          </p:cNvPicPr>
          <p:nvPr/>
        </p:nvPicPr>
        <p:blipFill>
          <a:blip r:embed="rId7"/>
          <a:stretch>
            <a:fillRect/>
          </a:stretch>
        </p:blipFill>
        <p:spPr>
          <a:xfrm>
            <a:off x="8213175" y="3337852"/>
            <a:ext cx="3360522" cy="3250067"/>
          </a:xfrm>
          <a:prstGeom prst="rect">
            <a:avLst/>
          </a:prstGeom>
        </p:spPr>
      </p:pic>
    </p:spTree>
    <p:extLst>
      <p:ext uri="{BB962C8B-B14F-4D97-AF65-F5344CB8AC3E}">
        <p14:creationId xmlns:p14="http://schemas.microsoft.com/office/powerpoint/2010/main" val="120656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RESULTS</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pic>
        <p:nvPicPr>
          <p:cNvPr id="9" name="Picture 15">
            <a:extLst>
              <a:ext uri="{FF2B5EF4-FFF2-40B4-BE49-F238E27FC236}">
                <a16:creationId xmlns:a16="http://schemas.microsoft.com/office/drawing/2014/main" id="{36419EF7-0C18-0C08-D9B7-91E1D5C7F253}"/>
              </a:ext>
            </a:extLst>
          </p:cNvPr>
          <p:cNvPicPr>
            <a:picLocks noChangeAspect="1"/>
          </p:cNvPicPr>
          <p:nvPr/>
        </p:nvPicPr>
        <p:blipFill>
          <a:blip r:embed="rId2"/>
          <a:stretch>
            <a:fillRect/>
          </a:stretch>
        </p:blipFill>
        <p:spPr>
          <a:xfrm>
            <a:off x="3994602" y="1020754"/>
            <a:ext cx="3360522" cy="2160614"/>
          </a:xfrm>
          <a:prstGeom prst="rect">
            <a:avLst/>
          </a:prstGeom>
          <a:noFill/>
          <a:ln>
            <a:noFill/>
          </a:ln>
          <a:effectLst>
            <a:outerShdw blurRad="63500" sx="102000" sy="102000" algn="ctr" rotWithShape="0">
              <a:prstClr val="black">
                <a:alpha val="40000"/>
              </a:prstClr>
            </a:outerShdw>
          </a:effectLst>
        </p:spPr>
      </p:pic>
      <p:pic>
        <p:nvPicPr>
          <p:cNvPr id="10" name="Picture 13">
            <a:extLst>
              <a:ext uri="{FF2B5EF4-FFF2-40B4-BE49-F238E27FC236}">
                <a16:creationId xmlns:a16="http://schemas.microsoft.com/office/drawing/2014/main" id="{ECE7DD56-4492-491F-05A5-3247BCA32DCB}"/>
              </a:ext>
            </a:extLst>
          </p:cNvPr>
          <p:cNvPicPr>
            <a:picLocks noChangeAspect="1"/>
          </p:cNvPicPr>
          <p:nvPr/>
        </p:nvPicPr>
        <p:blipFill>
          <a:blip r:embed="rId3"/>
          <a:stretch>
            <a:fillRect/>
          </a:stretch>
        </p:blipFill>
        <p:spPr>
          <a:xfrm>
            <a:off x="372827" y="1020754"/>
            <a:ext cx="3360522" cy="2160614"/>
          </a:xfrm>
          <a:prstGeom prst="rect">
            <a:avLst/>
          </a:prstGeom>
          <a:noFill/>
          <a:ln>
            <a:noFill/>
          </a:ln>
          <a:effectLst>
            <a:outerShdw blurRad="63500" sx="102000" sy="102000" algn="ctr" rotWithShape="0">
              <a:prstClr val="black">
                <a:alpha val="40000"/>
              </a:prstClr>
            </a:outerShdw>
          </a:effectLst>
        </p:spPr>
      </p:pic>
      <p:pic>
        <p:nvPicPr>
          <p:cNvPr id="3" name="그림 2">
            <a:extLst>
              <a:ext uri="{FF2B5EF4-FFF2-40B4-BE49-F238E27FC236}">
                <a16:creationId xmlns:a16="http://schemas.microsoft.com/office/drawing/2014/main" id="{242F57A0-4F86-8CEF-33A1-9D0D32510C7D}"/>
              </a:ext>
            </a:extLst>
          </p:cNvPr>
          <p:cNvPicPr>
            <a:picLocks noChangeAspect="1"/>
          </p:cNvPicPr>
          <p:nvPr/>
        </p:nvPicPr>
        <p:blipFill>
          <a:blip r:embed="rId4"/>
          <a:stretch>
            <a:fillRect/>
          </a:stretch>
        </p:blipFill>
        <p:spPr>
          <a:xfrm>
            <a:off x="372827" y="3337853"/>
            <a:ext cx="3360522" cy="3246720"/>
          </a:xfrm>
          <a:prstGeom prst="rect">
            <a:avLst/>
          </a:prstGeom>
        </p:spPr>
      </p:pic>
      <p:pic>
        <p:nvPicPr>
          <p:cNvPr id="5" name="그림 4">
            <a:extLst>
              <a:ext uri="{FF2B5EF4-FFF2-40B4-BE49-F238E27FC236}">
                <a16:creationId xmlns:a16="http://schemas.microsoft.com/office/drawing/2014/main" id="{52754832-5310-86C8-19E0-C5798AC7F7AD}"/>
              </a:ext>
            </a:extLst>
          </p:cNvPr>
          <p:cNvPicPr>
            <a:picLocks noChangeAspect="1"/>
          </p:cNvPicPr>
          <p:nvPr/>
        </p:nvPicPr>
        <p:blipFill>
          <a:blip r:embed="rId5"/>
          <a:stretch>
            <a:fillRect/>
          </a:stretch>
        </p:blipFill>
        <p:spPr>
          <a:xfrm>
            <a:off x="3994602" y="3337854"/>
            <a:ext cx="3360522" cy="3246720"/>
          </a:xfrm>
          <a:prstGeom prst="rect">
            <a:avLst/>
          </a:prstGeom>
        </p:spPr>
      </p:pic>
      <p:pic>
        <p:nvPicPr>
          <p:cNvPr id="16" name="그림 23">
            <a:extLst>
              <a:ext uri="{FF2B5EF4-FFF2-40B4-BE49-F238E27FC236}">
                <a16:creationId xmlns:a16="http://schemas.microsoft.com/office/drawing/2014/main" id="{0DCACF34-CB06-85AB-A4F9-B85644536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7353123" y="2101061"/>
            <a:ext cx="336007" cy="2893802"/>
          </a:xfrm>
          <a:prstGeom prst="rect">
            <a:avLst/>
          </a:prstGeom>
        </p:spPr>
      </p:pic>
      <p:pic>
        <p:nvPicPr>
          <p:cNvPr id="8" name="그림 7">
            <a:extLst>
              <a:ext uri="{FF2B5EF4-FFF2-40B4-BE49-F238E27FC236}">
                <a16:creationId xmlns:a16="http://schemas.microsoft.com/office/drawing/2014/main" id="{BB6A820D-1597-A323-DF88-559F49699305}"/>
              </a:ext>
            </a:extLst>
          </p:cNvPr>
          <p:cNvPicPr>
            <a:picLocks noChangeAspect="1"/>
          </p:cNvPicPr>
          <p:nvPr/>
        </p:nvPicPr>
        <p:blipFill>
          <a:blip r:embed="rId7"/>
          <a:stretch>
            <a:fillRect/>
          </a:stretch>
        </p:blipFill>
        <p:spPr>
          <a:xfrm>
            <a:off x="7418369" y="1350943"/>
            <a:ext cx="4773631" cy="4773631"/>
          </a:xfrm>
          <a:prstGeom prst="rect">
            <a:avLst/>
          </a:prstGeom>
        </p:spPr>
      </p:pic>
    </p:spTree>
    <p:extLst>
      <p:ext uri="{BB962C8B-B14F-4D97-AF65-F5344CB8AC3E}">
        <p14:creationId xmlns:p14="http://schemas.microsoft.com/office/powerpoint/2010/main" val="243583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RESULTS</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sp>
        <p:nvSpPr>
          <p:cNvPr id="8" name="TextBox 7">
            <a:extLst>
              <a:ext uri="{FF2B5EF4-FFF2-40B4-BE49-F238E27FC236}">
                <a16:creationId xmlns:a16="http://schemas.microsoft.com/office/drawing/2014/main" id="{65D6A51E-DD71-3593-2699-295414049D6B}"/>
              </a:ext>
            </a:extLst>
          </p:cNvPr>
          <p:cNvSpPr txBox="1"/>
          <p:nvPr/>
        </p:nvSpPr>
        <p:spPr>
          <a:xfrm>
            <a:off x="560010" y="1147877"/>
            <a:ext cx="11631990" cy="1600695"/>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By weighting RCMs, IDF curves are constructed to consider future rainfall changes.</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IDF curves have shown different features short period(2011-2040),  medium period(2041-2070), and long period(2071-2100)</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 intensity of rainfall is assessed as weaker than past in some models and the characteristics of RCMs are different.</a:t>
            </a:r>
          </a:p>
        </p:txBody>
      </p:sp>
      <p:sp>
        <p:nvSpPr>
          <p:cNvPr id="11" name="TextBox 10">
            <a:extLst>
              <a:ext uri="{FF2B5EF4-FFF2-40B4-BE49-F238E27FC236}">
                <a16:creationId xmlns:a16="http://schemas.microsoft.com/office/drawing/2014/main" id="{7D7E9734-7704-A9FD-94C8-EB1445E3216E}"/>
              </a:ext>
            </a:extLst>
          </p:cNvPr>
          <p:cNvSpPr txBox="1"/>
          <p:nvPr/>
        </p:nvSpPr>
        <p:spPr>
          <a:xfrm>
            <a:off x="244169" y="917440"/>
            <a:ext cx="6529614" cy="369332"/>
          </a:xfrm>
          <a:prstGeom prst="rect">
            <a:avLst/>
          </a:prstGeom>
          <a:noFill/>
        </p:spPr>
        <p:txBody>
          <a:bodyPr wrap="square" rtlCol="0">
            <a:spAutoFit/>
          </a:bodyPr>
          <a:lstStyle/>
          <a:p>
            <a:r>
              <a:rPr lang="en-US" altLang="ko-KR" b="1" i="1" dirty="0">
                <a:latin typeface="Times New Roman" panose="02020603050405020304" pitchFamily="18" charset="0"/>
                <a:cs typeface="Times New Roman" panose="02020603050405020304" pitchFamily="18" charset="0"/>
              </a:rPr>
              <a:t>STEP5. Construct Ensemble Model</a:t>
            </a:r>
            <a:endParaRPr lang="ko-KR" altLang="en-US" b="1" i="1" dirty="0">
              <a:latin typeface="Times New Roman" panose="02020603050405020304" pitchFamily="18" charset="0"/>
              <a:cs typeface="Times New Roman" panose="02020603050405020304" pitchFamily="18" charset="0"/>
            </a:endParaRPr>
          </a:p>
        </p:txBody>
      </p:sp>
      <p:pic>
        <p:nvPicPr>
          <p:cNvPr id="14" name="그림 13">
            <a:extLst>
              <a:ext uri="{FF2B5EF4-FFF2-40B4-BE49-F238E27FC236}">
                <a16:creationId xmlns:a16="http://schemas.microsoft.com/office/drawing/2014/main" id="{65213FC1-AE37-ECB1-7C07-A8B78718CF00}"/>
              </a:ext>
            </a:extLst>
          </p:cNvPr>
          <p:cNvPicPr>
            <a:picLocks noChangeAspect="1"/>
          </p:cNvPicPr>
          <p:nvPr/>
        </p:nvPicPr>
        <p:blipFill>
          <a:blip r:embed="rId2"/>
          <a:stretch>
            <a:fillRect/>
          </a:stretch>
        </p:blipFill>
        <p:spPr>
          <a:xfrm>
            <a:off x="7870170" y="2878417"/>
            <a:ext cx="3957029" cy="3957029"/>
          </a:xfrm>
          <a:prstGeom prst="rect">
            <a:avLst/>
          </a:prstGeom>
        </p:spPr>
      </p:pic>
      <p:pic>
        <p:nvPicPr>
          <p:cNvPr id="15" name="그림 14">
            <a:extLst>
              <a:ext uri="{FF2B5EF4-FFF2-40B4-BE49-F238E27FC236}">
                <a16:creationId xmlns:a16="http://schemas.microsoft.com/office/drawing/2014/main" id="{038A5F2C-89F9-1439-7FBE-9E0E766F2760}"/>
              </a:ext>
            </a:extLst>
          </p:cNvPr>
          <p:cNvPicPr>
            <a:picLocks noChangeAspect="1"/>
          </p:cNvPicPr>
          <p:nvPr/>
        </p:nvPicPr>
        <p:blipFill>
          <a:blip r:embed="rId3"/>
          <a:stretch>
            <a:fillRect/>
          </a:stretch>
        </p:blipFill>
        <p:spPr>
          <a:xfrm>
            <a:off x="4102719" y="2878418"/>
            <a:ext cx="3964038" cy="3964038"/>
          </a:xfrm>
          <a:prstGeom prst="rect">
            <a:avLst/>
          </a:prstGeom>
        </p:spPr>
      </p:pic>
      <p:pic>
        <p:nvPicPr>
          <p:cNvPr id="16" name="그림 15">
            <a:extLst>
              <a:ext uri="{FF2B5EF4-FFF2-40B4-BE49-F238E27FC236}">
                <a16:creationId xmlns:a16="http://schemas.microsoft.com/office/drawing/2014/main" id="{5170AD74-7D77-E071-8904-0A5BCEFF2F04}"/>
              </a:ext>
            </a:extLst>
          </p:cNvPr>
          <p:cNvPicPr>
            <a:picLocks noChangeAspect="1"/>
          </p:cNvPicPr>
          <p:nvPr/>
        </p:nvPicPr>
        <p:blipFill>
          <a:blip r:embed="rId4"/>
          <a:stretch>
            <a:fillRect/>
          </a:stretch>
        </p:blipFill>
        <p:spPr>
          <a:xfrm>
            <a:off x="560010" y="2895987"/>
            <a:ext cx="3939459" cy="3939459"/>
          </a:xfrm>
          <a:prstGeom prst="rect">
            <a:avLst/>
          </a:prstGeom>
        </p:spPr>
      </p:pic>
      <p:sp>
        <p:nvSpPr>
          <p:cNvPr id="3" name="TextBox 2">
            <a:extLst>
              <a:ext uri="{FF2B5EF4-FFF2-40B4-BE49-F238E27FC236}">
                <a16:creationId xmlns:a16="http://schemas.microsoft.com/office/drawing/2014/main" id="{E4841A3A-3D72-F3F1-F4AA-CC8447961E67}"/>
              </a:ext>
            </a:extLst>
          </p:cNvPr>
          <p:cNvSpPr txBox="1"/>
          <p:nvPr/>
        </p:nvSpPr>
        <p:spPr>
          <a:xfrm>
            <a:off x="714518" y="2766141"/>
            <a:ext cx="2933700" cy="307777"/>
          </a:xfrm>
          <a:prstGeom prst="rect">
            <a:avLst/>
          </a:prstGeom>
          <a:noFill/>
        </p:spPr>
        <p:txBody>
          <a:bodyPr wrap="square" rtlCol="0">
            <a:spAutoFit/>
          </a:bodyPr>
          <a:lstStyle/>
          <a:p>
            <a:pPr marL="285750" indent="-285750">
              <a:buFont typeface="Wingdings" panose="05000000000000000000" pitchFamily="2" charset="2"/>
              <a:buChar char="v"/>
            </a:pPr>
            <a:r>
              <a:rPr lang="en-US" altLang="ko-KR" sz="1400" dirty="0">
                <a:solidFill>
                  <a:srgbClr val="6D4E35"/>
                </a:solidFill>
                <a:latin typeface="Times New Roman" panose="02020603050405020304" pitchFamily="18" charset="0"/>
                <a:cs typeface="Times New Roman" panose="02020603050405020304" pitchFamily="18" charset="0"/>
              </a:rPr>
              <a:t>2011~2040 RCP2.6 IDF Curve</a:t>
            </a:r>
            <a:endParaRPr lang="ko-KR" altLang="en-US" sz="1400" dirty="0">
              <a:solidFill>
                <a:srgbClr val="6D4E35"/>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16934A6-3377-8668-529F-CD424BDF4DE6}"/>
              </a:ext>
            </a:extLst>
          </p:cNvPr>
          <p:cNvSpPr txBox="1"/>
          <p:nvPr/>
        </p:nvSpPr>
        <p:spPr>
          <a:xfrm>
            <a:off x="4257227" y="2766141"/>
            <a:ext cx="2933700" cy="307777"/>
          </a:xfrm>
          <a:prstGeom prst="rect">
            <a:avLst/>
          </a:prstGeom>
          <a:noFill/>
        </p:spPr>
        <p:txBody>
          <a:bodyPr wrap="square" rtlCol="0">
            <a:spAutoFit/>
          </a:bodyPr>
          <a:lstStyle/>
          <a:p>
            <a:pPr marL="285750" indent="-285750">
              <a:buFont typeface="Wingdings" panose="05000000000000000000" pitchFamily="2" charset="2"/>
              <a:buChar char="v"/>
            </a:pPr>
            <a:r>
              <a:rPr lang="en-US" altLang="ko-KR" sz="1400" dirty="0">
                <a:solidFill>
                  <a:srgbClr val="6D4E35"/>
                </a:solidFill>
                <a:latin typeface="Times New Roman" panose="02020603050405020304" pitchFamily="18" charset="0"/>
                <a:cs typeface="Times New Roman" panose="02020603050405020304" pitchFamily="18" charset="0"/>
              </a:rPr>
              <a:t>2041~2070 RCP2.6 IDF Curve</a:t>
            </a:r>
            <a:endParaRPr lang="ko-KR" altLang="en-US" sz="1400" dirty="0">
              <a:solidFill>
                <a:srgbClr val="6D4E35"/>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FFD173A-D494-0D3F-4C3F-C2E6ACEDB1C4}"/>
              </a:ext>
            </a:extLst>
          </p:cNvPr>
          <p:cNvSpPr txBox="1"/>
          <p:nvPr/>
        </p:nvSpPr>
        <p:spPr>
          <a:xfrm>
            <a:off x="7870170" y="2766141"/>
            <a:ext cx="2933700" cy="307777"/>
          </a:xfrm>
          <a:prstGeom prst="rect">
            <a:avLst/>
          </a:prstGeom>
          <a:noFill/>
        </p:spPr>
        <p:txBody>
          <a:bodyPr wrap="square" rtlCol="0">
            <a:spAutoFit/>
          </a:bodyPr>
          <a:lstStyle/>
          <a:p>
            <a:pPr marL="285750" indent="-285750">
              <a:buFont typeface="Wingdings" panose="05000000000000000000" pitchFamily="2" charset="2"/>
              <a:buChar char="v"/>
            </a:pPr>
            <a:r>
              <a:rPr lang="en-US" altLang="ko-KR" sz="1400" dirty="0">
                <a:solidFill>
                  <a:srgbClr val="6D4E35"/>
                </a:solidFill>
                <a:latin typeface="Times New Roman" panose="02020603050405020304" pitchFamily="18" charset="0"/>
                <a:cs typeface="Times New Roman" panose="02020603050405020304" pitchFamily="18" charset="0"/>
              </a:rPr>
              <a:t>2071~2100 RCP2.6 IDF Curve</a:t>
            </a:r>
            <a:endParaRPr lang="ko-KR" altLang="en-US" sz="1400" dirty="0">
              <a:solidFill>
                <a:srgbClr val="6D4E3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50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RESULTS</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sp>
        <p:nvSpPr>
          <p:cNvPr id="8" name="TextBox 7">
            <a:extLst>
              <a:ext uri="{FF2B5EF4-FFF2-40B4-BE49-F238E27FC236}">
                <a16:creationId xmlns:a16="http://schemas.microsoft.com/office/drawing/2014/main" id="{65D6A51E-DD71-3593-2699-295414049D6B}"/>
              </a:ext>
            </a:extLst>
          </p:cNvPr>
          <p:cNvSpPr txBox="1"/>
          <p:nvPr/>
        </p:nvSpPr>
        <p:spPr>
          <a:xfrm>
            <a:off x="560010" y="1147877"/>
            <a:ext cx="11631990" cy="1600695"/>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By weighting RCMs, IDF curves are constructed to consider future rainfall changes.</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IDF curves have shown different features short period(2011-2040),  medium period(2041-2070), and long period(2071-2100)</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 intensity of rainfall is assessed as weaker than past in some models and the characteristics of RCMs are different.</a:t>
            </a:r>
          </a:p>
        </p:txBody>
      </p:sp>
      <p:sp>
        <p:nvSpPr>
          <p:cNvPr id="11" name="TextBox 10">
            <a:extLst>
              <a:ext uri="{FF2B5EF4-FFF2-40B4-BE49-F238E27FC236}">
                <a16:creationId xmlns:a16="http://schemas.microsoft.com/office/drawing/2014/main" id="{7D7E9734-7704-A9FD-94C8-EB1445E3216E}"/>
              </a:ext>
            </a:extLst>
          </p:cNvPr>
          <p:cNvSpPr txBox="1"/>
          <p:nvPr/>
        </p:nvSpPr>
        <p:spPr>
          <a:xfrm>
            <a:off x="244169" y="917440"/>
            <a:ext cx="6529614" cy="369332"/>
          </a:xfrm>
          <a:prstGeom prst="rect">
            <a:avLst/>
          </a:prstGeom>
          <a:noFill/>
        </p:spPr>
        <p:txBody>
          <a:bodyPr wrap="square" rtlCol="0">
            <a:spAutoFit/>
          </a:bodyPr>
          <a:lstStyle/>
          <a:p>
            <a:r>
              <a:rPr lang="en-US" altLang="ko-KR" b="1" i="1" dirty="0">
                <a:latin typeface="Times New Roman" panose="02020603050405020304" pitchFamily="18" charset="0"/>
                <a:cs typeface="Times New Roman" panose="02020603050405020304" pitchFamily="18" charset="0"/>
              </a:rPr>
              <a:t>STEP5. Construct Ensemble Model</a:t>
            </a:r>
            <a:endParaRPr lang="ko-KR" altLang="en-US" b="1" i="1" dirty="0">
              <a:latin typeface="Times New Roman" panose="02020603050405020304" pitchFamily="18" charset="0"/>
              <a:cs typeface="Times New Roman" panose="02020603050405020304" pitchFamily="18" charset="0"/>
            </a:endParaRPr>
          </a:p>
        </p:txBody>
      </p:sp>
      <p:pic>
        <p:nvPicPr>
          <p:cNvPr id="7" name="그림 6">
            <a:extLst>
              <a:ext uri="{FF2B5EF4-FFF2-40B4-BE49-F238E27FC236}">
                <a16:creationId xmlns:a16="http://schemas.microsoft.com/office/drawing/2014/main" id="{836ED6CA-28CF-DFA3-1F88-15C97B9515BE}"/>
              </a:ext>
            </a:extLst>
          </p:cNvPr>
          <p:cNvPicPr>
            <a:picLocks noChangeAspect="1"/>
          </p:cNvPicPr>
          <p:nvPr/>
        </p:nvPicPr>
        <p:blipFill>
          <a:blip r:embed="rId2"/>
          <a:stretch>
            <a:fillRect/>
          </a:stretch>
        </p:blipFill>
        <p:spPr>
          <a:xfrm>
            <a:off x="560262" y="2902996"/>
            <a:ext cx="3939459" cy="3939459"/>
          </a:xfrm>
          <a:prstGeom prst="rect">
            <a:avLst/>
          </a:prstGeom>
        </p:spPr>
      </p:pic>
      <p:pic>
        <p:nvPicPr>
          <p:cNvPr id="5" name="그림 4">
            <a:extLst>
              <a:ext uri="{FF2B5EF4-FFF2-40B4-BE49-F238E27FC236}">
                <a16:creationId xmlns:a16="http://schemas.microsoft.com/office/drawing/2014/main" id="{0074A8FA-50E1-26AC-7EE4-868DDC31252A}"/>
              </a:ext>
            </a:extLst>
          </p:cNvPr>
          <p:cNvPicPr>
            <a:picLocks noChangeAspect="1"/>
          </p:cNvPicPr>
          <p:nvPr/>
        </p:nvPicPr>
        <p:blipFill>
          <a:blip r:embed="rId3"/>
          <a:stretch>
            <a:fillRect/>
          </a:stretch>
        </p:blipFill>
        <p:spPr>
          <a:xfrm>
            <a:off x="4117486" y="2881922"/>
            <a:ext cx="3957028" cy="3957028"/>
          </a:xfrm>
          <a:prstGeom prst="rect">
            <a:avLst/>
          </a:prstGeom>
        </p:spPr>
      </p:pic>
      <p:pic>
        <p:nvPicPr>
          <p:cNvPr id="10" name="그림 9">
            <a:extLst>
              <a:ext uri="{FF2B5EF4-FFF2-40B4-BE49-F238E27FC236}">
                <a16:creationId xmlns:a16="http://schemas.microsoft.com/office/drawing/2014/main" id="{7A4EF3F4-6293-E55B-C4B8-E75CDC4A3DB0}"/>
              </a:ext>
            </a:extLst>
          </p:cNvPr>
          <p:cNvPicPr>
            <a:picLocks noChangeAspect="1"/>
          </p:cNvPicPr>
          <p:nvPr/>
        </p:nvPicPr>
        <p:blipFill>
          <a:blip r:embed="rId4"/>
          <a:stretch>
            <a:fillRect/>
          </a:stretch>
        </p:blipFill>
        <p:spPr>
          <a:xfrm>
            <a:off x="7870170" y="2884265"/>
            <a:ext cx="3957028" cy="3957028"/>
          </a:xfrm>
          <a:prstGeom prst="rect">
            <a:avLst/>
          </a:prstGeom>
        </p:spPr>
      </p:pic>
      <p:sp>
        <p:nvSpPr>
          <p:cNvPr id="12" name="TextBox 11">
            <a:extLst>
              <a:ext uri="{FF2B5EF4-FFF2-40B4-BE49-F238E27FC236}">
                <a16:creationId xmlns:a16="http://schemas.microsoft.com/office/drawing/2014/main" id="{AD1ADBFC-9F92-CCD1-C782-82918700BFE1}"/>
              </a:ext>
            </a:extLst>
          </p:cNvPr>
          <p:cNvSpPr txBox="1"/>
          <p:nvPr/>
        </p:nvSpPr>
        <p:spPr>
          <a:xfrm>
            <a:off x="714518" y="2766141"/>
            <a:ext cx="2933700" cy="307777"/>
          </a:xfrm>
          <a:prstGeom prst="rect">
            <a:avLst/>
          </a:prstGeom>
          <a:noFill/>
        </p:spPr>
        <p:txBody>
          <a:bodyPr wrap="square" rtlCol="0">
            <a:spAutoFit/>
          </a:bodyPr>
          <a:lstStyle/>
          <a:p>
            <a:pPr marL="285750" indent="-285750">
              <a:buFont typeface="Wingdings" panose="05000000000000000000" pitchFamily="2" charset="2"/>
              <a:buChar char="v"/>
            </a:pPr>
            <a:r>
              <a:rPr lang="en-US" altLang="ko-KR" sz="1400" dirty="0">
                <a:solidFill>
                  <a:srgbClr val="6D4E35"/>
                </a:solidFill>
                <a:latin typeface="Times New Roman" panose="02020603050405020304" pitchFamily="18" charset="0"/>
                <a:cs typeface="Times New Roman" panose="02020603050405020304" pitchFamily="18" charset="0"/>
              </a:rPr>
              <a:t>2011~2040 RCP8.5 IDF Curve</a:t>
            </a:r>
            <a:endParaRPr lang="ko-KR" altLang="en-US" sz="1400" dirty="0">
              <a:solidFill>
                <a:srgbClr val="6D4E35"/>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283A226-AC5F-CA32-6298-8B4726B5D156}"/>
              </a:ext>
            </a:extLst>
          </p:cNvPr>
          <p:cNvSpPr txBox="1"/>
          <p:nvPr/>
        </p:nvSpPr>
        <p:spPr>
          <a:xfrm>
            <a:off x="4257227" y="2766141"/>
            <a:ext cx="2933700" cy="307777"/>
          </a:xfrm>
          <a:prstGeom prst="rect">
            <a:avLst/>
          </a:prstGeom>
          <a:noFill/>
        </p:spPr>
        <p:txBody>
          <a:bodyPr wrap="square" rtlCol="0">
            <a:spAutoFit/>
          </a:bodyPr>
          <a:lstStyle/>
          <a:p>
            <a:pPr marL="285750" indent="-285750">
              <a:buFont typeface="Wingdings" panose="05000000000000000000" pitchFamily="2" charset="2"/>
              <a:buChar char="v"/>
            </a:pPr>
            <a:r>
              <a:rPr lang="en-US" altLang="ko-KR" sz="1400" dirty="0">
                <a:solidFill>
                  <a:srgbClr val="6D4E35"/>
                </a:solidFill>
                <a:latin typeface="Times New Roman" panose="02020603050405020304" pitchFamily="18" charset="0"/>
                <a:cs typeface="Times New Roman" panose="02020603050405020304" pitchFamily="18" charset="0"/>
              </a:rPr>
              <a:t>2041~2070 RCP8.5 IDF Curve</a:t>
            </a:r>
            <a:endParaRPr lang="ko-KR" altLang="en-US" sz="1400" dirty="0">
              <a:solidFill>
                <a:srgbClr val="6D4E35"/>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B742EDA-32A2-22E9-3B45-CA3628453DE9}"/>
              </a:ext>
            </a:extLst>
          </p:cNvPr>
          <p:cNvSpPr txBox="1"/>
          <p:nvPr/>
        </p:nvSpPr>
        <p:spPr>
          <a:xfrm>
            <a:off x="7870170" y="2766141"/>
            <a:ext cx="2933700" cy="307777"/>
          </a:xfrm>
          <a:prstGeom prst="rect">
            <a:avLst/>
          </a:prstGeom>
          <a:noFill/>
        </p:spPr>
        <p:txBody>
          <a:bodyPr wrap="square" rtlCol="0">
            <a:spAutoFit/>
          </a:bodyPr>
          <a:lstStyle/>
          <a:p>
            <a:pPr marL="285750" indent="-285750">
              <a:buFont typeface="Wingdings" panose="05000000000000000000" pitchFamily="2" charset="2"/>
              <a:buChar char="v"/>
            </a:pPr>
            <a:r>
              <a:rPr lang="en-US" altLang="ko-KR" sz="1400" dirty="0">
                <a:solidFill>
                  <a:srgbClr val="6D4E35"/>
                </a:solidFill>
                <a:latin typeface="Times New Roman" panose="02020603050405020304" pitchFamily="18" charset="0"/>
                <a:cs typeface="Times New Roman" panose="02020603050405020304" pitchFamily="18" charset="0"/>
              </a:rPr>
              <a:t>2071~2100 RCP8.5 IDF Curve</a:t>
            </a:r>
            <a:endParaRPr lang="ko-KR" altLang="en-US" sz="1400" dirty="0">
              <a:solidFill>
                <a:srgbClr val="6D4E3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28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9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직각 삼각형 6">
            <a:extLst>
              <a:ext uri="{FF2B5EF4-FFF2-40B4-BE49-F238E27FC236}">
                <a16:creationId xmlns:a16="http://schemas.microsoft.com/office/drawing/2014/main" id="{B8BA40F9-82AA-4A09-A437-AD3D4F034622}"/>
              </a:ext>
            </a:extLst>
          </p:cNvPr>
          <p:cNvSpPr/>
          <p:nvPr/>
        </p:nvSpPr>
        <p:spPr>
          <a:xfrm flipV="1">
            <a:off x="0" y="-19493"/>
            <a:ext cx="4689987" cy="4400989"/>
          </a:xfrm>
          <a:prstGeom prst="rtTriangle">
            <a:avLst/>
          </a:prstGeom>
          <a:solidFill>
            <a:srgbClr val="1C1D2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a:extLst>
              <a:ext uri="{FF2B5EF4-FFF2-40B4-BE49-F238E27FC236}">
                <a16:creationId xmlns:a16="http://schemas.microsoft.com/office/drawing/2014/main" id="{38F8F71A-8DBC-43E3-A17F-143B664AB654}"/>
              </a:ext>
            </a:extLst>
          </p:cNvPr>
          <p:cNvSpPr txBox="1"/>
          <p:nvPr/>
        </p:nvSpPr>
        <p:spPr>
          <a:xfrm>
            <a:off x="3976007" y="3656691"/>
            <a:ext cx="4152900" cy="584775"/>
          </a:xfrm>
          <a:prstGeom prst="rect">
            <a:avLst/>
          </a:prstGeom>
          <a:noFill/>
        </p:spPr>
        <p:txBody>
          <a:bodyPr wrap="square" rtlCol="0">
            <a:spAutoFit/>
          </a:bodyPr>
          <a:lstStyle/>
          <a:p>
            <a:r>
              <a:rPr lang="en-US" altLang="ko-KR" sz="3200" dirty="0">
                <a:solidFill>
                  <a:schemeClr val="bg1"/>
                </a:solidFill>
                <a:latin typeface="Times New Roman" panose="02020603050405020304" pitchFamily="18" charset="0"/>
                <a:cs typeface="Times New Roman" panose="02020603050405020304" pitchFamily="18" charset="0"/>
              </a:rPr>
              <a:t>Methodology</a:t>
            </a:r>
            <a:endParaRPr lang="ko-KR" altLang="en-US" sz="3200" dirty="0">
              <a:solidFill>
                <a:schemeClr val="bg1"/>
              </a:solidFill>
              <a:latin typeface="Times New Roman" panose="02020603050405020304" pitchFamily="18" charset="0"/>
              <a:cs typeface="Times New Roman" panose="02020603050405020304" pitchFamily="18" charset="0"/>
            </a:endParaRPr>
          </a:p>
        </p:txBody>
      </p:sp>
      <p:sp>
        <p:nvSpPr>
          <p:cNvPr id="5" name="직사각형 4">
            <a:extLst>
              <a:ext uri="{FF2B5EF4-FFF2-40B4-BE49-F238E27FC236}">
                <a16:creationId xmlns:a16="http://schemas.microsoft.com/office/drawing/2014/main" id="{BEFFC11E-2592-4BDA-A526-AACFC77E49BD}"/>
              </a:ext>
            </a:extLst>
          </p:cNvPr>
          <p:cNvSpPr/>
          <p:nvPr/>
        </p:nvSpPr>
        <p:spPr>
          <a:xfrm>
            <a:off x="449304" y="601075"/>
            <a:ext cx="2846213" cy="780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4000" b="1" i="1" dirty="0">
                <a:solidFill>
                  <a:srgbClr val="AD9173"/>
                </a:solidFill>
                <a:latin typeface="Calibri" panose="020F0502020204030204" pitchFamily="34" charset="0"/>
                <a:cs typeface="Calibri" panose="020F0502020204030204" pitchFamily="34" charset="0"/>
              </a:rPr>
              <a:t>CONTENTS</a:t>
            </a:r>
          </a:p>
        </p:txBody>
      </p:sp>
      <p:sp>
        <p:nvSpPr>
          <p:cNvPr id="8" name="TextBox 7">
            <a:extLst>
              <a:ext uri="{FF2B5EF4-FFF2-40B4-BE49-F238E27FC236}">
                <a16:creationId xmlns:a16="http://schemas.microsoft.com/office/drawing/2014/main" id="{FC42AA74-CE78-4C20-A613-8979960BDE14}"/>
              </a:ext>
            </a:extLst>
          </p:cNvPr>
          <p:cNvSpPr txBox="1"/>
          <p:nvPr/>
        </p:nvSpPr>
        <p:spPr>
          <a:xfrm>
            <a:off x="5252357" y="2570841"/>
            <a:ext cx="4152900" cy="584775"/>
          </a:xfrm>
          <a:prstGeom prst="rect">
            <a:avLst/>
          </a:prstGeom>
          <a:noFill/>
        </p:spPr>
        <p:txBody>
          <a:bodyPr wrap="square" rtlCol="0">
            <a:spAutoFit/>
          </a:bodyPr>
          <a:lstStyle/>
          <a:p>
            <a:r>
              <a:rPr lang="en-US" altLang="ko-KR" sz="3200" dirty="0">
                <a:solidFill>
                  <a:schemeClr val="bg1"/>
                </a:solidFill>
                <a:latin typeface="Times New Roman" panose="02020603050405020304" pitchFamily="18" charset="0"/>
                <a:cs typeface="Times New Roman" panose="02020603050405020304" pitchFamily="18" charset="0"/>
              </a:rPr>
              <a:t>Data</a:t>
            </a:r>
            <a:endParaRPr lang="ko-KR" altLang="en-US" sz="32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600B7C9-AEE4-41B3-8302-98179970E513}"/>
              </a:ext>
            </a:extLst>
          </p:cNvPr>
          <p:cNvSpPr txBox="1"/>
          <p:nvPr/>
        </p:nvSpPr>
        <p:spPr>
          <a:xfrm>
            <a:off x="6125028" y="1533069"/>
            <a:ext cx="4152900" cy="584775"/>
          </a:xfrm>
          <a:prstGeom prst="rect">
            <a:avLst/>
          </a:prstGeom>
          <a:noFill/>
        </p:spPr>
        <p:txBody>
          <a:bodyPr wrap="square" rtlCol="0">
            <a:spAutoFit/>
          </a:bodyPr>
          <a:lstStyle/>
          <a:p>
            <a:r>
              <a:rPr lang="en-US" altLang="ko-KR" sz="3200" dirty="0">
                <a:solidFill>
                  <a:schemeClr val="bg1"/>
                </a:solidFill>
                <a:latin typeface="Times New Roman" panose="02020603050405020304" pitchFamily="18" charset="0"/>
                <a:cs typeface="Times New Roman" panose="02020603050405020304" pitchFamily="18" charset="0"/>
              </a:rPr>
              <a:t>Introduction</a:t>
            </a:r>
            <a:endParaRPr lang="ko-KR" altLang="en-US" sz="32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9F0E9B4-8085-41D0-A3C2-12A5FA1DC9B0}"/>
              </a:ext>
            </a:extLst>
          </p:cNvPr>
          <p:cNvSpPr txBox="1"/>
          <p:nvPr/>
        </p:nvSpPr>
        <p:spPr>
          <a:xfrm>
            <a:off x="2809421" y="4788230"/>
            <a:ext cx="4152900" cy="584775"/>
          </a:xfrm>
          <a:prstGeom prst="rect">
            <a:avLst/>
          </a:prstGeom>
          <a:noFill/>
        </p:spPr>
        <p:txBody>
          <a:bodyPr wrap="square" rtlCol="0">
            <a:spAutoFit/>
          </a:bodyPr>
          <a:lstStyle/>
          <a:p>
            <a:r>
              <a:rPr lang="en-US" altLang="ko-KR" sz="3200" dirty="0">
                <a:solidFill>
                  <a:schemeClr val="bg1"/>
                </a:solidFill>
                <a:latin typeface="Times New Roman" panose="02020603050405020304" pitchFamily="18" charset="0"/>
                <a:cs typeface="Times New Roman" panose="02020603050405020304" pitchFamily="18" charset="0"/>
              </a:rPr>
              <a:t>Results</a:t>
            </a:r>
            <a:endParaRPr lang="ko-KR" altLang="en-US" sz="3200" dirty="0">
              <a:solidFill>
                <a:schemeClr val="bg1"/>
              </a:solidFill>
              <a:latin typeface="Times New Roman" panose="02020603050405020304" pitchFamily="18" charset="0"/>
              <a:cs typeface="Times New Roman" panose="02020603050405020304" pitchFamily="18" charset="0"/>
            </a:endParaRPr>
          </a:p>
        </p:txBody>
      </p:sp>
      <p:cxnSp>
        <p:nvCxnSpPr>
          <p:cNvPr id="11" name="직선 연결선 10">
            <a:extLst>
              <a:ext uri="{FF2B5EF4-FFF2-40B4-BE49-F238E27FC236}">
                <a16:creationId xmlns:a16="http://schemas.microsoft.com/office/drawing/2014/main" id="{C3949B49-9DCC-4A4B-BC67-21CCA28553F6}"/>
              </a:ext>
            </a:extLst>
          </p:cNvPr>
          <p:cNvCxnSpPr>
            <a:cxnSpLocks/>
          </p:cNvCxnSpPr>
          <p:nvPr/>
        </p:nvCxnSpPr>
        <p:spPr>
          <a:xfrm flipH="1">
            <a:off x="7483706" y="2298868"/>
            <a:ext cx="4025734" cy="40293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F6175A55-DA38-416D-B779-3C74BA872975}"/>
              </a:ext>
            </a:extLst>
          </p:cNvPr>
          <p:cNvCxnSpPr>
            <a:cxnSpLocks/>
          </p:cNvCxnSpPr>
          <p:nvPr/>
        </p:nvCxnSpPr>
        <p:spPr>
          <a:xfrm flipH="1">
            <a:off x="682560" y="601980"/>
            <a:ext cx="4064700" cy="38539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49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INTRODUCTION</a:t>
            </a:r>
          </a:p>
        </p:txBody>
      </p:sp>
      <p:sp>
        <p:nvSpPr>
          <p:cNvPr id="3" name="TextBox 2">
            <a:extLst>
              <a:ext uri="{FF2B5EF4-FFF2-40B4-BE49-F238E27FC236}">
                <a16:creationId xmlns:a16="http://schemas.microsoft.com/office/drawing/2014/main" id="{AEC324F7-D8F4-4A86-8A65-75C45C3EC8E8}"/>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pic>
        <p:nvPicPr>
          <p:cNvPr id="4" name="그림 3" descr="텍스트, 콤팩트디스크, 명함이(가) 표시된 사진&#10;&#10;자동 생성된 설명">
            <a:extLst>
              <a:ext uri="{FF2B5EF4-FFF2-40B4-BE49-F238E27FC236}">
                <a16:creationId xmlns:a16="http://schemas.microsoft.com/office/drawing/2014/main" id="{997A8353-D978-CDEE-E264-2D284D093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151" y="1845776"/>
            <a:ext cx="1438403" cy="2034115"/>
          </a:xfrm>
          <a:prstGeom prst="rect">
            <a:avLst/>
          </a:prstGeom>
          <a:effectLst>
            <a:outerShdw blurRad="63500" sx="102000" sy="102000" algn="ctr" rotWithShape="0">
              <a:prstClr val="black">
                <a:alpha val="40000"/>
              </a:prstClr>
            </a:outerShdw>
          </a:effectLst>
        </p:spPr>
      </p:pic>
      <p:pic>
        <p:nvPicPr>
          <p:cNvPr id="5" name="그림 4">
            <a:extLst>
              <a:ext uri="{FF2B5EF4-FFF2-40B4-BE49-F238E27FC236}">
                <a16:creationId xmlns:a16="http://schemas.microsoft.com/office/drawing/2014/main" id="{0E679590-0F1B-C98C-5B9C-A70872A85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865" y="4022061"/>
            <a:ext cx="1438404" cy="1966524"/>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BB5D32AA-540E-4462-6A14-423848EA4577}"/>
              </a:ext>
            </a:extLst>
          </p:cNvPr>
          <p:cNvSpPr txBox="1"/>
          <p:nvPr/>
        </p:nvSpPr>
        <p:spPr>
          <a:xfrm>
            <a:off x="6788629" y="1794976"/>
            <a:ext cx="4667554" cy="4348883"/>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 statute 『FRAMEWORK ACT ON WATER MANAGEMENT』 has only three provisions in Korea.</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Article 18</a:t>
            </a:r>
          </a:p>
          <a:p>
            <a:pPr marL="180000">
              <a:lnSpc>
                <a:spcPct val="140000"/>
              </a:lnSpc>
            </a:pPr>
            <a:r>
              <a:rPr lang="en-US" altLang="ko-KR" sz="1100" dirty="0">
                <a:latin typeface="Times New Roman" panose="02020603050405020304" pitchFamily="18" charset="0"/>
                <a:ea typeface="KoPubWorld돋움체 Medium" panose="00000600000000000000" pitchFamily="2" charset="-127"/>
                <a:cs typeface="Times New Roman" panose="02020603050405020304" pitchFamily="18" charset="0"/>
              </a:rPr>
              <a:t>Response to Climate Change</a:t>
            </a:r>
          </a:p>
          <a:p>
            <a:pPr marL="361950" indent="-182563"/>
            <a:r>
              <a:rPr lang="en-US" altLang="ko-KR" sz="1200" dirty="0">
                <a:latin typeface="Times New Roman" panose="02020603050405020304" pitchFamily="18" charset="0"/>
                <a:ea typeface="KoPubWorld돋움체 Medium" panose="00000600000000000000" pitchFamily="2" charset="-127"/>
                <a:cs typeface="Times New Roman" panose="02020603050405020304" pitchFamily="18" charset="0"/>
              </a:rPr>
              <a:t>  - The State and local governments shall minimize the vulnerabilities of water management caused by climate change and prepare water management measures to actively respond to climate change through restoration, etc. Of the water cycle</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Article 27 (6) </a:t>
            </a:r>
          </a:p>
          <a:p>
            <a:pPr marL="180000">
              <a:lnSpc>
                <a:spcPct val="140000"/>
              </a:lnSpc>
            </a:pPr>
            <a:r>
              <a:rPr lang="en-US" altLang="ko-KR" sz="1100" dirty="0">
                <a:latin typeface="Times New Roman" panose="02020603050405020304" pitchFamily="18" charset="0"/>
                <a:ea typeface="KoPubWorld돋움체 Medium" panose="00000600000000000000" pitchFamily="2" charset="-127"/>
                <a:cs typeface="Times New Roman" panose="02020603050405020304" pitchFamily="18" charset="0"/>
              </a:rPr>
              <a:t>Formulation, </a:t>
            </a:r>
            <a:r>
              <a:rPr lang="en-US" altLang="ko-KR" sz="1100" dirty="0" err="1">
                <a:latin typeface="Times New Roman" panose="02020603050405020304" pitchFamily="18" charset="0"/>
                <a:ea typeface="KoPubWorld돋움체 Medium" panose="00000600000000000000" pitchFamily="2" charset="-127"/>
                <a:cs typeface="Times New Roman" panose="02020603050405020304" pitchFamily="18" charset="0"/>
              </a:rPr>
              <a:t>etc</a:t>
            </a:r>
            <a:r>
              <a:rPr lang="en-US" altLang="ko-KR" sz="1100" dirty="0">
                <a:latin typeface="Times New Roman" panose="02020603050405020304" pitchFamily="18" charset="0"/>
                <a:ea typeface="KoPubWorld돋움체 Medium" panose="00000600000000000000" pitchFamily="2" charset="-127"/>
                <a:cs typeface="Times New Roman" panose="02020603050405020304" pitchFamily="18" charset="0"/>
              </a:rPr>
              <a:t>, of Master Plans for National Water Management </a:t>
            </a:r>
          </a:p>
          <a:p>
            <a:pPr marL="361950" indent="-180975"/>
            <a:r>
              <a:rPr lang="en-US" altLang="ko-KR" sz="1200" dirty="0">
                <a:latin typeface="Times New Roman" panose="02020603050405020304" pitchFamily="18" charset="0"/>
                <a:ea typeface="KoPubWorld돋움체 Medium" panose="00000600000000000000" pitchFamily="2" charset="-127"/>
                <a:cs typeface="Times New Roman" panose="02020603050405020304" pitchFamily="18" charset="0"/>
              </a:rPr>
              <a:t>  - Measures to respond to the vulnerabilities of management to climate change</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Article 28 (5)</a:t>
            </a:r>
          </a:p>
          <a:p>
            <a:pPr marL="180000">
              <a:lnSpc>
                <a:spcPct val="140000"/>
              </a:lnSpc>
            </a:pPr>
            <a:r>
              <a:rPr lang="en-US" altLang="ko-KR" sz="1100" dirty="0">
                <a:latin typeface="Times New Roman" panose="02020603050405020304" pitchFamily="18" charset="0"/>
                <a:ea typeface="KoPubWorld돋움체 Medium" panose="00000600000000000000" pitchFamily="2" charset="-127"/>
                <a:cs typeface="Times New Roman" panose="02020603050405020304" pitchFamily="18" charset="0"/>
              </a:rPr>
              <a:t>Formulation of Comprehensive Basin Water Management Plans</a:t>
            </a:r>
            <a:endParaRPr lang="en-US" altLang="ko-KR" sz="2000" dirty="0">
              <a:latin typeface="Times New Roman" panose="02020603050405020304" pitchFamily="18" charset="0"/>
              <a:ea typeface="KoPubWorld돋움체 Medium" panose="00000600000000000000" pitchFamily="2" charset="-127"/>
              <a:cs typeface="Times New Roman" panose="02020603050405020304" pitchFamily="18" charset="0"/>
            </a:endParaRPr>
          </a:p>
          <a:p>
            <a:pPr marL="361950" indent="-180975"/>
            <a:r>
              <a:rPr lang="en-US" altLang="ko-KR" sz="1200" dirty="0">
                <a:latin typeface="Times New Roman" panose="02020603050405020304" pitchFamily="18" charset="0"/>
                <a:ea typeface="KoPubWorld돋움체 Medium" panose="00000600000000000000" pitchFamily="2" charset="-127"/>
                <a:cs typeface="Times New Roman" panose="02020603050405020304" pitchFamily="18" charset="0"/>
              </a:rPr>
              <a:t>  - Measures to respond to the vulnerabilities of basin water management to climate change</a:t>
            </a:r>
          </a:p>
        </p:txBody>
      </p:sp>
      <p:sp>
        <p:nvSpPr>
          <p:cNvPr id="8" name="사각형: 둥근 모서리 7">
            <a:extLst>
              <a:ext uri="{FF2B5EF4-FFF2-40B4-BE49-F238E27FC236}">
                <a16:creationId xmlns:a16="http://schemas.microsoft.com/office/drawing/2014/main" id="{78229525-83AD-F72B-D2F1-F61C7323582C}"/>
              </a:ext>
            </a:extLst>
          </p:cNvPr>
          <p:cNvSpPr/>
          <p:nvPr/>
        </p:nvSpPr>
        <p:spPr>
          <a:xfrm>
            <a:off x="428625" y="1267732"/>
            <a:ext cx="11302532" cy="4928222"/>
          </a:xfrm>
          <a:prstGeom prst="roundRect">
            <a:avLst>
              <a:gd name="adj" fmla="val 7272"/>
            </a:avLst>
          </a:prstGeom>
          <a:noFill/>
          <a:ln>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0EC4134B-7AC6-FD10-DF8B-8C2D2EA8CEA3}"/>
              </a:ext>
            </a:extLst>
          </p:cNvPr>
          <p:cNvSpPr txBox="1"/>
          <p:nvPr/>
        </p:nvSpPr>
        <p:spPr>
          <a:xfrm>
            <a:off x="695468" y="1573598"/>
            <a:ext cx="4417319" cy="4626459"/>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According to 『</a:t>
            </a:r>
            <a:r>
              <a:rPr lang="en-US" altLang="ko-KR" dirty="0">
                <a:latin typeface="Times New Roman" panose="02020603050405020304" pitchFamily="18" charset="0"/>
                <a:cs typeface="Times New Roman" panose="02020603050405020304" pitchFamily="18" charset="0"/>
              </a:rPr>
              <a:t>Korean Climate Change Assessment Report 2020</a:t>
            </a: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Precipitation in summer season has been increased 11.6mm/decade.</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Precipitation peaks in rainy season occurs more earlier.</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Total precipitation, intensity and localized heavy rain has been increased in Korea</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According to 『Projection of </a:t>
            </a:r>
            <a:r>
              <a:rPr lang="en-US" altLang="ko-KR" dirty="0">
                <a:latin typeface="Times New Roman" panose="02020603050405020304" pitchFamily="18" charset="0"/>
                <a:cs typeface="Times New Roman" panose="02020603050405020304" pitchFamily="18" charset="0"/>
              </a:rPr>
              <a:t>Korean Climate Change Report 2020</a:t>
            </a: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The mean temperature and precipitation will be increased 2.6℃ and 3% in SSP1-2.6.</a:t>
            </a:r>
          </a:p>
          <a:p>
            <a:pPr marL="360000" indent="-180000">
              <a:lnSpc>
                <a:spcPct val="140000"/>
              </a:lnSpc>
              <a:buFont typeface="Wingdings" panose="05000000000000000000" pitchFamily="2" charset="2"/>
              <a:buChar char="§"/>
            </a:pPr>
            <a:r>
              <a:rPr lang="en-US" altLang="ko-KR" sz="1400" dirty="0">
                <a:latin typeface="Times New Roman" panose="02020603050405020304" pitchFamily="18" charset="0"/>
                <a:ea typeface="KoPubWorld돋움체 Medium" panose="00000600000000000000" pitchFamily="2" charset="-127"/>
                <a:cs typeface="Times New Roman" panose="02020603050405020304" pitchFamily="18" charset="0"/>
              </a:rPr>
              <a:t>The mean temperature and precipitation will be increased 7.0℃ and 14% in SSP5-8.5.</a:t>
            </a:r>
          </a:p>
        </p:txBody>
      </p:sp>
      <p:sp>
        <p:nvSpPr>
          <p:cNvPr id="12" name="직사각형 11">
            <a:extLst>
              <a:ext uri="{FF2B5EF4-FFF2-40B4-BE49-F238E27FC236}">
                <a16:creationId xmlns:a16="http://schemas.microsoft.com/office/drawing/2014/main" id="{668AE039-06FF-0411-0936-A3820C8C638A}"/>
              </a:ext>
            </a:extLst>
          </p:cNvPr>
          <p:cNvSpPr/>
          <p:nvPr/>
        </p:nvSpPr>
        <p:spPr>
          <a:xfrm>
            <a:off x="695469" y="1335959"/>
            <a:ext cx="5895876" cy="276979"/>
          </a:xfrm>
          <a:prstGeom prst="rect">
            <a:avLst/>
          </a:prstGeom>
          <a:solidFill>
            <a:srgbClr val="8C7052"/>
          </a:solidFill>
          <a:ln>
            <a:noFill/>
          </a:ln>
          <a:effectLst>
            <a:outerShdw blurRad="50800" dist="38100" dir="5400000" sx="98000" sy="9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329A9FE2-3C74-623B-BA9E-5EF9F3BD8A82}"/>
              </a:ext>
            </a:extLst>
          </p:cNvPr>
          <p:cNvSpPr/>
          <p:nvPr/>
        </p:nvSpPr>
        <p:spPr>
          <a:xfrm>
            <a:off x="694048" y="1331138"/>
            <a:ext cx="5898717" cy="479929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FFEA68AD-EDD8-F788-1D9A-9DD013D4D203}"/>
              </a:ext>
            </a:extLst>
          </p:cNvPr>
          <p:cNvSpPr/>
          <p:nvPr/>
        </p:nvSpPr>
        <p:spPr>
          <a:xfrm>
            <a:off x="6791469" y="1335959"/>
            <a:ext cx="4667555" cy="276979"/>
          </a:xfrm>
          <a:prstGeom prst="rect">
            <a:avLst/>
          </a:prstGeom>
          <a:solidFill>
            <a:srgbClr val="8C7052"/>
          </a:solidFill>
          <a:ln>
            <a:noFill/>
          </a:ln>
          <a:effectLst>
            <a:outerShdw blurRad="50800" dist="38100" dir="5400000" sx="98000" sy="9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a:extLst>
              <a:ext uri="{FF2B5EF4-FFF2-40B4-BE49-F238E27FC236}">
                <a16:creationId xmlns:a16="http://schemas.microsoft.com/office/drawing/2014/main" id="{19B5A727-E9F6-9844-CA1D-BE9DF4870148}"/>
              </a:ext>
            </a:extLst>
          </p:cNvPr>
          <p:cNvSpPr/>
          <p:nvPr/>
        </p:nvSpPr>
        <p:spPr>
          <a:xfrm>
            <a:off x="6788628" y="1331137"/>
            <a:ext cx="4667555" cy="479929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2CEBA165-7A1D-0DC8-5904-5FF59F2BDF1B}"/>
              </a:ext>
            </a:extLst>
          </p:cNvPr>
          <p:cNvSpPr txBox="1"/>
          <p:nvPr/>
        </p:nvSpPr>
        <p:spPr>
          <a:xfrm>
            <a:off x="6788628" y="1340760"/>
            <a:ext cx="4669804" cy="276999"/>
          </a:xfrm>
          <a:prstGeom prst="rect">
            <a:avLst/>
          </a:prstGeom>
          <a:noFill/>
          <a:ln>
            <a:solidFill>
              <a:srgbClr val="8C7052"/>
            </a:solidFill>
          </a:ln>
        </p:spPr>
        <p:txBody>
          <a:bodyPr wrap="square" rtlCol="0">
            <a:spAutoFit/>
          </a:bodyPr>
          <a:lstStyle/>
          <a:p>
            <a:pPr algn="ctr"/>
            <a:r>
              <a:rPr lang="en-US" altLang="ko-KR"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Legal plans for water disasters in climate change</a:t>
            </a:r>
          </a:p>
        </p:txBody>
      </p:sp>
      <p:sp>
        <p:nvSpPr>
          <p:cNvPr id="19" name="TextBox 18">
            <a:extLst>
              <a:ext uri="{FF2B5EF4-FFF2-40B4-BE49-F238E27FC236}">
                <a16:creationId xmlns:a16="http://schemas.microsoft.com/office/drawing/2014/main" id="{9C77C4B0-4AAD-E302-4DFB-711C17CAF5C3}"/>
              </a:ext>
            </a:extLst>
          </p:cNvPr>
          <p:cNvSpPr txBox="1"/>
          <p:nvPr/>
        </p:nvSpPr>
        <p:spPr>
          <a:xfrm>
            <a:off x="692627" y="1340760"/>
            <a:ext cx="5898717" cy="276999"/>
          </a:xfrm>
          <a:prstGeom prst="rect">
            <a:avLst/>
          </a:prstGeom>
          <a:noFill/>
          <a:ln>
            <a:solidFill>
              <a:srgbClr val="8C7052"/>
            </a:solidFill>
          </a:ln>
        </p:spPr>
        <p:txBody>
          <a:bodyPr wrap="square" rtlCol="0">
            <a:spAutoFit/>
          </a:bodyPr>
          <a:lstStyle/>
          <a:p>
            <a:pPr algn="ctr"/>
            <a:r>
              <a:rPr lang="en-US" altLang="ko-KR"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Projection</a:t>
            </a:r>
            <a:r>
              <a:rPr lang="ko-KR" altLang="en-US"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 </a:t>
            </a:r>
            <a:r>
              <a:rPr lang="en-US" altLang="ko-KR"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of</a:t>
            </a:r>
            <a:r>
              <a:rPr lang="ko-KR" altLang="en-US"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 </a:t>
            </a:r>
            <a:r>
              <a:rPr lang="en-US" altLang="ko-KR"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Korean</a:t>
            </a:r>
            <a:r>
              <a:rPr lang="ko-KR" altLang="en-US"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 </a:t>
            </a:r>
            <a:r>
              <a:rPr lang="en-US" altLang="ko-KR"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peninsula</a:t>
            </a:r>
            <a:r>
              <a:rPr lang="ko-KR" altLang="en-US"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 </a:t>
            </a:r>
            <a:r>
              <a:rPr lang="en-US" altLang="ko-KR" sz="1200" b="1" dirty="0">
                <a:solidFill>
                  <a:schemeClr val="bg1"/>
                </a:solidFill>
                <a:effectLst>
                  <a:outerShdw blurRad="63500" sx="102000" sy="102000" algn="ctr" rotWithShape="0">
                    <a:prstClr val="black">
                      <a:alpha val="40000"/>
                    </a:prstClr>
                  </a:outerShdw>
                </a:effectLst>
                <a:latin typeface="Rix모던고딕 M" panose="02020603020101020101" pitchFamily="18" charset="-127"/>
                <a:ea typeface="Rix모던고딕 M" panose="02020603020101020101" pitchFamily="18" charset="-127"/>
              </a:rPr>
              <a:t>in climate change</a:t>
            </a:r>
          </a:p>
        </p:txBody>
      </p:sp>
    </p:spTree>
    <p:extLst>
      <p:ext uri="{BB962C8B-B14F-4D97-AF65-F5344CB8AC3E}">
        <p14:creationId xmlns:p14="http://schemas.microsoft.com/office/powerpoint/2010/main" val="372723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DATA</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pic>
        <p:nvPicPr>
          <p:cNvPr id="3" name="그림 2">
            <a:extLst>
              <a:ext uri="{FF2B5EF4-FFF2-40B4-BE49-F238E27FC236}">
                <a16:creationId xmlns:a16="http://schemas.microsoft.com/office/drawing/2014/main" id="{91DBA803-547B-FF4A-E63F-4349EA8BA7AB}"/>
              </a:ext>
            </a:extLst>
          </p:cNvPr>
          <p:cNvPicPr>
            <a:picLocks noChangeAspect="1"/>
          </p:cNvPicPr>
          <p:nvPr/>
        </p:nvPicPr>
        <p:blipFill>
          <a:blip r:embed="rId2"/>
          <a:stretch>
            <a:fillRect/>
          </a:stretch>
        </p:blipFill>
        <p:spPr>
          <a:xfrm>
            <a:off x="403890" y="999045"/>
            <a:ext cx="4345910" cy="2141635"/>
          </a:xfrm>
          <a:prstGeom prst="rect">
            <a:avLst/>
          </a:prstGeom>
        </p:spPr>
      </p:pic>
      <p:pic>
        <p:nvPicPr>
          <p:cNvPr id="5" name="Picture 1">
            <a:extLst>
              <a:ext uri="{FF2B5EF4-FFF2-40B4-BE49-F238E27FC236}">
                <a16:creationId xmlns:a16="http://schemas.microsoft.com/office/drawing/2014/main" id="{D7D3DC6E-B0CB-A876-106B-F289C77CA658}"/>
              </a:ext>
            </a:extLst>
          </p:cNvPr>
          <p:cNvPicPr>
            <a:picLocks noChangeAspect="1"/>
          </p:cNvPicPr>
          <p:nvPr/>
        </p:nvPicPr>
        <p:blipFill>
          <a:blip r:embed="rId3"/>
          <a:stretch>
            <a:fillRect/>
          </a:stretch>
        </p:blipFill>
        <p:spPr>
          <a:xfrm>
            <a:off x="6096000" y="3428999"/>
            <a:ext cx="2693573" cy="3078629"/>
          </a:xfrm>
          <a:prstGeom prst="rect">
            <a:avLst/>
          </a:prstGeom>
          <a:noFill/>
          <a:ln>
            <a:noFill/>
          </a:ln>
          <a:effectLst>
            <a:outerShdw blurRad="63500" sx="102000" sy="102000" algn="ctr" rotWithShape="0">
              <a:prstClr val="black">
                <a:alpha val="40000"/>
              </a:prstClr>
            </a:outerShdw>
          </a:effectLst>
        </p:spPr>
      </p:pic>
      <p:pic>
        <p:nvPicPr>
          <p:cNvPr id="6" name="Picture 3">
            <a:extLst>
              <a:ext uri="{FF2B5EF4-FFF2-40B4-BE49-F238E27FC236}">
                <a16:creationId xmlns:a16="http://schemas.microsoft.com/office/drawing/2014/main" id="{8BE66B49-5A56-D30A-43AC-1C89D0453E95}"/>
              </a:ext>
            </a:extLst>
          </p:cNvPr>
          <p:cNvPicPr>
            <a:picLocks noChangeAspect="1"/>
          </p:cNvPicPr>
          <p:nvPr/>
        </p:nvPicPr>
        <p:blipFill>
          <a:blip r:embed="rId4"/>
          <a:srcRect l="22033" t="4232" r="18549" b="1798"/>
          <a:stretch>
            <a:fillRect/>
          </a:stretch>
        </p:blipFill>
        <p:spPr>
          <a:xfrm>
            <a:off x="8965380" y="3429000"/>
            <a:ext cx="2753705" cy="3078629"/>
          </a:xfrm>
          <a:prstGeom prst="rect">
            <a:avLst/>
          </a:prstGeom>
          <a:noFill/>
          <a:ln>
            <a:noFill/>
          </a:ln>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0D8A8B9A-58BB-9F3C-5628-B7792ED929DF}"/>
              </a:ext>
            </a:extLst>
          </p:cNvPr>
          <p:cNvSpPr txBox="1"/>
          <p:nvPr/>
        </p:nvSpPr>
        <p:spPr>
          <a:xfrm>
            <a:off x="4622800" y="999045"/>
            <a:ext cx="7584932" cy="2376292"/>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Climate change scenario is divided by GCMs and RCMs.</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It is hard to use GCMs and RCMs data because of spatial-temporal size.</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In East Asia, CORDEX-EA has performed dynamical downscaling and provided hydrological scale data.</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CORDEX-EA Phase-2  consists of HadGEM3-RA, RegCM4, CCLM, WRF and MM5</a:t>
            </a:r>
          </a:p>
        </p:txBody>
      </p:sp>
      <p:sp>
        <p:nvSpPr>
          <p:cNvPr id="9" name="TextBox 8">
            <a:extLst>
              <a:ext uri="{FF2B5EF4-FFF2-40B4-BE49-F238E27FC236}">
                <a16:creationId xmlns:a16="http://schemas.microsoft.com/office/drawing/2014/main" id="{12B572BA-0BAE-1886-58D6-6DE480B98077}"/>
              </a:ext>
            </a:extLst>
          </p:cNvPr>
          <p:cNvSpPr txBox="1"/>
          <p:nvPr/>
        </p:nvSpPr>
        <p:spPr>
          <a:xfrm>
            <a:off x="228083" y="3361180"/>
            <a:ext cx="5692110" cy="3372077"/>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24-hour annual maximum rainfalls are highly associated with d-duration AMRs</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Hourly annual maximum rainfalls values were obtained from Automated Synoptic Observing System(ASOS) in Korea .</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To acquire high-quality data of precipitation, this study gave two criterion.</a:t>
            </a:r>
          </a:p>
          <a:p>
            <a:pPr>
              <a:lnSpc>
                <a:spcPct val="120000"/>
              </a:lnSpc>
            </a:pPr>
            <a:r>
              <a:rPr lang="en-US" altLang="ko-KR" sz="1600" dirty="0">
                <a:latin typeface="Times New Roman" panose="02020603050405020304" pitchFamily="18" charset="0"/>
                <a:ea typeface="KoPubWorld돋움체 Medium" panose="00000600000000000000" pitchFamily="2" charset="-127"/>
                <a:cs typeface="Times New Roman" panose="02020603050405020304" pitchFamily="18" charset="0"/>
              </a:rPr>
              <a:t> - Criterion 1 : Whether Data prior to 1973 exist</a:t>
            </a:r>
          </a:p>
          <a:p>
            <a:pPr>
              <a:lnSpc>
                <a:spcPct val="120000"/>
              </a:lnSpc>
            </a:pPr>
            <a:r>
              <a:rPr lang="en-US" altLang="ko-KR" sz="1600" dirty="0">
                <a:latin typeface="Times New Roman" panose="02020603050405020304" pitchFamily="18" charset="0"/>
                <a:ea typeface="KoPubWorld돋움체 Medium" panose="00000600000000000000" pitchFamily="2" charset="-127"/>
                <a:cs typeface="Times New Roman" panose="02020603050405020304" pitchFamily="18" charset="0"/>
              </a:rPr>
              <a:t> - Criterion 2 : Whether the data has a long missing value </a:t>
            </a:r>
          </a:p>
        </p:txBody>
      </p:sp>
    </p:spTree>
    <p:extLst>
      <p:ext uri="{BB962C8B-B14F-4D97-AF65-F5344CB8AC3E}">
        <p14:creationId xmlns:p14="http://schemas.microsoft.com/office/powerpoint/2010/main" val="319553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METHODOLOGY</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pic>
        <p:nvPicPr>
          <p:cNvPr id="6" name="그림 5">
            <a:extLst>
              <a:ext uri="{FF2B5EF4-FFF2-40B4-BE49-F238E27FC236}">
                <a16:creationId xmlns:a16="http://schemas.microsoft.com/office/drawing/2014/main" id="{4A26CA11-7B34-74BC-0506-5F82FC1CEF15}"/>
              </a:ext>
            </a:extLst>
          </p:cNvPr>
          <p:cNvPicPr>
            <a:picLocks noChangeAspect="1"/>
          </p:cNvPicPr>
          <p:nvPr/>
        </p:nvPicPr>
        <p:blipFill>
          <a:blip r:embed="rId2"/>
          <a:stretch>
            <a:fillRect/>
          </a:stretch>
        </p:blipFill>
        <p:spPr>
          <a:xfrm>
            <a:off x="281739" y="1812347"/>
            <a:ext cx="8014327" cy="4558738"/>
          </a:xfrm>
          <a:prstGeom prst="rect">
            <a:avLst/>
          </a:prstGeom>
        </p:spPr>
      </p:pic>
      <p:pic>
        <p:nvPicPr>
          <p:cNvPr id="5" name="그림 23">
            <a:extLst>
              <a:ext uri="{FF2B5EF4-FFF2-40B4-BE49-F238E27FC236}">
                <a16:creationId xmlns:a16="http://schemas.microsoft.com/office/drawing/2014/main" id="{19C8CBC7-598A-AA08-8DD6-3D9A65C3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193987" y="1945988"/>
            <a:ext cx="496948" cy="3679134"/>
          </a:xfrm>
          <a:prstGeom prst="rect">
            <a:avLst/>
          </a:prstGeom>
        </p:spPr>
      </p:pic>
      <p:sp>
        <p:nvSpPr>
          <p:cNvPr id="15" name="자유형: 도형 14">
            <a:extLst>
              <a:ext uri="{FF2B5EF4-FFF2-40B4-BE49-F238E27FC236}">
                <a16:creationId xmlns:a16="http://schemas.microsoft.com/office/drawing/2014/main" id="{156FABEA-D315-B2B5-2AEA-619C1C9F4E81}"/>
              </a:ext>
            </a:extLst>
          </p:cNvPr>
          <p:cNvSpPr/>
          <p:nvPr/>
        </p:nvSpPr>
        <p:spPr>
          <a:xfrm>
            <a:off x="8655957" y="1812348"/>
            <a:ext cx="3235701" cy="2851092"/>
          </a:xfrm>
          <a:custGeom>
            <a:avLst/>
            <a:gdLst>
              <a:gd name="connsiteX0" fmla="*/ 0 w 3235701"/>
              <a:gd name="connsiteY0" fmla="*/ 0 h 2851092"/>
              <a:gd name="connsiteX1" fmla="*/ 3235701 w 3235701"/>
              <a:gd name="connsiteY1" fmla="*/ 0 h 2851092"/>
              <a:gd name="connsiteX2" fmla="*/ 3235701 w 3235701"/>
              <a:gd name="connsiteY2" fmla="*/ 2851092 h 2851092"/>
              <a:gd name="connsiteX3" fmla="*/ 1851986 w 3235701"/>
              <a:gd name="connsiteY3" fmla="*/ 2851092 h 2851092"/>
              <a:gd name="connsiteX4" fmla="*/ 1851986 w 3235701"/>
              <a:gd name="connsiteY4" fmla="*/ 2699273 h 2851092"/>
              <a:gd name="connsiteX5" fmla="*/ 1603512 w 3235701"/>
              <a:gd name="connsiteY5" fmla="*/ 2699273 h 2851092"/>
              <a:gd name="connsiteX6" fmla="*/ 1603512 w 3235701"/>
              <a:gd name="connsiteY6" fmla="*/ 2851092 h 2851092"/>
              <a:gd name="connsiteX7" fmla="*/ 0 w 3235701"/>
              <a:gd name="connsiteY7" fmla="*/ 2851092 h 285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5701" h="2851092">
                <a:moveTo>
                  <a:pt x="0" y="0"/>
                </a:moveTo>
                <a:lnTo>
                  <a:pt x="3235701" y="0"/>
                </a:lnTo>
                <a:lnTo>
                  <a:pt x="3235701" y="2851092"/>
                </a:lnTo>
                <a:lnTo>
                  <a:pt x="1851986" y="2851092"/>
                </a:lnTo>
                <a:lnTo>
                  <a:pt x="1851986" y="2699273"/>
                </a:lnTo>
                <a:lnTo>
                  <a:pt x="1603512" y="2699273"/>
                </a:lnTo>
                <a:lnTo>
                  <a:pt x="1603512" y="2851092"/>
                </a:lnTo>
                <a:lnTo>
                  <a:pt x="0" y="2851092"/>
                </a:lnTo>
                <a:close/>
              </a:path>
            </a:pathLst>
          </a:custGeom>
          <a:noFill/>
          <a:ln w="34925">
            <a:solidFill>
              <a:srgbClr val="2B2D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8" name="TextBox 7">
            <a:extLst>
              <a:ext uri="{FF2B5EF4-FFF2-40B4-BE49-F238E27FC236}">
                <a16:creationId xmlns:a16="http://schemas.microsoft.com/office/drawing/2014/main" id="{98B037AB-2A30-8DEA-B164-B841CDD876BF}"/>
              </a:ext>
            </a:extLst>
          </p:cNvPr>
          <p:cNvSpPr txBox="1"/>
          <p:nvPr/>
        </p:nvSpPr>
        <p:spPr>
          <a:xfrm>
            <a:off x="8655957" y="1813354"/>
            <a:ext cx="3235702" cy="369332"/>
          </a:xfrm>
          <a:prstGeom prst="rect">
            <a:avLst/>
          </a:prstGeom>
          <a:noFill/>
        </p:spPr>
        <p:txBody>
          <a:bodyPr wrap="square" rtlCol="0">
            <a:spAutoFit/>
          </a:bodyPr>
          <a:lstStyle/>
          <a:p>
            <a:pPr algn="ctr"/>
            <a:r>
              <a:rPr lang="en-US" altLang="ko-KR" b="1" i="1" dirty="0">
                <a:latin typeface="Times New Roman" panose="02020603050405020304" pitchFamily="18" charset="0"/>
                <a:cs typeface="Times New Roman" panose="02020603050405020304" pitchFamily="18" charset="0"/>
              </a:rPr>
              <a:t>STEP4. Ranking Scenario</a:t>
            </a:r>
            <a:endParaRPr lang="ko-KR" altLang="en-US" b="1" i="1" dirty="0">
              <a:latin typeface="Times New Roman" panose="02020603050405020304" pitchFamily="18" charset="0"/>
              <a:cs typeface="Times New Roman" panose="02020603050405020304" pitchFamily="18" charset="0"/>
            </a:endParaRPr>
          </a:p>
        </p:txBody>
      </p:sp>
      <p:pic>
        <p:nvPicPr>
          <p:cNvPr id="9" name="Picture 1">
            <a:extLst>
              <a:ext uri="{FF2B5EF4-FFF2-40B4-BE49-F238E27FC236}">
                <a16:creationId xmlns:a16="http://schemas.microsoft.com/office/drawing/2014/main" id="{2C806195-BA5E-12EB-D299-E10BA103DE04}"/>
              </a:ext>
            </a:extLst>
          </p:cNvPr>
          <p:cNvPicPr>
            <a:picLocks noChangeAspect="1"/>
          </p:cNvPicPr>
          <p:nvPr/>
        </p:nvPicPr>
        <p:blipFill>
          <a:blip r:embed="rId4"/>
          <a:stretch>
            <a:fillRect/>
          </a:stretch>
        </p:blipFill>
        <p:spPr>
          <a:xfrm>
            <a:off x="8725238" y="2182686"/>
            <a:ext cx="2616276" cy="1682109"/>
          </a:xfrm>
          <a:prstGeom prst="rect">
            <a:avLst/>
          </a:prstGeom>
          <a:noFill/>
          <a:ln>
            <a:noFill/>
          </a:ln>
          <a:effectLst>
            <a:outerShdw blurRad="63500" sx="102000" sy="102000" algn="ctr" rotWithShape="0">
              <a:prstClr val="black">
                <a:alpha val="40000"/>
              </a:prstClr>
            </a:outerShdw>
          </a:effectLst>
        </p:spPr>
      </p:pic>
      <p:pic>
        <p:nvPicPr>
          <p:cNvPr id="10" name="Picture 3">
            <a:extLst>
              <a:ext uri="{FF2B5EF4-FFF2-40B4-BE49-F238E27FC236}">
                <a16:creationId xmlns:a16="http://schemas.microsoft.com/office/drawing/2014/main" id="{B103DEEE-C0A4-E65E-E228-D08911152A70}"/>
              </a:ext>
            </a:extLst>
          </p:cNvPr>
          <p:cNvPicPr>
            <a:picLocks noChangeAspect="1"/>
          </p:cNvPicPr>
          <p:nvPr/>
        </p:nvPicPr>
        <p:blipFill>
          <a:blip r:embed="rId5"/>
          <a:stretch>
            <a:fillRect/>
          </a:stretch>
        </p:blipFill>
        <p:spPr>
          <a:xfrm>
            <a:off x="8827093" y="2290643"/>
            <a:ext cx="2616278" cy="1682110"/>
          </a:xfrm>
          <a:prstGeom prst="rect">
            <a:avLst/>
          </a:prstGeom>
          <a:noFill/>
          <a:ln>
            <a:noFill/>
          </a:ln>
          <a:effectLst>
            <a:outerShdw blurRad="63500" sx="102000" sy="102000" algn="ctr" rotWithShape="0">
              <a:prstClr val="black">
                <a:alpha val="40000"/>
              </a:prstClr>
            </a:outerShdw>
          </a:effectLst>
        </p:spPr>
      </p:pic>
      <p:pic>
        <p:nvPicPr>
          <p:cNvPr id="11" name="Picture 5">
            <a:extLst>
              <a:ext uri="{FF2B5EF4-FFF2-40B4-BE49-F238E27FC236}">
                <a16:creationId xmlns:a16="http://schemas.microsoft.com/office/drawing/2014/main" id="{C049ADF8-6FA9-5806-9FBB-0D7EE4364506}"/>
              </a:ext>
            </a:extLst>
          </p:cNvPr>
          <p:cNvPicPr>
            <a:picLocks noChangeAspect="1"/>
          </p:cNvPicPr>
          <p:nvPr/>
        </p:nvPicPr>
        <p:blipFill>
          <a:blip r:embed="rId6"/>
          <a:stretch>
            <a:fillRect/>
          </a:stretch>
        </p:blipFill>
        <p:spPr>
          <a:xfrm>
            <a:off x="9010425" y="2461585"/>
            <a:ext cx="2616279" cy="1682111"/>
          </a:xfrm>
          <a:prstGeom prst="rect">
            <a:avLst/>
          </a:prstGeom>
          <a:noFill/>
          <a:ln>
            <a:noFill/>
          </a:ln>
          <a:effectLst>
            <a:outerShdw blurRad="63500" sx="102000" sy="102000" algn="ctr" rotWithShape="0">
              <a:prstClr val="black">
                <a:alpha val="40000"/>
              </a:prstClr>
            </a:outerShdw>
          </a:effectLst>
        </p:spPr>
      </p:pic>
      <p:pic>
        <p:nvPicPr>
          <p:cNvPr id="12" name="Picture 7">
            <a:extLst>
              <a:ext uri="{FF2B5EF4-FFF2-40B4-BE49-F238E27FC236}">
                <a16:creationId xmlns:a16="http://schemas.microsoft.com/office/drawing/2014/main" id="{35EFDC8A-446D-BFB0-769B-20781DFB33A1}"/>
              </a:ext>
            </a:extLst>
          </p:cNvPr>
          <p:cNvPicPr>
            <a:picLocks noChangeAspect="1"/>
          </p:cNvPicPr>
          <p:nvPr/>
        </p:nvPicPr>
        <p:blipFill>
          <a:blip r:embed="rId7"/>
          <a:stretch>
            <a:fillRect/>
          </a:stretch>
        </p:blipFill>
        <p:spPr>
          <a:xfrm>
            <a:off x="9180631" y="2649450"/>
            <a:ext cx="2616278" cy="1682110"/>
          </a:xfrm>
          <a:prstGeom prst="rect">
            <a:avLst/>
          </a:prstGeom>
          <a:noFill/>
          <a:ln>
            <a:noFill/>
          </a:ln>
          <a:effectLst>
            <a:outerShdw blurRad="63500" sx="102000" sy="102000" algn="ctr" rotWithShape="0">
              <a:prstClr val="black">
                <a:alpha val="40000"/>
              </a:prstClr>
            </a:outerShdw>
          </a:effectLst>
        </p:spPr>
      </p:pic>
      <p:sp>
        <p:nvSpPr>
          <p:cNvPr id="17" name="자유형: 도형 16">
            <a:extLst>
              <a:ext uri="{FF2B5EF4-FFF2-40B4-BE49-F238E27FC236}">
                <a16:creationId xmlns:a16="http://schemas.microsoft.com/office/drawing/2014/main" id="{E69E48DC-5CEE-A8B7-A827-3F4BAA328EF5}"/>
              </a:ext>
            </a:extLst>
          </p:cNvPr>
          <p:cNvSpPr/>
          <p:nvPr/>
        </p:nvSpPr>
        <p:spPr>
          <a:xfrm>
            <a:off x="8655957" y="4670612"/>
            <a:ext cx="3235701" cy="1539688"/>
          </a:xfrm>
          <a:custGeom>
            <a:avLst/>
            <a:gdLst>
              <a:gd name="connsiteX0" fmla="*/ 0 w 3235701"/>
              <a:gd name="connsiteY0" fmla="*/ 0 h 1539688"/>
              <a:gd name="connsiteX1" fmla="*/ 1603512 w 3235701"/>
              <a:gd name="connsiteY1" fmla="*/ 0 h 1539688"/>
              <a:gd name="connsiteX2" fmla="*/ 1603512 w 3235701"/>
              <a:gd name="connsiteY2" fmla="*/ 88185 h 1539688"/>
              <a:gd name="connsiteX3" fmla="*/ 1479275 w 3235701"/>
              <a:gd name="connsiteY3" fmla="*/ 88185 h 1539688"/>
              <a:gd name="connsiteX4" fmla="*/ 1727749 w 3235701"/>
              <a:gd name="connsiteY4" fmla="*/ 336659 h 1539688"/>
              <a:gd name="connsiteX5" fmla="*/ 1976223 w 3235701"/>
              <a:gd name="connsiteY5" fmla="*/ 88185 h 1539688"/>
              <a:gd name="connsiteX6" fmla="*/ 1851986 w 3235701"/>
              <a:gd name="connsiteY6" fmla="*/ 88185 h 1539688"/>
              <a:gd name="connsiteX7" fmla="*/ 1851986 w 3235701"/>
              <a:gd name="connsiteY7" fmla="*/ 0 h 1539688"/>
              <a:gd name="connsiteX8" fmla="*/ 3235701 w 3235701"/>
              <a:gd name="connsiteY8" fmla="*/ 0 h 1539688"/>
              <a:gd name="connsiteX9" fmla="*/ 3235701 w 3235701"/>
              <a:gd name="connsiteY9" fmla="*/ 1539688 h 1539688"/>
              <a:gd name="connsiteX10" fmla="*/ 0 w 3235701"/>
              <a:gd name="connsiteY10" fmla="*/ 1539688 h 15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5701" h="1539688">
                <a:moveTo>
                  <a:pt x="0" y="0"/>
                </a:moveTo>
                <a:lnTo>
                  <a:pt x="1603512" y="0"/>
                </a:lnTo>
                <a:lnTo>
                  <a:pt x="1603512" y="88185"/>
                </a:lnTo>
                <a:lnTo>
                  <a:pt x="1479275" y="88185"/>
                </a:lnTo>
                <a:lnTo>
                  <a:pt x="1727749" y="336659"/>
                </a:lnTo>
                <a:lnTo>
                  <a:pt x="1976223" y="88185"/>
                </a:lnTo>
                <a:lnTo>
                  <a:pt x="1851986" y="88185"/>
                </a:lnTo>
                <a:lnTo>
                  <a:pt x="1851986" y="0"/>
                </a:lnTo>
                <a:lnTo>
                  <a:pt x="3235701" y="0"/>
                </a:lnTo>
                <a:lnTo>
                  <a:pt x="3235701" y="1539688"/>
                </a:lnTo>
                <a:lnTo>
                  <a:pt x="0" y="1539688"/>
                </a:lnTo>
                <a:close/>
              </a:path>
            </a:pathLst>
          </a:custGeom>
          <a:noFill/>
          <a:ln w="34925">
            <a:solidFill>
              <a:srgbClr val="2B2D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8" name="TextBox 17">
            <a:extLst>
              <a:ext uri="{FF2B5EF4-FFF2-40B4-BE49-F238E27FC236}">
                <a16:creationId xmlns:a16="http://schemas.microsoft.com/office/drawing/2014/main" id="{F14EBB01-3341-9C12-4AEB-AFF3828FC323}"/>
              </a:ext>
            </a:extLst>
          </p:cNvPr>
          <p:cNvSpPr txBox="1"/>
          <p:nvPr/>
        </p:nvSpPr>
        <p:spPr>
          <a:xfrm>
            <a:off x="8655956" y="5255790"/>
            <a:ext cx="3235701" cy="369332"/>
          </a:xfrm>
          <a:prstGeom prst="rect">
            <a:avLst/>
          </a:prstGeom>
          <a:noFill/>
        </p:spPr>
        <p:txBody>
          <a:bodyPr wrap="square" rtlCol="0">
            <a:spAutoFit/>
          </a:bodyPr>
          <a:lstStyle/>
          <a:p>
            <a:pPr algn="ctr"/>
            <a:r>
              <a:rPr lang="en-US" altLang="ko-KR" b="1" i="1" dirty="0">
                <a:latin typeface="Times New Roman" panose="02020603050405020304" pitchFamily="18" charset="0"/>
                <a:cs typeface="Times New Roman" panose="02020603050405020304" pitchFamily="18" charset="0"/>
              </a:rPr>
              <a:t>STEP5. Ensemble Model</a:t>
            </a:r>
            <a:endParaRPr lang="ko-KR" altLang="en-US" b="1"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1653400-D74B-1CFA-341E-90AFC2972818}"/>
              </a:ext>
            </a:extLst>
          </p:cNvPr>
          <p:cNvSpPr txBox="1"/>
          <p:nvPr/>
        </p:nvSpPr>
        <p:spPr>
          <a:xfrm>
            <a:off x="218239" y="1020754"/>
            <a:ext cx="6529614" cy="584775"/>
          </a:xfrm>
          <a:prstGeom prst="rect">
            <a:avLst/>
          </a:prstGeom>
          <a:noFill/>
        </p:spPr>
        <p:txBody>
          <a:bodyPr wrap="square" rtlCol="0">
            <a:spAutoFit/>
          </a:bodyPr>
          <a:lstStyle/>
          <a:p>
            <a:r>
              <a:rPr lang="en-US" altLang="ko-KR" sz="3200" b="1" i="1" dirty="0">
                <a:latin typeface="Times New Roman" panose="02020603050405020304" pitchFamily="18" charset="0"/>
                <a:cs typeface="Times New Roman" panose="02020603050405020304" pitchFamily="18" charset="0"/>
              </a:rPr>
              <a:t>Flowchart of Study</a:t>
            </a:r>
            <a:endParaRPr lang="ko-KR" alt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32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METHODOLOGY</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sp>
        <p:nvSpPr>
          <p:cNvPr id="5" name="TextBox 4">
            <a:extLst>
              <a:ext uri="{FF2B5EF4-FFF2-40B4-BE49-F238E27FC236}">
                <a16:creationId xmlns:a16="http://schemas.microsoft.com/office/drawing/2014/main" id="{51CBE365-6B5E-8CE0-A148-FC7F8993D266}"/>
              </a:ext>
            </a:extLst>
          </p:cNvPr>
          <p:cNvSpPr txBox="1"/>
          <p:nvPr/>
        </p:nvSpPr>
        <p:spPr>
          <a:xfrm>
            <a:off x="244169" y="930686"/>
            <a:ext cx="6529614" cy="369332"/>
          </a:xfrm>
          <a:prstGeom prst="rect">
            <a:avLst/>
          </a:prstGeom>
          <a:noFill/>
        </p:spPr>
        <p:txBody>
          <a:bodyPr wrap="square" rtlCol="0">
            <a:spAutoFit/>
          </a:bodyPr>
          <a:lstStyle/>
          <a:p>
            <a:r>
              <a:rPr lang="en-US" altLang="ko-KR" b="1" i="1" dirty="0">
                <a:latin typeface="Times New Roman" panose="02020603050405020304" pitchFamily="18" charset="0"/>
                <a:cs typeface="Times New Roman" panose="02020603050405020304" pitchFamily="18" charset="0"/>
              </a:rPr>
              <a:t>STEP1. d-duration and 24 hour duration AMRs relationship</a:t>
            </a:r>
            <a:endParaRPr lang="ko-KR" altLang="en-US" b="1" i="1" dirty="0">
              <a:latin typeface="Times New Roman" panose="02020603050405020304" pitchFamily="18" charset="0"/>
              <a:cs typeface="Times New Roman" panose="02020603050405020304" pitchFamily="18" charset="0"/>
            </a:endParaRPr>
          </a:p>
        </p:txBody>
      </p:sp>
      <p:pic>
        <p:nvPicPr>
          <p:cNvPr id="7" name="Picture 5">
            <a:extLst>
              <a:ext uri="{FF2B5EF4-FFF2-40B4-BE49-F238E27FC236}">
                <a16:creationId xmlns:a16="http://schemas.microsoft.com/office/drawing/2014/main" id="{57913044-6516-0731-6203-CF915B0E4590}"/>
              </a:ext>
            </a:extLst>
          </p:cNvPr>
          <p:cNvPicPr>
            <a:picLocks noChangeAspect="1"/>
          </p:cNvPicPr>
          <p:nvPr/>
        </p:nvPicPr>
        <p:blipFill>
          <a:blip r:embed="rId2"/>
          <a:srcRect l="7829" r="8142"/>
          <a:stretch>
            <a:fillRect/>
          </a:stretch>
        </p:blipFill>
        <p:spPr>
          <a:xfrm>
            <a:off x="277831" y="3553296"/>
            <a:ext cx="5739310" cy="2844046"/>
          </a:xfrm>
          <a:prstGeom prst="rect">
            <a:avLst/>
          </a:prstGeom>
          <a:noFill/>
          <a:ln>
            <a:noFill/>
          </a:ln>
          <a:effectLst/>
        </p:spPr>
      </p:pic>
      <p:pic>
        <p:nvPicPr>
          <p:cNvPr id="8" name="Picture 7">
            <a:extLst>
              <a:ext uri="{FF2B5EF4-FFF2-40B4-BE49-F238E27FC236}">
                <a16:creationId xmlns:a16="http://schemas.microsoft.com/office/drawing/2014/main" id="{0D08A5A4-CFBB-D936-C442-5E75893BB265}"/>
              </a:ext>
            </a:extLst>
          </p:cNvPr>
          <p:cNvPicPr>
            <a:picLocks noChangeAspect="1"/>
          </p:cNvPicPr>
          <p:nvPr/>
        </p:nvPicPr>
        <p:blipFill>
          <a:blip r:embed="rId3"/>
          <a:stretch>
            <a:fillRect/>
          </a:stretch>
        </p:blipFill>
        <p:spPr>
          <a:xfrm>
            <a:off x="6096000" y="3565031"/>
            <a:ext cx="5739311" cy="2832311"/>
          </a:xfrm>
          <a:prstGeom prst="rect">
            <a:avLst/>
          </a:prstGeom>
          <a:noFill/>
          <a:ln>
            <a:noFill/>
          </a:ln>
          <a:effectLst/>
        </p:spPr>
      </p:pic>
      <p:sp>
        <p:nvSpPr>
          <p:cNvPr id="12" name="TextBox 11">
            <a:extLst>
              <a:ext uri="{FF2B5EF4-FFF2-40B4-BE49-F238E27FC236}">
                <a16:creationId xmlns:a16="http://schemas.microsoft.com/office/drawing/2014/main" id="{41375045-EE93-3AA8-C70A-728B70FBF8C2}"/>
              </a:ext>
            </a:extLst>
          </p:cNvPr>
          <p:cNvSpPr txBox="1"/>
          <p:nvPr/>
        </p:nvSpPr>
        <p:spPr>
          <a:xfrm>
            <a:off x="244169" y="1237535"/>
            <a:ext cx="11051912" cy="2055434"/>
          </a:xfrm>
          <a:prstGeom prst="rect">
            <a:avLst/>
          </a:prstGeom>
          <a:noFill/>
        </p:spPr>
        <p:txBody>
          <a:bodyPr wrap="square" rtlCol="0">
            <a:spAutoFit/>
          </a:bodyPr>
          <a:lstStyle/>
          <a:p>
            <a:pPr marL="180000" indent="-180000" latinLnBrk="1">
              <a:lnSpc>
                <a:spcPct val="110000"/>
              </a:lnSpc>
              <a:spcBef>
                <a:spcPts val="1200"/>
              </a:spcBef>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There are substantial relationship between the d-duration annual maximum rainfalls(AMRs) and 24-h AMRs.</a:t>
            </a:r>
          </a:p>
          <a:p>
            <a:pPr marL="180000" indent="-180000" latinLnBrk="1">
              <a:lnSpc>
                <a:spcPct val="110000"/>
              </a:lnSpc>
              <a:spcBef>
                <a:spcPts val="1200"/>
              </a:spcBef>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 proposed approach is primarily based on the conditional copula function with extreme distributions(Gumbel, Weibull and GEV distributions)</a:t>
            </a:r>
          </a:p>
          <a:p>
            <a:pPr marL="180000" indent="-180000" latinLnBrk="1">
              <a:lnSpc>
                <a:spcPct val="110000"/>
              </a:lnSpc>
              <a:spcBef>
                <a:spcPts val="1200"/>
              </a:spcBef>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Gumbel distributions are generally selected based on Bayesian Information Criterion(BIC).</a:t>
            </a:r>
          </a:p>
          <a:p>
            <a:pPr marL="180000" indent="-180000" latinLnBrk="1">
              <a:lnSpc>
                <a:spcPct val="110000"/>
              </a:lnSpc>
              <a:spcBef>
                <a:spcPts val="1200"/>
              </a:spcBef>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 linear relation between the d-duration AMRs and 24-h AMRs is accentuated.</a:t>
            </a:r>
          </a:p>
        </p:txBody>
      </p:sp>
    </p:spTree>
    <p:extLst>
      <p:ext uri="{BB962C8B-B14F-4D97-AF65-F5344CB8AC3E}">
        <p14:creationId xmlns:p14="http://schemas.microsoft.com/office/powerpoint/2010/main" val="372241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METHODOLOGY</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pic>
        <p:nvPicPr>
          <p:cNvPr id="39" name="그림 38">
            <a:extLst>
              <a:ext uri="{FF2B5EF4-FFF2-40B4-BE49-F238E27FC236}">
                <a16:creationId xmlns:a16="http://schemas.microsoft.com/office/drawing/2014/main" id="{81970F65-47BE-F2D8-9F47-7536327AC5DD}"/>
              </a:ext>
            </a:extLst>
          </p:cNvPr>
          <p:cNvPicPr>
            <a:picLocks noChangeAspect="1"/>
          </p:cNvPicPr>
          <p:nvPr/>
        </p:nvPicPr>
        <p:blipFill>
          <a:blip r:embed="rId2"/>
          <a:stretch>
            <a:fillRect/>
          </a:stretch>
        </p:blipFill>
        <p:spPr>
          <a:xfrm>
            <a:off x="231690" y="3074956"/>
            <a:ext cx="3832310" cy="1414500"/>
          </a:xfrm>
          <a:prstGeom prst="rect">
            <a:avLst/>
          </a:prstGeom>
          <a:effectLst>
            <a:outerShdw blurRad="63500" sx="102000" sy="102000" algn="ctr" rotWithShape="0">
              <a:prstClr val="black">
                <a:alpha val="40000"/>
              </a:prstClr>
            </a:outerShdw>
          </a:effectLst>
        </p:spPr>
      </p:pic>
      <p:pic>
        <p:nvPicPr>
          <p:cNvPr id="40" name="그림 39">
            <a:extLst>
              <a:ext uri="{FF2B5EF4-FFF2-40B4-BE49-F238E27FC236}">
                <a16:creationId xmlns:a16="http://schemas.microsoft.com/office/drawing/2014/main" id="{E10CDACE-BDE0-2CE0-4B9A-C972046443DC}"/>
              </a:ext>
            </a:extLst>
          </p:cNvPr>
          <p:cNvPicPr>
            <a:picLocks noChangeAspect="1"/>
          </p:cNvPicPr>
          <p:nvPr/>
        </p:nvPicPr>
        <p:blipFill>
          <a:blip r:embed="rId3"/>
          <a:stretch>
            <a:fillRect/>
          </a:stretch>
        </p:blipFill>
        <p:spPr>
          <a:xfrm>
            <a:off x="491548" y="4921216"/>
            <a:ext cx="3295448" cy="1588696"/>
          </a:xfrm>
          <a:prstGeom prst="rect">
            <a:avLst/>
          </a:prstGeom>
        </p:spPr>
      </p:pic>
      <p:pic>
        <p:nvPicPr>
          <p:cNvPr id="3" name="그림 2">
            <a:extLst>
              <a:ext uri="{FF2B5EF4-FFF2-40B4-BE49-F238E27FC236}">
                <a16:creationId xmlns:a16="http://schemas.microsoft.com/office/drawing/2014/main" id="{F89392F2-CB7B-CBB8-374E-6A53F15BD586}"/>
              </a:ext>
            </a:extLst>
          </p:cNvPr>
          <p:cNvPicPr>
            <a:picLocks noChangeAspect="1"/>
          </p:cNvPicPr>
          <p:nvPr/>
        </p:nvPicPr>
        <p:blipFill>
          <a:blip r:embed="rId4"/>
          <a:stretch>
            <a:fillRect/>
          </a:stretch>
        </p:blipFill>
        <p:spPr>
          <a:xfrm>
            <a:off x="3951030" y="2928017"/>
            <a:ext cx="7878818" cy="3713978"/>
          </a:xfrm>
          <a:prstGeom prst="rect">
            <a:avLst/>
          </a:prstGeom>
        </p:spPr>
      </p:pic>
      <p:pic>
        <p:nvPicPr>
          <p:cNvPr id="41" name="그림 23">
            <a:extLst>
              <a:ext uri="{FF2B5EF4-FFF2-40B4-BE49-F238E27FC236}">
                <a16:creationId xmlns:a16="http://schemas.microsoft.com/office/drawing/2014/main" id="{A840134F-81BC-13C5-4D42-82EBD3DB4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3681728" y="3286344"/>
            <a:ext cx="269302" cy="2893802"/>
          </a:xfrm>
          <a:prstGeom prst="rect">
            <a:avLst/>
          </a:prstGeom>
        </p:spPr>
      </p:pic>
      <p:sp>
        <p:nvSpPr>
          <p:cNvPr id="13" name="TextBox 12">
            <a:extLst>
              <a:ext uri="{FF2B5EF4-FFF2-40B4-BE49-F238E27FC236}">
                <a16:creationId xmlns:a16="http://schemas.microsoft.com/office/drawing/2014/main" id="{2CD8F203-BED3-AABB-CB1F-A9147A781683}"/>
              </a:ext>
            </a:extLst>
          </p:cNvPr>
          <p:cNvSpPr txBox="1"/>
          <p:nvPr/>
        </p:nvSpPr>
        <p:spPr>
          <a:xfrm>
            <a:off x="244169" y="1187437"/>
            <a:ext cx="11230474" cy="1560940"/>
          </a:xfrm>
          <a:prstGeom prst="rect">
            <a:avLst/>
          </a:prstGeom>
          <a:noFill/>
        </p:spPr>
        <p:txBody>
          <a:bodyPr wrap="square" rtlCol="0">
            <a:spAutoFit/>
          </a:bodyPr>
          <a:lstStyle/>
          <a:p>
            <a:pPr marL="180000" indent="-180000" latinLnBrk="1">
              <a:lnSpc>
                <a:spcPct val="130000"/>
              </a:lnSpc>
              <a:spcBef>
                <a:spcPts val="500"/>
              </a:spcBef>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In this study, we initially considered three commonly used Archimedean copula(Clayton, Frank, and Gumbel copula) and one elliptical class of copula(Gaussian copula).</a:t>
            </a:r>
          </a:p>
          <a:p>
            <a:pPr marL="180000" indent="-180000" latinLnBrk="1">
              <a:lnSpc>
                <a:spcPct val="130000"/>
              </a:lnSpc>
              <a:spcBef>
                <a:spcPts val="500"/>
              </a:spcBef>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 joint log-likelihood function for the d-duration AMRs and 24-h AMRs based on the Gaussian, Clayton, Frank and Gumbel copula functions, along with the Gumbel distributions.</a:t>
            </a:r>
          </a:p>
        </p:txBody>
      </p:sp>
      <p:sp>
        <p:nvSpPr>
          <p:cNvPr id="14" name="TextBox 13">
            <a:extLst>
              <a:ext uri="{FF2B5EF4-FFF2-40B4-BE49-F238E27FC236}">
                <a16:creationId xmlns:a16="http://schemas.microsoft.com/office/drawing/2014/main" id="{A83FBA57-F8F6-EFB7-1B82-E4C5710C9CEE}"/>
              </a:ext>
            </a:extLst>
          </p:cNvPr>
          <p:cNvSpPr txBox="1"/>
          <p:nvPr/>
        </p:nvSpPr>
        <p:spPr>
          <a:xfrm>
            <a:off x="244169" y="925484"/>
            <a:ext cx="6529614" cy="369332"/>
          </a:xfrm>
          <a:prstGeom prst="rect">
            <a:avLst/>
          </a:prstGeom>
          <a:noFill/>
        </p:spPr>
        <p:txBody>
          <a:bodyPr wrap="square" rtlCol="0">
            <a:spAutoFit/>
          </a:bodyPr>
          <a:lstStyle/>
          <a:p>
            <a:r>
              <a:rPr lang="en-US" altLang="ko-KR" b="1" i="1" dirty="0">
                <a:latin typeface="Times New Roman" panose="02020603050405020304" pitchFamily="18" charset="0"/>
                <a:cs typeface="Times New Roman" panose="02020603050405020304" pitchFamily="18" charset="0"/>
              </a:rPr>
              <a:t>STEP2. Bayesian Copula Methods</a:t>
            </a:r>
            <a:endParaRPr lang="ko-KR" alt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22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Methodology</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grpSp>
        <p:nvGrpSpPr>
          <p:cNvPr id="3" name="그룹 2">
            <a:extLst>
              <a:ext uri="{FF2B5EF4-FFF2-40B4-BE49-F238E27FC236}">
                <a16:creationId xmlns:a16="http://schemas.microsoft.com/office/drawing/2014/main" id="{11F5FF11-DF4B-DC6A-D8D1-880EAF3C7B4C}"/>
              </a:ext>
            </a:extLst>
          </p:cNvPr>
          <p:cNvGrpSpPr/>
          <p:nvPr/>
        </p:nvGrpSpPr>
        <p:grpSpPr>
          <a:xfrm>
            <a:off x="279925" y="2686086"/>
            <a:ext cx="11632150" cy="3858176"/>
            <a:chOff x="603393" y="2908298"/>
            <a:chExt cx="11091993" cy="3453319"/>
          </a:xfrm>
        </p:grpSpPr>
        <p:pic>
          <p:nvPicPr>
            <p:cNvPr id="9" name="Picture 8">
              <a:extLst>
                <a:ext uri="{FF2B5EF4-FFF2-40B4-BE49-F238E27FC236}">
                  <a16:creationId xmlns:a16="http://schemas.microsoft.com/office/drawing/2014/main" id="{84439109-C9CD-074B-87ED-80B2AD6D30AF}"/>
                </a:ext>
              </a:extLst>
            </p:cNvPr>
            <p:cNvPicPr>
              <a:picLocks noChangeAspect="1"/>
            </p:cNvPicPr>
            <p:nvPr/>
          </p:nvPicPr>
          <p:blipFill>
            <a:blip r:embed="rId2"/>
            <a:srcRect b="2640"/>
            <a:stretch>
              <a:fillRect/>
            </a:stretch>
          </p:blipFill>
          <p:spPr>
            <a:xfrm>
              <a:off x="603393" y="2915518"/>
              <a:ext cx="2676953" cy="1811245"/>
            </a:xfrm>
            <a:prstGeom prst="rect">
              <a:avLst/>
            </a:prstGeom>
            <a:noFill/>
            <a:ln>
              <a:noFill/>
            </a:ln>
            <a:effectLst/>
          </p:spPr>
        </p:pic>
        <p:pic>
          <p:nvPicPr>
            <p:cNvPr id="10" name="Picture 10">
              <a:extLst>
                <a:ext uri="{FF2B5EF4-FFF2-40B4-BE49-F238E27FC236}">
                  <a16:creationId xmlns:a16="http://schemas.microsoft.com/office/drawing/2014/main" id="{4F8875B8-14DD-C0A2-552B-44D56522CFAD}"/>
                </a:ext>
              </a:extLst>
            </p:cNvPr>
            <p:cNvPicPr>
              <a:picLocks noChangeAspect="1"/>
            </p:cNvPicPr>
            <p:nvPr/>
          </p:nvPicPr>
          <p:blipFill>
            <a:blip r:embed="rId3"/>
            <a:srcRect b="2252"/>
            <a:stretch>
              <a:fillRect/>
            </a:stretch>
          </p:blipFill>
          <p:spPr>
            <a:xfrm>
              <a:off x="3425578" y="2908298"/>
              <a:ext cx="2676953" cy="1818465"/>
            </a:xfrm>
            <a:prstGeom prst="rect">
              <a:avLst/>
            </a:prstGeom>
            <a:noFill/>
            <a:ln>
              <a:noFill/>
            </a:ln>
            <a:effectLst/>
          </p:spPr>
        </p:pic>
        <p:pic>
          <p:nvPicPr>
            <p:cNvPr id="11" name="Picture 11">
              <a:extLst>
                <a:ext uri="{FF2B5EF4-FFF2-40B4-BE49-F238E27FC236}">
                  <a16:creationId xmlns:a16="http://schemas.microsoft.com/office/drawing/2014/main" id="{28F5EE1B-064D-79E9-E0E9-47CE355D3E57}"/>
                </a:ext>
              </a:extLst>
            </p:cNvPr>
            <p:cNvPicPr>
              <a:picLocks noChangeAspect="1"/>
            </p:cNvPicPr>
            <p:nvPr/>
          </p:nvPicPr>
          <p:blipFill>
            <a:blip r:embed="rId4"/>
            <a:srcRect b="2373"/>
            <a:stretch>
              <a:fillRect/>
            </a:stretch>
          </p:blipFill>
          <p:spPr>
            <a:xfrm>
              <a:off x="6165538" y="2915518"/>
              <a:ext cx="2676953" cy="1816188"/>
            </a:xfrm>
            <a:prstGeom prst="rect">
              <a:avLst/>
            </a:prstGeom>
            <a:noFill/>
            <a:ln>
              <a:noFill/>
            </a:ln>
            <a:effectLst/>
          </p:spPr>
        </p:pic>
        <p:pic>
          <p:nvPicPr>
            <p:cNvPr id="13" name="Picture 13">
              <a:extLst>
                <a:ext uri="{FF2B5EF4-FFF2-40B4-BE49-F238E27FC236}">
                  <a16:creationId xmlns:a16="http://schemas.microsoft.com/office/drawing/2014/main" id="{95FADF2B-5EA8-F7D1-3105-384F55BC7C7D}"/>
                </a:ext>
              </a:extLst>
            </p:cNvPr>
            <p:cNvPicPr>
              <a:picLocks noChangeAspect="1"/>
            </p:cNvPicPr>
            <p:nvPr/>
          </p:nvPicPr>
          <p:blipFill>
            <a:blip r:embed="rId5"/>
            <a:srcRect b="2604"/>
            <a:stretch>
              <a:fillRect/>
            </a:stretch>
          </p:blipFill>
          <p:spPr>
            <a:xfrm>
              <a:off x="8992907" y="2915518"/>
              <a:ext cx="2702479" cy="1758939"/>
            </a:xfrm>
            <a:prstGeom prst="rect">
              <a:avLst/>
            </a:prstGeom>
            <a:noFill/>
            <a:ln>
              <a:noFill/>
            </a:ln>
            <a:effectLst/>
          </p:spPr>
        </p:pic>
        <p:pic>
          <p:nvPicPr>
            <p:cNvPr id="14" name="그림 13">
              <a:extLst>
                <a:ext uri="{FF2B5EF4-FFF2-40B4-BE49-F238E27FC236}">
                  <a16:creationId xmlns:a16="http://schemas.microsoft.com/office/drawing/2014/main" id="{7D05707C-1D2D-28FC-ECF0-1D620E206E4C}"/>
                </a:ext>
              </a:extLst>
            </p:cNvPr>
            <p:cNvPicPr>
              <a:picLocks noChangeAspect="1"/>
            </p:cNvPicPr>
            <p:nvPr/>
          </p:nvPicPr>
          <p:blipFill>
            <a:blip r:embed="rId6"/>
            <a:stretch>
              <a:fillRect/>
            </a:stretch>
          </p:blipFill>
          <p:spPr>
            <a:xfrm>
              <a:off x="603393" y="4782963"/>
              <a:ext cx="2706560" cy="1539024"/>
            </a:xfrm>
            <a:prstGeom prst="rect">
              <a:avLst/>
            </a:prstGeom>
          </p:spPr>
        </p:pic>
        <p:pic>
          <p:nvPicPr>
            <p:cNvPr id="15" name="그림 14">
              <a:extLst>
                <a:ext uri="{FF2B5EF4-FFF2-40B4-BE49-F238E27FC236}">
                  <a16:creationId xmlns:a16="http://schemas.microsoft.com/office/drawing/2014/main" id="{A99133D2-570D-53E3-65C3-70CC97245955}"/>
                </a:ext>
              </a:extLst>
            </p:cNvPr>
            <p:cNvPicPr>
              <a:picLocks noChangeAspect="1"/>
            </p:cNvPicPr>
            <p:nvPr/>
          </p:nvPicPr>
          <p:blipFill>
            <a:blip r:embed="rId7"/>
            <a:stretch>
              <a:fillRect/>
            </a:stretch>
          </p:blipFill>
          <p:spPr>
            <a:xfrm>
              <a:off x="6218157" y="4782963"/>
              <a:ext cx="2706560" cy="1541236"/>
            </a:xfrm>
            <a:prstGeom prst="rect">
              <a:avLst/>
            </a:prstGeom>
          </p:spPr>
        </p:pic>
        <p:pic>
          <p:nvPicPr>
            <p:cNvPr id="16" name="그림 15">
              <a:extLst>
                <a:ext uri="{FF2B5EF4-FFF2-40B4-BE49-F238E27FC236}">
                  <a16:creationId xmlns:a16="http://schemas.microsoft.com/office/drawing/2014/main" id="{02FDB412-5DB5-A2C0-4F73-4DC7BA6DEFB9}"/>
                </a:ext>
              </a:extLst>
            </p:cNvPr>
            <p:cNvPicPr>
              <a:picLocks noChangeAspect="1"/>
            </p:cNvPicPr>
            <p:nvPr/>
          </p:nvPicPr>
          <p:blipFill>
            <a:blip r:embed="rId8"/>
            <a:stretch>
              <a:fillRect/>
            </a:stretch>
          </p:blipFill>
          <p:spPr>
            <a:xfrm>
              <a:off x="3410775" y="4782963"/>
              <a:ext cx="2706560" cy="1539024"/>
            </a:xfrm>
            <a:prstGeom prst="rect">
              <a:avLst/>
            </a:prstGeom>
          </p:spPr>
        </p:pic>
        <p:pic>
          <p:nvPicPr>
            <p:cNvPr id="17" name="그림 16">
              <a:extLst>
                <a:ext uri="{FF2B5EF4-FFF2-40B4-BE49-F238E27FC236}">
                  <a16:creationId xmlns:a16="http://schemas.microsoft.com/office/drawing/2014/main" id="{7CCF0EC5-B2B6-DC2F-9116-231EAEB6265F}"/>
                </a:ext>
              </a:extLst>
            </p:cNvPr>
            <p:cNvPicPr>
              <a:picLocks noChangeAspect="1"/>
            </p:cNvPicPr>
            <p:nvPr/>
          </p:nvPicPr>
          <p:blipFill>
            <a:blip r:embed="rId9"/>
            <a:stretch>
              <a:fillRect/>
            </a:stretch>
          </p:blipFill>
          <p:spPr>
            <a:xfrm>
              <a:off x="8992908" y="4782963"/>
              <a:ext cx="2702478" cy="1578654"/>
            </a:xfrm>
            <a:prstGeom prst="rect">
              <a:avLst/>
            </a:prstGeom>
          </p:spPr>
        </p:pic>
      </p:grpSp>
      <p:sp>
        <p:nvSpPr>
          <p:cNvPr id="18" name="TextBox 17">
            <a:extLst>
              <a:ext uri="{FF2B5EF4-FFF2-40B4-BE49-F238E27FC236}">
                <a16:creationId xmlns:a16="http://schemas.microsoft.com/office/drawing/2014/main" id="{B979D9F2-7E6B-9079-D624-B13845F1AE49}"/>
              </a:ext>
            </a:extLst>
          </p:cNvPr>
          <p:cNvSpPr txBox="1"/>
          <p:nvPr/>
        </p:nvSpPr>
        <p:spPr>
          <a:xfrm>
            <a:off x="244169" y="1178842"/>
            <a:ext cx="11605381" cy="1600695"/>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 simulated IDF curves are somewhat different for each of the RCMs. </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In HadGEM3-RA, Intensity based on HadGEM2-AO increased between 2011 to 2100, however, Intensity based on MPI-ESM-LR increased until 2070 but decreased slightly in 2100.</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These characteristics are shown in RCMs in all models.</a:t>
            </a:r>
          </a:p>
        </p:txBody>
      </p:sp>
      <p:sp>
        <p:nvSpPr>
          <p:cNvPr id="19" name="TextBox 18">
            <a:extLst>
              <a:ext uri="{FF2B5EF4-FFF2-40B4-BE49-F238E27FC236}">
                <a16:creationId xmlns:a16="http://schemas.microsoft.com/office/drawing/2014/main" id="{F8745950-EC45-314D-3B8A-61DF814A1FA8}"/>
              </a:ext>
            </a:extLst>
          </p:cNvPr>
          <p:cNvSpPr txBox="1"/>
          <p:nvPr/>
        </p:nvSpPr>
        <p:spPr>
          <a:xfrm>
            <a:off x="244169" y="917440"/>
            <a:ext cx="6529614" cy="369332"/>
          </a:xfrm>
          <a:prstGeom prst="rect">
            <a:avLst/>
          </a:prstGeom>
          <a:noFill/>
        </p:spPr>
        <p:txBody>
          <a:bodyPr wrap="square" rtlCol="0">
            <a:spAutoFit/>
          </a:bodyPr>
          <a:lstStyle/>
          <a:p>
            <a:r>
              <a:rPr lang="en-US" altLang="ko-KR" b="1" i="1" dirty="0">
                <a:latin typeface="Times New Roman" panose="02020603050405020304" pitchFamily="18" charset="0"/>
                <a:cs typeface="Times New Roman" panose="02020603050405020304" pitchFamily="18" charset="0"/>
              </a:rPr>
              <a:t>STEP3. Produce IDF curves</a:t>
            </a:r>
            <a:endParaRPr lang="ko-KR" alt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01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2DB2AC5-F8D8-4EFF-9156-8A4AF4F89578}"/>
              </a:ext>
            </a:extLst>
          </p:cNvPr>
          <p:cNvSpPr/>
          <p:nvPr/>
        </p:nvSpPr>
        <p:spPr>
          <a:xfrm>
            <a:off x="714518" y="105512"/>
            <a:ext cx="3349482"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ko-KR" sz="3600" b="1" i="1" dirty="0">
                <a:solidFill>
                  <a:srgbClr val="B8A085"/>
                </a:solidFill>
                <a:latin typeface="Calibri" panose="020F0502020204030204" pitchFamily="34" charset="0"/>
                <a:cs typeface="Calibri" panose="020F0502020204030204" pitchFamily="34" charset="0"/>
              </a:rPr>
              <a:t>Methodology</a:t>
            </a:r>
          </a:p>
        </p:txBody>
      </p:sp>
      <p:sp>
        <p:nvSpPr>
          <p:cNvPr id="4" name="TextBox 3">
            <a:extLst>
              <a:ext uri="{FF2B5EF4-FFF2-40B4-BE49-F238E27FC236}">
                <a16:creationId xmlns:a16="http://schemas.microsoft.com/office/drawing/2014/main" id="{EB4FA9DE-0BC3-5836-92A2-7EE17CAB5104}"/>
              </a:ext>
            </a:extLst>
          </p:cNvPr>
          <p:cNvSpPr txBox="1"/>
          <p:nvPr/>
        </p:nvSpPr>
        <p:spPr>
          <a:xfrm>
            <a:off x="603393" y="347721"/>
            <a:ext cx="5759307" cy="430824"/>
          </a:xfrm>
          <a:prstGeom prst="rect">
            <a:avLst/>
          </a:prstGeom>
          <a:noFill/>
        </p:spPr>
        <p:txBody>
          <a:bodyPr wrap="square" rtlCol="0">
            <a:spAutoFit/>
          </a:bodyPr>
          <a:lstStyle/>
          <a:p>
            <a:pPr marL="0" marR="0" lvl="0" indent="0" algn="l" defTabSz="914400" rtl="0" eaLnBrk="1" fontAlgn="auto" latinLnBrk="1" hangingPunct="1">
              <a:lnSpc>
                <a:spcPct val="250000"/>
              </a:lnSpc>
              <a:spcBef>
                <a:spcPts val="0"/>
              </a:spcBef>
              <a:spcAft>
                <a:spcPts val="0"/>
              </a:spcAft>
              <a:buClrTx/>
              <a:buSzTx/>
              <a:buFontTx/>
              <a:buNone/>
              <a:tabLst/>
              <a:defRPr/>
            </a:pPr>
            <a:r>
              <a:rPr kumimoji="0" lang="en-US" altLang="ko-KR" sz="1050" b="1" i="1" u="none" strike="noStrike" kern="1200" cap="none" spc="0" normalizeH="0" baseline="0" noProof="0" dirty="0">
                <a:ln>
                  <a:noFill/>
                </a:ln>
                <a:solidFill>
                  <a:srgbClr val="AD9173"/>
                </a:solidFill>
                <a:effectLst/>
                <a:uLnTx/>
                <a:uFillTx/>
                <a:latin typeface="Calibri" panose="020F0502020204030204" pitchFamily="34" charset="0"/>
                <a:ea typeface="맑은 고딕" panose="020B0503020000020004" pitchFamily="50" charset="-127"/>
                <a:cs typeface="Calibri" panose="020F0502020204030204" pitchFamily="34" charset="0"/>
              </a:rPr>
              <a:t>Change In Intensity-Duration-Frequency Curves with an Ensemble of EA-CORDEX over Korea</a:t>
            </a:r>
          </a:p>
        </p:txBody>
      </p:sp>
      <p:sp>
        <p:nvSpPr>
          <p:cNvPr id="18" name="TextBox 17">
            <a:extLst>
              <a:ext uri="{FF2B5EF4-FFF2-40B4-BE49-F238E27FC236}">
                <a16:creationId xmlns:a16="http://schemas.microsoft.com/office/drawing/2014/main" id="{B979D9F2-7E6B-9079-D624-B13845F1AE49}"/>
              </a:ext>
            </a:extLst>
          </p:cNvPr>
          <p:cNvSpPr txBox="1"/>
          <p:nvPr/>
        </p:nvSpPr>
        <p:spPr>
          <a:xfrm>
            <a:off x="560009" y="1147877"/>
            <a:ext cx="11605381" cy="1600695"/>
          </a:xfrm>
          <a:prstGeom prst="rect">
            <a:avLst/>
          </a:prstGeom>
          <a:noFill/>
        </p:spPr>
        <p:txBody>
          <a:bodyPr wrap="square" rtlCol="0">
            <a:spAutoFit/>
          </a:bodyPr>
          <a:lstStyle/>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Past performance approach is comparison between observation and historical data which is proposed for the ranking of Regional Climate Models</a:t>
            </a:r>
          </a:p>
          <a:p>
            <a:pPr marL="285750" indent="-285750">
              <a:lnSpc>
                <a:spcPct val="140000"/>
              </a:lnSpc>
              <a:buFont typeface="Wingdings" panose="05000000000000000000" pitchFamily="2" charset="2"/>
              <a:buChar char="Ø"/>
            </a:pPr>
            <a:r>
              <a:rPr lang="en-US" altLang="ko-KR" dirty="0">
                <a:latin typeface="Times New Roman" panose="02020603050405020304" pitchFamily="18" charset="0"/>
                <a:ea typeface="KoPubWorld돋움체 Medium" panose="00000600000000000000" pitchFamily="2" charset="-127"/>
                <a:cs typeface="Times New Roman" panose="02020603050405020304" pitchFamily="18" charset="0"/>
              </a:rPr>
              <a:t>This approach compares a probability density function(PDF) of AMRs data against all models to see which ones reproduce the value best.</a:t>
            </a:r>
          </a:p>
        </p:txBody>
      </p:sp>
      <p:sp>
        <p:nvSpPr>
          <p:cNvPr id="38" name="TextBox 37">
            <a:extLst>
              <a:ext uri="{FF2B5EF4-FFF2-40B4-BE49-F238E27FC236}">
                <a16:creationId xmlns:a16="http://schemas.microsoft.com/office/drawing/2014/main" id="{A17AD46E-FD2E-965C-DC0E-629A89B45867}"/>
              </a:ext>
            </a:extLst>
          </p:cNvPr>
          <p:cNvSpPr txBox="1"/>
          <p:nvPr/>
        </p:nvSpPr>
        <p:spPr>
          <a:xfrm>
            <a:off x="244169" y="917440"/>
            <a:ext cx="6529614" cy="369332"/>
          </a:xfrm>
          <a:prstGeom prst="rect">
            <a:avLst/>
          </a:prstGeom>
          <a:noFill/>
        </p:spPr>
        <p:txBody>
          <a:bodyPr wrap="square" rtlCol="0">
            <a:spAutoFit/>
          </a:bodyPr>
          <a:lstStyle/>
          <a:p>
            <a:r>
              <a:rPr lang="en-US" altLang="ko-KR" b="1" i="1" dirty="0">
                <a:latin typeface="Times New Roman" panose="02020603050405020304" pitchFamily="18" charset="0"/>
                <a:cs typeface="Times New Roman" panose="02020603050405020304" pitchFamily="18" charset="0"/>
              </a:rPr>
              <a:t>STEP4. Ranking Scenarios</a:t>
            </a:r>
            <a:endParaRPr lang="ko-KR" altLang="en-US" b="1" i="1" dirty="0">
              <a:latin typeface="Times New Roman" panose="02020603050405020304" pitchFamily="18" charset="0"/>
              <a:cs typeface="Times New Roman" panose="02020603050405020304" pitchFamily="18" charset="0"/>
            </a:endParaRPr>
          </a:p>
        </p:txBody>
      </p:sp>
      <p:grpSp>
        <p:nvGrpSpPr>
          <p:cNvPr id="3" name="그룹 2">
            <a:extLst>
              <a:ext uri="{FF2B5EF4-FFF2-40B4-BE49-F238E27FC236}">
                <a16:creationId xmlns:a16="http://schemas.microsoft.com/office/drawing/2014/main" id="{3B960EED-080C-9A36-FAA1-6FA0A50923CB}"/>
              </a:ext>
            </a:extLst>
          </p:cNvPr>
          <p:cNvGrpSpPr/>
          <p:nvPr/>
        </p:nvGrpSpPr>
        <p:grpSpPr>
          <a:xfrm>
            <a:off x="7914711" y="2833165"/>
            <a:ext cx="3907506" cy="3788383"/>
            <a:chOff x="7914711" y="2888642"/>
            <a:chExt cx="3987916" cy="3866342"/>
          </a:xfrm>
        </p:grpSpPr>
        <p:pic>
          <p:nvPicPr>
            <p:cNvPr id="22" name="Picture 15">
              <a:extLst>
                <a:ext uri="{FF2B5EF4-FFF2-40B4-BE49-F238E27FC236}">
                  <a16:creationId xmlns:a16="http://schemas.microsoft.com/office/drawing/2014/main" id="{FBF41E3F-0EA9-3106-58DE-9D84F47D87C5}"/>
                </a:ext>
              </a:extLst>
            </p:cNvPr>
            <p:cNvPicPr>
              <a:picLocks noChangeAspect="1"/>
            </p:cNvPicPr>
            <p:nvPr/>
          </p:nvPicPr>
          <p:blipFill>
            <a:blip r:embed="rId2"/>
            <a:stretch>
              <a:fillRect/>
            </a:stretch>
          </p:blipFill>
          <p:spPr>
            <a:xfrm>
              <a:off x="9961227" y="3531438"/>
              <a:ext cx="1941400" cy="1248204"/>
            </a:xfrm>
            <a:prstGeom prst="rect">
              <a:avLst/>
            </a:prstGeom>
            <a:noFill/>
            <a:ln>
              <a:noFill/>
            </a:ln>
            <a:effectLst>
              <a:outerShdw blurRad="63500" sx="102000" sy="102000" algn="ctr" rotWithShape="0">
                <a:prstClr val="black">
                  <a:alpha val="40000"/>
                </a:prstClr>
              </a:outerShdw>
            </a:effectLst>
          </p:spPr>
        </p:pic>
        <p:pic>
          <p:nvPicPr>
            <p:cNvPr id="23" name="그림 22">
              <a:extLst>
                <a:ext uri="{FF2B5EF4-FFF2-40B4-BE49-F238E27FC236}">
                  <a16:creationId xmlns:a16="http://schemas.microsoft.com/office/drawing/2014/main" id="{9DC44EC4-06F5-DE98-DC7C-0E8AE64B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076" y="4886103"/>
              <a:ext cx="1941551" cy="1248203"/>
            </a:xfrm>
            <a:prstGeom prst="rect">
              <a:avLst/>
            </a:prstGeom>
            <a:effectLst>
              <a:outerShdw blurRad="63500" sx="102000" sy="102000" algn="ctr" rotWithShape="0">
                <a:prstClr val="black">
                  <a:alpha val="40000"/>
                </a:prstClr>
              </a:outerShdw>
            </a:effectLst>
          </p:spPr>
        </p:pic>
        <p:pic>
          <p:nvPicPr>
            <p:cNvPr id="24" name="Picture 9">
              <a:extLst>
                <a:ext uri="{FF2B5EF4-FFF2-40B4-BE49-F238E27FC236}">
                  <a16:creationId xmlns:a16="http://schemas.microsoft.com/office/drawing/2014/main" id="{D513EB49-96A6-79B6-B24A-FB89F03F9CCB}"/>
                </a:ext>
              </a:extLst>
            </p:cNvPr>
            <p:cNvPicPr>
              <a:picLocks noChangeAspect="1"/>
            </p:cNvPicPr>
            <p:nvPr/>
          </p:nvPicPr>
          <p:blipFill>
            <a:blip r:embed="rId4"/>
            <a:stretch>
              <a:fillRect/>
            </a:stretch>
          </p:blipFill>
          <p:spPr>
            <a:xfrm>
              <a:off x="7914711" y="2888642"/>
              <a:ext cx="1941400" cy="1248204"/>
            </a:xfrm>
            <a:prstGeom prst="rect">
              <a:avLst/>
            </a:prstGeom>
            <a:noFill/>
            <a:ln>
              <a:noFill/>
            </a:ln>
            <a:effectLst>
              <a:outerShdw blurRad="63500" sx="102000" sy="102000" algn="ctr" rotWithShape="0">
                <a:prstClr val="black">
                  <a:alpha val="40000"/>
                </a:prstClr>
              </a:outerShdw>
            </a:effectLst>
          </p:spPr>
        </p:pic>
        <p:pic>
          <p:nvPicPr>
            <p:cNvPr id="25" name="Picture 11">
              <a:extLst>
                <a:ext uri="{FF2B5EF4-FFF2-40B4-BE49-F238E27FC236}">
                  <a16:creationId xmlns:a16="http://schemas.microsoft.com/office/drawing/2014/main" id="{36E7A2CB-E246-8AA9-E75F-7B405A16DD77}"/>
                </a:ext>
              </a:extLst>
            </p:cNvPr>
            <p:cNvPicPr>
              <a:picLocks noChangeAspect="1"/>
            </p:cNvPicPr>
            <p:nvPr/>
          </p:nvPicPr>
          <p:blipFill>
            <a:blip r:embed="rId5"/>
            <a:stretch>
              <a:fillRect/>
            </a:stretch>
          </p:blipFill>
          <p:spPr>
            <a:xfrm>
              <a:off x="7914711" y="4197711"/>
              <a:ext cx="1941400" cy="1248204"/>
            </a:xfrm>
            <a:prstGeom prst="rect">
              <a:avLst/>
            </a:prstGeom>
            <a:noFill/>
            <a:ln>
              <a:noFill/>
            </a:ln>
            <a:effectLst>
              <a:outerShdw blurRad="63500" sx="102000" sy="102000" algn="ctr" rotWithShape="0">
                <a:prstClr val="black">
                  <a:alpha val="40000"/>
                </a:prstClr>
              </a:outerShdw>
            </a:effectLst>
          </p:spPr>
        </p:pic>
        <p:pic>
          <p:nvPicPr>
            <p:cNvPr id="26" name="Picture 13">
              <a:extLst>
                <a:ext uri="{FF2B5EF4-FFF2-40B4-BE49-F238E27FC236}">
                  <a16:creationId xmlns:a16="http://schemas.microsoft.com/office/drawing/2014/main" id="{FB62F31D-77E7-244F-019A-9E936D83F380}"/>
                </a:ext>
              </a:extLst>
            </p:cNvPr>
            <p:cNvPicPr>
              <a:picLocks noChangeAspect="1"/>
            </p:cNvPicPr>
            <p:nvPr/>
          </p:nvPicPr>
          <p:blipFill>
            <a:blip r:embed="rId6"/>
            <a:stretch>
              <a:fillRect/>
            </a:stretch>
          </p:blipFill>
          <p:spPr>
            <a:xfrm>
              <a:off x="7918073" y="5506780"/>
              <a:ext cx="1941400" cy="1248204"/>
            </a:xfrm>
            <a:prstGeom prst="rect">
              <a:avLst/>
            </a:prstGeom>
            <a:noFill/>
            <a:ln>
              <a:noFill/>
            </a:ln>
            <a:effectLst>
              <a:outerShdw blurRad="63500" sx="102000" sy="102000" algn="ctr" rotWithShape="0">
                <a:prstClr val="black">
                  <a:alpha val="40000"/>
                </a:prstClr>
              </a:outerShdw>
            </a:effectLst>
          </p:spPr>
        </p:pic>
      </p:grpSp>
      <p:pic>
        <p:nvPicPr>
          <p:cNvPr id="30" name="그림 23">
            <a:extLst>
              <a:ext uri="{FF2B5EF4-FFF2-40B4-BE49-F238E27FC236}">
                <a16:creationId xmlns:a16="http://schemas.microsoft.com/office/drawing/2014/main" id="{7A01A002-0BA8-7E87-8040-F4F65EAED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7508705" y="3239135"/>
            <a:ext cx="336007" cy="2893802"/>
          </a:xfrm>
          <a:prstGeom prst="rect">
            <a:avLst/>
          </a:prstGeom>
        </p:spPr>
      </p:pic>
      <p:pic>
        <p:nvPicPr>
          <p:cNvPr id="31" name="그림 30">
            <a:extLst>
              <a:ext uri="{FF2B5EF4-FFF2-40B4-BE49-F238E27FC236}">
                <a16:creationId xmlns:a16="http://schemas.microsoft.com/office/drawing/2014/main" id="{5B04AC15-F867-A559-2F50-95929BB1152B}"/>
              </a:ext>
            </a:extLst>
          </p:cNvPr>
          <p:cNvPicPr>
            <a:picLocks noChangeAspect="1"/>
          </p:cNvPicPr>
          <p:nvPr/>
        </p:nvPicPr>
        <p:blipFill>
          <a:blip r:embed="rId8"/>
          <a:stretch>
            <a:fillRect/>
          </a:stretch>
        </p:blipFill>
        <p:spPr>
          <a:xfrm>
            <a:off x="369783" y="2748572"/>
            <a:ext cx="7214050" cy="3817164"/>
          </a:xfrm>
          <a:prstGeom prst="rect">
            <a:avLst/>
          </a:prstGeom>
        </p:spPr>
      </p:pic>
    </p:spTree>
    <p:extLst>
      <p:ext uri="{BB962C8B-B14F-4D97-AF65-F5344CB8AC3E}">
        <p14:creationId xmlns:p14="http://schemas.microsoft.com/office/powerpoint/2010/main" val="78877265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TotalTime>
  <Words>946</Words>
  <Application>Microsoft Office PowerPoint</Application>
  <PresentationFormat>와이드스크린</PresentationFormat>
  <Paragraphs>93</Paragraphs>
  <Slides>14</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14</vt:i4>
      </vt:variant>
    </vt:vector>
  </HeadingPairs>
  <TitlesOfParts>
    <vt:vector size="21" baseType="lpstr">
      <vt:lpstr>Rix모던고딕 M</vt:lpstr>
      <vt:lpstr>맑은 고딕</vt:lpstr>
      <vt:lpstr>Arial</vt:lpstr>
      <vt:lpstr>Calibri</vt:lpstr>
      <vt:lpstr>Times New Roman</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이예린</dc:creator>
  <cp:lastModifiedBy>유재웅</cp:lastModifiedBy>
  <cp:revision>100</cp:revision>
  <dcterms:created xsi:type="dcterms:W3CDTF">2022-03-29T06:07:32Z</dcterms:created>
  <dcterms:modified xsi:type="dcterms:W3CDTF">2022-05-22T09:34:59Z</dcterms:modified>
</cp:coreProperties>
</file>