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71" r:id="rId6"/>
    <p:sldId id="280" r:id="rId7"/>
    <p:sldId id="281" r:id="rId8"/>
    <p:sldId id="282" r:id="rId9"/>
    <p:sldId id="283" r:id="rId10"/>
    <p:sldId id="284" r:id="rId11"/>
    <p:sldId id="264" r:id="rId1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  <a:srgbClr val="0033CC"/>
    <a:srgbClr val="4472C4"/>
    <a:srgbClr val="BAC0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 Fontrodona i Bach (PhD Geog + Envt Sc Lab FT)" userId="96558d6b-11a9-4828-b8b4-088b642ce7d1" providerId="ADAL" clId="{1DC6191D-A38B-4042-8F2C-2E0EE5A11F36}"/>
    <pc:docChg chg="modSld">
      <pc:chgData name="Adria Fontrodona i Bach (PhD Geog + Envt Sc Lab FT)" userId="96558d6b-11a9-4828-b8b4-088b642ce7d1" providerId="ADAL" clId="{1DC6191D-A38B-4042-8F2C-2E0EE5A11F36}" dt="2022-05-22T19:08:30.236" v="207" actId="1076"/>
      <pc:docMkLst>
        <pc:docMk/>
      </pc:docMkLst>
      <pc:sldChg chg="modSp">
        <pc:chgData name="Adria Fontrodona i Bach (PhD Geog + Envt Sc Lab FT)" userId="96558d6b-11a9-4828-b8b4-088b642ce7d1" providerId="ADAL" clId="{1DC6191D-A38B-4042-8F2C-2E0EE5A11F36}" dt="2022-05-22T19:08:30.236" v="207" actId="1076"/>
        <pc:sldMkLst>
          <pc:docMk/>
          <pc:sldMk cId="943404094" sldId="256"/>
        </pc:sldMkLst>
        <pc:picChg chg="mod">
          <ac:chgData name="Adria Fontrodona i Bach (PhD Geog + Envt Sc Lab FT)" userId="96558d6b-11a9-4828-b8b4-088b642ce7d1" providerId="ADAL" clId="{1DC6191D-A38B-4042-8F2C-2E0EE5A11F36}" dt="2022-05-22T19:08:30.236" v="207" actId="1076"/>
          <ac:picMkLst>
            <pc:docMk/>
            <pc:sldMk cId="943404094" sldId="256"/>
            <ac:picMk id="4" creationId="{663F3C8E-7520-47FC-AEB7-6D3258717344}"/>
          </ac:picMkLst>
        </pc:picChg>
      </pc:sldChg>
      <pc:sldChg chg="addSp modSp modAnim">
        <pc:chgData name="Adria Fontrodona i Bach (PhD Geog + Envt Sc Lab FT)" userId="96558d6b-11a9-4828-b8b4-088b642ce7d1" providerId="ADAL" clId="{1DC6191D-A38B-4042-8F2C-2E0EE5A11F36}" dt="2022-05-22T19:07:22.106" v="205"/>
        <pc:sldMkLst>
          <pc:docMk/>
          <pc:sldMk cId="3007742790" sldId="281"/>
        </pc:sldMkLst>
        <pc:spChg chg="mod">
          <ac:chgData name="Adria Fontrodona i Bach (PhD Geog + Envt Sc Lab FT)" userId="96558d6b-11a9-4828-b8b4-088b642ce7d1" providerId="ADAL" clId="{1DC6191D-A38B-4042-8F2C-2E0EE5A11F36}" dt="2022-05-22T19:05:04.173" v="12" actId="20577"/>
          <ac:spMkLst>
            <pc:docMk/>
            <pc:sldMk cId="3007742790" sldId="281"/>
            <ac:spMk id="5" creationId="{4656DB68-D6CA-4644-9584-7ABD4FC76976}"/>
          </ac:spMkLst>
        </pc:spChg>
        <pc:spChg chg="add mod">
          <ac:chgData name="Adria Fontrodona i Bach (PhD Geog + Envt Sc Lab FT)" userId="96558d6b-11a9-4828-b8b4-088b642ce7d1" providerId="ADAL" clId="{1DC6191D-A38B-4042-8F2C-2E0EE5A11F36}" dt="2022-05-22T19:07:13.332" v="204" actId="20577"/>
          <ac:spMkLst>
            <pc:docMk/>
            <pc:sldMk cId="3007742790" sldId="281"/>
            <ac:spMk id="19" creationId="{6BA779AF-21F7-40FC-8414-A88C7AE15D7C}"/>
          </ac:spMkLst>
        </pc:spChg>
      </pc:sldChg>
      <pc:sldChg chg="modAnim">
        <pc:chgData name="Adria Fontrodona i Bach (PhD Geog + Envt Sc Lab FT)" userId="96558d6b-11a9-4828-b8b4-088b642ce7d1" providerId="ADAL" clId="{1DC6191D-A38B-4042-8F2C-2E0EE5A11F36}" dt="2022-05-22T19:07:50.142" v="206"/>
        <pc:sldMkLst>
          <pc:docMk/>
          <pc:sldMk cId="1884734468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C4CDA-98F3-4E29-806E-F57429E2B4B6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95C5D-1D21-4975-B883-5E97CCCAC6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6608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5C5D-1D21-4975-B883-5E97CCCAC6E3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3057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/>
              <a:t>Daily</a:t>
            </a:r>
            <a:r>
              <a:rPr lang="ca-ES" dirty="0"/>
              <a:t> T and P for </a:t>
            </a:r>
            <a:r>
              <a:rPr lang="ca-ES" dirty="0" err="1"/>
              <a:t>stations</a:t>
            </a:r>
            <a:r>
              <a:rPr lang="ca-ES" dirty="0"/>
              <a:t> – Ross Model to </a:t>
            </a:r>
            <a:r>
              <a:rPr lang="ca-ES" dirty="0" err="1"/>
              <a:t>obtain</a:t>
            </a:r>
            <a:r>
              <a:rPr lang="ca-ES" dirty="0"/>
              <a:t> SWE </a:t>
            </a:r>
            <a:r>
              <a:rPr lang="ca-ES" dirty="0" err="1"/>
              <a:t>too</a:t>
            </a:r>
            <a:r>
              <a:rPr lang="ca-ES"/>
              <a:t>?</a:t>
            </a:r>
            <a:endParaRPr lang="ca-ES" dirty="0"/>
          </a:p>
          <a:p>
            <a:r>
              <a:rPr lang="ca-ES" dirty="0" err="1"/>
              <a:t>Classify</a:t>
            </a:r>
            <a:r>
              <a:rPr lang="ca-ES" dirty="0"/>
              <a:t> </a:t>
            </a:r>
            <a:r>
              <a:rPr lang="ca-ES" dirty="0" err="1"/>
              <a:t>snowpacks</a:t>
            </a:r>
            <a:r>
              <a:rPr lang="ca-ES" dirty="0"/>
              <a:t> </a:t>
            </a:r>
            <a:r>
              <a:rPr lang="ca-ES" dirty="0" err="1"/>
              <a:t>with</a:t>
            </a:r>
            <a:r>
              <a:rPr lang="ca-ES" dirty="0"/>
              <a:t> Ross’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5C5D-1D21-4975-B883-5E97CCCAC6E3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4184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2411-7B7F-4FF0-A605-5FF4F2B8A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7B65D-3CE8-4ED6-89D7-79FFB0C21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22112-70A2-4E38-93A8-F9FD2082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51B38-E048-44CA-898C-85C9ADE0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1214C-C57C-4F13-BE8E-A5C0CABD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615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C1D8-40CB-4908-8A18-4EEF1B5B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FFE19-5E89-434D-BCF1-AD0572F5E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DD899-AAB0-4AF8-B722-17E04975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E82C-C2A9-4A7B-A667-D5811FC7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DD5D6-FF67-4CE6-93FE-D88AB657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466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B8A54-C9FD-4426-A787-2FD4D47F0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22B60-0ED8-4863-A538-5376DE851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83A15-9093-4F8C-BAF0-994B627A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EB1E9-0D90-4454-8C02-0B57D7981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8873-2259-4F42-9927-3B87E77B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965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382" y="549210"/>
            <a:ext cx="6046887" cy="1224359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GB" dirty="0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382" y="1920810"/>
            <a:ext cx="6046887" cy="3620425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tx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38709" y="54868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62567" y="2953965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62567" y="54868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34872" y="2961680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5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E272-95FF-45D1-B3A3-F8BC85DA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FA449-2508-424C-91A4-6FBEA106E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C1AB-6E5F-4722-8D94-52BCEC4E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82D9-CF76-4F94-B3C5-799B261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8F958-19C4-4898-8E82-78E372F5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863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AC91-9327-43BE-B04B-F42B4BAD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E82E1-C266-44A2-9C0D-7FC46AF02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AD91-037E-4DD2-A8DA-6DF553F1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F1120-2524-445D-8CE7-1CAA2ACD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BCCE3-A910-453D-93F2-6030F277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567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F320-FD00-4AC1-9F15-9FE34859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01C8-0D4C-4DD7-B55A-42CB924A9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D43D9-D88E-4271-9755-CD495D5E1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E44A1-2A3A-41AC-AC49-671586FE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D1D81-DB1D-4479-BA59-4EEC08F8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9040D-6710-488A-AC28-AF295FAE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63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548A-4F52-4B93-9A0B-A7B42821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14B50-C8D0-4338-8B61-8FEFCFE46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1FCCA-2562-4505-9364-16225C1BE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F1915-232B-48B3-8C98-49BF6EB14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CB85C-8509-4C58-B92C-ABD3C10FA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A0D46-5233-4E68-87E4-34FEA031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D54E3-F19B-4D41-97DB-7CDB255A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6E13B-2E5E-43C7-B926-EC6912D2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562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AA61-2570-4484-A599-FEA5010A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E1430-121E-4590-9C10-C3E4D1C3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BA0DE-8FFE-4EE6-8DF9-284D74BD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D63BA-B643-4EF3-8E54-937FEE07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752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5A208-BB65-44AF-AB22-CD80CB71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BBB70-16F7-4B2F-87CF-3454521C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FC8EA-5ED3-433E-B90F-085AABEF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38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0FD-44F9-4EF6-8EEA-26D77C72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5B9E-F78C-4A77-A009-509F000A9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2B42D-5198-4965-8D07-B46E623B2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7A42C-3FA4-4A93-A319-AF53FF56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61D7E-611A-4F01-900B-8B3ED5B3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34B2F-6252-40D4-A752-EC3C34F5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63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A60C-4999-44E6-BD99-A2C8ACE9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64A8A-1BAE-4151-B250-DDE9213EB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01C36-C981-4D49-B7AC-7D393C8E0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05D05-547E-4158-9F5B-2C75291B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C16E1-1A00-48EB-870D-62535728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E3E73-5B7E-4608-8FE4-FCF62CB1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037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D72D0-2096-49F4-81C8-13777D9F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3D57D-F9F9-4009-886E-5042665DB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86411-74E5-4BD3-ADF7-16A44016E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F818-9F47-48F5-8AD9-443E09EC1E80}" type="datetimeFigureOut">
              <a:rPr lang="ca-ES" smtClean="0"/>
              <a:t>22/5/2022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E9902-5202-4700-9EF8-445150DB5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26D04-76F6-475C-81C0-61745B3B2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330E-269C-4855-8C1F-15732E829B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175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.f.bach@bham.ac.uk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gif"/><Relationship Id="rId9" Type="http://schemas.openxmlformats.org/officeDocument/2006/relationships/hyperlink" Target="https://meetingorganizer.copernicus.org/EGU21/EGU21-12760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a.f.bach@bham.ac.uk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hyperlink" Target="https://twitter.com/Fontro22" TargetMode="Externa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9BB4-CB5F-44E7-A7EA-CA84D6E9E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4300" y="260785"/>
            <a:ext cx="9479280" cy="2332895"/>
          </a:xfrm>
        </p:spPr>
        <p:txBody>
          <a:bodyPr>
            <a:noAutofit/>
          </a:bodyPr>
          <a:lstStyle/>
          <a:p>
            <a:r>
              <a:rPr lang="en-GB" sz="4800" b="1" dirty="0"/>
              <a:t>How are snowmelt rates changing across climates? Insights from a new Northern Hemisphere SWE dataset </a:t>
            </a:r>
            <a:endParaRPr lang="ca-ES" sz="48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DB64A-4AE6-4A92-9319-283B209A0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9580" y="2939238"/>
            <a:ext cx="9144000" cy="1655762"/>
          </a:xfrm>
        </p:spPr>
        <p:txBody>
          <a:bodyPr>
            <a:normAutofit/>
          </a:bodyPr>
          <a:lstStyle/>
          <a:p>
            <a:r>
              <a:rPr lang="ca-ES" sz="3200" b="1" dirty="0"/>
              <a:t>Adrià Fontrodona-Bach</a:t>
            </a:r>
            <a:r>
              <a:rPr lang="ca-ES" sz="3200" b="1" baseline="30000" dirty="0"/>
              <a:t>1</a:t>
            </a:r>
            <a:r>
              <a:rPr lang="ca-ES" sz="3200" b="1" dirty="0"/>
              <a:t>, </a:t>
            </a:r>
            <a:r>
              <a:rPr lang="ca-ES" sz="3200" dirty="0" err="1"/>
              <a:t>Josh</a:t>
            </a:r>
            <a:r>
              <a:rPr lang="ca-ES" sz="3200" dirty="0"/>
              <a:t> Larsen</a:t>
            </a:r>
            <a:r>
              <a:rPr lang="ca-ES" sz="3200" baseline="30000" dirty="0"/>
              <a:t>1</a:t>
            </a:r>
            <a:r>
              <a:rPr lang="ca-ES" sz="3200" dirty="0"/>
              <a:t>, Ross Woods</a:t>
            </a:r>
            <a:r>
              <a:rPr lang="ca-ES" sz="3200" baseline="30000" dirty="0"/>
              <a:t>2</a:t>
            </a:r>
            <a:r>
              <a:rPr lang="ca-ES" sz="3200" dirty="0"/>
              <a:t>, </a:t>
            </a:r>
            <a:r>
              <a:rPr lang="ca-ES" sz="3200" dirty="0" err="1"/>
              <a:t>Bettina</a:t>
            </a:r>
            <a:r>
              <a:rPr lang="ca-ES" sz="3200" dirty="0"/>
              <a:t> Schaefli</a:t>
            </a:r>
            <a:r>
              <a:rPr lang="ca-ES" sz="3200" baseline="30000" dirty="0"/>
              <a:t>3</a:t>
            </a:r>
            <a:r>
              <a:rPr lang="ca-ES" sz="3200" dirty="0"/>
              <a:t>, Ryan Teuling</a:t>
            </a:r>
            <a:r>
              <a:rPr lang="ca-ES" sz="3200" baseline="30000" dirty="0"/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F3C8E-7520-47FC-AEB7-6D32587173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" t="20554" r="11043" b="25751"/>
          <a:stretch/>
        </p:blipFill>
        <p:spPr>
          <a:xfrm>
            <a:off x="990841" y="5482650"/>
            <a:ext cx="3153282" cy="8354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F430DC-0EA3-4E2F-850F-0B271558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08" y="5688645"/>
            <a:ext cx="1855220" cy="4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RC logo">
            <a:extLst>
              <a:ext uri="{FF2B5EF4-FFF2-40B4-BE49-F238E27FC236}">
                <a16:creationId xmlns:a16="http://schemas.microsoft.com/office/drawing/2014/main" id="{6BE8CF14-158B-4A6E-8457-49C1DA09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05" y="5631827"/>
            <a:ext cx="2167423" cy="5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D0C5C-76C1-4819-B205-C6E95FCF71A0}"/>
              </a:ext>
            </a:extLst>
          </p:cNvPr>
          <p:cNvSpPr txBox="1"/>
          <p:nvPr/>
        </p:nvSpPr>
        <p:spPr>
          <a:xfrm>
            <a:off x="2600441" y="4075419"/>
            <a:ext cx="9488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baseline="30000" dirty="0"/>
              <a:t>1</a:t>
            </a:r>
            <a:r>
              <a:rPr lang="ca-ES" b="1" dirty="0"/>
              <a:t> School of Geography, Earth and Environmental Sciences, University of Birmingham, UK</a:t>
            </a:r>
          </a:p>
          <a:p>
            <a:r>
              <a:rPr lang="ca-ES" baseline="30000" dirty="0"/>
              <a:t>2</a:t>
            </a:r>
            <a:r>
              <a:rPr lang="ca-ES" dirty="0"/>
              <a:t> </a:t>
            </a:r>
            <a:r>
              <a:rPr lang="ca-ES" dirty="0" err="1"/>
              <a:t>Department</a:t>
            </a:r>
            <a:r>
              <a:rPr lang="ca-ES" dirty="0"/>
              <a:t> of Civil </a:t>
            </a:r>
            <a:r>
              <a:rPr lang="ca-ES" dirty="0" err="1"/>
              <a:t>Engineering</a:t>
            </a:r>
            <a:r>
              <a:rPr lang="ca-ES" dirty="0"/>
              <a:t>, University of Bristol, UK</a:t>
            </a:r>
          </a:p>
          <a:p>
            <a:r>
              <a:rPr lang="ca-ES" baseline="30000" dirty="0"/>
              <a:t>3</a:t>
            </a:r>
            <a:r>
              <a:rPr lang="ca-ES" dirty="0"/>
              <a:t> </a:t>
            </a:r>
            <a:r>
              <a:rPr lang="ca-ES" dirty="0" err="1"/>
              <a:t>Institute</a:t>
            </a:r>
            <a:r>
              <a:rPr lang="ca-ES" dirty="0"/>
              <a:t> of Geography, University of </a:t>
            </a:r>
            <a:r>
              <a:rPr lang="ca-ES" dirty="0" err="1"/>
              <a:t>Bern</a:t>
            </a:r>
            <a:r>
              <a:rPr lang="ca-ES" dirty="0"/>
              <a:t>, </a:t>
            </a:r>
            <a:r>
              <a:rPr lang="ca-ES" dirty="0" err="1"/>
              <a:t>Switzerland</a:t>
            </a:r>
            <a:endParaRPr lang="ca-ES" dirty="0"/>
          </a:p>
          <a:p>
            <a:r>
              <a:rPr lang="ca-ES" baseline="30000" dirty="0"/>
              <a:t>4</a:t>
            </a:r>
            <a:r>
              <a:rPr lang="ca-ES" dirty="0"/>
              <a:t> </a:t>
            </a:r>
            <a:r>
              <a:rPr lang="ca-ES" dirty="0" err="1"/>
              <a:t>Hydrology</a:t>
            </a:r>
            <a:r>
              <a:rPr lang="ca-ES" dirty="0"/>
              <a:t> and </a:t>
            </a:r>
            <a:r>
              <a:rPr lang="ca-ES" dirty="0" err="1"/>
              <a:t>Quantitative</a:t>
            </a:r>
            <a:r>
              <a:rPr lang="ca-ES" dirty="0"/>
              <a:t> </a:t>
            </a:r>
            <a:r>
              <a:rPr lang="ca-ES" dirty="0" err="1"/>
              <a:t>Water</a:t>
            </a:r>
            <a:r>
              <a:rPr lang="ca-ES" dirty="0"/>
              <a:t> Management </a:t>
            </a:r>
            <a:r>
              <a:rPr lang="ca-ES" dirty="0" err="1"/>
              <a:t>group</a:t>
            </a:r>
            <a:r>
              <a:rPr lang="ca-ES" dirty="0"/>
              <a:t>, </a:t>
            </a:r>
            <a:r>
              <a:rPr lang="ca-ES" dirty="0" err="1"/>
              <a:t>Wageningen</a:t>
            </a:r>
            <a:r>
              <a:rPr lang="ca-ES" dirty="0"/>
              <a:t> University,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Netherlands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0A579-350D-4AD4-A3D6-7606B55046C1}"/>
              </a:ext>
            </a:extLst>
          </p:cNvPr>
          <p:cNvSpPr txBox="1"/>
          <p:nvPr/>
        </p:nvSpPr>
        <p:spPr>
          <a:xfrm>
            <a:off x="229346" y="4413880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hlinkClick r:id="rId6"/>
              </a:rPr>
              <a:t>axf984@bham.ac.uk</a:t>
            </a:r>
            <a:endParaRPr lang="ca-ES" dirty="0"/>
          </a:p>
          <a:p>
            <a:pPr algn="r"/>
            <a:r>
              <a:rPr lang="ca-ES" u="sng" dirty="0">
                <a:solidFill>
                  <a:srgbClr val="0070C0"/>
                </a:solidFill>
              </a:rPr>
              <a:t>@Fontro22 </a:t>
            </a:r>
            <a:endParaRPr lang="en-GB" u="sng" dirty="0">
              <a:solidFill>
                <a:srgbClr val="0070C0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B411131-F835-47A5-99E4-FEEF64B3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3" y="4737258"/>
            <a:ext cx="272876" cy="2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gu21.eu/EGU21-sharing-is-encouraged.png">
            <a:extLst>
              <a:ext uri="{FF2B5EF4-FFF2-40B4-BE49-F238E27FC236}">
                <a16:creationId xmlns:a16="http://schemas.microsoft.com/office/drawing/2014/main" id="{3FD8F09E-5687-4D3E-8019-E0F6D5B98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991" y="0"/>
            <a:ext cx="704009" cy="9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C61F80-23BE-4F6F-861C-4D5013F85F9C}"/>
              </a:ext>
            </a:extLst>
          </p:cNvPr>
          <p:cNvSpPr txBox="1"/>
          <p:nvPr/>
        </p:nvSpPr>
        <p:spPr>
          <a:xfrm>
            <a:off x="229346" y="6465268"/>
            <a:ext cx="73599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EGU General Assembly 2022 HS2.1.5, From snow and glacier hydrology to catchment runoff</a:t>
            </a:r>
            <a:r>
              <a:rPr lang="en-GB" sz="1500" dirty="0">
                <a:hlinkClick r:id="rId9"/>
              </a:rPr>
              <a:t> </a:t>
            </a:r>
            <a:endParaRPr lang="en-GB" sz="1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CEC31-1CA0-4C96-A0CD-5F308B8650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5108" y="5621306"/>
            <a:ext cx="2337609" cy="617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C666C6-72AE-4957-92F0-0E177AFDA4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2342156"/>
            <a:ext cx="1384570" cy="1384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D22EF3-84D3-442F-BC73-6E2F202178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699557"/>
            <a:ext cx="1384570" cy="16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60F2-CD26-41F7-885E-A235BE21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52" y="-99664"/>
            <a:ext cx="12117402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What do we know about snowmelt rates and global warming?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27ECB6-194D-4D65-9BF2-E8B7DB9965B5}"/>
              </a:ext>
            </a:extLst>
          </p:cNvPr>
          <p:cNvCxnSpPr/>
          <p:nvPr/>
        </p:nvCxnSpPr>
        <p:spPr>
          <a:xfrm flipH="1" flipV="1">
            <a:off x="1456832" y="4019163"/>
            <a:ext cx="451059" cy="3143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A3C5E-1C20-46A0-9B0D-67164DABDC22}"/>
              </a:ext>
            </a:extLst>
          </p:cNvPr>
          <p:cNvCxnSpPr>
            <a:cxnSpLocks/>
          </p:cNvCxnSpPr>
          <p:nvPr/>
        </p:nvCxnSpPr>
        <p:spPr>
          <a:xfrm flipH="1" flipV="1">
            <a:off x="1798320" y="3751620"/>
            <a:ext cx="406161" cy="2675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FD5F77-5B0E-4D62-8A77-CBE4143BA9FA}"/>
              </a:ext>
            </a:extLst>
          </p:cNvPr>
          <p:cNvGrpSpPr/>
          <p:nvPr/>
        </p:nvGrpSpPr>
        <p:grpSpPr>
          <a:xfrm>
            <a:off x="934293" y="1041598"/>
            <a:ext cx="4269898" cy="3860110"/>
            <a:chOff x="225217" y="1793839"/>
            <a:chExt cx="5191785" cy="49371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096CBC-C3F1-49E8-8065-B74882F99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7268"/>
            <a:stretch/>
          </p:blipFill>
          <p:spPr>
            <a:xfrm>
              <a:off x="225217" y="3106381"/>
              <a:ext cx="3861007" cy="36246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446D57-6BC7-4E30-AD8C-F470E2B04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271"/>
            <a:stretch/>
          </p:blipFill>
          <p:spPr>
            <a:xfrm>
              <a:off x="4086224" y="3106380"/>
              <a:ext cx="1330778" cy="36246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9C7C29-9A5E-4E3A-90A1-3FB35BB2F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1877"/>
            <a:stretch/>
          </p:blipFill>
          <p:spPr>
            <a:xfrm>
              <a:off x="225217" y="1793839"/>
              <a:ext cx="5191785" cy="131254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6F6EF8-42CA-4B6E-B063-B88B7926CABD}"/>
              </a:ext>
            </a:extLst>
          </p:cNvPr>
          <p:cNvGrpSpPr/>
          <p:nvPr/>
        </p:nvGrpSpPr>
        <p:grpSpPr>
          <a:xfrm>
            <a:off x="5726730" y="1311394"/>
            <a:ext cx="5887688" cy="3407571"/>
            <a:chOff x="570530" y="1434918"/>
            <a:chExt cx="5887688" cy="34075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7E68F6-9300-40BE-BA46-1A1063934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530" y="1434918"/>
              <a:ext cx="5887688" cy="10088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FA7F3D-A89A-462C-A2A5-6C334654A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530" y="2426026"/>
              <a:ext cx="5887688" cy="2416463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7CF326F-032E-425D-B3C2-BD530274F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048" y="5445958"/>
            <a:ext cx="7600186" cy="11618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B742E00-47EA-4A45-9E66-A6166844C897}"/>
              </a:ext>
            </a:extLst>
          </p:cNvPr>
          <p:cNvSpPr txBox="1"/>
          <p:nvPr/>
        </p:nvSpPr>
        <p:spPr>
          <a:xfrm>
            <a:off x="667103" y="5370355"/>
            <a:ext cx="326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+mj-lt"/>
              </a:rPr>
              <a:t>Why do we want to know more?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DAE7C6-9DE8-4DEE-9240-FD61A320C0C4}"/>
              </a:ext>
            </a:extLst>
          </p:cNvPr>
          <p:cNvSpPr txBox="1"/>
          <p:nvPr/>
        </p:nvSpPr>
        <p:spPr>
          <a:xfrm>
            <a:off x="934293" y="4901708"/>
            <a:ext cx="236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Musselman et al., 2017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A1D61C-A845-4492-A452-4522E0C74FBF}"/>
              </a:ext>
            </a:extLst>
          </p:cNvPr>
          <p:cNvSpPr txBox="1"/>
          <p:nvPr/>
        </p:nvSpPr>
        <p:spPr>
          <a:xfrm>
            <a:off x="5630413" y="4713129"/>
            <a:ext cx="16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Wu et al., 2018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6301CD-F65F-478C-A1D6-4FDE36442A2E}"/>
              </a:ext>
            </a:extLst>
          </p:cNvPr>
          <p:cNvSpPr txBox="1"/>
          <p:nvPr/>
        </p:nvSpPr>
        <p:spPr>
          <a:xfrm>
            <a:off x="4266048" y="6547851"/>
            <a:ext cx="210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Barnhart et al., 2016</a:t>
            </a:r>
          </a:p>
        </p:txBody>
      </p:sp>
    </p:spTree>
    <p:extLst>
      <p:ext uri="{BB962C8B-B14F-4D97-AF65-F5344CB8AC3E}">
        <p14:creationId xmlns:p14="http://schemas.microsoft.com/office/powerpoint/2010/main" val="20557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1128-6AB5-4FFE-99DA-2A44ABE1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1" y="166087"/>
            <a:ext cx="4912151" cy="1133737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How can we know more?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4D923-3ED4-476C-B44F-C2DE80A84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5324" r="21454" b="10653"/>
          <a:stretch/>
        </p:blipFill>
        <p:spPr>
          <a:xfrm>
            <a:off x="5957740" y="387594"/>
            <a:ext cx="5863472" cy="576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D87EFC-940D-4431-B0BA-6EB65369AEDF}"/>
              </a:ext>
            </a:extLst>
          </p:cNvPr>
          <p:cNvSpPr txBox="1"/>
          <p:nvPr/>
        </p:nvSpPr>
        <p:spPr>
          <a:xfrm>
            <a:off x="8660419" y="6149893"/>
            <a:ext cx="329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Fontrodona-Bach et al. (in prep.)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3DC26-2A8B-4DE9-A6AF-57B4CD26551C}"/>
              </a:ext>
            </a:extLst>
          </p:cNvPr>
          <p:cNvSpPr txBox="1"/>
          <p:nvPr/>
        </p:nvSpPr>
        <p:spPr>
          <a:xfrm>
            <a:off x="286314" y="1260022"/>
            <a:ext cx="5614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Northern Hemisphere snow depth data compilation: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6 data sources (open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&gt; 10.000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Varying time series length (1-72 complete years)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25BA6D-EDA0-40C0-958F-222AF87416CD}"/>
              </a:ext>
            </a:extLst>
          </p:cNvPr>
          <p:cNvCxnSpPr>
            <a:cxnSpLocks/>
          </p:cNvCxnSpPr>
          <p:nvPr/>
        </p:nvCxnSpPr>
        <p:spPr>
          <a:xfrm>
            <a:off x="2992049" y="2714919"/>
            <a:ext cx="0" cy="3935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0BF47E-290D-4FED-A7C0-ED94E97A168E}"/>
              </a:ext>
            </a:extLst>
          </p:cNvPr>
          <p:cNvSpPr txBox="1"/>
          <p:nvPr/>
        </p:nvSpPr>
        <p:spPr>
          <a:xfrm>
            <a:off x="472293" y="3239945"/>
            <a:ext cx="5242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Conversion from daily Snow depth to </a:t>
            </a:r>
            <a:r>
              <a:rPr lang="en-GB" sz="2000" b="1" u="sng" dirty="0"/>
              <a:t>daily SWE </a:t>
            </a:r>
          </a:p>
          <a:p>
            <a:r>
              <a:rPr lang="en-GB" sz="2000" dirty="0"/>
              <a:t>with the </a:t>
            </a:r>
            <a:r>
              <a:rPr lang="en-GB" sz="2000" i="1" dirty="0" err="1"/>
              <a:t>DeltaSNOW</a:t>
            </a:r>
            <a:r>
              <a:rPr lang="en-GB" sz="2000" dirty="0"/>
              <a:t> model (Winkler et al. 2021)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0A8FB-E056-40F8-B385-24792D32A98D}"/>
              </a:ext>
            </a:extLst>
          </p:cNvPr>
          <p:cNvSpPr txBox="1"/>
          <p:nvPr/>
        </p:nvSpPr>
        <p:spPr>
          <a:xfrm>
            <a:off x="918166" y="5734394"/>
            <a:ext cx="414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Dataset will be published </a:t>
            </a:r>
          </a:p>
          <a:p>
            <a:pPr algn="ctr"/>
            <a:r>
              <a:rPr lang="en-GB" sz="2400" b="1" dirty="0"/>
              <a:t>and available (in preparation)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183309-49B9-46DB-ABF1-9396DFB662AC}"/>
              </a:ext>
            </a:extLst>
          </p:cNvPr>
          <p:cNvSpPr txBox="1"/>
          <p:nvPr/>
        </p:nvSpPr>
        <p:spPr>
          <a:xfrm>
            <a:off x="630705" y="4496586"/>
            <a:ext cx="4925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First Northern Hemisphere SWE dataset from “real” in-situ snow data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9FECB8-E208-4383-B3DC-AB4CF21E755E}"/>
              </a:ext>
            </a:extLst>
          </p:cNvPr>
          <p:cNvCxnSpPr>
            <a:cxnSpLocks/>
          </p:cNvCxnSpPr>
          <p:nvPr/>
        </p:nvCxnSpPr>
        <p:spPr>
          <a:xfrm>
            <a:off x="2959664" y="5340826"/>
            <a:ext cx="0" cy="2775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0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D5F5-C48D-44AD-ADC3-89844623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602" y="142009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Why do we need SWE for snowmelt rates?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E2ED0-7591-4BF1-BDFD-832D7C36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11" y="1685260"/>
            <a:ext cx="6081891" cy="456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56DB68-D6CA-4644-9584-7ABD4FC76976}"/>
              </a:ext>
            </a:extLst>
          </p:cNvPr>
          <p:cNvSpPr txBox="1"/>
          <p:nvPr/>
        </p:nvSpPr>
        <p:spPr>
          <a:xfrm>
            <a:off x="282804" y="1761070"/>
            <a:ext cx="4977068" cy="2204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Snow density not known with depth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Snow metamorphism ≠ Snowmelt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Different peak depth than peak SWE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F1104-3A19-4CAF-889F-F3D243F6B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49" t="69165" r="21389"/>
          <a:stretch/>
        </p:blipFill>
        <p:spPr>
          <a:xfrm>
            <a:off x="528512" y="4404791"/>
            <a:ext cx="3888433" cy="834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4FB6A8-65D7-4A90-A4CA-2EAEB9ECD246}"/>
              </a:ext>
            </a:extLst>
          </p:cNvPr>
          <p:cNvSpPr txBox="1"/>
          <p:nvPr/>
        </p:nvSpPr>
        <p:spPr>
          <a:xfrm>
            <a:off x="864596" y="504903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(after peak SWE)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3E8095-0467-4A75-B414-95B5411F838E}"/>
              </a:ext>
            </a:extLst>
          </p:cNvPr>
          <p:cNvSpPr/>
          <p:nvPr/>
        </p:nvSpPr>
        <p:spPr>
          <a:xfrm>
            <a:off x="7437748" y="2488676"/>
            <a:ext cx="631596" cy="13386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4923A2-E10E-48DC-AE03-27A6D16A0122}"/>
              </a:ext>
            </a:extLst>
          </p:cNvPr>
          <p:cNvCxnSpPr/>
          <p:nvPr/>
        </p:nvCxnSpPr>
        <p:spPr>
          <a:xfrm flipV="1">
            <a:off x="8069344" y="2083324"/>
            <a:ext cx="603316" cy="134567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79BBF1-E74B-4305-80BD-B6FD89255997}"/>
              </a:ext>
            </a:extLst>
          </p:cNvPr>
          <p:cNvCxnSpPr/>
          <p:nvPr/>
        </p:nvCxnSpPr>
        <p:spPr>
          <a:xfrm>
            <a:off x="8069344" y="3506771"/>
            <a:ext cx="301658" cy="716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6D2945-A853-4472-98E0-134A9949C1DA}"/>
              </a:ext>
            </a:extLst>
          </p:cNvPr>
          <p:cNvCxnSpPr>
            <a:cxnSpLocks/>
          </p:cNvCxnSpPr>
          <p:nvPr/>
        </p:nvCxnSpPr>
        <p:spPr>
          <a:xfrm>
            <a:off x="8523402" y="3827064"/>
            <a:ext cx="149258" cy="5777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A0BC1B-1F8F-4A15-9E3B-C9C2A43737FF}"/>
              </a:ext>
            </a:extLst>
          </p:cNvPr>
          <p:cNvCxnSpPr>
            <a:cxnSpLocks/>
          </p:cNvCxnSpPr>
          <p:nvPr/>
        </p:nvCxnSpPr>
        <p:spPr>
          <a:xfrm>
            <a:off x="8817205" y="4080693"/>
            <a:ext cx="149258" cy="16995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A779AF-21F7-40FC-8414-A88C7AE15D7C}"/>
              </a:ext>
            </a:extLst>
          </p:cNvPr>
          <p:cNvSpPr txBox="1"/>
          <p:nvPr/>
        </p:nvSpPr>
        <p:spPr>
          <a:xfrm>
            <a:off x="864596" y="5672145"/>
            <a:ext cx="3581574" cy="93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Computation of annual melt rate and Sen Slope trends for 3,890 sites with more than 30 years of data</a:t>
            </a:r>
          </a:p>
        </p:txBody>
      </p:sp>
    </p:spTree>
    <p:extLst>
      <p:ext uri="{BB962C8B-B14F-4D97-AF65-F5344CB8AC3E}">
        <p14:creationId xmlns:p14="http://schemas.microsoft.com/office/powerpoint/2010/main" val="30077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1C39-EB91-44B9-BBC0-6725EBFF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325563"/>
          </a:xfrm>
        </p:spPr>
        <p:txBody>
          <a:bodyPr/>
          <a:lstStyle/>
          <a:p>
            <a:r>
              <a:rPr lang="en-GB" b="1" dirty="0"/>
              <a:t>How are snowmelt rates changing across climates?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BD111-F0F3-4FFD-9047-198464A83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3828" r="22294" b="7107"/>
          <a:stretch/>
        </p:blipFill>
        <p:spPr>
          <a:xfrm>
            <a:off x="1642627" y="1353935"/>
            <a:ext cx="5974231" cy="533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D0600C-37DA-49BE-8E6C-F7C58B3E1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100073"/>
              </p:ext>
            </p:extLst>
          </p:nvPr>
        </p:nvGraphicFramePr>
        <p:xfrm>
          <a:off x="8268643" y="1632161"/>
          <a:ext cx="3419415" cy="4223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421">
                  <a:extLst>
                    <a:ext uri="{9D8B030D-6E8A-4147-A177-3AD203B41FA5}">
                      <a16:colId xmlns:a16="http://schemas.microsoft.com/office/drawing/2014/main" val="394298126"/>
                    </a:ext>
                  </a:extLst>
                </a:gridCol>
                <a:gridCol w="986994">
                  <a:extLst>
                    <a:ext uri="{9D8B030D-6E8A-4147-A177-3AD203B41FA5}">
                      <a16:colId xmlns:a16="http://schemas.microsoft.com/office/drawing/2014/main" val="691562345"/>
                    </a:ext>
                  </a:extLst>
                </a:gridCol>
              </a:tblGrid>
              <a:tr h="79013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Region and average trend in snowmelt rate</a:t>
                      </a:r>
                    </a:p>
                  </a:txBody>
                  <a:tcPr anchor="ctr"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mm day</a:t>
                      </a:r>
                      <a:r>
                        <a:rPr lang="en-GB" sz="1400" baseline="30000" dirty="0"/>
                        <a:t>-1</a:t>
                      </a:r>
                      <a:r>
                        <a:rPr lang="en-GB" sz="1400" dirty="0"/>
                        <a:t> decade</a:t>
                      </a:r>
                      <a:r>
                        <a:rPr lang="en-GB" sz="1400" baseline="30000" dirty="0"/>
                        <a:t>-1</a:t>
                      </a:r>
                    </a:p>
                  </a:txBody>
                  <a:tcPr anchor="ctr">
                    <a:solidFill>
                      <a:schemeClr val="accent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84739"/>
                  </a:ext>
                </a:extLst>
              </a:tr>
              <a:tr h="32922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Finland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-0.7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718392"/>
                  </a:ext>
                </a:extLst>
              </a:tr>
              <a:tr h="46302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Norway (peakSWE &gt; 200 mm)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-0.4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521655"/>
                  </a:ext>
                </a:extLst>
              </a:tr>
              <a:tr h="44067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Norway (peakSWE &lt; 200 mm)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-0.06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14877"/>
                  </a:ext>
                </a:extLst>
              </a:tr>
              <a:tr h="32922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Russia ( &gt; 60 ⁰N )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-0.15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04903"/>
                  </a:ext>
                </a:extLst>
              </a:tr>
              <a:tr h="32922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Russia ( &lt; 60⁰N )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+0.13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73071"/>
                  </a:ext>
                </a:extLst>
              </a:tr>
              <a:tr h="4386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European Alps  ( &lt; 1500 m )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+0.02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365416"/>
                  </a:ext>
                </a:extLst>
              </a:tr>
              <a:tr h="44454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European Alps ( &gt; 1500 m )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-0.31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28468"/>
                  </a:ext>
                </a:extLst>
              </a:tr>
              <a:tr h="32922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USA (SNOTEL dataset)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-0.47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74465"/>
                  </a:ext>
                </a:extLst>
              </a:tr>
              <a:tr h="32922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Canada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+0.15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9041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E8669DE-F518-493E-9994-CDA9021E7ABA}"/>
              </a:ext>
            </a:extLst>
          </p:cNvPr>
          <p:cNvSpPr txBox="1"/>
          <p:nvPr/>
        </p:nvSpPr>
        <p:spPr>
          <a:xfrm>
            <a:off x="7661177" y="6368614"/>
            <a:ext cx="2958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Fontrodona-Bach et al. (in prep.)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2C119-10B2-4D23-9EE8-2EBAC53B7C99}"/>
              </a:ext>
            </a:extLst>
          </p:cNvPr>
          <p:cNvSpPr/>
          <p:nvPr/>
        </p:nvSpPr>
        <p:spPr>
          <a:xfrm>
            <a:off x="2195646" y="984603"/>
            <a:ext cx="4868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/>
              <a:t>Spatial variability in melt rate trends (1979-2021)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4240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2A9F-94DF-457D-A2E7-78B5DF68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110"/>
            <a:ext cx="10515600" cy="1325563"/>
          </a:xfrm>
        </p:spPr>
        <p:txBody>
          <a:bodyPr/>
          <a:lstStyle/>
          <a:p>
            <a:r>
              <a:rPr lang="en-GB" b="1" dirty="0"/>
              <a:t>Insights into variability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E8892-03DE-4839-85AC-8D6309B0B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3" y="2073896"/>
            <a:ext cx="5606827" cy="420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64ED79-E229-4044-BAED-B904818CC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65" y="2073897"/>
            <a:ext cx="5606827" cy="420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95D738-7ECF-4896-907C-24919C5B63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49" t="69165" r="21389"/>
          <a:stretch/>
        </p:blipFill>
        <p:spPr>
          <a:xfrm>
            <a:off x="7237255" y="518732"/>
            <a:ext cx="3888433" cy="834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2195E2-2F50-4D70-BE6D-60A2B0D05CF4}"/>
              </a:ext>
            </a:extLst>
          </p:cNvPr>
          <p:cNvSpPr txBox="1"/>
          <p:nvPr/>
        </p:nvSpPr>
        <p:spPr>
          <a:xfrm>
            <a:off x="9100678" y="6323598"/>
            <a:ext cx="2958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Fontrodona-Bach et al. (in prep.)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6E0A50-ED51-4D4A-86A5-E57785737EC7}"/>
              </a:ext>
            </a:extLst>
          </p:cNvPr>
          <p:cNvSpPr/>
          <p:nvPr/>
        </p:nvSpPr>
        <p:spPr>
          <a:xfrm rot="19203454">
            <a:off x="565625" y="2940712"/>
            <a:ext cx="3800737" cy="1338144"/>
          </a:xfrm>
          <a:prstGeom prst="ellipse">
            <a:avLst/>
          </a:prstGeom>
          <a:solidFill>
            <a:srgbClr val="4472C4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4DFC62-C648-49E9-97FB-93FEF27F2F7A}"/>
              </a:ext>
            </a:extLst>
          </p:cNvPr>
          <p:cNvCxnSpPr>
            <a:cxnSpLocks/>
          </p:cNvCxnSpPr>
          <p:nvPr/>
        </p:nvCxnSpPr>
        <p:spPr>
          <a:xfrm flipH="1" flipV="1">
            <a:off x="1946579" y="2073896"/>
            <a:ext cx="542097" cy="6975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E9867F-D51B-4B2F-AD5A-0364EB7550CA}"/>
              </a:ext>
            </a:extLst>
          </p:cNvPr>
          <p:cNvSpPr txBox="1"/>
          <p:nvPr/>
        </p:nvSpPr>
        <p:spPr>
          <a:xfrm>
            <a:off x="1032987" y="1583121"/>
            <a:ext cx="1676356" cy="461665"/>
          </a:xfrm>
          <a:prstGeom prst="rect">
            <a:avLst/>
          </a:prstGeom>
          <a:solidFill>
            <a:srgbClr val="0033CC">
              <a:alpha val="30196"/>
            </a:srgbClr>
          </a:solidFill>
          <a:ln w="57150">
            <a:solidFill>
              <a:srgbClr val="4472C4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Slower melt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71C3A5-B377-4DAB-B45A-9D7F32B4F71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827282" y="5109328"/>
            <a:ext cx="897861" cy="11963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9D8B665-F457-4C2E-859A-D6F59727B32E}"/>
              </a:ext>
            </a:extLst>
          </p:cNvPr>
          <p:cNvSpPr txBox="1"/>
          <p:nvPr/>
        </p:nvSpPr>
        <p:spPr>
          <a:xfrm>
            <a:off x="3933419" y="6305696"/>
            <a:ext cx="1583447" cy="461665"/>
          </a:xfrm>
          <a:prstGeom prst="rect">
            <a:avLst/>
          </a:prstGeom>
          <a:solidFill>
            <a:srgbClr val="FF0000">
              <a:alpha val="30196"/>
            </a:srgbClr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Faster melt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D0C0E33-7F31-4F90-B585-01A0FAF71768}"/>
              </a:ext>
            </a:extLst>
          </p:cNvPr>
          <p:cNvSpPr/>
          <p:nvPr/>
        </p:nvSpPr>
        <p:spPr>
          <a:xfrm rot="19203454">
            <a:off x="1609821" y="3843898"/>
            <a:ext cx="3709276" cy="1338144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39FCCF-9B07-4990-9CAA-C202F936136F}"/>
              </a:ext>
            </a:extLst>
          </p:cNvPr>
          <p:cNvSpPr/>
          <p:nvPr/>
        </p:nvSpPr>
        <p:spPr>
          <a:xfrm rot="19203454">
            <a:off x="6843636" y="3615112"/>
            <a:ext cx="2230343" cy="1145367"/>
          </a:xfrm>
          <a:prstGeom prst="ellipse">
            <a:avLst/>
          </a:prstGeom>
          <a:solidFill>
            <a:srgbClr val="4472C4">
              <a:alpha val="1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2C7BA3-BE21-40AB-ADE8-C925B71D1114}"/>
              </a:ext>
            </a:extLst>
          </p:cNvPr>
          <p:cNvCxnSpPr>
            <a:cxnSpLocks/>
          </p:cNvCxnSpPr>
          <p:nvPr/>
        </p:nvCxnSpPr>
        <p:spPr>
          <a:xfrm>
            <a:off x="7786540" y="2073896"/>
            <a:ext cx="172267" cy="14329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CF87FD4-BD22-4222-B813-664FEBCE0101}"/>
              </a:ext>
            </a:extLst>
          </p:cNvPr>
          <p:cNvSpPr txBox="1"/>
          <p:nvPr/>
        </p:nvSpPr>
        <p:spPr>
          <a:xfrm>
            <a:off x="6302419" y="1692077"/>
            <a:ext cx="270106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Deep, depleted </a:t>
            </a:r>
            <a:r>
              <a:rPr lang="en-GB" dirty="0" err="1"/>
              <a:t>snowpacks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7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8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350E05-818D-499B-8804-676137C2E073}"/>
              </a:ext>
            </a:extLst>
          </p:cNvPr>
          <p:cNvSpPr/>
          <p:nvPr/>
        </p:nvSpPr>
        <p:spPr>
          <a:xfrm>
            <a:off x="686398" y="474568"/>
            <a:ext cx="1095961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ca-ES" sz="3200" b="1" u="sng" dirty="0"/>
              <a:t>Thank you for your attention!</a:t>
            </a:r>
            <a:endParaRPr lang="ca-ES" sz="3200" dirty="0"/>
          </a:p>
          <a:p>
            <a:pPr>
              <a:spcAft>
                <a:spcPts val="1200"/>
              </a:spcAft>
            </a:pPr>
            <a:r>
              <a:rPr lang="ca-ES" sz="3200" b="1" dirty="0"/>
              <a:t>Do you want to know more?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3200" dirty="0"/>
              <a:t>Check the papers when published </a:t>
            </a:r>
            <a:r>
              <a:rPr lang="ca-ES" sz="3200" dirty="0">
                <a:sym typeface="Wingdings" panose="05000000000000000000" pitchFamily="2" charset="2"/>
              </a:rPr>
              <a:t> </a:t>
            </a:r>
            <a:endParaRPr lang="ca-ES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3200" dirty="0"/>
              <a:t>Come to IAHS Conference next week (15 min presentation)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3200" dirty="0"/>
              <a:t>Talk to me any time this week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3200" dirty="0"/>
              <a:t>Send me an e-mail: </a:t>
            </a:r>
            <a:r>
              <a:rPr lang="ca-ES" sz="3200" dirty="0">
                <a:hlinkClick r:id="rId3"/>
              </a:rPr>
              <a:t>axf984@bham.ac.uk</a:t>
            </a:r>
            <a:endParaRPr lang="ca-ES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3200" dirty="0"/>
              <a:t>Follow me on twitter: </a:t>
            </a:r>
            <a:r>
              <a:rPr lang="ca-ES" sz="3200" dirty="0">
                <a:hlinkClick r:id="rId4"/>
              </a:rPr>
              <a:t>@Fontro22</a:t>
            </a:r>
            <a:endParaRPr lang="ca-E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F80D75-8CF6-4C20-BBA0-8603CF5453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" t="20554" r="11043" b="25751"/>
          <a:stretch/>
        </p:blipFill>
        <p:spPr>
          <a:xfrm>
            <a:off x="1318794" y="5845637"/>
            <a:ext cx="3153282" cy="83548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C443518-9173-4378-87A6-FA79A053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45" y="6005207"/>
            <a:ext cx="1855220" cy="4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ERC logo">
            <a:extLst>
              <a:ext uri="{FF2B5EF4-FFF2-40B4-BE49-F238E27FC236}">
                <a16:creationId xmlns:a16="http://schemas.microsoft.com/office/drawing/2014/main" id="{C831E6AA-954F-4CCC-9570-EB86FB40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42" y="5948389"/>
            <a:ext cx="2167423" cy="5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454E09-A689-4755-9F40-AEF5A2921B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8788" y="5843220"/>
            <a:ext cx="2337609" cy="617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06E27B-34EF-4324-86C4-D36DDB61B5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02" y="3820275"/>
            <a:ext cx="1645324" cy="1645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F11EDE-0D2E-4C47-B028-307672DC80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03" y="3820275"/>
            <a:ext cx="1384570" cy="16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260649"/>
            <a:ext cx="11481189" cy="1224359"/>
          </a:xfrm>
        </p:spPr>
        <p:txBody>
          <a:bodyPr/>
          <a:lstStyle/>
          <a:p>
            <a:r>
              <a:rPr lang="en-GB" sz="3200" dirty="0"/>
              <a:t>Method: Converting snow depth to snow water equivalent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765" y="1143753"/>
            <a:ext cx="6046887" cy="3620425"/>
          </a:xfrm>
        </p:spPr>
        <p:txBody>
          <a:bodyPr/>
          <a:lstStyle/>
          <a:p>
            <a:endParaRPr lang="en-GB" sz="1600" dirty="0"/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006742-2577-4DF6-A574-053904C20382}"/>
              </a:ext>
            </a:extLst>
          </p:cNvPr>
          <p:cNvGrpSpPr/>
          <p:nvPr/>
        </p:nvGrpSpPr>
        <p:grpSpPr>
          <a:xfrm>
            <a:off x="310771" y="2626568"/>
            <a:ext cx="4921133" cy="2165363"/>
            <a:chOff x="233078" y="1969926"/>
            <a:chExt cx="3690850" cy="16240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67976"/>
            <a:stretch/>
          </p:blipFill>
          <p:spPr>
            <a:xfrm>
              <a:off x="262302" y="1969926"/>
              <a:ext cx="3661626" cy="54132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52130" r="20208"/>
            <a:stretch/>
          </p:blipFill>
          <p:spPr>
            <a:xfrm>
              <a:off x="233078" y="2571750"/>
              <a:ext cx="3690850" cy="102219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206389" y="1376666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DeltaSNOW</a:t>
            </a:r>
            <a:r>
              <a:rPr lang="en-GB" sz="2400" dirty="0"/>
              <a:t> model </a:t>
            </a:r>
          </a:p>
          <a:p>
            <a:r>
              <a:rPr lang="en-GB" sz="2400" dirty="0"/>
              <a:t>     </a:t>
            </a:r>
            <a:r>
              <a:rPr lang="en-GB" sz="1467" dirty="0"/>
              <a:t>(Winkler et al. 2021)</a:t>
            </a:r>
            <a:r>
              <a:rPr lang="en-GB" sz="2400" dirty="0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FDCCC5-452A-463D-A0BB-DBD18C6BA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093437"/>
            <a:ext cx="4280389" cy="2962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CC6D91-C9D6-4FDA-A623-FFDEB84B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025" y="1467906"/>
            <a:ext cx="2006600" cy="2425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A8B41B-8B53-47DF-BDAE-943CAA308AA5}"/>
              </a:ext>
            </a:extLst>
          </p:cNvPr>
          <p:cNvSpPr txBox="1"/>
          <p:nvPr/>
        </p:nvSpPr>
        <p:spPr>
          <a:xfrm>
            <a:off x="5519936" y="4254742"/>
            <a:ext cx="5359096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585" indent="-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Intended to convert time series</a:t>
            </a:r>
          </a:p>
          <a:p>
            <a:pPr marL="609585" indent="-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Snow height only input</a:t>
            </a:r>
          </a:p>
          <a:p>
            <a:pPr marL="609585" indent="-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Calibrated for Alpine </a:t>
            </a:r>
            <a:r>
              <a:rPr lang="en-GB" sz="2400" dirty="0" err="1"/>
              <a:t>snowpacks</a:t>
            </a:r>
            <a:endParaRPr lang="en-GB" sz="2400" dirty="0"/>
          </a:p>
          <a:p>
            <a:pPr marL="609585" indent="-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Requires recalibration of parameters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023B72-6477-493A-9422-8DF7750B2420}"/>
              </a:ext>
            </a:extLst>
          </p:cNvPr>
          <p:cNvSpPr/>
          <p:nvPr/>
        </p:nvSpPr>
        <p:spPr bwMode="auto">
          <a:xfrm>
            <a:off x="5327915" y="2084852"/>
            <a:ext cx="1925360" cy="72176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733" b="1" dirty="0">
              <a:ln>
                <a:solidFill>
                  <a:srgbClr val="FF0000"/>
                </a:solidFill>
              </a:ln>
              <a:noFill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89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BE8DDA277F749851FB1862FF64A6B" ma:contentTypeVersion="11" ma:contentTypeDescription="Create a new document." ma:contentTypeScope="" ma:versionID="af244b65e192f871efa46186bf9df057">
  <xsd:schema xmlns:xsd="http://www.w3.org/2001/XMLSchema" xmlns:xs="http://www.w3.org/2001/XMLSchema" xmlns:p="http://schemas.microsoft.com/office/2006/metadata/properties" xmlns:ns3="112047b7-b249-41c1-9341-f151c885cf4c" targetNamespace="http://schemas.microsoft.com/office/2006/metadata/properties" ma:root="true" ma:fieldsID="67f5f717c64bb442cdf3e2ab0dffdfb3" ns3:_="">
    <xsd:import namespace="112047b7-b249-41c1-9341-f151c885cf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047b7-b249-41c1-9341-f151c885cf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CA9A5D-1BD9-4D07-ABB6-F94D083486B4}">
  <ds:schemaRefs>
    <ds:schemaRef ds:uri="http://schemas.microsoft.com/office/2006/documentManagement/types"/>
    <ds:schemaRef ds:uri="http://schemas.microsoft.com/office/infopath/2007/PartnerControls"/>
    <ds:schemaRef ds:uri="112047b7-b249-41c1-9341-f151c885cf4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1A0FC9-E709-456F-A561-2F5902092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14B9FC-A489-4163-88B4-73AA7D166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2047b7-b249-41c1-9341-f151c885c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502</Words>
  <Application>Microsoft Office PowerPoint</Application>
  <PresentationFormat>Widescreen</PresentationFormat>
  <Paragraphs>77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Wingdings</vt:lpstr>
      <vt:lpstr>Office Theme</vt:lpstr>
      <vt:lpstr>How are snowmelt rates changing across climates? Insights from a new Northern Hemisphere SWE dataset </vt:lpstr>
      <vt:lpstr>What do we know about snowmelt rates and global warming? </vt:lpstr>
      <vt:lpstr>How can we know more?</vt:lpstr>
      <vt:lpstr>Why do we need SWE for snowmelt rates?</vt:lpstr>
      <vt:lpstr>How are snowmelt rates changing across climates?</vt:lpstr>
      <vt:lpstr>Insights into variability</vt:lpstr>
      <vt:lpstr>PowerPoint Presentation</vt:lpstr>
      <vt:lpstr>Method: Converting snow depth to snow water equivalent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EGU22</dc:title>
  <dc:creator>Adrià Fontrodona-Bach</dc:creator>
  <cp:lastModifiedBy>Adria Fontrodona i Bach (PhD Geog + Envt Sc Lab FT)</cp:lastModifiedBy>
  <cp:revision>203</cp:revision>
  <dcterms:created xsi:type="dcterms:W3CDTF">2020-04-08T12:08:26Z</dcterms:created>
  <dcterms:modified xsi:type="dcterms:W3CDTF">2022-05-22T19:08:32Z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0x01010045BBE8DDA277F749851FB1862FF64A6B</vt:lpwstr>
  </property>
</Properties>
</file>