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44" r:id="rId2"/>
    <p:sldId id="267" r:id="rId3"/>
    <p:sldId id="330" r:id="rId4"/>
    <p:sldId id="332" r:id="rId5"/>
    <p:sldId id="343" r:id="rId6"/>
    <p:sldId id="334" r:id="rId7"/>
    <p:sldId id="338" r:id="rId8"/>
    <p:sldId id="340" r:id="rId9"/>
    <p:sldId id="341" r:id="rId10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8">
          <p15:clr>
            <a:srgbClr val="A4A3A4"/>
          </p15:clr>
        </p15:guide>
        <p15:guide id="2" pos="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6600"/>
    <a:srgbClr val="DF2046"/>
    <a:srgbClr val="A1C3E8"/>
    <a:srgbClr val="333333"/>
    <a:srgbClr val="000000"/>
    <a:srgbClr val="4F8AC5"/>
    <a:srgbClr val="BED3EA"/>
    <a:srgbClr val="B3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83661" autoAdjust="0"/>
  </p:normalViewPr>
  <p:slideViewPr>
    <p:cSldViewPr showGuides="1">
      <p:cViewPr varScale="1">
        <p:scale>
          <a:sx n="72" d="100"/>
          <a:sy n="72" d="100"/>
        </p:scale>
        <p:origin x="2078" y="67"/>
      </p:cViewPr>
      <p:guideLst>
        <p:guide orient="horz" pos="1078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5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557EE-0742-4568-A4D7-76102549A814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5719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700854-19FB-4351-BFDC-90AAE5F621F4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96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26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439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668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7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10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537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959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597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854-19FB-4351-BFDC-90AAE5F621F4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48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5674" y="1438275"/>
            <a:ext cx="1838325" cy="5310188"/>
          </a:xfrm>
          <a:prstGeom prst="rect">
            <a:avLst/>
          </a:prstGeom>
          <a:solidFill>
            <a:srgbClr val="B3CC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38275"/>
            <a:ext cx="7305675" cy="5310188"/>
          </a:xfrm>
          <a:prstGeom prst="rect">
            <a:avLst/>
          </a:prstGeom>
          <a:solidFill>
            <a:srgbClr val="9CBD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/>
            </a:lvl1pPr>
          </a:lstStyle>
          <a:p>
            <a:fld id="{A8EA1AB1-5022-45FE-B6B8-7E2D5F8CD6B7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endParaRPr lang="de-CH" dirty="0"/>
          </a:p>
        </p:txBody>
      </p:sp>
      <p:pic>
        <p:nvPicPr>
          <p:cNvPr id="10" name="Picture 10" descr="ub_8pt_rgb.jpg                                                 000546B7mg                             B9C1C449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92247" y="107950"/>
            <a:ext cx="1551741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ED72639-5C15-46FC-9692-7D94CA142E23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A7FBFD4-27D3-441B-B411-330638585F4B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0188" y="647700"/>
            <a:ext cx="2014537" cy="552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647700"/>
            <a:ext cx="5894388" cy="5527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7833AD-2A57-4458-B6C9-FD7AB85E8FFA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FA632F1-1E7A-4E2C-ACB8-850BA6EAECB3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749" y="6548438"/>
            <a:ext cx="6621463" cy="179387"/>
          </a:xfrm>
        </p:spPr>
        <p:txBody>
          <a:bodyPr/>
          <a:lstStyle>
            <a:lvl1pPr>
              <a:defRPr smtClean="0"/>
            </a:lvl1pPr>
          </a:lstStyle>
          <a:p>
            <a:fld id="{816C4EF0-93CF-46F5-91E8-2F26031BFCAD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  <p:pic>
        <p:nvPicPr>
          <p:cNvPr id="6" name="Picture 10" descr="ub_8pt_rgb.jpg                                                 000546B7mg                             B9C1C449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92247" y="107950"/>
            <a:ext cx="1551741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DE6B60-1F6A-466A-8C88-B7CDBA3E9652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F6E2549-E00A-42FF-BAF7-96D0334C1F1D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0263" y="1676400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E2AAAA-87A0-4C54-B79B-E7F37E019DDB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19860F2-A4DD-4A2C-A31D-58D998B2B5CE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CDE184-3E00-4E2C-935F-CA00D4FD55F9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2276291-CEF6-468B-AB64-EE3F28178E9A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B61BD2-9C50-4490-BBCB-478336F4EBF5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D8B4FAD-8954-4DEB-8349-46A6E9AEE0D6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336B8-55D1-4E44-AF97-93FB5E04391D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DCECA37-7FCC-45D4-BAD6-B8760F7664F4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13E7CD-7CF2-46D3-804F-0E2C8A221199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B356E6-9FAF-40C6-856D-8F6C373A5860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77E4C5-9845-4BE7-B7CE-3E7278CC38CE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86800" y="6548438"/>
            <a:ext cx="360363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49B80EF-ED2B-461F-97EC-6475994818AB}" type="slidenum">
              <a:rPr lang="de-CH"/>
              <a:pPr/>
              <a:t>‹#›</a:t>
            </a:fld>
            <a:endParaRPr lang="de-CH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0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613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332538"/>
            <a:ext cx="6408514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fld id="{181F2ABE-96B3-46AB-B064-26DA95AD338F}" type="datetime1">
              <a:rPr lang="de-DE" smtClean="0">
                <a:solidFill>
                  <a:schemeClr val="tx1"/>
                </a:solidFill>
              </a:rPr>
              <a:t>22.05.2022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14742"/>
            <a:ext cx="165925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pitchFamily="39" charset="0"/>
        <a:buChar char="&gt;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itchFamily="39" charset="0"/>
        <a:buChar char="—"/>
        <a:defRPr sz="2000">
          <a:solidFill>
            <a:srgbClr val="333333"/>
          </a:solidFill>
          <a:latin typeface="+mn-lt"/>
          <a:ea typeface="ＭＳ Ｐゴシック" pitchFamily="39" charset="-128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39" y="5829349"/>
            <a:ext cx="1626592" cy="439744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921" y="1700808"/>
            <a:ext cx="6621463" cy="1558801"/>
          </a:xfrm>
        </p:spPr>
        <p:txBody>
          <a:bodyPr/>
          <a:lstStyle/>
          <a:p>
            <a:r>
              <a:rPr lang="en-GB" sz="2800" dirty="0"/>
              <a:t>Modern hotspot-influenced MORBs reveal anoxic conditions during deposition and subduction of recycled Proterozoic sediments in their source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b="0" dirty="0" smtClean="0"/>
              <a:t>EGU </a:t>
            </a:r>
            <a:r>
              <a:rPr lang="en-GB" sz="2400" b="0" dirty="0"/>
              <a:t>General Assembly 2022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20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305" y="4888286"/>
            <a:ext cx="8343129" cy="842135"/>
          </a:xfrm>
        </p:spPr>
        <p:txBody>
          <a:bodyPr/>
          <a:lstStyle/>
          <a:p>
            <a:r>
              <a:rPr lang="de-DE" sz="2000" b="1" dirty="0"/>
              <a:t>Qasid </a:t>
            </a:r>
            <a:r>
              <a:rPr lang="de-DE" sz="2000" b="1" dirty="0" smtClean="0"/>
              <a:t>Ahmad</a:t>
            </a:r>
            <a:r>
              <a:rPr lang="de-DE" sz="2000" dirty="0" smtClean="0"/>
              <a:t>, Martin Wille, Carolina Rosca, Jabrane</a:t>
            </a:r>
          </a:p>
          <a:p>
            <a:r>
              <a:rPr lang="de-DE" sz="2000" dirty="0" smtClean="0"/>
              <a:t>Labidi, </a:t>
            </a:r>
            <a:r>
              <a:rPr lang="de-DE" sz="2000" dirty="0"/>
              <a:t>Timothy Schmid, </a:t>
            </a:r>
            <a:r>
              <a:rPr lang="de-DE" sz="2000" dirty="0" smtClean="0"/>
              <a:t>Klaus Mezger, Stephan König</a:t>
            </a:r>
            <a:endParaRPr lang="de-DE" sz="2000" dirty="0"/>
          </a:p>
        </p:txBody>
      </p:sp>
      <p:pic>
        <p:nvPicPr>
          <p:cNvPr id="1026" name="Picture 2" descr="Fichier:Institut de physique du globe de Paris (logo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3667"/>
            <a:ext cx="925058" cy="13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trografiacarbon.es/wp-content/uploads/2013/11/IACT-e14477761781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17" y="5730421"/>
            <a:ext cx="1547571" cy="6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06" y="404664"/>
            <a:ext cx="3141088" cy="7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381" b="32428"/>
          <a:stretch/>
        </p:blipFill>
        <p:spPr bwMode="auto">
          <a:xfrm>
            <a:off x="-36512" y="3645025"/>
            <a:ext cx="92170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43478CB-E8DA-446D-808A-E7EBC0FDEF75}" type="slidenum">
              <a:rPr lang="de-CH" smtClean="0"/>
              <a:t>2</a:t>
            </a:fld>
            <a:endParaRPr lang="de-C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mobility during subduction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400" y="1676400"/>
            <a:ext cx="8503095" cy="328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9100" indent="-4191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9" charset="0"/>
              <a:buChar char="&gt;"/>
              <a:defRPr sz="2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38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39" charset="0"/>
              <a:buChar char="—"/>
              <a:defRPr sz="2000"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2pPr>
            <a:lvl3pPr marL="1295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3pPr>
            <a:lvl4pPr marL="17145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4pPr>
            <a:lvl5pPr marL="21336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5pPr>
            <a:lvl6pPr marL="25908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6pPr>
            <a:lvl7pPr marL="30480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7pPr>
            <a:lvl8pPr marL="3505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8pPr>
            <a:lvl9pPr marL="3962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9pPr>
          </a:lstStyle>
          <a:p>
            <a:r>
              <a:rPr lang="en-US" kern="0" dirty="0" smtClean="0"/>
              <a:t>Release of Mo occurs during slab dehydration (+melting) due to prograde subduction metamorphism</a:t>
            </a:r>
          </a:p>
          <a:p>
            <a:r>
              <a:rPr lang="en-US" kern="0" dirty="0" smtClean="0"/>
              <a:t>Mobility of Mo is strongly influenced by   </a:t>
            </a:r>
            <a:r>
              <a:rPr lang="en-US" sz="3200" b="1" i="1" kern="0" dirty="0" smtClean="0"/>
              <a:t>f</a:t>
            </a:r>
            <a:r>
              <a:rPr lang="en-US" sz="3200" b="1" kern="0" dirty="0" smtClean="0"/>
              <a:t>O</a:t>
            </a:r>
            <a:r>
              <a:rPr lang="en-US" sz="3200" b="1" kern="0" baseline="-25000" dirty="0" smtClean="0"/>
              <a:t>2</a:t>
            </a:r>
          </a:p>
          <a:p>
            <a:r>
              <a:rPr lang="en-US" kern="0" dirty="0" smtClean="0"/>
              <a:t>Metamorphic minerals incorporate preferentially light Mo in the </a:t>
            </a:r>
            <a:r>
              <a:rPr lang="en-US" kern="0" dirty="0" err="1" smtClean="0"/>
              <a:t>subducted</a:t>
            </a:r>
            <a:r>
              <a:rPr lang="en-US" kern="0" dirty="0" smtClean="0"/>
              <a:t> slab</a:t>
            </a:r>
          </a:p>
          <a:p>
            <a:endParaRPr lang="en-US" sz="2000" kern="0" dirty="0" smtClean="0"/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 How do </a:t>
            </a:r>
            <a:r>
              <a:rPr lang="en-GB" sz="2400" dirty="0" smtClean="0">
                <a:sym typeface="Wingdings" panose="05000000000000000000" pitchFamily="2" charset="2"/>
              </a:rPr>
              <a:t>(anoxic) </a:t>
            </a:r>
            <a:r>
              <a:rPr lang="en-GB" sz="2400" dirty="0" err="1" smtClean="0">
                <a:sym typeface="Wingdings" panose="05000000000000000000" pitchFamily="2" charset="2"/>
              </a:rPr>
              <a:t>subducted</a:t>
            </a:r>
            <a:r>
              <a:rPr lang="en-GB" sz="2400" dirty="0" smtClean="0">
                <a:sym typeface="Wingdings" panose="05000000000000000000" pitchFamily="2" charset="2"/>
              </a:rPr>
              <a:t> lithologies over </a:t>
            </a:r>
            <a:r>
              <a:rPr lang="en-GB" sz="2400" dirty="0">
                <a:sym typeface="Wingdings" panose="05000000000000000000" pitchFamily="2" charset="2"/>
              </a:rPr>
              <a:t>Earth</a:t>
            </a:r>
            <a:r>
              <a:rPr lang="de-DE" sz="2400" dirty="0">
                <a:sym typeface="Wingdings" panose="05000000000000000000" pitchFamily="2" charset="2"/>
              </a:rPr>
              <a:t>‘s </a:t>
            </a:r>
            <a:r>
              <a:rPr lang="de-DE" sz="2400" dirty="0" err="1">
                <a:sym typeface="Wingdings" panose="05000000000000000000" pitchFamily="2" charset="2"/>
              </a:rPr>
              <a:t>history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influence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the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en-GB" sz="2400" dirty="0"/>
              <a:t>δ</a:t>
            </a:r>
            <a:r>
              <a:rPr lang="en-GB" sz="2400" baseline="30000" dirty="0"/>
              <a:t>98/95</a:t>
            </a:r>
            <a:r>
              <a:rPr lang="en-GB" sz="2400" dirty="0"/>
              <a:t>Mo of the deep mantle sources?</a:t>
            </a:r>
            <a:endParaRPr lang="en-US" sz="2400" dirty="0"/>
          </a:p>
          <a:p>
            <a:endParaRPr lang="en-US" kern="0" dirty="0"/>
          </a:p>
          <a:p>
            <a:pPr lvl="1"/>
            <a:endParaRPr lang="en-US" kern="0" dirty="0" smtClean="0"/>
          </a:p>
        </p:txBody>
      </p:sp>
      <p:sp>
        <p:nvSpPr>
          <p:cNvPr id="16" name="Fußzeilenplatzhalter 5"/>
          <p:cNvSpPr txBox="1">
            <a:spLocks/>
          </p:cNvSpPr>
          <p:nvPr/>
        </p:nvSpPr>
        <p:spPr bwMode="auto">
          <a:xfrm>
            <a:off x="533400" y="6514742"/>
            <a:ext cx="165925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333333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fld id="{CC92DF13-7689-44DA-90B4-1920379C219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3275856" y="6367044"/>
            <a:ext cx="27363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light Mo (</a:t>
            </a: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en-GB" sz="2000" dirty="0"/>
              <a:t>δ</a:t>
            </a:r>
            <a:r>
              <a:rPr lang="en-GB" sz="2000" baseline="30000" dirty="0"/>
              <a:t>98/95</a:t>
            </a:r>
            <a:r>
              <a:rPr lang="en-GB" sz="2000" dirty="0"/>
              <a:t>Mo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1115616" y="5265202"/>
            <a:ext cx="33123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heavy Mo (high </a:t>
            </a:r>
            <a:r>
              <a:rPr lang="en-GB" sz="2000" dirty="0"/>
              <a:t>δ</a:t>
            </a:r>
            <a:r>
              <a:rPr lang="en-GB" sz="2000" baseline="30000" dirty="0"/>
              <a:t>98/95</a:t>
            </a:r>
            <a:r>
              <a:rPr lang="en-GB" sz="2000" dirty="0"/>
              <a:t>Mo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pic>
        <p:nvPicPr>
          <p:cNvPr id="1026" name="Picture 2" descr="https://ciaaw.org/images/p-table/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04" y="4792133"/>
            <a:ext cx="1797391" cy="19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8349556" y="649825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CIAAW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84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47700"/>
            <a:ext cx="7272610" cy="817563"/>
          </a:xfrm>
        </p:spPr>
        <p:txBody>
          <a:bodyPr/>
          <a:lstStyle/>
          <a:p>
            <a:r>
              <a:rPr lang="en-US" dirty="0" smtClean="0"/>
              <a:t>Study site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3</a:t>
            </a:fld>
            <a:endParaRPr lang="de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MORBs influenced by Shona and Discovery Plume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80" y="2492896"/>
            <a:ext cx="911882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7524328" y="65709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Yierpan</a:t>
            </a:r>
            <a:r>
              <a:rPr lang="de-DE" sz="1200" dirty="0" smtClean="0"/>
              <a:t> et al., (2020)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502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4</a:t>
            </a:fld>
            <a:endParaRPr lang="de-CH" dirty="0"/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 rot="20803938">
            <a:off x="7622116" y="1645380"/>
            <a:ext cx="1677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r</a:t>
            </a:r>
            <a:r>
              <a:rPr lang="de-DE" b="1" dirty="0" smtClean="0"/>
              <a:t>ecycled crustal component</a:t>
            </a:r>
            <a:endParaRPr lang="de-DE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0" r="58290"/>
          <a:stretch/>
        </p:blipFill>
        <p:spPr>
          <a:xfrm>
            <a:off x="1763688" y="5706246"/>
            <a:ext cx="5520197" cy="100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2" b="24131"/>
          <a:stretch/>
        </p:blipFill>
        <p:spPr>
          <a:xfrm>
            <a:off x="251520" y="1184591"/>
            <a:ext cx="7920880" cy="4464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27340" y="649015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Ahmad et al. (under review)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46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5</a:t>
            </a:fld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8" t="3672" b="20460"/>
          <a:stretch/>
        </p:blipFill>
        <p:spPr>
          <a:xfrm>
            <a:off x="1699217" y="1340768"/>
            <a:ext cx="6718209" cy="4464496"/>
          </a:xfrm>
          <a:prstGeom prst="rect">
            <a:avLst/>
          </a:prstGeom>
        </p:spPr>
      </p:pic>
      <p:sp>
        <p:nvSpPr>
          <p:cNvPr id="13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 rot="957407">
            <a:off x="2297567" y="1069337"/>
            <a:ext cx="14540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recycled </a:t>
            </a:r>
            <a:r>
              <a:rPr lang="de-DE" b="1" dirty="0"/>
              <a:t>crustal component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0" r="58290"/>
          <a:stretch/>
        </p:blipFill>
        <p:spPr>
          <a:xfrm>
            <a:off x="1763688" y="5706246"/>
            <a:ext cx="5520197" cy="1008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70" b="37385"/>
          <a:stretch/>
        </p:blipFill>
        <p:spPr>
          <a:xfrm>
            <a:off x="793891" y="1139164"/>
            <a:ext cx="1512168" cy="36845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27340" y="649015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Ahmad et al. (under review)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442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971"/>
          <a:stretch/>
        </p:blipFill>
        <p:spPr>
          <a:xfrm>
            <a:off x="909193" y="2060848"/>
            <a:ext cx="7309738" cy="3485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– </a:t>
            </a:r>
            <a:r>
              <a:rPr lang="en-US" dirty="0" err="1"/>
              <a:t>Sr</a:t>
            </a:r>
            <a:r>
              <a:rPr lang="en-US" dirty="0"/>
              <a:t> correlation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6</a:t>
            </a:fld>
            <a:endParaRPr lang="de-CH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92659" y="4221089"/>
            <a:ext cx="939181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903623" y="5225485"/>
            <a:ext cx="0" cy="4357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6681974" y="5549022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1.5 </a:t>
            </a:r>
            <a:r>
              <a:rPr lang="de-DE" dirty="0" err="1" smtClean="0"/>
              <a:t>Ga</a:t>
            </a:r>
            <a:r>
              <a:rPr lang="de-DE" dirty="0" smtClean="0"/>
              <a:t> </a:t>
            </a:r>
            <a:r>
              <a:rPr lang="de-DE" dirty="0" err="1" smtClean="0"/>
              <a:t>sediment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0185095">
            <a:off x="4548421" y="2663259"/>
            <a:ext cx="3029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/>
              <a:t>Mo</a:t>
            </a:r>
            <a:r>
              <a:rPr lang="de-DE" sz="1600" baseline="-25000" dirty="0" err="1" smtClean="0"/>
              <a:t>DM</a:t>
            </a:r>
            <a:r>
              <a:rPr lang="de-DE" sz="1600" dirty="0" smtClean="0"/>
              <a:t>/</a:t>
            </a:r>
            <a:r>
              <a:rPr lang="de-DE" sz="1600" dirty="0" err="1" smtClean="0"/>
              <a:t>Sr</a:t>
            </a:r>
            <a:r>
              <a:rPr lang="de-DE" sz="1600" baseline="-25000" dirty="0" err="1" smtClean="0"/>
              <a:t>DM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= </a:t>
            </a:r>
            <a:r>
              <a:rPr lang="de-DE" sz="1600" dirty="0" err="1" smtClean="0"/>
              <a:t>Mo</a:t>
            </a:r>
            <a:r>
              <a:rPr lang="de-DE" sz="1600" baseline="-25000" dirty="0" err="1" smtClean="0"/>
              <a:t>sediment</a:t>
            </a:r>
            <a:r>
              <a:rPr lang="de-DE" sz="1600" dirty="0" smtClean="0"/>
              <a:t>/</a:t>
            </a:r>
            <a:r>
              <a:rPr lang="de-DE" sz="1600" dirty="0" err="1" smtClean="0"/>
              <a:t>Sr</a:t>
            </a:r>
            <a:r>
              <a:rPr lang="de-DE" sz="1600" baseline="-25000" dirty="0" err="1" smtClean="0"/>
              <a:t>sediment</a:t>
            </a:r>
            <a:endParaRPr lang="en-US" sz="1600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6807110" y="5936488"/>
            <a:ext cx="2316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/>
              <a:t>Rehkämper</a:t>
            </a:r>
            <a:r>
              <a:rPr lang="de-DE" sz="1200" dirty="0" smtClean="0"/>
              <a:t> &amp; Hofmann (1997)</a:t>
            </a:r>
            <a:endParaRPr lang="de-DE" sz="1200" dirty="0"/>
          </a:p>
        </p:txBody>
      </p:sp>
      <p:sp>
        <p:nvSpPr>
          <p:cNvPr id="14" name="Freeform 13"/>
          <p:cNvSpPr/>
          <p:nvPr/>
        </p:nvSpPr>
        <p:spPr bwMode="auto">
          <a:xfrm>
            <a:off x="2483768" y="3612737"/>
            <a:ext cx="5419855" cy="1040400"/>
          </a:xfrm>
          <a:custGeom>
            <a:avLst/>
            <a:gdLst>
              <a:gd name="connsiteX0" fmla="*/ 0 w 2241550"/>
              <a:gd name="connsiteY0" fmla="*/ 581402 h 581402"/>
              <a:gd name="connsiteX1" fmla="*/ 1022350 w 2241550"/>
              <a:gd name="connsiteY1" fmla="*/ 86102 h 581402"/>
              <a:gd name="connsiteX2" fmla="*/ 2241550 w 2241550"/>
              <a:gd name="connsiteY2" fmla="*/ 3552 h 58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550" h="581402">
                <a:moveTo>
                  <a:pt x="0" y="581402"/>
                </a:moveTo>
                <a:cubicBezTo>
                  <a:pt x="324379" y="381906"/>
                  <a:pt x="648758" y="182410"/>
                  <a:pt x="1022350" y="86102"/>
                </a:cubicBezTo>
                <a:cubicBezTo>
                  <a:pt x="1395942" y="-10206"/>
                  <a:pt x="1818746" y="-3327"/>
                  <a:pt x="2241550" y="3552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381145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err="1" smtClean="0"/>
              <a:t>Mo</a:t>
            </a:r>
            <a:r>
              <a:rPr lang="de-DE" sz="1600" baseline="-25000" dirty="0" err="1" smtClean="0"/>
              <a:t>DM</a:t>
            </a:r>
            <a:r>
              <a:rPr lang="de-DE" sz="1600" dirty="0" smtClean="0"/>
              <a:t>/</a:t>
            </a:r>
            <a:r>
              <a:rPr lang="de-DE" sz="1600" dirty="0" err="1" smtClean="0"/>
              <a:t>Sr</a:t>
            </a:r>
            <a:r>
              <a:rPr lang="de-DE" sz="1600" baseline="-25000" dirty="0" err="1" smtClean="0"/>
              <a:t>DM</a:t>
            </a:r>
            <a:r>
              <a:rPr lang="de-DE" sz="1600" baseline="-25000" dirty="0" smtClean="0"/>
              <a:t> </a:t>
            </a:r>
            <a:r>
              <a:rPr lang="de-DE" sz="1600" dirty="0"/>
              <a:t>&lt;</a:t>
            </a:r>
            <a:r>
              <a:rPr lang="de-DE" sz="1600" dirty="0" smtClean="0"/>
              <a:t> </a:t>
            </a:r>
            <a:r>
              <a:rPr lang="de-DE" sz="1600" dirty="0" err="1">
                <a:solidFill>
                  <a:srgbClr val="00B050"/>
                </a:solidFill>
              </a:rPr>
              <a:t>Mo</a:t>
            </a:r>
            <a:r>
              <a:rPr lang="de-DE" sz="1600" baseline="-25000" dirty="0" err="1">
                <a:solidFill>
                  <a:srgbClr val="00B050"/>
                </a:solidFill>
              </a:rPr>
              <a:t>sediment</a:t>
            </a:r>
            <a:r>
              <a:rPr lang="de-DE" sz="1600" dirty="0"/>
              <a:t>/</a:t>
            </a:r>
            <a:r>
              <a:rPr lang="de-DE" sz="1600" dirty="0" err="1"/>
              <a:t>Sr</a:t>
            </a:r>
            <a:r>
              <a:rPr lang="de-DE" sz="1600" baseline="-25000" dirty="0" err="1"/>
              <a:t>sediment</a:t>
            </a:r>
            <a:endParaRPr lang="en-US" sz="1600" baseline="-25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028384" y="2420889"/>
            <a:ext cx="0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8023527" y="273011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rgbClr val="00B050"/>
                </a:solidFill>
              </a:rPr>
              <a:t>Δ</a:t>
            </a:r>
            <a:r>
              <a:rPr lang="en-GB" sz="1800" baseline="30000" dirty="0" smtClean="0">
                <a:solidFill>
                  <a:srgbClr val="00B050"/>
                </a:solidFill>
              </a:rPr>
              <a:t>98/95</a:t>
            </a:r>
            <a:r>
              <a:rPr lang="en-GB" sz="1800" dirty="0" smtClean="0">
                <a:solidFill>
                  <a:srgbClr val="00B050"/>
                </a:solidFill>
              </a:rPr>
              <a:t>Mo</a:t>
            </a:r>
            <a:endParaRPr lang="en-GB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Misfit calculation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7</a:t>
            </a:fld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73" y="1484784"/>
            <a:ext cx="8781256" cy="451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04" r="80062"/>
          <a:stretch/>
        </p:blipFill>
        <p:spPr bwMode="auto">
          <a:xfrm>
            <a:off x="149373" y="5589239"/>
            <a:ext cx="1758331" cy="41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2192659" y="1256769"/>
            <a:ext cx="10487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Mo-Sr</a:t>
            </a:r>
            <a:endParaRPr lang="de-DE" sz="2000" dirty="0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6444208" y="1265208"/>
            <a:ext cx="10487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Mo-Nd</a:t>
            </a:r>
            <a:endParaRPr lang="de-DE" sz="2000" dirty="0"/>
          </a:p>
        </p:txBody>
      </p:sp>
      <p:sp>
        <p:nvSpPr>
          <p:cNvPr id="13" name="Rectangle 12"/>
          <p:cNvSpPr/>
          <p:nvPr/>
        </p:nvSpPr>
        <p:spPr>
          <a:xfrm>
            <a:off x="6827340" y="649015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Ahmad et al. (under review)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951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Misfit </a:t>
            </a:r>
            <a:r>
              <a:rPr lang="en-US" dirty="0" smtClean="0"/>
              <a:t>calculation – potential endmember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8</a:t>
            </a:fld>
            <a:endParaRPr lang="de-CH" dirty="0"/>
          </a:p>
        </p:txBody>
      </p:sp>
      <p:sp>
        <p:nvSpPr>
          <p:cNvPr id="17" name="Rectangle 16"/>
          <p:cNvSpPr/>
          <p:nvPr/>
        </p:nvSpPr>
        <p:spPr>
          <a:xfrm>
            <a:off x="2693258" y="530186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MORB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07904" y="433567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UCC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" y="1465387"/>
            <a:ext cx="8818964" cy="4536504"/>
          </a:xfrm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2192659" y="1256769"/>
            <a:ext cx="10487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Mo-Sr</a:t>
            </a:r>
            <a:endParaRPr lang="de-DE" sz="2000" dirty="0"/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0F541A0C-70B4-4D86-8C9A-A99334B6D176}"/>
              </a:ext>
            </a:extLst>
          </p:cNvPr>
          <p:cNvSpPr txBox="1"/>
          <p:nvPr/>
        </p:nvSpPr>
        <p:spPr>
          <a:xfrm>
            <a:off x="6444208" y="1265208"/>
            <a:ext cx="10487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Mo-Nd</a:t>
            </a:r>
            <a:endParaRPr lang="de-DE" sz="2000" dirty="0"/>
          </a:p>
        </p:txBody>
      </p:sp>
      <p:sp>
        <p:nvSpPr>
          <p:cNvPr id="10" name="Rectangle 9"/>
          <p:cNvSpPr/>
          <p:nvPr/>
        </p:nvSpPr>
        <p:spPr>
          <a:xfrm>
            <a:off x="6827340" y="649015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Ahmad et al. (under review)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171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92DF13-7689-44DA-90B4-1920379C219A}" type="slidenum">
              <a:rPr lang="de-CH" smtClean="0"/>
              <a:t>9</a:t>
            </a:fld>
            <a:endParaRPr lang="de-CH" dirty="0"/>
          </a:p>
        </p:txBody>
      </p:sp>
      <p:pic>
        <p:nvPicPr>
          <p:cNvPr id="5" name="Picture 4" descr="C:\Users\Ahmad\Dropbox\PhD\Mo OIB\Fig\FIG4CARTONNEW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66157" cy="45631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827340" y="649015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Ahmad et al. (under review)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105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powerpoint2013_weissHintergrund_print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175576E0-3E85-4DE4-9700-722CB5A02463}" vid="{F1F336D8-3606-40FE-8D9E-C0614F37BC7C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0</TotalTime>
  <Words>225</Words>
  <Application>Microsoft Office PowerPoint</Application>
  <PresentationFormat>On-screen Show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Wingdings</vt:lpstr>
      <vt:lpstr>ub_powerpoint2013_weissHintergrund_print</vt:lpstr>
      <vt:lpstr>Modern hotspot-influenced MORBs reveal anoxic conditions during deposition and subduction of recycled Proterozoic sediments in their source   EGU General Assembly 2022      </vt:lpstr>
      <vt:lpstr>Mo mobility during subduction</vt:lpstr>
      <vt:lpstr>Study site</vt:lpstr>
      <vt:lpstr>Results</vt:lpstr>
      <vt:lpstr>Results</vt:lpstr>
      <vt:lpstr>Mo – Sr correlation</vt:lpstr>
      <vt:lpstr>Misfit calculation</vt:lpstr>
      <vt:lpstr>Misfit calculation – potential endmember</vt:lpstr>
      <vt:lpstr>Conclusion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Ahmad</dc:creator>
  <cp:keywords/>
  <dc:description/>
  <cp:lastModifiedBy>Qasid Ahmad</cp:lastModifiedBy>
  <cp:revision>1174</cp:revision>
  <cp:lastPrinted>2004-11-11T15:42:48Z</cp:lastPrinted>
  <dcterms:created xsi:type="dcterms:W3CDTF">2019-10-01T13:51:09Z</dcterms:created>
  <dcterms:modified xsi:type="dcterms:W3CDTF">2022-05-22T19:25:59Z</dcterms:modified>
  <cp:category/>
</cp:coreProperties>
</file>