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303" r:id="rId5"/>
    <p:sldId id="304" r:id="rId6"/>
    <p:sldId id="283" r:id="rId7"/>
    <p:sldId id="308" r:id="rId8"/>
    <p:sldId id="302" r:id="rId9"/>
    <p:sldId id="312" r:id="rId10"/>
    <p:sldId id="311" r:id="rId11"/>
    <p:sldId id="310" r:id="rId12"/>
    <p:sldId id="290" r:id="rId13"/>
    <p:sldId id="260" r:id="rId14"/>
    <p:sldId id="309" r:id="rId15"/>
    <p:sldId id="298" r:id="rId16"/>
    <p:sldId id="299" r:id="rId17"/>
    <p:sldId id="284" r:id="rId18"/>
    <p:sldId id="305" r:id="rId19"/>
    <p:sldId id="285" r:id="rId20"/>
    <p:sldId id="264" r:id="rId21"/>
    <p:sldId id="294" r:id="rId22"/>
    <p:sldId id="262" r:id="rId23"/>
    <p:sldId id="273" r:id="rId24"/>
    <p:sldId id="277" r:id="rId25"/>
    <p:sldId id="296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2647" autoAdjust="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128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1A1D8-0471-4FC7-BC2B-D94479408E52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2AA12-95D0-4A10-B4E2-12BD6FA48D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033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25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034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266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942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220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605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524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508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673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031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27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005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900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141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511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87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516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467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571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92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2AA12-95D0-4A10-B4E2-12BD6FA48D8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90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081D98-8F4B-41F4-98C7-AFE00DD09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F7068DC-50A1-4C8B-9861-6767B3DA1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BB15E7-066C-4D09-B783-BB1AB9F8D1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6400" y="6342917"/>
            <a:ext cx="2743200" cy="365125"/>
          </a:xfrm>
        </p:spPr>
        <p:txBody>
          <a:bodyPr/>
          <a:lstStyle/>
          <a:p>
            <a:fld id="{2DF4A804-D18F-4A64-B5D7-033FA9E628B5}" type="datetime1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9EBBAB-C765-4064-A50C-D6A047415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EFB974-722D-4EE8-82D0-45D0BF82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4975" y="6355860"/>
            <a:ext cx="641839" cy="3651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7EF3CDCB-3078-4F39-8F9D-A6249FEB648C}" type="slidenum">
              <a:rPr lang="fr-FR" smtClean="0"/>
              <a:pPr/>
              <a:t>‹N°›</a:t>
            </a:fld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1980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057976-7007-4C07-B230-EF2947BA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B9F3277-76E1-46D8-9822-3C89FE234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CE158F-6FF8-4CB6-9339-83DE2072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941240-4C0B-41EE-94E3-2F2DC99A89E7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56350"/>
            <a:ext cx="64183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F3CDCB-3078-4F39-8F9D-A6249FEB648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2941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4EEB7A8-7964-4733-A729-D5AE704B3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9A71E6-E222-4FE2-8681-D06BBC2B9D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466801-369A-40EC-A33D-8C6011EE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739929-B04B-4A41-8A2E-AA1E758CB6BE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56350"/>
            <a:ext cx="64183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F3CDCB-3078-4F39-8F9D-A6249FEB648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6857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9784E3-9C5B-410C-B1C6-BB216874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449"/>
            <a:ext cx="10515600" cy="698743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2C544-0A44-4833-9665-939CE35D4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2EE1D0-24EC-4FC7-90E2-F30D2D0B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9EFF28E-10E1-464A-9750-C2ADAF6F88D1}"/>
              </a:ext>
            </a:extLst>
          </p:cNvPr>
          <p:cNvSpPr txBox="1">
            <a:spLocks/>
          </p:cNvSpPr>
          <p:nvPr userDrawn="1"/>
        </p:nvSpPr>
        <p:spPr>
          <a:xfrm>
            <a:off x="11353800" y="171146"/>
            <a:ext cx="838200" cy="42203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F3CDCB-3078-4F39-8F9D-A6249FEB648C}" type="slidenum">
              <a:rPr lang="fr-FR" smtClean="0"/>
              <a:pPr algn="ctr"/>
              <a:t>‹N°›</a:t>
            </a:fld>
            <a:endParaRPr lang="fr-FR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B9F9815-C19A-4555-B886-6F0270DCE13C}"/>
              </a:ext>
            </a:extLst>
          </p:cNvPr>
          <p:cNvCxnSpPr/>
          <p:nvPr userDrawn="1"/>
        </p:nvCxnSpPr>
        <p:spPr>
          <a:xfrm>
            <a:off x="0" y="804192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99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BF4F0C-BF7C-409B-9E20-4DD2C8E8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C55CF2-C043-4A05-9771-CE415527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39B6A0-F522-4692-94AA-366F6201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120DEA-3144-473C-816C-C4419E413692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56350"/>
            <a:ext cx="64183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F3CDCB-3078-4F39-8F9D-A6249FEB648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8753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CEA78-687D-4B03-91F4-02495229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770539-4CA4-4396-B78A-D8F90603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0FB47B-C01A-4999-8E3A-20583F905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5BE006-5FEE-4DE3-BFEC-17E15C4E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55B6A6A-4427-4A01-85FE-03C2B280836C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56350"/>
            <a:ext cx="64183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F3CDCB-3078-4F39-8F9D-A6249FEB648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81DFB1B-5359-4796-9CBD-6AE85F959021}"/>
              </a:ext>
            </a:extLst>
          </p:cNvPr>
          <p:cNvCxnSpPr/>
          <p:nvPr userDrawn="1"/>
        </p:nvCxnSpPr>
        <p:spPr>
          <a:xfrm>
            <a:off x="0" y="1072661"/>
            <a:ext cx="12192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50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090225-8A31-4A36-B61B-5A307433B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0F7630-C846-4313-AE54-30BC961C7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CF8057-861F-47D0-A713-C71AC44D3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B550811-37F9-4202-A795-EA9B58B025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11F3CC7-4355-45F0-8621-B65A6AAD4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2F22DF7-1B86-4BAE-B5A3-243DB951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3258A793-3EFF-44DC-9DA2-F5FC228A91C2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56350"/>
            <a:ext cx="64183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F3CDCB-3078-4F39-8F9D-A6249FEB648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712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0C371-E205-4E87-B4D2-92B34CA34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7E72E6-7041-4AB5-BA4A-FE3CEC8D7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73F93187-C7A9-4D16-9988-E7CEEDA9B584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56350"/>
            <a:ext cx="64183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F3CDCB-3078-4F39-8F9D-A6249FEB648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15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A821FA-2050-49AE-B61A-66D280BB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686DF01-3B68-4A65-BEC0-7864CAAD0892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56350"/>
            <a:ext cx="64183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F3CDCB-3078-4F39-8F9D-A6249FEB648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652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4457D1-BA7A-4659-82AB-8E10611CE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1707B9-DBE9-4606-81CD-C4C077536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F3DCA5A-C1C8-49E3-93B0-0160DECDA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8D7358-7AE5-413C-9B77-DAAA393D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F55D1BC-527E-4DC1-BE64-858F0322DA67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56350"/>
            <a:ext cx="64183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F3CDCB-3078-4F39-8F9D-A6249FEB648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241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E50C8-9CB2-403C-A56E-7ED3030F6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3DB53DA-3769-4D66-9259-F93FCFDB1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17B840-2E4C-4E5A-92B5-FD4747E7B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B60523-B13F-43D3-B0BB-9335BE0E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80A5DDC-1F09-4CD6-AE77-DE246A983C82}"/>
              </a:ext>
            </a:extLst>
          </p:cNvPr>
          <p:cNvSpPr txBox="1">
            <a:spLocks/>
          </p:cNvSpPr>
          <p:nvPr userDrawn="1"/>
        </p:nvSpPr>
        <p:spPr>
          <a:xfrm>
            <a:off x="11355388" y="6356350"/>
            <a:ext cx="64183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F3CDCB-3078-4F39-8F9D-A6249FEB648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75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472BD05-C5F9-4790-A633-592515F47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8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A482BE-2D68-41C5-A953-4B4EBB2CB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8416FF-89C0-4C7C-A439-4282D5B56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79110-AF7B-42F5-869C-1D95B4F7B017}" type="datetime1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58FDD7-CC0E-4559-87BD-E245F2096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60440E5-AA9E-4402-8F78-95468A941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4975" y="6355860"/>
            <a:ext cx="641839" cy="3651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7EF3CDCB-3078-4F39-8F9D-A6249FEB648C}" type="slidenum">
              <a:rPr lang="fr-FR" smtClean="0"/>
              <a:pPr/>
              <a:t>‹N°›</a:t>
            </a:fld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09653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290.png"/><Relationship Id="rId9" Type="http://schemas.openxmlformats.org/officeDocument/2006/relationships/image" Target="../media/image4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63.png"/><Relationship Id="rId7" Type="http://schemas.openxmlformats.org/officeDocument/2006/relationships/image" Target="../media/image360.png"/><Relationship Id="rId12" Type="http://schemas.openxmlformats.org/officeDocument/2006/relationships/image" Target="../media/image490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80.png"/><Relationship Id="rId15" Type="http://schemas.openxmlformats.org/officeDocument/2006/relationships/image" Target="../media/image65.png"/><Relationship Id="rId10" Type="http://schemas.openxmlformats.org/officeDocument/2006/relationships/image" Target="../media/image470.png"/><Relationship Id="rId9" Type="http://schemas.openxmlformats.org/officeDocument/2006/relationships/image" Target="../media/image460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3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7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20.png"/><Relationship Id="rId7" Type="http://schemas.openxmlformats.org/officeDocument/2006/relationships/image" Target="../media/image550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5.png"/><Relationship Id="rId5" Type="http://schemas.openxmlformats.org/officeDocument/2006/relationships/image" Target="../media/image69.png"/><Relationship Id="rId10" Type="http://schemas.openxmlformats.org/officeDocument/2006/relationships/image" Target="../media/image580.png"/><Relationship Id="rId4" Type="http://schemas.openxmlformats.org/officeDocument/2006/relationships/image" Target="../media/image84.png"/><Relationship Id="rId9" Type="http://schemas.openxmlformats.org/officeDocument/2006/relationships/image" Target="../media/image5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17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11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0B584-09AB-451F-A6BE-A2D38C123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779268"/>
            <a:ext cx="9144000" cy="2387600"/>
          </a:xfrm>
        </p:spPr>
        <p:txBody>
          <a:bodyPr>
            <a:normAutofit/>
          </a:bodyPr>
          <a:lstStyle/>
          <a:p>
            <a:r>
              <a:rPr lang="fr-FR" sz="4200" b="1" dirty="0" err="1"/>
              <a:t>Hydrodynamics</a:t>
            </a:r>
            <a:r>
              <a:rPr lang="fr-FR" sz="4200" b="1" dirty="0"/>
              <a:t> in the </a:t>
            </a:r>
            <a:r>
              <a:rPr lang="fr-FR" sz="4200" b="1" dirty="0" err="1"/>
              <a:t>near-wake</a:t>
            </a:r>
            <a:r>
              <a:rPr lang="fr-FR" sz="4200" b="1" dirty="0"/>
              <a:t> of </a:t>
            </a:r>
            <a:r>
              <a:rPr lang="fr-FR" sz="4200" b="1" dirty="0" err="1"/>
              <a:t>cylindrical</a:t>
            </a:r>
            <a:r>
              <a:rPr lang="fr-FR" sz="4200" b="1" dirty="0"/>
              <a:t> obstacles in a turbulent open </a:t>
            </a:r>
            <a:r>
              <a:rPr lang="fr-FR" sz="4200" b="1" dirty="0" err="1"/>
              <a:t>channel</a:t>
            </a:r>
            <a:r>
              <a:rPr lang="fr-FR" sz="4200" b="1" dirty="0"/>
              <a:t> flow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0B2F1AE-F984-48DC-9DCA-2FA2A950A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41822"/>
            <a:ext cx="9144000" cy="464666"/>
          </a:xfrm>
        </p:spPr>
        <p:txBody>
          <a:bodyPr>
            <a:normAutofit/>
          </a:bodyPr>
          <a:lstStyle/>
          <a:p>
            <a:r>
              <a:rPr lang="fr-FR" sz="2000" b="1" dirty="0"/>
              <a:t>Théo FERNANDEZ</a:t>
            </a:r>
            <a:r>
              <a:rPr lang="fr-FR" sz="2000" b="1" baseline="30000" dirty="0"/>
              <a:t>1,2</a:t>
            </a:r>
            <a:r>
              <a:rPr lang="fr-FR" sz="2000" dirty="0"/>
              <a:t>, Ingo SCHNAUDER</a:t>
            </a:r>
            <a:r>
              <a:rPr lang="fr-FR" sz="2000" baseline="30000" dirty="0"/>
              <a:t>1</a:t>
            </a:r>
            <a:r>
              <a:rPr lang="fr-FR" sz="2000" dirty="0"/>
              <a:t>, Olivier EIFF</a:t>
            </a:r>
            <a:r>
              <a:rPr lang="fr-FR" sz="2000" baseline="30000" dirty="0"/>
              <a:t>2</a:t>
            </a:r>
            <a:r>
              <a:rPr lang="fr-FR" sz="2000" dirty="0"/>
              <a:t>, Koen BLANCKAERT</a:t>
            </a:r>
            <a:r>
              <a:rPr lang="fr-FR" sz="2000" baseline="30000" dirty="0"/>
              <a:t>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870F0E-9139-43EC-B09E-F197768B7A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" y="240747"/>
            <a:ext cx="3119760" cy="11829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A2719E9-B849-460A-BBED-1067FA74D3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851" y="177651"/>
            <a:ext cx="2492009" cy="124600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B742B88-C4B8-4913-8633-87250E293AA8}"/>
              </a:ext>
            </a:extLst>
          </p:cNvPr>
          <p:cNvSpPr txBox="1"/>
          <p:nvPr/>
        </p:nvSpPr>
        <p:spPr>
          <a:xfrm>
            <a:off x="1904806" y="6270075"/>
            <a:ext cx="83823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EGU General Assembly, May 23</a:t>
            </a:r>
            <a:r>
              <a:rPr lang="en-GB" sz="16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rd</a:t>
            </a:r>
            <a:r>
              <a:rPr lang="en-GB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GB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27</a:t>
            </a:r>
            <a:r>
              <a:rPr lang="en-GB" sz="16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</a:t>
            </a:r>
            <a:r>
              <a:rPr lang="en-GB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2022, Vienna, Austria - EGU22-11911, Session GM5.2   </a:t>
            </a:r>
            <a:endParaRPr lang="fr-FR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098EF-5854-485B-A216-951DCD16BD8F}"/>
              </a:ext>
            </a:extLst>
          </p:cNvPr>
          <p:cNvSpPr txBox="1"/>
          <p:nvPr/>
        </p:nvSpPr>
        <p:spPr>
          <a:xfrm>
            <a:off x="381001" y="5445894"/>
            <a:ext cx="11512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aseline="30000" dirty="0">
                <a:latin typeface="Times New Roman" panose="02020603050405020304" pitchFamily="18" charset="0"/>
                <a:ea typeface="MS Mincho" panose="02020609040205080304" pitchFamily="49" charset="-128"/>
              </a:rPr>
              <a:t>1 </a:t>
            </a:r>
            <a:r>
              <a:rPr lang="en-GB" sz="16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Technische</a:t>
            </a:r>
            <a:r>
              <a:rPr lang="en-GB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 Universität Wien, Institute of Hydraulic Engineering and Water Resources Management, Vienna, Austria</a:t>
            </a:r>
          </a:p>
          <a:p>
            <a:pPr algn="ctr"/>
            <a:r>
              <a:rPr lang="en-GB" sz="16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 </a:t>
            </a:r>
            <a:r>
              <a:rPr lang="en-GB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Karlsruhe Institute of Technology, Institute for Hydromechanics, Karlsruhe, Germany</a:t>
            </a:r>
            <a:endParaRPr lang="fr-FR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7564"/>
            <a:ext cx="950435" cy="95043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86" y="38265"/>
            <a:ext cx="1155420" cy="161758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70" y="207302"/>
            <a:ext cx="2841046" cy="127951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16" y="16543"/>
            <a:ext cx="1276946" cy="17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62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1D2BBE-7606-83D5-B832-C535450F7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82BF37-5E16-8A44-7D7A-3AB650DE1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35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j-lt"/>
              </a:rPr>
              <a:t>Aljure</a:t>
            </a:r>
            <a:r>
              <a:rPr lang="en-US" dirty="0">
                <a:latin typeface="+mj-lt"/>
              </a:rPr>
              <a:t>, D. E., </a:t>
            </a:r>
            <a:r>
              <a:rPr lang="en-US" dirty="0" err="1">
                <a:latin typeface="+mj-lt"/>
              </a:rPr>
              <a:t>Lehmkhul</a:t>
            </a:r>
            <a:r>
              <a:rPr lang="en-US" dirty="0">
                <a:latin typeface="+mj-lt"/>
              </a:rPr>
              <a:t>, O., Rodriguez, I., and Oliva, A. (2017). Three dimensionality in the wake of the flow around a circular cylinder at Reynolds number 5000. Computers and Fluids</a:t>
            </a:r>
          </a:p>
          <a:p>
            <a:r>
              <a:rPr lang="en-US" dirty="0" err="1">
                <a:latin typeface="+mj-lt"/>
              </a:rPr>
              <a:t>Blanckaert</a:t>
            </a:r>
            <a:r>
              <a:rPr lang="en-US" dirty="0">
                <a:latin typeface="+mj-lt"/>
              </a:rPr>
              <a:t>, K., Han, R., </a:t>
            </a:r>
            <a:r>
              <a:rPr lang="en-US" dirty="0" err="1">
                <a:latin typeface="+mj-lt"/>
              </a:rPr>
              <a:t>Pilotto</a:t>
            </a:r>
            <a:r>
              <a:rPr lang="en-US" dirty="0">
                <a:latin typeface="+mj-lt"/>
              </a:rPr>
              <a:t>, F., and </a:t>
            </a:r>
            <a:r>
              <a:rPr lang="en-US" dirty="0" err="1">
                <a:latin typeface="+mj-lt"/>
              </a:rPr>
              <a:t>Pusch</a:t>
            </a:r>
            <a:r>
              <a:rPr lang="en-US" dirty="0">
                <a:latin typeface="+mj-lt"/>
              </a:rPr>
              <a:t>, M. (2014). Effects of Large Wood on Morphology, Flow and Turbulence in a Lowland River. In International Conference on Fluvial Hydraulics, River Flow 2014</a:t>
            </a:r>
          </a:p>
          <a:p>
            <a:r>
              <a:rPr lang="en-US" dirty="0">
                <a:effectLst/>
                <a:latin typeface="+mj-lt"/>
              </a:rPr>
              <a:t>Eames, I., Jonsson, C., and Johnson, P. B. (2011). The growth of a cylinder wake in turbulent flow. Journal of Turbulence.</a:t>
            </a:r>
          </a:p>
          <a:p>
            <a:r>
              <a:rPr lang="fr-FR" dirty="0" err="1">
                <a:latin typeface="+mj-lt"/>
              </a:rPr>
              <a:t>Ouro</a:t>
            </a:r>
            <a:r>
              <a:rPr lang="fr-FR" dirty="0">
                <a:latin typeface="+mj-lt"/>
              </a:rPr>
              <a:t>, P., </a:t>
            </a:r>
            <a:r>
              <a:rPr lang="fr-FR" dirty="0" err="1">
                <a:latin typeface="+mj-lt"/>
              </a:rPr>
              <a:t>Muhawenimana</a:t>
            </a:r>
            <a:r>
              <a:rPr lang="fr-FR" dirty="0">
                <a:latin typeface="+mj-lt"/>
              </a:rPr>
              <a:t>, V., Wilson, C. A. M. E. (2019). </a:t>
            </a:r>
            <a:r>
              <a:rPr lang="fr-FR" dirty="0" err="1">
                <a:latin typeface="+mj-lt"/>
              </a:rPr>
              <a:t>Asymmetric</a:t>
            </a:r>
            <a:r>
              <a:rPr lang="fr-FR" dirty="0">
                <a:latin typeface="+mj-lt"/>
              </a:rPr>
              <a:t> wake of a horizontal </a:t>
            </a:r>
            <a:r>
              <a:rPr lang="fr-FR" dirty="0" err="1">
                <a:latin typeface="+mj-lt"/>
              </a:rPr>
              <a:t>cylinder</a:t>
            </a:r>
            <a:r>
              <a:rPr lang="fr-FR" dirty="0">
                <a:latin typeface="+mj-lt"/>
              </a:rPr>
              <a:t> in close </a:t>
            </a:r>
            <a:r>
              <a:rPr lang="fr-FR" dirty="0" err="1">
                <a:latin typeface="+mj-lt"/>
              </a:rPr>
              <a:t>proximity</a:t>
            </a:r>
            <a:r>
              <a:rPr lang="fr-FR" dirty="0">
                <a:latin typeface="+mj-lt"/>
              </a:rPr>
              <a:t> to a </a:t>
            </a:r>
            <a:r>
              <a:rPr lang="fr-FR" dirty="0" err="1">
                <a:latin typeface="+mj-lt"/>
              </a:rPr>
              <a:t>solid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boundary</a:t>
            </a:r>
            <a:r>
              <a:rPr lang="fr-FR" dirty="0">
                <a:latin typeface="+mj-lt"/>
              </a:rPr>
              <a:t> for Reynolds </a:t>
            </a:r>
            <a:r>
              <a:rPr lang="fr-FR" dirty="0" err="1">
                <a:latin typeface="+mj-lt"/>
              </a:rPr>
              <a:t>numbers</a:t>
            </a:r>
            <a:r>
              <a:rPr lang="fr-FR" dirty="0">
                <a:latin typeface="+mj-lt"/>
              </a:rPr>
              <a:t> in the </a:t>
            </a:r>
            <a:r>
              <a:rPr lang="fr-FR" dirty="0" err="1">
                <a:latin typeface="+mj-lt"/>
              </a:rPr>
              <a:t>subcritical</a:t>
            </a:r>
            <a:r>
              <a:rPr lang="fr-FR" dirty="0">
                <a:latin typeface="+mj-lt"/>
              </a:rPr>
              <a:t> turbulence </a:t>
            </a:r>
            <a:r>
              <a:rPr lang="fr-FR" dirty="0" err="1">
                <a:latin typeface="+mj-lt"/>
              </a:rPr>
              <a:t>regime</a:t>
            </a:r>
            <a:r>
              <a:rPr lang="fr-FR" dirty="0">
                <a:latin typeface="+mj-lt"/>
              </a:rPr>
              <a:t>. Phys. </a:t>
            </a:r>
            <a:r>
              <a:rPr lang="fr-FR" dirty="0" err="1">
                <a:latin typeface="+mj-lt"/>
              </a:rPr>
              <a:t>Rev</a:t>
            </a:r>
            <a:r>
              <a:rPr lang="fr-FR" dirty="0">
                <a:latin typeface="+mj-lt"/>
              </a:rPr>
              <a:t>. </a:t>
            </a:r>
            <a:r>
              <a:rPr lang="fr-FR" dirty="0" err="1">
                <a:latin typeface="+mj-lt"/>
              </a:rPr>
              <a:t>Fluids</a:t>
            </a:r>
            <a:endParaRPr lang="en-US" dirty="0">
              <a:effectLst/>
              <a:latin typeface="+mj-lt"/>
            </a:endParaRPr>
          </a:p>
          <a:p>
            <a:r>
              <a:rPr lang="en-US" dirty="0" err="1">
                <a:effectLst/>
                <a:latin typeface="+mj-lt"/>
              </a:rPr>
              <a:t>Tennekes</a:t>
            </a:r>
            <a:r>
              <a:rPr lang="en-US" dirty="0">
                <a:effectLst/>
                <a:latin typeface="+mj-lt"/>
              </a:rPr>
              <a:t>, H. and Lumley, J. L. (1972). A first course in turbulence</a:t>
            </a:r>
            <a:endParaRPr lang="en-US" dirty="0">
              <a:latin typeface="+mj-lt"/>
            </a:endParaRPr>
          </a:p>
          <a:p>
            <a:r>
              <a:rPr lang="en-US" dirty="0">
                <a:effectLst/>
                <a:latin typeface="+mj-lt"/>
              </a:rPr>
              <a:t>Wang, X. K. and Tan, S. K. (2008). Comparison of flow patterns in the near wake of a circular cylinder and a</a:t>
            </a:r>
            <a:br>
              <a:rPr lang="en-US" dirty="0">
                <a:latin typeface="+mj-lt"/>
              </a:rPr>
            </a:br>
            <a:r>
              <a:rPr lang="en-US" dirty="0">
                <a:effectLst/>
                <a:latin typeface="+mj-lt"/>
              </a:rPr>
              <a:t>square cylinder placed near a plane wall. Ocean Engineering</a:t>
            </a:r>
          </a:p>
          <a:p>
            <a:r>
              <a:rPr lang="fr-FR" dirty="0" err="1">
                <a:latin typeface="+mj-lt"/>
              </a:rPr>
              <a:t>Zdravkovich</a:t>
            </a:r>
            <a:r>
              <a:rPr lang="fr-FR" dirty="0">
                <a:latin typeface="+mj-lt"/>
              </a:rPr>
              <a:t>, M.M. (1997) Flow </a:t>
            </a:r>
            <a:r>
              <a:rPr lang="fr-FR" dirty="0" err="1">
                <a:latin typeface="+mj-lt"/>
              </a:rPr>
              <a:t>around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Circular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Cylinders</a:t>
            </a:r>
            <a:r>
              <a:rPr lang="fr-FR" dirty="0">
                <a:latin typeface="+mj-lt"/>
              </a:rPr>
              <a:t>. Fundamentals, Vol. 1, Oxford </a:t>
            </a:r>
            <a:r>
              <a:rPr lang="fr-FR" dirty="0" err="1">
                <a:latin typeface="+mj-lt"/>
              </a:rPr>
              <a:t>University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Press</a:t>
            </a:r>
            <a:r>
              <a:rPr lang="fr-FR" dirty="0">
                <a:latin typeface="+mj-lt"/>
              </a:rPr>
              <a:t>, Oxford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6430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90739" y="1760561"/>
            <a:ext cx="10515600" cy="1455335"/>
          </a:xfrm>
        </p:spPr>
        <p:txBody>
          <a:bodyPr/>
          <a:lstStyle/>
          <a:p>
            <a:r>
              <a:rPr lang="de-AT" dirty="0"/>
              <a:t>Appendix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203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968664-56CB-4F95-AA53-9D3FE392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</a:t>
            </a:r>
            <a:r>
              <a:rPr lang="fr-FR" dirty="0"/>
              <a:t> configuration and </a:t>
            </a:r>
            <a:r>
              <a:rPr lang="en-US" dirty="0"/>
              <a:t>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elle 17">
                <a:extLst>
                  <a:ext uri="{FF2B5EF4-FFF2-40B4-BE49-F238E27FC236}">
                    <a16:creationId xmlns:a16="http://schemas.microsoft.com/office/drawing/2014/main" id="{D09911B6-9F78-4C8D-B39A-DDDDF709B6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7798179"/>
                  </p:ext>
                </p:extLst>
              </p:nvPr>
            </p:nvGraphicFramePr>
            <p:xfrm>
              <a:off x="359921" y="1230696"/>
              <a:ext cx="5016462" cy="319437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46782">
                      <a:extLst>
                        <a:ext uri="{9D8B030D-6E8A-4147-A177-3AD203B41FA5}">
                          <a16:colId xmlns:a16="http://schemas.microsoft.com/office/drawing/2014/main" val="3323618462"/>
                        </a:ext>
                      </a:extLst>
                    </a:gridCol>
                    <a:gridCol w="1437735">
                      <a:extLst>
                        <a:ext uri="{9D8B030D-6E8A-4147-A177-3AD203B41FA5}">
                          <a16:colId xmlns:a16="http://schemas.microsoft.com/office/drawing/2014/main" val="393739439"/>
                        </a:ext>
                      </a:extLst>
                    </a:gridCol>
                    <a:gridCol w="1631945">
                      <a:extLst>
                        <a:ext uri="{9D8B030D-6E8A-4147-A177-3AD203B41FA5}">
                          <a16:colId xmlns:a16="http://schemas.microsoft.com/office/drawing/2014/main" val="2792317450"/>
                        </a:ext>
                      </a:extLst>
                    </a:gridCol>
                  </a:tblGrid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400" i="0" dirty="0">
                              <a:latin typeface="+mn-lt"/>
                            </a:rPr>
                            <a:t>Parameter</a:t>
                          </a:r>
                          <a:endParaRPr lang="de-AT" sz="1400" i="0" dirty="0">
                            <a:latin typeface="+mn-lt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latin typeface="+mn-lt"/>
                              <a:cs typeface="Times New Roman" panose="02020603050405020304" pitchFamily="18" charset="0"/>
                            </a:rPr>
                            <a:t>Symbol</a:t>
                          </a:r>
                          <a:endParaRPr lang="de-AT" sz="1400" i="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latin typeface="+mn-lt"/>
                            </a:rPr>
                            <a:t>Dimension</a:t>
                          </a:r>
                          <a:endParaRPr lang="de-AT" sz="1400" i="0" dirty="0">
                            <a:latin typeface="+mn-lt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7671629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/>
                            <a:t>Channel 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 </a:t>
                          </a:r>
                          <a:r>
                            <a:rPr lang="de-DE" sz="1200" baseline="0" dirty="0"/>
                            <a:t>x </a:t>
                          </a:r>
                          <a:r>
                            <a:rPr lang="de-DE" sz="1200" i="1" baseline="0" dirty="0"/>
                            <a:t>2B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17 m x 1.7 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3684804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AT" sz="1200" dirty="0" err="1"/>
                            <a:t>Discharge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sz="1200" dirty="0"/>
                            <a:t>70 l s</a:t>
                          </a:r>
                          <a:r>
                            <a:rPr lang="de-AT" sz="1200" baseline="30000" dirty="0"/>
                            <a:t>-1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5037078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baseline="0" dirty="0" err="1"/>
                            <a:t>Slope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0.02 %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343784"/>
                      </a:ext>
                    </a:extLst>
                  </a:tr>
                  <a:tr h="213018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Water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baseline="0" dirty="0" err="1"/>
                            <a:t>depth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0.18 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5506"/>
                      </a:ext>
                    </a:extLst>
                  </a:tr>
                  <a:tr h="235689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Bulk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baseline="0" dirty="0" err="1"/>
                            <a:t>mean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baseline="0" dirty="0" err="1"/>
                            <a:t>velocity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0.23 m </a:t>
                          </a:r>
                          <a:r>
                            <a:rPr lang="de-AT" sz="1200" dirty="0"/>
                            <a:t>s</a:t>
                          </a:r>
                          <a:r>
                            <a:rPr lang="de-AT" sz="1200" baseline="30000" dirty="0"/>
                            <a:t>-1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6192280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/>
                            <a:t>Froude-</a:t>
                          </a:r>
                          <a:r>
                            <a:rPr lang="de-DE" sz="1200" dirty="0" err="1"/>
                            <a:t>number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𝐹𝑟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𝑈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𝑔h</m:t>
                                        </m:r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0.5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de-AT" sz="12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0.14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6055830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/>
                            <a:t>Flow</a:t>
                          </a:r>
                          <a:r>
                            <a:rPr lang="de-DE" sz="1200" baseline="0" dirty="0"/>
                            <a:t> Reynolds-</a:t>
                          </a:r>
                          <a:r>
                            <a:rPr lang="de-DE" sz="1200" baseline="0" dirty="0" err="1"/>
                            <a:t>number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AT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𝑅𝑒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𝑈h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l-G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ν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AT" sz="12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4.1 x 10</a:t>
                          </a:r>
                          <a:r>
                            <a:rPr lang="de-DE" sz="1200" baseline="30000" dirty="0"/>
                            <a:t>4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4208329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Shear</a:t>
                          </a:r>
                          <a:r>
                            <a:rPr lang="de-DE" sz="1200" dirty="0"/>
                            <a:t> </a:t>
                          </a:r>
                          <a:r>
                            <a:rPr lang="de-DE" sz="1200" dirty="0" err="1"/>
                            <a:t>velocity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U*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0.022 m </a:t>
                          </a:r>
                          <a:r>
                            <a:rPr lang="de-AT" sz="1200" dirty="0"/>
                            <a:t>s</a:t>
                          </a:r>
                          <a:r>
                            <a:rPr lang="de-AT" sz="1200" baseline="30000" dirty="0"/>
                            <a:t>-1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1283174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Bed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baseline="0" dirty="0" err="1"/>
                            <a:t>roughness</a:t>
                          </a:r>
                          <a:r>
                            <a:rPr lang="de-DE" sz="1200" baseline="0" dirty="0"/>
                            <a:t> (</a:t>
                          </a:r>
                          <a:r>
                            <a:rPr lang="de-DE" sz="1200" baseline="0" dirty="0" err="1"/>
                            <a:t>glued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baseline="0" dirty="0" err="1"/>
                            <a:t>sand</a:t>
                          </a:r>
                          <a:r>
                            <a:rPr lang="de-DE" sz="1200" baseline="0" dirty="0"/>
                            <a:t>)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de-DE" sz="1200" i="1" baseline="-25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2.5 mm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7523440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Shear</a:t>
                          </a:r>
                          <a:r>
                            <a:rPr lang="de-DE" sz="1200" dirty="0"/>
                            <a:t> Reynolds-</a:t>
                          </a:r>
                          <a:r>
                            <a:rPr lang="de-DE" sz="1200" dirty="0" err="1"/>
                            <a:t>number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AT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𝑅𝑒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∗</m:t>
                                    </m:r>
                                  </m:sub>
                                </m:sSub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𝑈</m:t>
                                        </m:r>
                                      </m:e>
                                      <m:sup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l-G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ν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AT" sz="12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sz="1200" dirty="0"/>
                            <a:t>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46348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elle 17">
                <a:extLst>
                  <a:ext uri="{FF2B5EF4-FFF2-40B4-BE49-F238E27FC236}">
                    <a16:creationId xmlns:a16="http://schemas.microsoft.com/office/drawing/2014/main" id="{D09911B6-9F78-4C8D-B39A-DDDDF709B6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7798179"/>
                  </p:ext>
                </p:extLst>
              </p:nvPr>
            </p:nvGraphicFramePr>
            <p:xfrm>
              <a:off x="359921" y="1230696"/>
              <a:ext cx="5016462" cy="319437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46782">
                      <a:extLst>
                        <a:ext uri="{9D8B030D-6E8A-4147-A177-3AD203B41FA5}">
                          <a16:colId xmlns:a16="http://schemas.microsoft.com/office/drawing/2014/main" val="3323618462"/>
                        </a:ext>
                      </a:extLst>
                    </a:gridCol>
                    <a:gridCol w="1437735">
                      <a:extLst>
                        <a:ext uri="{9D8B030D-6E8A-4147-A177-3AD203B41FA5}">
                          <a16:colId xmlns:a16="http://schemas.microsoft.com/office/drawing/2014/main" val="393739439"/>
                        </a:ext>
                      </a:extLst>
                    </a:gridCol>
                    <a:gridCol w="1631945">
                      <a:extLst>
                        <a:ext uri="{9D8B030D-6E8A-4147-A177-3AD203B41FA5}">
                          <a16:colId xmlns:a16="http://schemas.microsoft.com/office/drawing/2014/main" val="2792317450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de-DE" sz="1400" i="0" dirty="0">
                              <a:latin typeface="+mn-lt"/>
                            </a:rPr>
                            <a:t>Parameter</a:t>
                          </a:r>
                          <a:endParaRPr lang="de-AT" sz="1400" i="0" dirty="0">
                            <a:latin typeface="+mn-lt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latin typeface="+mn-lt"/>
                              <a:cs typeface="Times New Roman" panose="02020603050405020304" pitchFamily="18" charset="0"/>
                            </a:rPr>
                            <a:t>Symbol</a:t>
                          </a:r>
                          <a:endParaRPr lang="de-AT" sz="1400" i="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latin typeface="+mn-lt"/>
                            </a:rPr>
                            <a:t>Dimension</a:t>
                          </a:r>
                          <a:endParaRPr lang="de-AT" sz="1400" i="0" dirty="0">
                            <a:latin typeface="+mn-lt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7671629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/>
                            <a:t>Channel 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 </a:t>
                          </a:r>
                          <a:r>
                            <a:rPr lang="de-DE" sz="1200" baseline="0" dirty="0"/>
                            <a:t>x </a:t>
                          </a:r>
                          <a:r>
                            <a:rPr lang="de-DE" sz="1200" i="1" baseline="0" dirty="0"/>
                            <a:t>2B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17 m x 1.7 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3684804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AT" sz="1200" dirty="0" err="1"/>
                            <a:t>Discharge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sz="1200" dirty="0"/>
                            <a:t>70 l s</a:t>
                          </a:r>
                          <a:r>
                            <a:rPr lang="de-AT" sz="1200" baseline="30000" dirty="0"/>
                            <a:t>-1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5037078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baseline="0" dirty="0" err="1"/>
                            <a:t>Slope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0.02 %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34378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Water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baseline="0" dirty="0" err="1"/>
                            <a:t>depth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0.18 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55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Bulk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baseline="0" dirty="0" err="1"/>
                            <a:t>mean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baseline="0" dirty="0" err="1"/>
                            <a:t>velocity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0.23 m </a:t>
                          </a:r>
                          <a:r>
                            <a:rPr lang="de-AT" sz="1200" dirty="0"/>
                            <a:t>s</a:t>
                          </a:r>
                          <a:r>
                            <a:rPr lang="de-AT" sz="1200" baseline="30000" dirty="0"/>
                            <a:t>-1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6192280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/>
                            <a:t>Froude-</a:t>
                          </a:r>
                          <a:r>
                            <a:rPr lang="de-DE" sz="1200" dirty="0" err="1"/>
                            <a:t>number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35593" t="-595833" r="-114831" b="-5354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0.14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6055830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/>
                            <a:t>Flow</a:t>
                          </a:r>
                          <a:r>
                            <a:rPr lang="de-DE" sz="1200" baseline="0" dirty="0"/>
                            <a:t> Reynolds-</a:t>
                          </a:r>
                          <a:r>
                            <a:rPr lang="de-DE" sz="1200" baseline="0" dirty="0" err="1"/>
                            <a:t>number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35593" t="-695833" r="-114831" b="-4354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4.1 x 10</a:t>
                          </a:r>
                          <a:r>
                            <a:rPr lang="de-DE" sz="1200" baseline="30000" dirty="0"/>
                            <a:t>4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4208329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Shear</a:t>
                          </a:r>
                          <a:r>
                            <a:rPr lang="de-DE" sz="1200" dirty="0"/>
                            <a:t> </a:t>
                          </a:r>
                          <a:r>
                            <a:rPr lang="de-DE" sz="1200" dirty="0" err="1"/>
                            <a:t>velocity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U*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0.022 m </a:t>
                          </a:r>
                          <a:r>
                            <a:rPr lang="de-AT" sz="1200" dirty="0"/>
                            <a:t>s</a:t>
                          </a:r>
                          <a:r>
                            <a:rPr lang="de-AT" sz="1200" baseline="30000" dirty="0"/>
                            <a:t>-1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1283174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Bed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baseline="0" dirty="0" err="1"/>
                            <a:t>roughness</a:t>
                          </a:r>
                          <a:r>
                            <a:rPr lang="de-DE" sz="1200" baseline="0" dirty="0"/>
                            <a:t> (</a:t>
                          </a:r>
                          <a:r>
                            <a:rPr lang="de-DE" sz="1200" baseline="0" dirty="0" err="1"/>
                            <a:t>glued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baseline="0" dirty="0" err="1"/>
                            <a:t>sand</a:t>
                          </a:r>
                          <a:r>
                            <a:rPr lang="de-DE" sz="1200" baseline="0" dirty="0"/>
                            <a:t>)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de-DE" sz="1200" i="1" baseline="-25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2.5 mm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7523440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Shear</a:t>
                          </a:r>
                          <a:r>
                            <a:rPr lang="de-DE" sz="1200" dirty="0"/>
                            <a:t> Reynolds-</a:t>
                          </a:r>
                          <a:r>
                            <a:rPr lang="de-DE" sz="1200" dirty="0" err="1"/>
                            <a:t>number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35593" t="-995833" r="-114831" b="-1354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sz="1200" dirty="0"/>
                            <a:t>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463483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elle 36">
                <a:extLst>
                  <a:ext uri="{FF2B5EF4-FFF2-40B4-BE49-F238E27FC236}">
                    <a16:creationId xmlns:a16="http://schemas.microsoft.com/office/drawing/2014/main" id="{38F29D1C-2C75-4F78-AE76-61056D8CD3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6650814"/>
                  </p:ext>
                </p:extLst>
              </p:nvPr>
            </p:nvGraphicFramePr>
            <p:xfrm>
              <a:off x="6572496" y="1232069"/>
              <a:ext cx="5035912" cy="293835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22967">
                      <a:extLst>
                        <a:ext uri="{9D8B030D-6E8A-4147-A177-3AD203B41FA5}">
                          <a16:colId xmlns:a16="http://schemas.microsoft.com/office/drawing/2014/main" val="3323618462"/>
                        </a:ext>
                      </a:extLst>
                    </a:gridCol>
                    <a:gridCol w="1449238">
                      <a:extLst>
                        <a:ext uri="{9D8B030D-6E8A-4147-A177-3AD203B41FA5}">
                          <a16:colId xmlns:a16="http://schemas.microsoft.com/office/drawing/2014/main" val="393739439"/>
                        </a:ext>
                      </a:extLst>
                    </a:gridCol>
                    <a:gridCol w="1463707">
                      <a:extLst>
                        <a:ext uri="{9D8B030D-6E8A-4147-A177-3AD203B41FA5}">
                          <a16:colId xmlns:a16="http://schemas.microsoft.com/office/drawing/2014/main" val="2792317450"/>
                        </a:ext>
                      </a:extLst>
                    </a:gridCol>
                  </a:tblGrid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400" i="0" dirty="0">
                              <a:latin typeface="+mn-lt"/>
                            </a:rPr>
                            <a:t>Parameter</a:t>
                          </a:r>
                          <a:endParaRPr lang="de-AT" sz="1400" i="0" dirty="0">
                            <a:latin typeface="+mn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latin typeface="+mn-lt"/>
                              <a:cs typeface="Times New Roman" panose="02020603050405020304" pitchFamily="18" charset="0"/>
                            </a:rPr>
                            <a:t>Symbol</a:t>
                          </a:r>
                          <a:endParaRPr lang="de-AT" sz="1400" i="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latin typeface="+mn-lt"/>
                            </a:rPr>
                            <a:t>Dimension</a:t>
                          </a:r>
                          <a:endParaRPr lang="de-AT" sz="1400" i="0" dirty="0">
                            <a:latin typeface="+mn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7671629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Cylinder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baseline="0" dirty="0" err="1"/>
                            <a:t>d</a:t>
                          </a:r>
                          <a:r>
                            <a:rPr lang="de-DE" sz="1200" dirty="0" err="1"/>
                            <a:t>iameter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0.04 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3684804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Cylinder</a:t>
                          </a:r>
                          <a:r>
                            <a:rPr lang="de-DE" sz="1200" dirty="0"/>
                            <a:t> </a:t>
                          </a:r>
                          <a:r>
                            <a:rPr lang="de-DE" sz="1200" dirty="0" err="1"/>
                            <a:t>length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r>
                            <a:rPr lang="de-DE" sz="1200" i="1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endParaRPr lang="de-AT" sz="1200" i="1" baseline="-25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1.7 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343784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/>
                            <a:t>Gap </a:t>
                          </a:r>
                          <a:r>
                            <a:rPr lang="de-DE" sz="1200" dirty="0" err="1"/>
                            <a:t>width</a:t>
                          </a:r>
                          <a:r>
                            <a:rPr lang="de-DE" sz="1200" baseline="0" dirty="0"/>
                            <a:t> (horizontal)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r>
                            <a:rPr lang="de-DE" sz="1200" i="1" baseline="-25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0.066 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5287868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baseline="0" dirty="0"/>
                            <a:t>Gap </a:t>
                          </a:r>
                          <a:r>
                            <a:rPr lang="de-DE" sz="1200" baseline="0" dirty="0" err="1"/>
                            <a:t>width</a:t>
                          </a:r>
                          <a:r>
                            <a:rPr lang="de-DE" sz="1200" baseline="0" dirty="0"/>
                            <a:t> (</a:t>
                          </a:r>
                          <a:r>
                            <a:rPr lang="de-DE" sz="1200" baseline="0" dirty="0" err="1"/>
                            <a:t>inclined</a:t>
                          </a:r>
                          <a:r>
                            <a:rPr lang="de-DE" sz="1200" baseline="0" dirty="0"/>
                            <a:t>)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r>
                            <a:rPr lang="de-DE" sz="1200" i="1" baseline="-25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 – 0.14 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5506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Cylinder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baseline="0" dirty="0" err="1"/>
                            <a:t>inclination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Symbol" panose="05050102010706020507" pitchFamily="18" charset="2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de-AT" sz="1200" i="1" dirty="0">
                            <a:latin typeface="Symbol" panose="05050102010706020507" pitchFamily="18" charset="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4.6°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9367627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Blockage</a:t>
                          </a:r>
                          <a:r>
                            <a:rPr lang="de-DE" sz="1200" dirty="0"/>
                            <a:t> </a:t>
                          </a:r>
                          <a:r>
                            <a:rPr lang="de-DE" sz="1200" dirty="0" err="1"/>
                            <a:t>ratio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𝐵𝑟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0.24 (24%)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6192280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AT" sz="1200" dirty="0" err="1"/>
                            <a:t>Aspect</a:t>
                          </a:r>
                          <a:r>
                            <a:rPr lang="de-AT" sz="1200" dirty="0"/>
                            <a:t> </a:t>
                          </a:r>
                          <a:r>
                            <a:rPr lang="de-AT" sz="1200" dirty="0" err="1"/>
                            <a:t>ratio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dirty="0">
                              <a:cs typeface="Times New Roman" panose="02020603050405020304" pitchFamily="18" charset="0"/>
                            </a:rPr>
                            <a:t>A</a:t>
                          </a:r>
                          <a14:m>
                            <m:oMath xmlns:m="http://schemas.openxmlformats.org/officeDocument/2006/math"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type m:val="lin"/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2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2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fr-FR" sz="12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den>
                              </m:f>
                            </m:oMath>
                          </a14:m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sz="1200" dirty="0"/>
                            <a:t>38.6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9045618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Cylinder</a:t>
                          </a:r>
                          <a:r>
                            <a:rPr lang="de-DE" sz="1200" dirty="0"/>
                            <a:t> </a:t>
                          </a:r>
                          <a:r>
                            <a:rPr lang="de-DE" sz="1200" dirty="0" err="1"/>
                            <a:t>roughness</a:t>
                          </a:r>
                          <a:r>
                            <a:rPr lang="de-DE" sz="1200" dirty="0"/>
                            <a:t> (PVC)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de-DE" sz="1200" i="1" baseline="-25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s,D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0.01 mm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6055830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Cylinder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dirty="0"/>
                            <a:t>Reynolds-</a:t>
                          </a:r>
                          <a:r>
                            <a:rPr lang="de-DE" sz="1200" dirty="0" err="1"/>
                            <a:t>number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AT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𝑅𝑒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𝑈𝐷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l-GR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ν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AT" sz="12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1.0 x 10</a:t>
                          </a:r>
                          <a:r>
                            <a:rPr lang="de-DE" sz="1200" baseline="30000" dirty="0"/>
                            <a:t>4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42083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elle 36">
                <a:extLst>
                  <a:ext uri="{FF2B5EF4-FFF2-40B4-BE49-F238E27FC236}">
                    <a16:creationId xmlns:a16="http://schemas.microsoft.com/office/drawing/2014/main" id="{38F29D1C-2C75-4F78-AE76-61056D8CD3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6650814"/>
                  </p:ext>
                </p:extLst>
              </p:nvPr>
            </p:nvGraphicFramePr>
            <p:xfrm>
              <a:off x="6572496" y="1232069"/>
              <a:ext cx="5035912" cy="293835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22967">
                      <a:extLst>
                        <a:ext uri="{9D8B030D-6E8A-4147-A177-3AD203B41FA5}">
                          <a16:colId xmlns:a16="http://schemas.microsoft.com/office/drawing/2014/main" val="3323618462"/>
                        </a:ext>
                      </a:extLst>
                    </a:gridCol>
                    <a:gridCol w="1449238">
                      <a:extLst>
                        <a:ext uri="{9D8B030D-6E8A-4147-A177-3AD203B41FA5}">
                          <a16:colId xmlns:a16="http://schemas.microsoft.com/office/drawing/2014/main" val="393739439"/>
                        </a:ext>
                      </a:extLst>
                    </a:gridCol>
                    <a:gridCol w="1463707">
                      <a:extLst>
                        <a:ext uri="{9D8B030D-6E8A-4147-A177-3AD203B41FA5}">
                          <a16:colId xmlns:a16="http://schemas.microsoft.com/office/drawing/2014/main" val="2792317450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de-DE" sz="1400" i="0" dirty="0">
                              <a:latin typeface="+mn-lt"/>
                            </a:rPr>
                            <a:t>Parameter</a:t>
                          </a:r>
                          <a:endParaRPr lang="de-AT" sz="1400" i="0" dirty="0">
                            <a:latin typeface="+mn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latin typeface="+mn-lt"/>
                              <a:cs typeface="Times New Roman" panose="02020603050405020304" pitchFamily="18" charset="0"/>
                            </a:rPr>
                            <a:t>Symbol</a:t>
                          </a:r>
                          <a:endParaRPr lang="de-AT" sz="1400" i="0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latin typeface="+mn-lt"/>
                            </a:rPr>
                            <a:t>Dimension</a:t>
                          </a:r>
                          <a:endParaRPr lang="de-AT" sz="1400" i="0" dirty="0">
                            <a:latin typeface="+mn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7671629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Cylinder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baseline="0" dirty="0" err="1"/>
                            <a:t>d</a:t>
                          </a:r>
                          <a:r>
                            <a:rPr lang="de-DE" sz="1200" dirty="0" err="1"/>
                            <a:t>iameter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0.04 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3684804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Cylinder</a:t>
                          </a:r>
                          <a:r>
                            <a:rPr lang="de-DE" sz="1200" dirty="0"/>
                            <a:t> </a:t>
                          </a:r>
                          <a:r>
                            <a:rPr lang="de-DE" sz="1200" dirty="0" err="1"/>
                            <a:t>length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r>
                            <a:rPr lang="de-DE" sz="1200" i="1" baseline="-25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endParaRPr lang="de-AT" sz="1200" i="1" baseline="-25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1.7 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343784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/>
                            <a:t>Gap </a:t>
                          </a:r>
                          <a:r>
                            <a:rPr lang="de-DE" sz="1200" dirty="0" err="1"/>
                            <a:t>width</a:t>
                          </a:r>
                          <a:r>
                            <a:rPr lang="de-DE" sz="1200" baseline="0" dirty="0"/>
                            <a:t> (horizontal)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r>
                            <a:rPr lang="de-DE" sz="1200" i="1" baseline="-25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0.066 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5287868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baseline="0" dirty="0"/>
                            <a:t>Gap </a:t>
                          </a:r>
                          <a:r>
                            <a:rPr lang="de-DE" sz="1200" baseline="0" dirty="0" err="1"/>
                            <a:t>width</a:t>
                          </a:r>
                          <a:r>
                            <a:rPr lang="de-DE" sz="1200" baseline="0" dirty="0"/>
                            <a:t> (</a:t>
                          </a:r>
                          <a:r>
                            <a:rPr lang="de-DE" sz="1200" baseline="0" dirty="0" err="1"/>
                            <a:t>inclined</a:t>
                          </a:r>
                          <a:r>
                            <a:rPr lang="de-DE" sz="1200" baseline="0" dirty="0"/>
                            <a:t>)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r>
                            <a:rPr lang="de-DE" sz="1200" i="1" baseline="-25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 – 0.14 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5506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Cylinder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baseline="0" dirty="0" err="1"/>
                            <a:t>inclination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>
                              <a:latin typeface="Symbol" panose="05050102010706020507" pitchFamily="18" charset="2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de-AT" sz="1200" i="1" dirty="0">
                            <a:latin typeface="Symbol" panose="05050102010706020507" pitchFamily="18" charset="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4.6°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9367627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Blockage</a:t>
                          </a:r>
                          <a:r>
                            <a:rPr lang="de-DE" sz="1200" dirty="0"/>
                            <a:t> </a:t>
                          </a:r>
                          <a:r>
                            <a:rPr lang="de-DE" sz="1200" dirty="0" err="1"/>
                            <a:t>ratio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147059" t="-610417" r="-101681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0.24 (24%)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6192280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AT" sz="1200" dirty="0" err="1"/>
                            <a:t>Aspect</a:t>
                          </a:r>
                          <a:r>
                            <a:rPr lang="de-AT" sz="1200" dirty="0"/>
                            <a:t> </a:t>
                          </a:r>
                          <a:r>
                            <a:rPr lang="de-AT" sz="1200" dirty="0" err="1"/>
                            <a:t>ratio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147059" t="-710417" r="-101681" b="-3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AT" sz="1200" dirty="0"/>
                            <a:t>38.6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9045618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Cylinder</a:t>
                          </a:r>
                          <a:r>
                            <a:rPr lang="de-DE" sz="1200" dirty="0"/>
                            <a:t> </a:t>
                          </a:r>
                          <a:r>
                            <a:rPr lang="de-DE" sz="1200" dirty="0" err="1"/>
                            <a:t>roughness</a:t>
                          </a:r>
                          <a:r>
                            <a:rPr lang="de-DE" sz="1200" dirty="0"/>
                            <a:t> (PVC)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de-DE" sz="1200" i="1" baseline="-25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s,D</a:t>
                          </a:r>
                          <a:endParaRPr lang="de-AT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0.01 mm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6055830"/>
                      </a:ext>
                    </a:extLst>
                  </a:tr>
                  <a:tr h="292617">
                    <a:tc>
                      <a:txBody>
                        <a:bodyPr/>
                        <a:lstStyle/>
                        <a:p>
                          <a:r>
                            <a:rPr lang="de-DE" sz="1200" dirty="0" err="1"/>
                            <a:t>Cylinder</a:t>
                          </a:r>
                          <a:r>
                            <a:rPr lang="de-DE" sz="1200" baseline="0" dirty="0"/>
                            <a:t> </a:t>
                          </a:r>
                          <a:r>
                            <a:rPr lang="de-DE" sz="1200" dirty="0"/>
                            <a:t>Reynolds-</a:t>
                          </a:r>
                          <a:r>
                            <a:rPr lang="de-DE" sz="1200" dirty="0" err="1"/>
                            <a:t>number</a:t>
                          </a:r>
                          <a:endParaRPr lang="de-AT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147059" t="-910417" r="-101681" b="-1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1.0 x 10</a:t>
                          </a:r>
                          <a:r>
                            <a:rPr lang="de-DE" sz="1200" baseline="30000" dirty="0"/>
                            <a:t>4</a:t>
                          </a:r>
                          <a:endParaRPr lang="de-AT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42083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8" name="Textfeld 11">
            <a:extLst>
              <a:ext uri="{FF2B5EF4-FFF2-40B4-BE49-F238E27FC236}">
                <a16:creationId xmlns:a16="http://schemas.microsoft.com/office/drawing/2014/main" id="{25E52799-6F69-4A4A-839D-AFE645987D5A}"/>
              </a:ext>
            </a:extLst>
          </p:cNvPr>
          <p:cNvSpPr txBox="1"/>
          <p:nvPr/>
        </p:nvSpPr>
        <p:spPr>
          <a:xfrm>
            <a:off x="359922" y="835690"/>
            <a:ext cx="501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Channel </a:t>
            </a:r>
            <a:r>
              <a:rPr lang="de-DE" dirty="0" err="1"/>
              <a:t>flow</a:t>
            </a:r>
            <a:endParaRPr lang="de-AT" dirty="0"/>
          </a:p>
        </p:txBody>
      </p:sp>
      <p:sp>
        <p:nvSpPr>
          <p:cNvPr id="128" name="Textfeld 11">
            <a:extLst>
              <a:ext uri="{FF2B5EF4-FFF2-40B4-BE49-F238E27FC236}">
                <a16:creationId xmlns:a16="http://schemas.microsoft.com/office/drawing/2014/main" id="{08A1DADF-020D-4DE0-BC28-8CA014EB0BA9}"/>
              </a:ext>
            </a:extLst>
          </p:cNvPr>
          <p:cNvSpPr txBox="1"/>
          <p:nvPr/>
        </p:nvSpPr>
        <p:spPr>
          <a:xfrm>
            <a:off x="6572496" y="835690"/>
            <a:ext cx="501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Wake </a:t>
            </a:r>
            <a:r>
              <a:rPr lang="de-DE" dirty="0" err="1"/>
              <a:t>flow</a:t>
            </a:r>
            <a:endParaRPr lang="de-AT" dirty="0"/>
          </a:p>
        </p:txBody>
      </p:sp>
      <p:grpSp>
        <p:nvGrpSpPr>
          <p:cNvPr id="163" name="Groupe 162">
            <a:extLst>
              <a:ext uri="{FF2B5EF4-FFF2-40B4-BE49-F238E27FC236}">
                <a16:creationId xmlns:a16="http://schemas.microsoft.com/office/drawing/2014/main" id="{6454AD39-DD4B-4164-8483-B6213EC2960A}"/>
              </a:ext>
            </a:extLst>
          </p:cNvPr>
          <p:cNvGrpSpPr/>
          <p:nvPr/>
        </p:nvGrpSpPr>
        <p:grpSpPr>
          <a:xfrm>
            <a:off x="5744566" y="4423672"/>
            <a:ext cx="6145116" cy="1975580"/>
            <a:chOff x="5744566" y="4423672"/>
            <a:chExt cx="6145116" cy="1975580"/>
          </a:xfrm>
        </p:grpSpPr>
        <p:grpSp>
          <p:nvGrpSpPr>
            <p:cNvPr id="123" name="Groupe 122">
              <a:extLst>
                <a:ext uri="{FF2B5EF4-FFF2-40B4-BE49-F238E27FC236}">
                  <a16:creationId xmlns:a16="http://schemas.microsoft.com/office/drawing/2014/main" id="{3494529E-52D3-4C30-8EE8-E5DD0584EF58}"/>
                </a:ext>
              </a:extLst>
            </p:cNvPr>
            <p:cNvGrpSpPr/>
            <p:nvPr/>
          </p:nvGrpSpPr>
          <p:grpSpPr>
            <a:xfrm>
              <a:off x="10347021" y="5118324"/>
              <a:ext cx="103686" cy="95653"/>
              <a:chOff x="7274559" y="1601693"/>
              <a:chExt cx="198119" cy="175200"/>
            </a:xfrm>
          </p:grpSpPr>
          <p:sp>
            <p:nvSpPr>
              <p:cNvPr id="124" name="Ellipse 123">
                <a:extLst>
                  <a:ext uri="{FF2B5EF4-FFF2-40B4-BE49-F238E27FC236}">
                    <a16:creationId xmlns:a16="http://schemas.microsoft.com/office/drawing/2014/main" id="{78891170-343B-411A-83E4-0D394F9554CB}"/>
                  </a:ext>
                </a:extLst>
              </p:cNvPr>
              <p:cNvSpPr/>
              <p:nvPr/>
            </p:nvSpPr>
            <p:spPr>
              <a:xfrm>
                <a:off x="7274559" y="1601693"/>
                <a:ext cx="198119" cy="1752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5" name="Ellipse 124">
                <a:extLst>
                  <a:ext uri="{FF2B5EF4-FFF2-40B4-BE49-F238E27FC236}">
                    <a16:creationId xmlns:a16="http://schemas.microsoft.com/office/drawing/2014/main" id="{95F7C70C-471D-44DD-B1CD-9AE1C239BD3F}"/>
                  </a:ext>
                </a:extLst>
              </p:cNvPr>
              <p:cNvSpPr/>
              <p:nvPr/>
            </p:nvSpPr>
            <p:spPr>
              <a:xfrm flipH="1" flipV="1">
                <a:off x="7350758" y="166643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3" name="ZoneTexte 152">
              <a:extLst>
                <a:ext uri="{FF2B5EF4-FFF2-40B4-BE49-F238E27FC236}">
                  <a16:creationId xmlns:a16="http://schemas.microsoft.com/office/drawing/2014/main" id="{003EC800-8406-4883-BFB4-D34642F29C59}"/>
                </a:ext>
              </a:extLst>
            </p:cNvPr>
            <p:cNvSpPr txBox="1"/>
            <p:nvPr/>
          </p:nvSpPr>
          <p:spPr>
            <a:xfrm>
              <a:off x="10398864" y="5041502"/>
              <a:ext cx="3396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U</a:t>
              </a:r>
            </a:p>
          </p:txBody>
        </p:sp>
        <p:grpSp>
          <p:nvGrpSpPr>
            <p:cNvPr id="162" name="Groupe 161">
              <a:extLst>
                <a:ext uri="{FF2B5EF4-FFF2-40B4-BE49-F238E27FC236}">
                  <a16:creationId xmlns:a16="http://schemas.microsoft.com/office/drawing/2014/main" id="{EB4C4022-9948-430E-87D6-ECAC38E3D1DF}"/>
                </a:ext>
              </a:extLst>
            </p:cNvPr>
            <p:cNvGrpSpPr/>
            <p:nvPr/>
          </p:nvGrpSpPr>
          <p:grpSpPr>
            <a:xfrm>
              <a:off x="5744566" y="4423672"/>
              <a:ext cx="6145116" cy="1970220"/>
              <a:chOff x="5744566" y="4423672"/>
              <a:chExt cx="6145116" cy="1970220"/>
            </a:xfrm>
          </p:grpSpPr>
          <p:grpSp>
            <p:nvGrpSpPr>
              <p:cNvPr id="146" name="Groupe 145">
                <a:extLst>
                  <a:ext uri="{FF2B5EF4-FFF2-40B4-BE49-F238E27FC236}">
                    <a16:creationId xmlns:a16="http://schemas.microsoft.com/office/drawing/2014/main" id="{2FBA18CB-0E7B-4BD4-BAE4-8AC69BCD7843}"/>
                  </a:ext>
                </a:extLst>
              </p:cNvPr>
              <p:cNvGrpSpPr/>
              <p:nvPr/>
            </p:nvGrpSpPr>
            <p:grpSpPr>
              <a:xfrm>
                <a:off x="7149273" y="5145127"/>
                <a:ext cx="103686" cy="95653"/>
                <a:chOff x="7274559" y="1601693"/>
                <a:chExt cx="198119" cy="175200"/>
              </a:xfrm>
            </p:grpSpPr>
            <p:sp>
              <p:nvSpPr>
                <p:cNvPr id="147" name="Ellipse 146">
                  <a:extLst>
                    <a:ext uri="{FF2B5EF4-FFF2-40B4-BE49-F238E27FC236}">
                      <a16:creationId xmlns:a16="http://schemas.microsoft.com/office/drawing/2014/main" id="{B1738FD2-9774-4705-8D26-FD2564CE09B0}"/>
                    </a:ext>
                  </a:extLst>
                </p:cNvPr>
                <p:cNvSpPr/>
                <p:nvPr/>
              </p:nvSpPr>
              <p:spPr>
                <a:xfrm>
                  <a:off x="7274559" y="1601693"/>
                  <a:ext cx="198119" cy="1752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8" name="Ellipse 147">
                  <a:extLst>
                    <a:ext uri="{FF2B5EF4-FFF2-40B4-BE49-F238E27FC236}">
                      <a16:creationId xmlns:a16="http://schemas.microsoft.com/office/drawing/2014/main" id="{834B1F9C-C8FB-437C-8A6D-96EBE0064D9F}"/>
                    </a:ext>
                  </a:extLst>
                </p:cNvPr>
                <p:cNvSpPr/>
                <p:nvPr/>
              </p:nvSpPr>
              <p:spPr>
                <a:xfrm flipH="1" flipV="1">
                  <a:off x="7350758" y="166643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49" name="ZoneTexte 148">
                <a:extLst>
                  <a:ext uri="{FF2B5EF4-FFF2-40B4-BE49-F238E27FC236}">
                    <a16:creationId xmlns:a16="http://schemas.microsoft.com/office/drawing/2014/main" id="{261796FB-E1DC-45A3-936A-5A0D54288EDC}"/>
                  </a:ext>
                </a:extLst>
              </p:cNvPr>
              <p:cNvSpPr txBox="1"/>
              <p:nvPr/>
            </p:nvSpPr>
            <p:spPr>
              <a:xfrm>
                <a:off x="7196582" y="5064957"/>
                <a:ext cx="3396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/>
                  <a:t>U</a:t>
                </a:r>
              </a:p>
            </p:txBody>
          </p:sp>
          <p:grpSp>
            <p:nvGrpSpPr>
              <p:cNvPr id="161" name="Groupe 160">
                <a:extLst>
                  <a:ext uri="{FF2B5EF4-FFF2-40B4-BE49-F238E27FC236}">
                    <a16:creationId xmlns:a16="http://schemas.microsoft.com/office/drawing/2014/main" id="{4AFCED85-66BD-4986-BB0B-716D5BCE9FD4}"/>
                  </a:ext>
                </a:extLst>
              </p:cNvPr>
              <p:cNvGrpSpPr/>
              <p:nvPr/>
            </p:nvGrpSpPr>
            <p:grpSpPr>
              <a:xfrm>
                <a:off x="5744566" y="4423672"/>
                <a:ext cx="6145116" cy="1970220"/>
                <a:chOff x="5744566" y="4423672"/>
                <a:chExt cx="6145116" cy="1970220"/>
              </a:xfrm>
            </p:grpSpPr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id="{3C849CF0-AB9C-4470-A357-B3076F8FDE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933993" y="4802626"/>
                  <a:ext cx="2955689" cy="1374448"/>
                </a:xfrm>
                <a:prstGeom prst="rect">
                  <a:avLst/>
                </a:prstGeom>
              </p:spPr>
            </p:pic>
            <p:grpSp>
              <p:nvGrpSpPr>
                <p:cNvPr id="20" name="Groupe 19">
                  <a:extLst>
                    <a:ext uri="{FF2B5EF4-FFF2-40B4-BE49-F238E27FC236}">
                      <a16:creationId xmlns:a16="http://schemas.microsoft.com/office/drawing/2014/main" id="{492DC5B7-5F2B-4689-A99C-73626CC1138C}"/>
                    </a:ext>
                  </a:extLst>
                </p:cNvPr>
                <p:cNvGrpSpPr/>
                <p:nvPr/>
              </p:nvGrpSpPr>
              <p:grpSpPr>
                <a:xfrm>
                  <a:off x="5744566" y="4802625"/>
                  <a:ext cx="2949306" cy="1591267"/>
                  <a:chOff x="1916478" y="4985080"/>
                  <a:chExt cx="3431759" cy="1895848"/>
                </a:xfrm>
              </p:grpSpPr>
              <p:pic>
                <p:nvPicPr>
                  <p:cNvPr id="17" name="Image 16">
                    <a:extLst>
                      <a:ext uri="{FF2B5EF4-FFF2-40B4-BE49-F238E27FC236}">
                        <a16:creationId xmlns:a16="http://schemas.microsoft.com/office/drawing/2014/main" id="{0C34060F-E335-4A26-A46B-41A7417B3A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916478" y="4985080"/>
                    <a:ext cx="3431759" cy="1637528"/>
                  </a:xfrm>
                  <a:prstGeom prst="rect">
                    <a:avLst/>
                  </a:prstGeom>
                </p:spPr>
              </p:pic>
              <p:cxnSp>
                <p:nvCxnSpPr>
                  <p:cNvPr id="126" name="Connecteur droit avec flèche 125">
                    <a:extLst>
                      <a:ext uri="{FF2B5EF4-FFF2-40B4-BE49-F238E27FC236}">
                        <a16:creationId xmlns:a16="http://schemas.microsoft.com/office/drawing/2014/main" id="{564788F8-CF7A-4134-922A-66166FE980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26962" y="6550909"/>
                    <a:ext cx="3359022" cy="557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7" name="ZoneTexte 126">
                    <a:extLst>
                      <a:ext uri="{FF2B5EF4-FFF2-40B4-BE49-F238E27FC236}">
                        <a16:creationId xmlns:a16="http://schemas.microsoft.com/office/drawing/2014/main" id="{DED9C226-D3CB-462F-B411-0BD53FF8FCE6}"/>
                      </a:ext>
                    </a:extLst>
                  </p:cNvPr>
                  <p:cNvSpPr txBox="1"/>
                  <p:nvPr/>
                </p:nvSpPr>
                <p:spPr>
                  <a:xfrm>
                    <a:off x="3408384" y="6550909"/>
                    <a:ext cx="647076" cy="3300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200" i="1" dirty="0"/>
                      <a:t>2B</a:t>
                    </a:r>
                  </a:p>
                </p:txBody>
              </p:sp>
            </p:grpSp>
            <p:sp>
              <p:nvSpPr>
                <p:cNvPr id="154" name="Textfeld 47">
                  <a:extLst>
                    <a:ext uri="{FF2B5EF4-FFF2-40B4-BE49-F238E27FC236}">
                      <a16:creationId xmlns:a16="http://schemas.microsoft.com/office/drawing/2014/main" id="{7AF3B1AB-CAB7-4303-8D8A-9ECF3DB8EDC2}"/>
                    </a:ext>
                  </a:extLst>
                </p:cNvPr>
                <p:cNvSpPr txBox="1"/>
                <p:nvPr/>
              </p:nvSpPr>
              <p:spPr>
                <a:xfrm>
                  <a:off x="8933993" y="4423672"/>
                  <a:ext cx="28980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dirty="0" err="1"/>
                    <a:t>Inclined</a:t>
                  </a:r>
                  <a:endParaRPr lang="de-AT" dirty="0"/>
                </a:p>
              </p:txBody>
            </p:sp>
            <p:sp>
              <p:nvSpPr>
                <p:cNvPr id="155" name="Textfeld 47">
                  <a:extLst>
                    <a:ext uri="{FF2B5EF4-FFF2-40B4-BE49-F238E27FC236}">
                      <a16:creationId xmlns:a16="http://schemas.microsoft.com/office/drawing/2014/main" id="{FD3F2EB6-2050-4AE9-B072-4521DEBF9138}"/>
                    </a:ext>
                  </a:extLst>
                </p:cNvPr>
                <p:cNvSpPr txBox="1"/>
                <p:nvPr/>
              </p:nvSpPr>
              <p:spPr>
                <a:xfrm>
                  <a:off x="5753576" y="4423672"/>
                  <a:ext cx="28867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dirty="0"/>
                    <a:t>Horizontal</a:t>
                  </a:r>
                  <a:endParaRPr lang="de-AT" dirty="0"/>
                </a:p>
              </p:txBody>
            </p:sp>
          </p:grpSp>
        </p:grpSp>
        <p:cxnSp>
          <p:nvCxnSpPr>
            <p:cNvPr id="156" name="Connecteur droit avec flèche 155">
              <a:extLst>
                <a:ext uri="{FF2B5EF4-FFF2-40B4-BE49-F238E27FC236}">
                  <a16:creationId xmlns:a16="http://schemas.microsoft.com/office/drawing/2014/main" id="{56B02BDF-E452-47DC-8159-4326C7214C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5284" y="6122253"/>
              <a:ext cx="2886795" cy="467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id="{68C26B4D-B1B4-4417-A1DA-B33A719A8435}"/>
                </a:ext>
              </a:extLst>
            </p:cNvPr>
            <p:cNvSpPr txBox="1"/>
            <p:nvPr/>
          </p:nvSpPr>
          <p:spPr>
            <a:xfrm>
              <a:off x="10218441" y="6122253"/>
              <a:ext cx="556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/>
                <a:t>2B</a:t>
              </a:r>
            </a:p>
          </p:txBody>
        </p:sp>
        <p:sp>
          <p:nvSpPr>
            <p:cNvPr id="158" name="Arc 157">
              <a:extLst>
                <a:ext uri="{FF2B5EF4-FFF2-40B4-BE49-F238E27FC236}">
                  <a16:creationId xmlns:a16="http://schemas.microsoft.com/office/drawing/2014/main" id="{FE6B455B-D662-4BF0-926F-D93456CA2159}"/>
                </a:ext>
              </a:extLst>
            </p:cNvPr>
            <p:cNvSpPr/>
            <p:nvPr/>
          </p:nvSpPr>
          <p:spPr>
            <a:xfrm>
              <a:off x="9532620" y="5858970"/>
              <a:ext cx="105902" cy="327726"/>
            </a:xfrm>
            <a:prstGeom prst="arc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ZoneTexte 158">
              <a:extLst>
                <a:ext uri="{FF2B5EF4-FFF2-40B4-BE49-F238E27FC236}">
                  <a16:creationId xmlns:a16="http://schemas.microsoft.com/office/drawing/2014/main" id="{C3B14713-036C-46AA-9F04-E777D2D9314B}"/>
                </a:ext>
              </a:extLst>
            </p:cNvPr>
            <p:cNvSpPr txBox="1"/>
            <p:nvPr/>
          </p:nvSpPr>
          <p:spPr>
            <a:xfrm>
              <a:off x="9618622" y="5766387"/>
              <a:ext cx="309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i="1" dirty="0"/>
                <a:t>α</a:t>
              </a:r>
              <a:endParaRPr lang="fr-FR" sz="1200" i="1" dirty="0"/>
            </a:p>
          </p:txBody>
        </p:sp>
      </p:grpSp>
      <p:grpSp>
        <p:nvGrpSpPr>
          <p:cNvPr id="39" name="Gruppieren 43">
            <a:extLst>
              <a:ext uri="{FF2B5EF4-FFF2-40B4-BE49-F238E27FC236}">
                <a16:creationId xmlns:a16="http://schemas.microsoft.com/office/drawing/2014/main" id="{CA766C73-0E2B-4EFF-BF00-94A91CC00210}"/>
              </a:ext>
            </a:extLst>
          </p:cNvPr>
          <p:cNvGrpSpPr/>
          <p:nvPr/>
        </p:nvGrpSpPr>
        <p:grpSpPr>
          <a:xfrm>
            <a:off x="505076" y="4599194"/>
            <a:ext cx="1295056" cy="1108952"/>
            <a:chOff x="3460506" y="4718479"/>
            <a:chExt cx="2031645" cy="1956056"/>
          </a:xfrm>
        </p:grpSpPr>
        <p:pic>
          <p:nvPicPr>
            <p:cNvPr id="40" name="Grafik 21">
              <a:extLst>
                <a:ext uri="{FF2B5EF4-FFF2-40B4-BE49-F238E27FC236}">
                  <a16:creationId xmlns:a16="http://schemas.microsoft.com/office/drawing/2014/main" id="{50270154-07CE-4B48-AF48-0A1E4CA59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3754"/>
            <a:stretch/>
          </p:blipFill>
          <p:spPr>
            <a:xfrm>
              <a:off x="3460506" y="4718479"/>
              <a:ext cx="2031645" cy="1956056"/>
            </a:xfrm>
            <a:prstGeom prst="rect">
              <a:avLst/>
            </a:prstGeom>
          </p:spPr>
        </p:pic>
        <p:sp>
          <p:nvSpPr>
            <p:cNvPr id="41" name="Rechteck 23">
              <a:extLst>
                <a:ext uri="{FF2B5EF4-FFF2-40B4-BE49-F238E27FC236}">
                  <a16:creationId xmlns:a16="http://schemas.microsoft.com/office/drawing/2014/main" id="{4AAA7E08-B118-448D-8F33-D1656143B477}"/>
                </a:ext>
              </a:extLst>
            </p:cNvPr>
            <p:cNvSpPr/>
            <p:nvPr/>
          </p:nvSpPr>
          <p:spPr>
            <a:xfrm>
              <a:off x="4543425" y="6477000"/>
              <a:ext cx="809625" cy="71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pic>
        <p:nvPicPr>
          <p:cNvPr id="42" name="Grafik 20">
            <a:extLst>
              <a:ext uri="{FF2B5EF4-FFF2-40B4-BE49-F238E27FC236}">
                <a16:creationId xmlns:a16="http://schemas.microsoft.com/office/drawing/2014/main" id="{FBD89CB5-EC21-4117-8A4F-45E6E2B722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9478" y="4797237"/>
            <a:ext cx="2949306" cy="1934491"/>
          </a:xfrm>
          <a:prstGeom prst="rect">
            <a:avLst/>
          </a:prstGeom>
        </p:spPr>
      </p:pic>
      <p:cxnSp>
        <p:nvCxnSpPr>
          <p:cNvPr id="43" name="Gerade Verbindung mit Pfeil 45">
            <a:extLst>
              <a:ext uri="{FF2B5EF4-FFF2-40B4-BE49-F238E27FC236}">
                <a16:creationId xmlns:a16="http://schemas.microsoft.com/office/drawing/2014/main" id="{BAF30843-9AB8-40A5-914B-5545DFA13257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1800132" y="5153670"/>
            <a:ext cx="1709487" cy="6619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feil nach rechts 41">
            <a:extLst>
              <a:ext uri="{FF2B5EF4-FFF2-40B4-BE49-F238E27FC236}">
                <a16:creationId xmlns:a16="http://schemas.microsoft.com/office/drawing/2014/main" id="{D461D3FD-5C0A-46A1-A877-74CF0B910A34}"/>
              </a:ext>
            </a:extLst>
          </p:cNvPr>
          <p:cNvSpPr/>
          <p:nvPr/>
        </p:nvSpPr>
        <p:spPr>
          <a:xfrm rot="18426297">
            <a:off x="3833512" y="5529272"/>
            <a:ext cx="575774" cy="17176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ZoneTexte 144">
            <a:extLst>
              <a:ext uri="{FF2B5EF4-FFF2-40B4-BE49-F238E27FC236}">
                <a16:creationId xmlns:a16="http://schemas.microsoft.com/office/drawing/2014/main" id="{E383FC2D-B173-4BBE-87BA-531AE05103F5}"/>
              </a:ext>
            </a:extLst>
          </p:cNvPr>
          <p:cNvSpPr txBox="1"/>
          <p:nvPr/>
        </p:nvSpPr>
        <p:spPr>
          <a:xfrm>
            <a:off x="4120350" y="5566071"/>
            <a:ext cx="39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</a:t>
            </a:r>
          </a:p>
        </p:txBody>
      </p:sp>
      <p:sp>
        <p:nvSpPr>
          <p:cNvPr id="46" name="Textfeld 24">
            <a:extLst>
              <a:ext uri="{FF2B5EF4-FFF2-40B4-BE49-F238E27FC236}">
                <a16:creationId xmlns:a16="http://schemas.microsoft.com/office/drawing/2014/main" id="{9B049296-45CC-460C-9123-A71FBCF7CCBF}"/>
              </a:ext>
            </a:extLst>
          </p:cNvPr>
          <p:cNvSpPr txBox="1"/>
          <p:nvPr/>
        </p:nvSpPr>
        <p:spPr>
          <a:xfrm>
            <a:off x="1209601" y="5274915"/>
            <a:ext cx="4876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2 cm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2378909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A9A0BC-9DEF-4F62-9375-4F121EB9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Measurement</a:t>
            </a:r>
            <a:r>
              <a:rPr lang="fr-FR" dirty="0"/>
              <a:t> </a:t>
            </a:r>
            <a:r>
              <a:rPr lang="fr-FR" dirty="0" err="1"/>
              <a:t>methods</a:t>
            </a:r>
            <a:endParaRPr lang="fr-FR" dirty="0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C4636423-2A0C-443F-A2C3-19FEF90BC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081" y="1048439"/>
            <a:ext cx="10515600" cy="733676"/>
          </a:xfrm>
        </p:spPr>
        <p:txBody>
          <a:bodyPr/>
          <a:lstStyle/>
          <a:p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looking</a:t>
            </a:r>
            <a:r>
              <a:rPr lang="fr-FR" dirty="0"/>
              <a:t> ADV (</a:t>
            </a:r>
            <a:r>
              <a:rPr lang="fr-FR" dirty="0" err="1"/>
              <a:t>Acoustic</a:t>
            </a:r>
            <a:r>
              <a:rPr lang="fr-FR" dirty="0"/>
              <a:t> Doppler </a:t>
            </a:r>
            <a:r>
              <a:rPr lang="fr-FR" dirty="0" err="1"/>
              <a:t>Velocimeters</a:t>
            </a:r>
            <a:r>
              <a:rPr lang="fr-FR" dirty="0"/>
              <a:t>, </a:t>
            </a:r>
            <a:r>
              <a:rPr lang="fr-FR" dirty="0" err="1"/>
              <a:t>Nortek</a:t>
            </a:r>
            <a:r>
              <a:rPr lang="fr-FR" dirty="0"/>
              <a:t> </a:t>
            </a:r>
            <a:r>
              <a:rPr lang="fr-FR" dirty="0" err="1"/>
              <a:t>Vectrino</a:t>
            </a:r>
            <a:r>
              <a:rPr lang="fr-FR" dirty="0"/>
              <a:t>+) </a:t>
            </a:r>
            <a:r>
              <a:rPr lang="fr-FR" dirty="0" err="1"/>
              <a:t>measures</a:t>
            </a:r>
            <a:r>
              <a:rPr lang="fr-FR" dirty="0"/>
              <a:t> the 3 </a:t>
            </a:r>
            <a:r>
              <a:rPr lang="fr-FR" dirty="0" err="1"/>
              <a:t>velocity</a:t>
            </a:r>
            <a:r>
              <a:rPr lang="fr-FR" dirty="0"/>
              <a:t> components</a:t>
            </a:r>
          </a:p>
          <a:p>
            <a:r>
              <a:rPr lang="fr-FR" dirty="0"/>
              <a:t>Frequency: </a:t>
            </a:r>
            <a:r>
              <a:rPr lang="fr-FR" i="1" dirty="0"/>
              <a:t>f</a:t>
            </a:r>
            <a:r>
              <a:rPr lang="fr-FR" dirty="0"/>
              <a:t> = 25 Hz, acquisition time: </a:t>
            </a:r>
            <a:r>
              <a:rPr lang="fr-FR" i="1" dirty="0"/>
              <a:t>t</a:t>
            </a:r>
            <a:r>
              <a:rPr lang="fr-FR" dirty="0"/>
              <a:t> = 60 to 120 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0CFDBB1-6650-453A-89AE-45C2265D6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77" y="2981217"/>
            <a:ext cx="5486565" cy="215638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F5A0A22-FF9F-4BBD-9C37-E2D9221E2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355" y="5422776"/>
            <a:ext cx="5946710" cy="130927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E097025-537D-4E45-9828-B6FE7A9F4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352" y="2149333"/>
            <a:ext cx="5946711" cy="130927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7F1E11F-3D5A-41E7-A4F5-00AF0B55A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353" y="3805253"/>
            <a:ext cx="5946711" cy="1309270"/>
          </a:xfrm>
          <a:prstGeom prst="rect">
            <a:avLst/>
          </a:prstGeom>
        </p:spPr>
      </p:pic>
      <p:sp>
        <p:nvSpPr>
          <p:cNvPr id="168" name="ZoneTexte 167">
            <a:extLst>
              <a:ext uri="{FF2B5EF4-FFF2-40B4-BE49-F238E27FC236}">
                <a16:creationId xmlns:a16="http://schemas.microsoft.com/office/drawing/2014/main" id="{56591377-8A0E-4499-9995-8A1612809D31}"/>
              </a:ext>
            </a:extLst>
          </p:cNvPr>
          <p:cNvSpPr txBox="1"/>
          <p:nvPr/>
        </p:nvSpPr>
        <p:spPr>
          <a:xfrm>
            <a:off x="6095999" y="1857085"/>
            <a:ext cx="3294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Cross-sectional plane at </a:t>
            </a:r>
            <a:r>
              <a:rPr lang="fr-FR" sz="1600" b="1" i="1" dirty="0"/>
              <a:t>x/D</a:t>
            </a:r>
            <a:r>
              <a:rPr lang="fr-FR" sz="1600" b="1" dirty="0"/>
              <a:t> = -10</a:t>
            </a:r>
          </a:p>
        </p:txBody>
      </p:sp>
      <p:sp>
        <p:nvSpPr>
          <p:cNvPr id="169" name="ZoneTexte 168">
            <a:extLst>
              <a:ext uri="{FF2B5EF4-FFF2-40B4-BE49-F238E27FC236}">
                <a16:creationId xmlns:a16="http://schemas.microsoft.com/office/drawing/2014/main" id="{D1C4237F-2E5C-4725-B91C-4A58D1964C61}"/>
              </a:ext>
            </a:extLst>
          </p:cNvPr>
          <p:cNvSpPr txBox="1"/>
          <p:nvPr/>
        </p:nvSpPr>
        <p:spPr>
          <a:xfrm>
            <a:off x="6096000" y="3511034"/>
            <a:ext cx="3294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Cross-sectional plane at </a:t>
            </a:r>
            <a:r>
              <a:rPr lang="fr-FR" sz="1600" b="1" i="1" dirty="0"/>
              <a:t>x/D</a:t>
            </a:r>
            <a:r>
              <a:rPr lang="fr-FR" sz="1600" b="1" dirty="0"/>
              <a:t> = 2</a:t>
            </a: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E8EDA5A1-585E-48F1-9C46-583BD0395FE5}"/>
              </a:ext>
            </a:extLst>
          </p:cNvPr>
          <p:cNvSpPr txBox="1"/>
          <p:nvPr/>
        </p:nvSpPr>
        <p:spPr>
          <a:xfrm>
            <a:off x="6147879" y="5172891"/>
            <a:ext cx="3294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Longitudinal plane at </a:t>
            </a:r>
            <a:r>
              <a:rPr lang="fr-FR" sz="1600" b="1" i="1" dirty="0"/>
              <a:t>y/B</a:t>
            </a:r>
            <a:r>
              <a:rPr lang="fr-FR" sz="1600" b="1" dirty="0"/>
              <a:t> = 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36FB216-7A2C-4D05-AB22-E5BF5A916944}"/>
              </a:ext>
            </a:extLst>
          </p:cNvPr>
          <p:cNvSpPr txBox="1"/>
          <p:nvPr/>
        </p:nvSpPr>
        <p:spPr>
          <a:xfrm>
            <a:off x="1462911" y="2452336"/>
            <a:ext cx="331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Horizontal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766439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A9A0BC-9DEF-4F62-9375-4F121EB9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Measurement</a:t>
            </a:r>
            <a:r>
              <a:rPr lang="fr-FR" dirty="0"/>
              <a:t> </a:t>
            </a:r>
            <a:r>
              <a:rPr lang="fr-FR" dirty="0" err="1"/>
              <a:t>methods</a:t>
            </a:r>
            <a:endParaRPr lang="fr-FR" dirty="0"/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C4636423-2A0C-443F-A2C3-19FEF90BC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081" y="1048439"/>
            <a:ext cx="10515600" cy="733676"/>
          </a:xfrm>
        </p:spPr>
        <p:txBody>
          <a:bodyPr/>
          <a:lstStyle/>
          <a:p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looking</a:t>
            </a:r>
            <a:r>
              <a:rPr lang="fr-FR" dirty="0"/>
              <a:t> ADV (</a:t>
            </a:r>
            <a:r>
              <a:rPr lang="fr-FR" dirty="0" err="1"/>
              <a:t>Acoustic</a:t>
            </a:r>
            <a:r>
              <a:rPr lang="fr-FR" dirty="0"/>
              <a:t> Doppler </a:t>
            </a:r>
            <a:r>
              <a:rPr lang="fr-FR" dirty="0" err="1"/>
              <a:t>Velocimeters</a:t>
            </a:r>
            <a:r>
              <a:rPr lang="fr-FR" dirty="0"/>
              <a:t>, </a:t>
            </a:r>
            <a:r>
              <a:rPr lang="fr-FR" dirty="0" err="1"/>
              <a:t>Nortek</a:t>
            </a:r>
            <a:r>
              <a:rPr lang="fr-FR" dirty="0"/>
              <a:t> </a:t>
            </a:r>
            <a:r>
              <a:rPr lang="fr-FR" dirty="0" err="1"/>
              <a:t>Vectrino</a:t>
            </a:r>
            <a:r>
              <a:rPr lang="fr-FR" dirty="0"/>
              <a:t>+) </a:t>
            </a:r>
            <a:r>
              <a:rPr lang="fr-FR" dirty="0" err="1"/>
              <a:t>measures</a:t>
            </a:r>
            <a:r>
              <a:rPr lang="fr-FR" dirty="0"/>
              <a:t> the 3 </a:t>
            </a:r>
            <a:r>
              <a:rPr lang="fr-FR" dirty="0" err="1"/>
              <a:t>velocity</a:t>
            </a:r>
            <a:r>
              <a:rPr lang="fr-FR" dirty="0"/>
              <a:t> components</a:t>
            </a:r>
          </a:p>
          <a:p>
            <a:r>
              <a:rPr lang="fr-FR" dirty="0"/>
              <a:t>Frequency: </a:t>
            </a:r>
            <a:r>
              <a:rPr lang="fr-FR" i="1" dirty="0"/>
              <a:t>f</a:t>
            </a:r>
            <a:r>
              <a:rPr lang="fr-FR" dirty="0"/>
              <a:t> = 25 Hz, acquisition time: </a:t>
            </a:r>
            <a:r>
              <a:rPr lang="fr-FR" i="1" dirty="0"/>
              <a:t>t</a:t>
            </a:r>
            <a:r>
              <a:rPr lang="fr-FR" dirty="0"/>
              <a:t> = 60 to 120 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0CFDBB1-6650-453A-89AE-45C2265D6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77" y="2981217"/>
            <a:ext cx="5486565" cy="215638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F5A0A22-FF9F-4BBD-9C37-E2D9221E2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355" y="5422776"/>
            <a:ext cx="5946710" cy="130927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E097025-537D-4E45-9828-B6FE7A9F4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352" y="2149333"/>
            <a:ext cx="5946711" cy="130927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7F1E11F-3D5A-41E7-A4F5-00AF0B55A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353" y="3805253"/>
            <a:ext cx="5946711" cy="1309270"/>
          </a:xfrm>
          <a:prstGeom prst="rect">
            <a:avLst/>
          </a:prstGeom>
        </p:spPr>
      </p:pic>
      <p:sp>
        <p:nvSpPr>
          <p:cNvPr id="168" name="ZoneTexte 167">
            <a:extLst>
              <a:ext uri="{FF2B5EF4-FFF2-40B4-BE49-F238E27FC236}">
                <a16:creationId xmlns:a16="http://schemas.microsoft.com/office/drawing/2014/main" id="{56591377-8A0E-4499-9995-8A1612809D31}"/>
              </a:ext>
            </a:extLst>
          </p:cNvPr>
          <p:cNvSpPr txBox="1"/>
          <p:nvPr/>
        </p:nvSpPr>
        <p:spPr>
          <a:xfrm>
            <a:off x="6095999" y="1857085"/>
            <a:ext cx="3294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Cross-sectional plane at </a:t>
            </a:r>
            <a:r>
              <a:rPr lang="fr-FR" sz="1600" b="1" i="1" dirty="0"/>
              <a:t>x/D</a:t>
            </a:r>
            <a:r>
              <a:rPr lang="fr-FR" sz="1600" b="1" dirty="0"/>
              <a:t> = -10</a:t>
            </a:r>
          </a:p>
        </p:txBody>
      </p:sp>
      <p:sp>
        <p:nvSpPr>
          <p:cNvPr id="169" name="ZoneTexte 168">
            <a:extLst>
              <a:ext uri="{FF2B5EF4-FFF2-40B4-BE49-F238E27FC236}">
                <a16:creationId xmlns:a16="http://schemas.microsoft.com/office/drawing/2014/main" id="{D1C4237F-2E5C-4725-B91C-4A58D1964C61}"/>
              </a:ext>
            </a:extLst>
          </p:cNvPr>
          <p:cNvSpPr txBox="1"/>
          <p:nvPr/>
        </p:nvSpPr>
        <p:spPr>
          <a:xfrm>
            <a:off x="6096000" y="3511034"/>
            <a:ext cx="3294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Cross-sectional plane at </a:t>
            </a:r>
            <a:r>
              <a:rPr lang="fr-FR" sz="1600" b="1" i="1" dirty="0"/>
              <a:t>x/D</a:t>
            </a:r>
            <a:r>
              <a:rPr lang="fr-FR" sz="1600" b="1" dirty="0"/>
              <a:t> = 2</a:t>
            </a: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E8EDA5A1-585E-48F1-9C46-583BD0395FE5}"/>
              </a:ext>
            </a:extLst>
          </p:cNvPr>
          <p:cNvSpPr txBox="1"/>
          <p:nvPr/>
        </p:nvSpPr>
        <p:spPr>
          <a:xfrm>
            <a:off x="6147879" y="5172891"/>
            <a:ext cx="3294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Longitudinal plane at </a:t>
            </a:r>
            <a:r>
              <a:rPr lang="fr-FR" sz="1600" b="1" i="1" dirty="0"/>
              <a:t>y/B</a:t>
            </a:r>
            <a:r>
              <a:rPr lang="fr-FR" sz="1600" b="1" dirty="0"/>
              <a:t> = 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36FB216-7A2C-4D05-AB22-E5BF5A916944}"/>
              </a:ext>
            </a:extLst>
          </p:cNvPr>
          <p:cNvSpPr txBox="1"/>
          <p:nvPr/>
        </p:nvSpPr>
        <p:spPr>
          <a:xfrm>
            <a:off x="1462911" y="2452336"/>
            <a:ext cx="331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Horizontal configuration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23786EE-2CA5-463C-9345-3B8785656E72}"/>
              </a:ext>
            </a:extLst>
          </p:cNvPr>
          <p:cNvGrpSpPr/>
          <p:nvPr/>
        </p:nvGrpSpPr>
        <p:grpSpPr>
          <a:xfrm>
            <a:off x="0" y="1782115"/>
            <a:ext cx="12192000" cy="5075885"/>
            <a:chOff x="-1" y="1788211"/>
            <a:chExt cx="12192000" cy="5075885"/>
          </a:xfrm>
          <a:solidFill>
            <a:schemeClr val="bg1"/>
          </a:solidFill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A9E58887-4D77-4CC1-8AC4-93548A1F9CDF}"/>
                </a:ext>
              </a:extLst>
            </p:cNvPr>
            <p:cNvGrpSpPr/>
            <p:nvPr/>
          </p:nvGrpSpPr>
          <p:grpSpPr>
            <a:xfrm>
              <a:off x="-1" y="1788211"/>
              <a:ext cx="12192000" cy="5075885"/>
              <a:chOff x="1162594" y="3511034"/>
              <a:chExt cx="12192000" cy="5075885"/>
            </a:xfrm>
            <a:grpFill/>
          </p:grpSpPr>
          <p:grpSp>
            <p:nvGrpSpPr>
              <p:cNvPr id="174" name="Groupe 173">
                <a:extLst>
                  <a:ext uri="{FF2B5EF4-FFF2-40B4-BE49-F238E27FC236}">
                    <a16:creationId xmlns:a16="http://schemas.microsoft.com/office/drawing/2014/main" id="{CE9D9F0C-66E6-4B8C-BC9A-14FC7236FA7C}"/>
                  </a:ext>
                </a:extLst>
              </p:cNvPr>
              <p:cNvGrpSpPr/>
              <p:nvPr/>
            </p:nvGrpSpPr>
            <p:grpSpPr>
              <a:xfrm>
                <a:off x="1162594" y="3511034"/>
                <a:ext cx="12192000" cy="5075885"/>
                <a:chOff x="-1" y="1782115"/>
                <a:chExt cx="12192000" cy="5075885"/>
              </a:xfrm>
              <a:grpFill/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D7DF460A-9C48-49E4-823F-2A83C46BCE01}"/>
                    </a:ext>
                  </a:extLst>
                </p:cNvPr>
                <p:cNvSpPr/>
                <p:nvPr/>
              </p:nvSpPr>
              <p:spPr>
                <a:xfrm>
                  <a:off x="-1" y="1782115"/>
                  <a:ext cx="12192000" cy="507588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ZoneTexte 175">
                  <a:extLst>
                    <a:ext uri="{FF2B5EF4-FFF2-40B4-BE49-F238E27FC236}">
                      <a16:creationId xmlns:a16="http://schemas.microsoft.com/office/drawing/2014/main" id="{C6ACE799-9DD9-4EFF-8215-1E9C70F4544C}"/>
                    </a:ext>
                  </a:extLst>
                </p:cNvPr>
                <p:cNvSpPr txBox="1"/>
                <p:nvPr/>
              </p:nvSpPr>
              <p:spPr>
                <a:xfrm>
                  <a:off x="6190991" y="1857085"/>
                  <a:ext cx="3294699" cy="33855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/>
                    <a:t>Cross-sectional plane at </a:t>
                  </a:r>
                  <a:r>
                    <a:rPr lang="fr-FR" sz="1600" b="1" i="1" dirty="0"/>
                    <a:t>x/D</a:t>
                  </a:r>
                  <a:r>
                    <a:rPr lang="fr-FR" sz="1600" b="1" dirty="0"/>
                    <a:t> = 2</a:t>
                  </a:r>
                </a:p>
              </p:txBody>
            </p:sp>
            <p:pic>
              <p:nvPicPr>
                <p:cNvPr id="178" name="Image 177">
                  <a:extLst>
                    <a:ext uri="{FF2B5EF4-FFF2-40B4-BE49-F238E27FC236}">
                      <a16:creationId xmlns:a16="http://schemas.microsoft.com/office/drawing/2014/main" id="{AD20C7B0-E250-470B-A854-ABEA1AF3D9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95999" y="2139331"/>
                  <a:ext cx="5946711" cy="107185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79" name="Image 178">
                  <a:extLst>
                    <a:ext uri="{FF2B5EF4-FFF2-40B4-BE49-F238E27FC236}">
                      <a16:creationId xmlns:a16="http://schemas.microsoft.com/office/drawing/2014/main" id="{9CB52879-E0E2-45B8-8A59-0EA68E9314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83062" y="3295297"/>
                  <a:ext cx="5997468" cy="1101690"/>
                </a:xfrm>
                <a:prstGeom prst="rect">
                  <a:avLst/>
                </a:prstGeom>
                <a:grpFill/>
              </p:spPr>
            </p:pic>
            <p:sp>
              <p:nvSpPr>
                <p:cNvPr id="180" name="ZoneTexte 179">
                  <a:extLst>
                    <a:ext uri="{FF2B5EF4-FFF2-40B4-BE49-F238E27FC236}">
                      <a16:creationId xmlns:a16="http://schemas.microsoft.com/office/drawing/2014/main" id="{71281BC2-0D4E-4677-92FE-0D5E59DA0713}"/>
                    </a:ext>
                  </a:extLst>
                </p:cNvPr>
                <p:cNvSpPr txBox="1"/>
                <p:nvPr/>
              </p:nvSpPr>
              <p:spPr>
                <a:xfrm>
                  <a:off x="6190991" y="3110988"/>
                  <a:ext cx="3294699" cy="33855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/>
                    <a:t>Longitudinal plane at </a:t>
                  </a:r>
                  <a:r>
                    <a:rPr lang="fr-FR" sz="1600" b="1" i="1" dirty="0"/>
                    <a:t>y/B</a:t>
                  </a:r>
                  <a:r>
                    <a:rPr lang="fr-FR" sz="1600" b="1" dirty="0"/>
                    <a:t> = 0.94</a:t>
                  </a:r>
                </a:p>
              </p:txBody>
            </p:sp>
            <p:pic>
              <p:nvPicPr>
                <p:cNvPr id="181" name="Image 180">
                  <a:extLst>
                    <a:ext uri="{FF2B5EF4-FFF2-40B4-BE49-F238E27FC236}">
                      <a16:creationId xmlns:a16="http://schemas.microsoft.com/office/drawing/2014/main" id="{FF4F2BC0-385A-44B5-AB4E-8CA828FC2E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58178" y="4518288"/>
                  <a:ext cx="6022352" cy="110168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82" name="Image 181">
                  <a:extLst>
                    <a:ext uri="{FF2B5EF4-FFF2-40B4-BE49-F238E27FC236}">
                      <a16:creationId xmlns:a16="http://schemas.microsoft.com/office/drawing/2014/main" id="{86DA41DD-FBFD-43FA-BCD9-4BCB089025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83062" y="5741458"/>
                  <a:ext cx="5997468" cy="1101689"/>
                </a:xfrm>
                <a:prstGeom prst="rect">
                  <a:avLst/>
                </a:prstGeom>
                <a:grpFill/>
              </p:spPr>
            </p:pic>
            <p:sp>
              <p:nvSpPr>
                <p:cNvPr id="183" name="ZoneTexte 182">
                  <a:extLst>
                    <a:ext uri="{FF2B5EF4-FFF2-40B4-BE49-F238E27FC236}">
                      <a16:creationId xmlns:a16="http://schemas.microsoft.com/office/drawing/2014/main" id="{C2D7DAE2-DF8B-4ADB-A7B4-0E34D1C3F2B5}"/>
                    </a:ext>
                  </a:extLst>
                </p:cNvPr>
                <p:cNvSpPr txBox="1"/>
                <p:nvPr/>
              </p:nvSpPr>
              <p:spPr>
                <a:xfrm>
                  <a:off x="6190991" y="4311689"/>
                  <a:ext cx="3294699" cy="33855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/>
                    <a:t>Longitudinal plane at </a:t>
                  </a:r>
                  <a:r>
                    <a:rPr lang="fr-FR" sz="1600" b="1" i="1" dirty="0"/>
                    <a:t>y/B</a:t>
                  </a:r>
                  <a:r>
                    <a:rPr lang="fr-FR" sz="1600" b="1" dirty="0"/>
                    <a:t> = 0</a:t>
                  </a:r>
                </a:p>
              </p:txBody>
            </p:sp>
            <p:sp>
              <p:nvSpPr>
                <p:cNvPr id="184" name="ZoneTexte 183">
                  <a:extLst>
                    <a:ext uri="{FF2B5EF4-FFF2-40B4-BE49-F238E27FC236}">
                      <a16:creationId xmlns:a16="http://schemas.microsoft.com/office/drawing/2014/main" id="{FC9C1D6F-0589-4171-B160-5538BDBE95FE}"/>
                    </a:ext>
                  </a:extLst>
                </p:cNvPr>
                <p:cNvSpPr txBox="1"/>
                <p:nvPr/>
              </p:nvSpPr>
              <p:spPr>
                <a:xfrm>
                  <a:off x="6190991" y="5525026"/>
                  <a:ext cx="3294699" cy="33855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/>
                    <a:t>Longitudinal plane at </a:t>
                  </a:r>
                  <a:r>
                    <a:rPr lang="fr-FR" sz="1600" b="1" i="1" dirty="0"/>
                    <a:t>y/B</a:t>
                  </a:r>
                  <a:r>
                    <a:rPr lang="fr-FR" sz="1600" b="1" dirty="0"/>
                    <a:t> = -0.94</a:t>
                  </a:r>
                </a:p>
              </p:txBody>
            </p:sp>
          </p:grp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0105A9F-20FC-4125-A380-204B1BC2D453}"/>
                  </a:ext>
                </a:extLst>
              </p:cNvPr>
              <p:cNvSpPr txBox="1"/>
              <p:nvPr/>
            </p:nvSpPr>
            <p:spPr>
              <a:xfrm>
                <a:off x="2631499" y="4181255"/>
                <a:ext cx="3318943" cy="3385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 err="1"/>
                  <a:t>Inclined</a:t>
                </a:r>
                <a:r>
                  <a:rPr lang="fr-FR" sz="1600" b="1" dirty="0"/>
                  <a:t> configuration</a:t>
                </a:r>
              </a:p>
            </p:txBody>
          </p:sp>
        </p:grp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649102D-EBD2-40D6-9900-46351CDDE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6346" y="2844288"/>
              <a:ext cx="5497009" cy="2156383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5710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560" y="1279259"/>
            <a:ext cx="8795711" cy="120383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60" y="4853919"/>
            <a:ext cx="8795711" cy="1220628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A592BE5B-461E-43C2-97C7-50D3DAC7A5A4}"/>
              </a:ext>
            </a:extLst>
          </p:cNvPr>
          <p:cNvSpPr txBox="1">
            <a:spLocks/>
          </p:cNvSpPr>
          <p:nvPr/>
        </p:nvSpPr>
        <p:spPr>
          <a:xfrm>
            <a:off x="191217" y="119640"/>
            <a:ext cx="1209675" cy="698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re 4">
                <a:extLst>
                  <a:ext uri="{FF2B5EF4-FFF2-40B4-BE49-F238E27FC236}">
                    <a16:creationId xmlns:a16="http://schemas.microsoft.com/office/drawing/2014/main" id="{C8C17167-83EB-4B5D-B0B6-3A8D06F75A3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05449"/>
                <a:ext cx="10515600" cy="69874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Mean streamwise velocity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itre 4">
                <a:extLst>
                  <a:ext uri="{FF2B5EF4-FFF2-40B4-BE49-F238E27FC236}">
                    <a16:creationId xmlns:a16="http://schemas.microsoft.com/office/drawing/2014/main" id="{C8C17167-83EB-4B5D-B0B6-3A8D06F75A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05449"/>
                <a:ext cx="10515600" cy="698743"/>
              </a:xfrm>
              <a:blipFill>
                <a:blip r:embed="rId8"/>
                <a:stretch>
                  <a:fillRect b="-95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80" y="4999376"/>
            <a:ext cx="3015431" cy="1182902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80" y="1478203"/>
            <a:ext cx="3011541" cy="1183624"/>
          </a:xfrm>
          <a:prstGeom prst="rect">
            <a:avLst/>
          </a:prstGeom>
        </p:spPr>
      </p:pic>
      <p:pic>
        <p:nvPicPr>
          <p:cNvPr id="9" name="Image 3">
            <a:extLst>
              <a:ext uri="{FF2B5EF4-FFF2-40B4-BE49-F238E27FC236}">
                <a16:creationId xmlns:a16="http://schemas.microsoft.com/office/drawing/2014/main" id="{325344B4-1AEA-4D5B-BEE0-14C396356D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r="9125"/>
          <a:stretch/>
        </p:blipFill>
        <p:spPr>
          <a:xfrm>
            <a:off x="2901809" y="3196143"/>
            <a:ext cx="8721534" cy="1093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62">
                <a:extLst>
                  <a:ext uri="{FF2B5EF4-FFF2-40B4-BE49-F238E27FC236}">
                    <a16:creationId xmlns:a16="http://schemas.microsoft.com/office/drawing/2014/main" id="{357F97EA-3589-4118-A84A-30FF0D398F17}"/>
                  </a:ext>
                </a:extLst>
              </p:cNvPr>
              <p:cNvSpPr txBox="1"/>
              <p:nvPr/>
            </p:nvSpPr>
            <p:spPr>
              <a:xfrm>
                <a:off x="3222086" y="2884493"/>
                <a:ext cx="47192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/>
                  <a:t>Depth-average </a:t>
                </a:r>
                <a:r>
                  <a:rPr lang="fr-FR" sz="1600" b="1" dirty="0" err="1"/>
                  <a:t>mean</a:t>
                </a:r>
                <a:r>
                  <a:rPr lang="fr-FR" sz="1600" b="1" dirty="0"/>
                  <a:t> </a:t>
                </a:r>
                <a:r>
                  <a:rPr lang="fr-FR" sz="1600" b="1" dirty="0" err="1"/>
                  <a:t>velocity</a:t>
                </a:r>
                <a:r>
                  <a:rPr lang="fr-FR" sz="16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  <m:sub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fr-FR" sz="1600" b="1" dirty="0"/>
                  <a:t>,</a:t>
                </a:r>
                <a:r>
                  <a:rPr lang="fr-FR" sz="1600" b="1" i="1" dirty="0"/>
                  <a:t> x/D </a:t>
                </a:r>
                <a:r>
                  <a:rPr lang="fr-FR" sz="1600" b="1" dirty="0"/>
                  <a:t>= -10</a:t>
                </a:r>
              </a:p>
            </p:txBody>
          </p:sp>
        </mc:Choice>
        <mc:Fallback xmlns="">
          <p:sp>
            <p:nvSpPr>
              <p:cNvPr id="10" name="ZoneTexte 62">
                <a:extLst>
                  <a:ext uri="{FF2B5EF4-FFF2-40B4-BE49-F238E27FC236}">
                    <a16:creationId xmlns:a16="http://schemas.microsoft.com/office/drawing/2014/main" id="{357F97EA-3589-4118-A84A-30FF0D398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086" y="2884493"/>
                <a:ext cx="4719209" cy="338554"/>
              </a:xfrm>
              <a:prstGeom prst="rect">
                <a:avLst/>
              </a:prstGeom>
              <a:blipFill>
                <a:blip r:embed="rId12"/>
                <a:stretch>
                  <a:fillRect l="-775"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e 1">
            <a:extLst>
              <a:ext uri="{FF2B5EF4-FFF2-40B4-BE49-F238E27FC236}">
                <a16:creationId xmlns:a16="http://schemas.microsoft.com/office/drawing/2014/main" id="{C75C3586-DBD6-45A3-A063-3031D09F08B7}"/>
              </a:ext>
            </a:extLst>
          </p:cNvPr>
          <p:cNvGrpSpPr/>
          <p:nvPr/>
        </p:nvGrpSpPr>
        <p:grpSpPr>
          <a:xfrm>
            <a:off x="4212609" y="3411878"/>
            <a:ext cx="6775113" cy="513261"/>
            <a:chOff x="2126381" y="4534361"/>
            <a:chExt cx="8665624" cy="728889"/>
          </a:xfrm>
        </p:grpSpPr>
        <p:grpSp>
          <p:nvGrpSpPr>
            <p:cNvPr id="12" name="Groupe 63">
              <a:extLst>
                <a:ext uri="{FF2B5EF4-FFF2-40B4-BE49-F238E27FC236}">
                  <a16:creationId xmlns:a16="http://schemas.microsoft.com/office/drawing/2014/main" id="{23301BDD-D279-457E-8EB1-1EF8C34CB51B}"/>
                </a:ext>
              </a:extLst>
            </p:cNvPr>
            <p:cNvGrpSpPr/>
            <p:nvPr/>
          </p:nvGrpSpPr>
          <p:grpSpPr>
            <a:xfrm flipH="1">
              <a:off x="3637343" y="4535710"/>
              <a:ext cx="1499783" cy="724898"/>
              <a:chOff x="2359782" y="1438056"/>
              <a:chExt cx="1360800" cy="724898"/>
            </a:xfrm>
          </p:grpSpPr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0AFD1965-784F-4C8E-A339-EAF73D306EAD}"/>
                  </a:ext>
                </a:extLst>
              </p:cNvPr>
              <p:cNvSpPr/>
              <p:nvPr/>
            </p:nvSpPr>
            <p:spPr>
              <a:xfrm>
                <a:off x="2359782" y="1442047"/>
                <a:ext cx="1360800" cy="720907"/>
              </a:xfrm>
              <a:prstGeom prst="ellipse">
                <a:avLst/>
              </a:prstGeom>
              <a:noFill/>
              <a:ln w="25400">
                <a:solidFill>
                  <a:schemeClr val="bg2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riangle isocèle 65">
                <a:extLst>
                  <a:ext uri="{FF2B5EF4-FFF2-40B4-BE49-F238E27FC236}">
                    <a16:creationId xmlns:a16="http://schemas.microsoft.com/office/drawing/2014/main" id="{A7F6F0A4-19B4-49A9-871A-C1DEDF665D9E}"/>
                  </a:ext>
                </a:extLst>
              </p:cNvPr>
              <p:cNvSpPr/>
              <p:nvPr/>
            </p:nvSpPr>
            <p:spPr>
              <a:xfrm rot="17590926">
                <a:off x="2577572" y="2036341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riangle isocèle 66">
                <a:extLst>
                  <a:ext uri="{FF2B5EF4-FFF2-40B4-BE49-F238E27FC236}">
                    <a16:creationId xmlns:a16="http://schemas.microsoft.com/office/drawing/2014/main" id="{99A9BEC0-AFAA-4F66-AE14-1A68165B5843}"/>
                  </a:ext>
                </a:extLst>
              </p:cNvPr>
              <p:cNvSpPr/>
              <p:nvPr/>
            </p:nvSpPr>
            <p:spPr>
              <a:xfrm rot="6790926">
                <a:off x="3331211" y="1438056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e 67">
              <a:extLst>
                <a:ext uri="{FF2B5EF4-FFF2-40B4-BE49-F238E27FC236}">
                  <a16:creationId xmlns:a16="http://schemas.microsoft.com/office/drawing/2014/main" id="{80EBCA48-437E-4CBC-8E6E-829A5D13CB85}"/>
                </a:ext>
              </a:extLst>
            </p:cNvPr>
            <p:cNvGrpSpPr/>
            <p:nvPr/>
          </p:nvGrpSpPr>
          <p:grpSpPr>
            <a:xfrm flipH="1">
              <a:off x="7029843" y="4534361"/>
              <a:ext cx="1128785" cy="724898"/>
              <a:chOff x="2359782" y="1438056"/>
              <a:chExt cx="1360800" cy="724898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BAF745BC-C43E-47D8-8F4C-2B2C4F51D83D}"/>
                  </a:ext>
                </a:extLst>
              </p:cNvPr>
              <p:cNvSpPr/>
              <p:nvPr/>
            </p:nvSpPr>
            <p:spPr>
              <a:xfrm>
                <a:off x="2359782" y="1442047"/>
                <a:ext cx="1360800" cy="720907"/>
              </a:xfrm>
              <a:prstGeom prst="ellipse">
                <a:avLst/>
              </a:prstGeom>
              <a:noFill/>
              <a:ln w="25400">
                <a:solidFill>
                  <a:schemeClr val="bg2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riangle isocèle 70">
                <a:extLst>
                  <a:ext uri="{FF2B5EF4-FFF2-40B4-BE49-F238E27FC236}">
                    <a16:creationId xmlns:a16="http://schemas.microsoft.com/office/drawing/2014/main" id="{3B9F3B55-1C5C-4214-98D1-A16DF64284DE}"/>
                  </a:ext>
                </a:extLst>
              </p:cNvPr>
              <p:cNvSpPr/>
              <p:nvPr/>
            </p:nvSpPr>
            <p:spPr>
              <a:xfrm rot="17590926">
                <a:off x="2577572" y="2036341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riangle isocèle 71">
                <a:extLst>
                  <a:ext uri="{FF2B5EF4-FFF2-40B4-BE49-F238E27FC236}">
                    <a16:creationId xmlns:a16="http://schemas.microsoft.com/office/drawing/2014/main" id="{562ECDCF-71E8-42D8-B896-3330CAE197C9}"/>
                  </a:ext>
                </a:extLst>
              </p:cNvPr>
              <p:cNvSpPr/>
              <p:nvPr/>
            </p:nvSpPr>
            <p:spPr>
              <a:xfrm rot="6790926">
                <a:off x="3331211" y="1438056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e 72">
              <a:extLst>
                <a:ext uri="{FF2B5EF4-FFF2-40B4-BE49-F238E27FC236}">
                  <a16:creationId xmlns:a16="http://schemas.microsoft.com/office/drawing/2014/main" id="{2A4CDA96-CA18-4B96-8DAD-7089D9AAE2F1}"/>
                </a:ext>
              </a:extLst>
            </p:cNvPr>
            <p:cNvGrpSpPr/>
            <p:nvPr/>
          </p:nvGrpSpPr>
          <p:grpSpPr>
            <a:xfrm flipH="1">
              <a:off x="9616912" y="4538352"/>
              <a:ext cx="1175093" cy="724898"/>
              <a:chOff x="2359782" y="1438056"/>
              <a:chExt cx="1360800" cy="724898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A68DE73-E887-4BBF-81E3-C929714C6E77}"/>
                  </a:ext>
                </a:extLst>
              </p:cNvPr>
              <p:cNvSpPr/>
              <p:nvPr/>
            </p:nvSpPr>
            <p:spPr>
              <a:xfrm>
                <a:off x="2359782" y="1442047"/>
                <a:ext cx="1360800" cy="720907"/>
              </a:xfrm>
              <a:prstGeom prst="ellipse">
                <a:avLst/>
              </a:prstGeom>
              <a:noFill/>
              <a:ln w="25400">
                <a:solidFill>
                  <a:schemeClr val="bg2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riangle isocèle 74">
                <a:extLst>
                  <a:ext uri="{FF2B5EF4-FFF2-40B4-BE49-F238E27FC236}">
                    <a16:creationId xmlns:a16="http://schemas.microsoft.com/office/drawing/2014/main" id="{B4AAC9B4-F317-4B47-A10B-968265292E5E}"/>
                  </a:ext>
                </a:extLst>
              </p:cNvPr>
              <p:cNvSpPr/>
              <p:nvPr/>
            </p:nvSpPr>
            <p:spPr>
              <a:xfrm rot="17590926">
                <a:off x="2577572" y="2036341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riangle isocèle 75">
                <a:extLst>
                  <a:ext uri="{FF2B5EF4-FFF2-40B4-BE49-F238E27FC236}">
                    <a16:creationId xmlns:a16="http://schemas.microsoft.com/office/drawing/2014/main" id="{53E70318-21B4-4025-9CBE-2C4C89704F00}"/>
                  </a:ext>
                </a:extLst>
              </p:cNvPr>
              <p:cNvSpPr/>
              <p:nvPr/>
            </p:nvSpPr>
            <p:spPr>
              <a:xfrm rot="6790926">
                <a:off x="3331211" y="1438056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e 78">
              <a:extLst>
                <a:ext uri="{FF2B5EF4-FFF2-40B4-BE49-F238E27FC236}">
                  <a16:creationId xmlns:a16="http://schemas.microsoft.com/office/drawing/2014/main" id="{E13380B0-5144-4E51-9920-E062D557EBBF}"/>
                </a:ext>
              </a:extLst>
            </p:cNvPr>
            <p:cNvGrpSpPr/>
            <p:nvPr/>
          </p:nvGrpSpPr>
          <p:grpSpPr>
            <a:xfrm>
              <a:off x="2126381" y="4535710"/>
              <a:ext cx="1303822" cy="724898"/>
              <a:chOff x="2359782" y="1438056"/>
              <a:chExt cx="1360800" cy="724898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FB9532DD-F41F-47A4-8B33-06264C012A62}"/>
                  </a:ext>
                </a:extLst>
              </p:cNvPr>
              <p:cNvSpPr/>
              <p:nvPr/>
            </p:nvSpPr>
            <p:spPr>
              <a:xfrm>
                <a:off x="2359782" y="1442047"/>
                <a:ext cx="1360800" cy="720907"/>
              </a:xfrm>
              <a:prstGeom prst="ellipse">
                <a:avLst/>
              </a:prstGeom>
              <a:noFill/>
              <a:ln w="25400">
                <a:solidFill>
                  <a:schemeClr val="bg2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riangle isocèle 81">
                <a:extLst>
                  <a:ext uri="{FF2B5EF4-FFF2-40B4-BE49-F238E27FC236}">
                    <a16:creationId xmlns:a16="http://schemas.microsoft.com/office/drawing/2014/main" id="{82466D4C-0C87-4FFB-A31C-8266E82119F7}"/>
                  </a:ext>
                </a:extLst>
              </p:cNvPr>
              <p:cNvSpPr/>
              <p:nvPr/>
            </p:nvSpPr>
            <p:spPr>
              <a:xfrm rot="17590926">
                <a:off x="2577572" y="2036341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riangle isocèle 83">
                <a:extLst>
                  <a:ext uri="{FF2B5EF4-FFF2-40B4-BE49-F238E27FC236}">
                    <a16:creationId xmlns:a16="http://schemas.microsoft.com/office/drawing/2014/main" id="{144B2962-16F3-4FE9-9590-BABFD41E1070}"/>
                  </a:ext>
                </a:extLst>
              </p:cNvPr>
              <p:cNvSpPr/>
              <p:nvPr/>
            </p:nvSpPr>
            <p:spPr>
              <a:xfrm rot="6790926">
                <a:off x="3331211" y="1438056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upe 84">
              <a:extLst>
                <a:ext uri="{FF2B5EF4-FFF2-40B4-BE49-F238E27FC236}">
                  <a16:creationId xmlns:a16="http://schemas.microsoft.com/office/drawing/2014/main" id="{01C01BAD-6CEA-49D8-8503-3C8DFEBE3532}"/>
                </a:ext>
              </a:extLst>
            </p:cNvPr>
            <p:cNvGrpSpPr/>
            <p:nvPr/>
          </p:nvGrpSpPr>
          <p:grpSpPr>
            <a:xfrm>
              <a:off x="5373083" y="4535710"/>
              <a:ext cx="1425059" cy="724898"/>
              <a:chOff x="2359782" y="1438056"/>
              <a:chExt cx="1360800" cy="724898"/>
            </a:xfrm>
          </p:grpSpPr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FB96DF27-1ED8-4443-B95A-D74F19BDC790}"/>
                  </a:ext>
                </a:extLst>
              </p:cNvPr>
              <p:cNvSpPr/>
              <p:nvPr/>
            </p:nvSpPr>
            <p:spPr>
              <a:xfrm>
                <a:off x="2359782" y="1442047"/>
                <a:ext cx="1360800" cy="720907"/>
              </a:xfrm>
              <a:prstGeom prst="ellipse">
                <a:avLst/>
              </a:prstGeom>
              <a:noFill/>
              <a:ln w="25400">
                <a:solidFill>
                  <a:schemeClr val="bg2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riangle isocèle 86">
                <a:extLst>
                  <a:ext uri="{FF2B5EF4-FFF2-40B4-BE49-F238E27FC236}">
                    <a16:creationId xmlns:a16="http://schemas.microsoft.com/office/drawing/2014/main" id="{26852114-E021-4750-AEB4-CE23DE7AD78E}"/>
                  </a:ext>
                </a:extLst>
              </p:cNvPr>
              <p:cNvSpPr/>
              <p:nvPr/>
            </p:nvSpPr>
            <p:spPr>
              <a:xfrm rot="17590926">
                <a:off x="2577572" y="2036341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riangle isocèle 87">
                <a:extLst>
                  <a:ext uri="{FF2B5EF4-FFF2-40B4-BE49-F238E27FC236}">
                    <a16:creationId xmlns:a16="http://schemas.microsoft.com/office/drawing/2014/main" id="{6A1511C9-3429-48C5-9BC7-8BCA82788001}"/>
                  </a:ext>
                </a:extLst>
              </p:cNvPr>
              <p:cNvSpPr/>
              <p:nvPr/>
            </p:nvSpPr>
            <p:spPr>
              <a:xfrm rot="6790926">
                <a:off x="3331211" y="1438056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e 88">
              <a:extLst>
                <a:ext uri="{FF2B5EF4-FFF2-40B4-BE49-F238E27FC236}">
                  <a16:creationId xmlns:a16="http://schemas.microsoft.com/office/drawing/2014/main" id="{7F80CB8A-BCE1-4A16-8535-9CC270A45FC7}"/>
                </a:ext>
              </a:extLst>
            </p:cNvPr>
            <p:cNvGrpSpPr/>
            <p:nvPr/>
          </p:nvGrpSpPr>
          <p:grpSpPr>
            <a:xfrm>
              <a:off x="8302781" y="4536588"/>
              <a:ext cx="1177101" cy="724898"/>
              <a:chOff x="2359782" y="1438056"/>
              <a:chExt cx="1360800" cy="724898"/>
            </a:xfrm>
          </p:grpSpPr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BF30D7E2-9114-489E-A5A5-7135DD7CA390}"/>
                  </a:ext>
                </a:extLst>
              </p:cNvPr>
              <p:cNvSpPr/>
              <p:nvPr/>
            </p:nvSpPr>
            <p:spPr>
              <a:xfrm>
                <a:off x="2359782" y="1442047"/>
                <a:ext cx="1360800" cy="720907"/>
              </a:xfrm>
              <a:prstGeom prst="ellipse">
                <a:avLst/>
              </a:prstGeom>
              <a:noFill/>
              <a:ln w="25400">
                <a:solidFill>
                  <a:schemeClr val="bg2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riangle isocèle 90">
                <a:extLst>
                  <a:ext uri="{FF2B5EF4-FFF2-40B4-BE49-F238E27FC236}">
                    <a16:creationId xmlns:a16="http://schemas.microsoft.com/office/drawing/2014/main" id="{55B25115-F96B-471D-90BE-EDAE7E06DAF7}"/>
                  </a:ext>
                </a:extLst>
              </p:cNvPr>
              <p:cNvSpPr/>
              <p:nvPr/>
            </p:nvSpPr>
            <p:spPr>
              <a:xfrm rot="17590926">
                <a:off x="2577572" y="2036341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riangle isocèle 91">
                <a:extLst>
                  <a:ext uri="{FF2B5EF4-FFF2-40B4-BE49-F238E27FC236}">
                    <a16:creationId xmlns:a16="http://schemas.microsoft.com/office/drawing/2014/main" id="{50AE5E4B-9358-40BA-B5D1-5C8B7FE4CF68}"/>
                  </a:ext>
                </a:extLst>
              </p:cNvPr>
              <p:cNvSpPr/>
              <p:nvPr/>
            </p:nvSpPr>
            <p:spPr>
              <a:xfrm rot="6790926">
                <a:off x="3331211" y="1438056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4526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096" y="3751315"/>
            <a:ext cx="8591160" cy="296583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Evolution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half-</a:t>
            </a:r>
            <a:r>
              <a:rPr lang="de-AT" dirty="0" err="1"/>
              <a:t>width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wake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velocity</a:t>
            </a:r>
            <a:r>
              <a:rPr lang="de-AT" dirty="0"/>
              <a:t> </a:t>
            </a:r>
            <a:r>
              <a:rPr lang="de-AT" dirty="0" err="1"/>
              <a:t>deficit</a:t>
            </a:r>
            <a:endParaRPr lang="fr-FR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3" y="1011426"/>
            <a:ext cx="7244306" cy="254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93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re 4">
                <a:extLst>
                  <a:ext uri="{FF2B5EF4-FFF2-40B4-BE49-F238E27FC236}">
                    <a16:creationId xmlns:a16="http://schemas.microsoft.com/office/drawing/2014/main" id="{E909B5A7-D418-4518-8DFD-66E105E516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05449"/>
                <a:ext cx="10515600" cy="698743"/>
              </a:xfrm>
            </p:spPr>
            <p:txBody>
              <a:bodyPr>
                <a:normAutofit/>
              </a:bodyPr>
              <a:lstStyle/>
              <a:p>
                <a:r>
                  <a:rPr lang="fr-FR" dirty="0"/>
                  <a:t>Turbulent </a:t>
                </a:r>
                <a:r>
                  <a:rPr lang="fr-FR" dirty="0" err="1"/>
                  <a:t>shear</a:t>
                </a:r>
                <a:r>
                  <a:rPr lang="fr-FR" dirty="0"/>
                  <a:t> stress</a:t>
                </a:r>
                <a14:m>
                  <m:oMath xmlns:m="http://schemas.openxmlformats.org/officeDocument/2006/math">
                    <m:r>
                      <a:rPr lang="fr-FR" sz="2800" b="1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fr-FR" sz="28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fr-FR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800" b="0" i="1" dirty="0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fr-FR" sz="2800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sz="28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fr-FR" sz="2800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3" name="Titre 4">
                <a:extLst>
                  <a:ext uri="{FF2B5EF4-FFF2-40B4-BE49-F238E27FC236}">
                    <a16:creationId xmlns:a16="http://schemas.microsoft.com/office/drawing/2014/main" id="{E909B5A7-D418-4518-8DFD-66E105E516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05449"/>
                <a:ext cx="10515600" cy="698743"/>
              </a:xfrm>
              <a:blipFill>
                <a:blip r:embed="rId4"/>
                <a:stretch>
                  <a:fillRect b="-1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ZoneTexte 76">
            <a:extLst>
              <a:ext uri="{FF2B5EF4-FFF2-40B4-BE49-F238E27FC236}">
                <a16:creationId xmlns:a16="http://schemas.microsoft.com/office/drawing/2014/main" id="{56071173-FCFE-4F8E-8A85-8FBEBF402572}"/>
              </a:ext>
            </a:extLst>
          </p:cNvPr>
          <p:cNvSpPr txBox="1"/>
          <p:nvPr/>
        </p:nvSpPr>
        <p:spPr>
          <a:xfrm>
            <a:off x="738676" y="764838"/>
            <a:ext cx="331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Horizontal configuration, </a:t>
            </a:r>
            <a:r>
              <a:rPr lang="fr-FR" sz="1600" b="1" i="1" dirty="0"/>
              <a:t>x/D </a:t>
            </a:r>
            <a:r>
              <a:rPr lang="fr-FR" sz="1600" b="1" dirty="0"/>
              <a:t>= 2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FF0CE3E-18AB-494F-9579-775E78F79CC7}"/>
              </a:ext>
            </a:extLst>
          </p:cNvPr>
          <p:cNvGrpSpPr/>
          <p:nvPr/>
        </p:nvGrpSpPr>
        <p:grpSpPr>
          <a:xfrm>
            <a:off x="0" y="1001964"/>
            <a:ext cx="12144955" cy="3265752"/>
            <a:chOff x="0" y="1001964"/>
            <a:chExt cx="12144955" cy="326575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76BA0A0-07F1-41A1-B838-78AEDEFD7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967" y="2625179"/>
              <a:ext cx="11566764" cy="1642537"/>
            </a:xfrm>
            <a:prstGeom prst="rect">
              <a:avLst/>
            </a:prstGeom>
          </p:spPr>
        </p:pic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F2BCB8D1-CE3D-4822-8BAB-CD0C9C296FE0}"/>
                </a:ext>
              </a:extLst>
            </p:cNvPr>
            <p:cNvGrpSpPr/>
            <p:nvPr/>
          </p:nvGrpSpPr>
          <p:grpSpPr>
            <a:xfrm>
              <a:off x="0" y="1001964"/>
              <a:ext cx="608044" cy="3178641"/>
              <a:chOff x="0" y="824675"/>
              <a:chExt cx="608044" cy="3178641"/>
            </a:xfrm>
          </p:grpSpPr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5F87AB96-09A1-48B4-AE6D-2AE61B7EB238}"/>
                  </a:ext>
                </a:extLst>
              </p:cNvPr>
              <p:cNvGrpSpPr/>
              <p:nvPr/>
            </p:nvGrpSpPr>
            <p:grpSpPr>
              <a:xfrm>
                <a:off x="3206" y="824675"/>
                <a:ext cx="604838" cy="1498508"/>
                <a:chOff x="6338887" y="4586153"/>
                <a:chExt cx="866775" cy="2076450"/>
              </a:xfrm>
            </p:grpSpPr>
            <p:pic>
              <p:nvPicPr>
                <p:cNvPr id="13" name="Image 12">
                  <a:extLst>
                    <a:ext uri="{FF2B5EF4-FFF2-40B4-BE49-F238E27FC236}">
                      <a16:creationId xmlns:a16="http://schemas.microsoft.com/office/drawing/2014/main" id="{544DBD3C-8A54-48A5-B904-5EA5C01D5A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38887" y="4586153"/>
                  <a:ext cx="866775" cy="2076450"/>
                </a:xfrm>
                <a:prstGeom prst="rect">
                  <a:avLst/>
                </a:prstGeom>
              </p:spPr>
            </p:pic>
            <p:cxnSp>
              <p:nvCxnSpPr>
                <p:cNvPr id="17" name="Connecteur droit 16">
                  <a:extLst>
                    <a:ext uri="{FF2B5EF4-FFF2-40B4-BE49-F238E27FC236}">
                      <a16:creationId xmlns:a16="http://schemas.microsoft.com/office/drawing/2014/main" id="{D1D6ACFD-F00C-44A7-9F68-480C5AA7E4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10325" y="4618852"/>
                  <a:ext cx="276226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e 59">
                <a:extLst>
                  <a:ext uri="{FF2B5EF4-FFF2-40B4-BE49-F238E27FC236}">
                    <a16:creationId xmlns:a16="http://schemas.microsoft.com/office/drawing/2014/main" id="{83DE3486-D4DE-437C-9328-4F9E007F00E4}"/>
                  </a:ext>
                </a:extLst>
              </p:cNvPr>
              <p:cNvGrpSpPr/>
              <p:nvPr/>
            </p:nvGrpSpPr>
            <p:grpSpPr>
              <a:xfrm>
                <a:off x="0" y="2504809"/>
                <a:ext cx="604838" cy="1498507"/>
                <a:chOff x="6338887" y="4676664"/>
                <a:chExt cx="866775" cy="2076450"/>
              </a:xfrm>
            </p:grpSpPr>
            <p:pic>
              <p:nvPicPr>
                <p:cNvPr id="62" name="Image 61">
                  <a:extLst>
                    <a:ext uri="{FF2B5EF4-FFF2-40B4-BE49-F238E27FC236}">
                      <a16:creationId xmlns:a16="http://schemas.microsoft.com/office/drawing/2014/main" id="{905FC028-3748-437F-9F7C-47B71C447E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38887" y="4676664"/>
                  <a:ext cx="866775" cy="2076450"/>
                </a:xfrm>
                <a:prstGeom prst="rect">
                  <a:avLst/>
                </a:prstGeom>
              </p:spPr>
            </p:pic>
            <p:cxnSp>
              <p:nvCxnSpPr>
                <p:cNvPr id="70" name="Connecteur droit 69">
                  <a:extLst>
                    <a:ext uri="{FF2B5EF4-FFF2-40B4-BE49-F238E27FC236}">
                      <a16:creationId xmlns:a16="http://schemas.microsoft.com/office/drawing/2014/main" id="{261D7A80-24E5-4EDC-8312-ABD5C8221F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10326" y="4709362"/>
                  <a:ext cx="276226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F4D6C8B-3216-4C6B-B9A2-6EE7599CC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2"/>
            <a:stretch/>
          </p:blipFill>
          <p:spPr>
            <a:xfrm>
              <a:off x="578191" y="1085321"/>
              <a:ext cx="11566764" cy="1406098"/>
            </a:xfrm>
            <a:prstGeom prst="rect">
              <a:avLst/>
            </a:prstGeom>
          </p:spPr>
        </p:pic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DDAEF253-CF95-4976-8AB6-6037BA68CBFB}"/>
              </a:ext>
            </a:extLst>
          </p:cNvPr>
          <p:cNvGrpSpPr/>
          <p:nvPr/>
        </p:nvGrpSpPr>
        <p:grpSpPr>
          <a:xfrm>
            <a:off x="918204" y="1087014"/>
            <a:ext cx="10817747" cy="2961563"/>
            <a:chOff x="918204" y="1087014"/>
            <a:chExt cx="10817747" cy="2961563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8F36344-3321-4F23-B7B1-15EC224F4610}"/>
                </a:ext>
              </a:extLst>
            </p:cNvPr>
            <p:cNvSpPr/>
            <p:nvPr/>
          </p:nvSpPr>
          <p:spPr>
            <a:xfrm>
              <a:off x="918204" y="1087769"/>
              <a:ext cx="1173650" cy="296080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56E1FF9-C8A1-4C20-9381-41F3B8EC8672}"/>
                </a:ext>
              </a:extLst>
            </p:cNvPr>
            <p:cNvSpPr/>
            <p:nvPr/>
          </p:nvSpPr>
          <p:spPr>
            <a:xfrm>
              <a:off x="10067925" y="1087014"/>
              <a:ext cx="1668026" cy="296156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4D7D179-7A86-47E8-9048-76733FA038D7}"/>
              </a:ext>
            </a:extLst>
          </p:cNvPr>
          <p:cNvSpPr/>
          <p:nvPr/>
        </p:nvSpPr>
        <p:spPr>
          <a:xfrm>
            <a:off x="2098971" y="1087013"/>
            <a:ext cx="7965748" cy="2961563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C726F9C9-0658-4372-B258-88CC71DF5FAC}"/>
              </a:ext>
            </a:extLst>
          </p:cNvPr>
          <p:cNvSpPr txBox="1"/>
          <p:nvPr/>
        </p:nvSpPr>
        <p:spPr>
          <a:xfrm>
            <a:off x="804693" y="2372670"/>
            <a:ext cx="331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Inclined</a:t>
            </a:r>
            <a:r>
              <a:rPr lang="fr-FR" sz="1600" b="1" dirty="0"/>
              <a:t> configuration,</a:t>
            </a:r>
            <a:r>
              <a:rPr lang="fr-FR" sz="1600" b="1" i="1" dirty="0"/>
              <a:t> x/D </a:t>
            </a:r>
            <a:r>
              <a:rPr lang="fr-FR" sz="1600" b="1" dirty="0"/>
              <a:t>= 2</a:t>
            </a:r>
          </a:p>
        </p:txBody>
      </p:sp>
      <p:sp>
        <p:nvSpPr>
          <p:cNvPr id="83" name="Titre 4">
            <a:extLst>
              <a:ext uri="{FF2B5EF4-FFF2-40B4-BE49-F238E27FC236}">
                <a16:creationId xmlns:a16="http://schemas.microsoft.com/office/drawing/2014/main" id="{AFB600B8-5F22-469E-8217-5C25ACA54D5A}"/>
              </a:ext>
            </a:extLst>
          </p:cNvPr>
          <p:cNvSpPr txBox="1">
            <a:spLocks/>
          </p:cNvSpPr>
          <p:nvPr/>
        </p:nvSpPr>
        <p:spPr>
          <a:xfrm>
            <a:off x="191217" y="119640"/>
            <a:ext cx="1209675" cy="698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Results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5344B4-1AEA-4D5B-BEE0-14C396356D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r="9125"/>
          <a:stretch/>
        </p:blipFill>
        <p:spPr>
          <a:xfrm>
            <a:off x="304185" y="4433359"/>
            <a:ext cx="11497697" cy="12563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357F97EA-3589-4118-A84A-30FF0D398F17}"/>
                  </a:ext>
                </a:extLst>
              </p:cNvPr>
              <p:cNvSpPr txBox="1"/>
              <p:nvPr/>
            </p:nvSpPr>
            <p:spPr>
              <a:xfrm>
                <a:off x="799036" y="4155987"/>
                <a:ext cx="46193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/>
                  <a:t>Depth-average </a:t>
                </a:r>
                <a:r>
                  <a:rPr lang="fr-FR" sz="1600" b="1" dirty="0" err="1"/>
                  <a:t>mean</a:t>
                </a:r>
                <a:r>
                  <a:rPr lang="fr-FR" sz="1600" b="1" dirty="0"/>
                  <a:t> </a:t>
                </a:r>
                <a:r>
                  <a:rPr lang="fr-FR" sz="1600" b="1" dirty="0" err="1"/>
                  <a:t>velocity</a:t>
                </a:r>
                <a:r>
                  <a:rPr lang="fr-FR" sz="16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  <m:sub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fr-FR" sz="1600" b="1" dirty="0"/>
                  <a:t>,</a:t>
                </a:r>
                <a:r>
                  <a:rPr lang="fr-FR" sz="1600" b="1" i="1" dirty="0"/>
                  <a:t> x/D </a:t>
                </a:r>
                <a:r>
                  <a:rPr lang="fr-FR" sz="1600" b="1" dirty="0"/>
                  <a:t>= -10</a:t>
                </a:r>
              </a:p>
            </p:txBody>
          </p:sp>
        </mc:Choice>
        <mc:Fallback xmlns="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357F97EA-3589-4118-A84A-30FF0D398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36" y="4155987"/>
                <a:ext cx="4619336" cy="338554"/>
              </a:xfrm>
              <a:prstGeom prst="rect">
                <a:avLst/>
              </a:prstGeom>
              <a:blipFill>
                <a:blip r:embed="rId9"/>
                <a:stretch>
                  <a:fillRect l="-660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Image 29">
            <a:extLst>
              <a:ext uri="{FF2B5EF4-FFF2-40B4-BE49-F238E27FC236}">
                <a16:creationId xmlns:a16="http://schemas.microsoft.com/office/drawing/2014/main" id="{7BE8C086-A804-435D-923F-4E3774FB4C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6741" y="5604512"/>
            <a:ext cx="3327978" cy="118958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BAD92DC-78F4-48A9-83E3-8690DD65EB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3630" y="5604512"/>
            <a:ext cx="3327978" cy="119022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75C3586-DBD6-45A3-A063-3031D09F08B7}"/>
              </a:ext>
            </a:extLst>
          </p:cNvPr>
          <p:cNvGrpSpPr/>
          <p:nvPr/>
        </p:nvGrpSpPr>
        <p:grpSpPr>
          <a:xfrm>
            <a:off x="2126381" y="4534361"/>
            <a:ext cx="8665624" cy="728889"/>
            <a:chOff x="2126381" y="4534361"/>
            <a:chExt cx="8665624" cy="728889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23301BDD-D279-457E-8EB1-1EF8C34CB51B}"/>
                </a:ext>
              </a:extLst>
            </p:cNvPr>
            <p:cNvGrpSpPr/>
            <p:nvPr/>
          </p:nvGrpSpPr>
          <p:grpSpPr>
            <a:xfrm flipH="1">
              <a:off x="3637343" y="4535710"/>
              <a:ext cx="1499783" cy="724898"/>
              <a:chOff x="2359782" y="1438056"/>
              <a:chExt cx="1360800" cy="724898"/>
            </a:xfrm>
          </p:grpSpPr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0AFD1965-784F-4C8E-A339-EAF73D306EAD}"/>
                  </a:ext>
                </a:extLst>
              </p:cNvPr>
              <p:cNvSpPr/>
              <p:nvPr/>
            </p:nvSpPr>
            <p:spPr>
              <a:xfrm>
                <a:off x="2359782" y="1442047"/>
                <a:ext cx="1360800" cy="720907"/>
              </a:xfrm>
              <a:prstGeom prst="ellipse">
                <a:avLst/>
              </a:prstGeom>
              <a:noFill/>
              <a:ln w="25400">
                <a:solidFill>
                  <a:schemeClr val="bg2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riangle isocèle 65">
                <a:extLst>
                  <a:ext uri="{FF2B5EF4-FFF2-40B4-BE49-F238E27FC236}">
                    <a16:creationId xmlns:a16="http://schemas.microsoft.com/office/drawing/2014/main" id="{A7F6F0A4-19B4-49A9-871A-C1DEDF665D9E}"/>
                  </a:ext>
                </a:extLst>
              </p:cNvPr>
              <p:cNvSpPr/>
              <p:nvPr/>
            </p:nvSpPr>
            <p:spPr>
              <a:xfrm rot="17590926">
                <a:off x="2577572" y="2036341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riangle isocèle 66">
                <a:extLst>
                  <a:ext uri="{FF2B5EF4-FFF2-40B4-BE49-F238E27FC236}">
                    <a16:creationId xmlns:a16="http://schemas.microsoft.com/office/drawing/2014/main" id="{99A9BEC0-AFAA-4F66-AE14-1A68165B5843}"/>
                  </a:ext>
                </a:extLst>
              </p:cNvPr>
              <p:cNvSpPr/>
              <p:nvPr/>
            </p:nvSpPr>
            <p:spPr>
              <a:xfrm rot="6790926">
                <a:off x="3331211" y="1438056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80EBCA48-437E-4CBC-8E6E-829A5D13CB85}"/>
                </a:ext>
              </a:extLst>
            </p:cNvPr>
            <p:cNvGrpSpPr/>
            <p:nvPr/>
          </p:nvGrpSpPr>
          <p:grpSpPr>
            <a:xfrm flipH="1">
              <a:off x="7029843" y="4534361"/>
              <a:ext cx="1128785" cy="724898"/>
              <a:chOff x="2359782" y="1438056"/>
              <a:chExt cx="1360800" cy="724898"/>
            </a:xfrm>
          </p:grpSpPr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BAF745BC-C43E-47D8-8F4C-2B2C4F51D83D}"/>
                  </a:ext>
                </a:extLst>
              </p:cNvPr>
              <p:cNvSpPr/>
              <p:nvPr/>
            </p:nvSpPr>
            <p:spPr>
              <a:xfrm>
                <a:off x="2359782" y="1442047"/>
                <a:ext cx="1360800" cy="720907"/>
              </a:xfrm>
              <a:prstGeom prst="ellipse">
                <a:avLst/>
              </a:prstGeom>
              <a:noFill/>
              <a:ln w="25400">
                <a:solidFill>
                  <a:schemeClr val="bg2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Triangle isocèle 70">
                <a:extLst>
                  <a:ext uri="{FF2B5EF4-FFF2-40B4-BE49-F238E27FC236}">
                    <a16:creationId xmlns:a16="http://schemas.microsoft.com/office/drawing/2014/main" id="{3B9F3B55-1C5C-4214-98D1-A16DF64284DE}"/>
                  </a:ext>
                </a:extLst>
              </p:cNvPr>
              <p:cNvSpPr/>
              <p:nvPr/>
            </p:nvSpPr>
            <p:spPr>
              <a:xfrm rot="17590926">
                <a:off x="2577572" y="2036341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riangle isocèle 71">
                <a:extLst>
                  <a:ext uri="{FF2B5EF4-FFF2-40B4-BE49-F238E27FC236}">
                    <a16:creationId xmlns:a16="http://schemas.microsoft.com/office/drawing/2014/main" id="{562ECDCF-71E8-42D8-B896-3330CAE197C9}"/>
                  </a:ext>
                </a:extLst>
              </p:cNvPr>
              <p:cNvSpPr/>
              <p:nvPr/>
            </p:nvSpPr>
            <p:spPr>
              <a:xfrm rot="6790926">
                <a:off x="3331211" y="1438056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2A4CDA96-CA18-4B96-8DAD-7089D9AAE2F1}"/>
                </a:ext>
              </a:extLst>
            </p:cNvPr>
            <p:cNvGrpSpPr/>
            <p:nvPr/>
          </p:nvGrpSpPr>
          <p:grpSpPr>
            <a:xfrm flipH="1">
              <a:off x="9616912" y="4538352"/>
              <a:ext cx="1175093" cy="724898"/>
              <a:chOff x="2359782" y="1438056"/>
              <a:chExt cx="1360800" cy="724898"/>
            </a:xfrm>
          </p:grpSpPr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7A68DE73-E887-4BBF-81E3-C929714C6E77}"/>
                  </a:ext>
                </a:extLst>
              </p:cNvPr>
              <p:cNvSpPr/>
              <p:nvPr/>
            </p:nvSpPr>
            <p:spPr>
              <a:xfrm>
                <a:off x="2359782" y="1442047"/>
                <a:ext cx="1360800" cy="720907"/>
              </a:xfrm>
              <a:prstGeom prst="ellipse">
                <a:avLst/>
              </a:prstGeom>
              <a:noFill/>
              <a:ln w="25400">
                <a:solidFill>
                  <a:schemeClr val="bg2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Triangle isocèle 74">
                <a:extLst>
                  <a:ext uri="{FF2B5EF4-FFF2-40B4-BE49-F238E27FC236}">
                    <a16:creationId xmlns:a16="http://schemas.microsoft.com/office/drawing/2014/main" id="{B4AAC9B4-F317-4B47-A10B-968265292E5E}"/>
                  </a:ext>
                </a:extLst>
              </p:cNvPr>
              <p:cNvSpPr/>
              <p:nvPr/>
            </p:nvSpPr>
            <p:spPr>
              <a:xfrm rot="17590926">
                <a:off x="2577572" y="2036341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riangle isocèle 75">
                <a:extLst>
                  <a:ext uri="{FF2B5EF4-FFF2-40B4-BE49-F238E27FC236}">
                    <a16:creationId xmlns:a16="http://schemas.microsoft.com/office/drawing/2014/main" id="{53E70318-21B4-4025-9CBE-2C4C89704F00}"/>
                  </a:ext>
                </a:extLst>
              </p:cNvPr>
              <p:cNvSpPr/>
              <p:nvPr/>
            </p:nvSpPr>
            <p:spPr>
              <a:xfrm rot="6790926">
                <a:off x="3331211" y="1438056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E13380B0-5144-4E51-9920-E062D557EBBF}"/>
                </a:ext>
              </a:extLst>
            </p:cNvPr>
            <p:cNvGrpSpPr/>
            <p:nvPr/>
          </p:nvGrpSpPr>
          <p:grpSpPr>
            <a:xfrm>
              <a:off x="2126381" y="4535710"/>
              <a:ext cx="1303822" cy="724898"/>
              <a:chOff x="2359782" y="1438056"/>
              <a:chExt cx="1360800" cy="724898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FB9532DD-F41F-47A4-8B33-06264C012A62}"/>
                  </a:ext>
                </a:extLst>
              </p:cNvPr>
              <p:cNvSpPr/>
              <p:nvPr/>
            </p:nvSpPr>
            <p:spPr>
              <a:xfrm>
                <a:off x="2359782" y="1442047"/>
                <a:ext cx="1360800" cy="720907"/>
              </a:xfrm>
              <a:prstGeom prst="ellipse">
                <a:avLst/>
              </a:prstGeom>
              <a:noFill/>
              <a:ln w="25400">
                <a:solidFill>
                  <a:schemeClr val="bg2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Triangle isocèle 81">
                <a:extLst>
                  <a:ext uri="{FF2B5EF4-FFF2-40B4-BE49-F238E27FC236}">
                    <a16:creationId xmlns:a16="http://schemas.microsoft.com/office/drawing/2014/main" id="{82466D4C-0C87-4FFB-A31C-8266E82119F7}"/>
                  </a:ext>
                </a:extLst>
              </p:cNvPr>
              <p:cNvSpPr/>
              <p:nvPr/>
            </p:nvSpPr>
            <p:spPr>
              <a:xfrm rot="17590926">
                <a:off x="2577572" y="2036341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riangle isocèle 83">
                <a:extLst>
                  <a:ext uri="{FF2B5EF4-FFF2-40B4-BE49-F238E27FC236}">
                    <a16:creationId xmlns:a16="http://schemas.microsoft.com/office/drawing/2014/main" id="{144B2962-16F3-4FE9-9590-BABFD41E1070}"/>
                  </a:ext>
                </a:extLst>
              </p:cNvPr>
              <p:cNvSpPr/>
              <p:nvPr/>
            </p:nvSpPr>
            <p:spPr>
              <a:xfrm rot="6790926">
                <a:off x="3331211" y="1438056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01C01BAD-6CEA-49D8-8503-3C8DFEBE3532}"/>
                </a:ext>
              </a:extLst>
            </p:cNvPr>
            <p:cNvGrpSpPr/>
            <p:nvPr/>
          </p:nvGrpSpPr>
          <p:grpSpPr>
            <a:xfrm>
              <a:off x="5373083" y="4535710"/>
              <a:ext cx="1425059" cy="724898"/>
              <a:chOff x="2359782" y="1438056"/>
              <a:chExt cx="1360800" cy="724898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FB96DF27-1ED8-4443-B95A-D74F19BDC790}"/>
                  </a:ext>
                </a:extLst>
              </p:cNvPr>
              <p:cNvSpPr/>
              <p:nvPr/>
            </p:nvSpPr>
            <p:spPr>
              <a:xfrm>
                <a:off x="2359782" y="1442047"/>
                <a:ext cx="1360800" cy="720907"/>
              </a:xfrm>
              <a:prstGeom prst="ellipse">
                <a:avLst/>
              </a:prstGeom>
              <a:noFill/>
              <a:ln w="25400">
                <a:solidFill>
                  <a:schemeClr val="bg2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Triangle isocèle 86">
                <a:extLst>
                  <a:ext uri="{FF2B5EF4-FFF2-40B4-BE49-F238E27FC236}">
                    <a16:creationId xmlns:a16="http://schemas.microsoft.com/office/drawing/2014/main" id="{26852114-E021-4750-AEB4-CE23DE7AD78E}"/>
                  </a:ext>
                </a:extLst>
              </p:cNvPr>
              <p:cNvSpPr/>
              <p:nvPr/>
            </p:nvSpPr>
            <p:spPr>
              <a:xfrm rot="17590926">
                <a:off x="2577572" y="2036341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riangle isocèle 87">
                <a:extLst>
                  <a:ext uri="{FF2B5EF4-FFF2-40B4-BE49-F238E27FC236}">
                    <a16:creationId xmlns:a16="http://schemas.microsoft.com/office/drawing/2014/main" id="{6A1511C9-3429-48C5-9BC7-8BCA82788001}"/>
                  </a:ext>
                </a:extLst>
              </p:cNvPr>
              <p:cNvSpPr/>
              <p:nvPr/>
            </p:nvSpPr>
            <p:spPr>
              <a:xfrm rot="6790926">
                <a:off x="3331211" y="1438056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7F80CB8A-BCE1-4A16-8535-9CC270A45FC7}"/>
                </a:ext>
              </a:extLst>
            </p:cNvPr>
            <p:cNvGrpSpPr/>
            <p:nvPr/>
          </p:nvGrpSpPr>
          <p:grpSpPr>
            <a:xfrm>
              <a:off x="8302781" y="4536588"/>
              <a:ext cx="1177101" cy="724898"/>
              <a:chOff x="2359782" y="1438056"/>
              <a:chExt cx="1360800" cy="724898"/>
            </a:xfrm>
          </p:grpSpPr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BF30D7E2-9114-489E-A5A5-7135DD7CA390}"/>
                  </a:ext>
                </a:extLst>
              </p:cNvPr>
              <p:cNvSpPr/>
              <p:nvPr/>
            </p:nvSpPr>
            <p:spPr>
              <a:xfrm>
                <a:off x="2359782" y="1442047"/>
                <a:ext cx="1360800" cy="720907"/>
              </a:xfrm>
              <a:prstGeom prst="ellipse">
                <a:avLst/>
              </a:prstGeom>
              <a:noFill/>
              <a:ln w="25400">
                <a:solidFill>
                  <a:schemeClr val="bg2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Triangle isocèle 90">
                <a:extLst>
                  <a:ext uri="{FF2B5EF4-FFF2-40B4-BE49-F238E27FC236}">
                    <a16:creationId xmlns:a16="http://schemas.microsoft.com/office/drawing/2014/main" id="{55B25115-F96B-471D-90BE-EDAE7E06DAF7}"/>
                  </a:ext>
                </a:extLst>
              </p:cNvPr>
              <p:cNvSpPr/>
              <p:nvPr/>
            </p:nvSpPr>
            <p:spPr>
              <a:xfrm rot="17590926">
                <a:off x="2577572" y="2036341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riangle isocèle 91">
                <a:extLst>
                  <a:ext uri="{FF2B5EF4-FFF2-40B4-BE49-F238E27FC236}">
                    <a16:creationId xmlns:a16="http://schemas.microsoft.com/office/drawing/2014/main" id="{50AE5E4B-9358-40BA-B5D1-5C8B7FE4CF68}"/>
                  </a:ext>
                </a:extLst>
              </p:cNvPr>
              <p:cNvSpPr/>
              <p:nvPr/>
            </p:nvSpPr>
            <p:spPr>
              <a:xfrm rot="6790926">
                <a:off x="3331211" y="1438056"/>
                <a:ext cx="108000" cy="108000"/>
              </a:xfrm>
              <a:prstGeom prst="triangle">
                <a:avLst/>
              </a:prstGeom>
              <a:solidFill>
                <a:schemeClr val="accent3">
                  <a:alpha val="5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8100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Decay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Urms</a:t>
            </a:r>
            <a:r>
              <a:rPr lang="de-AT" dirty="0"/>
              <a:t>, </a:t>
            </a:r>
            <a:r>
              <a:rPr lang="de-AT" dirty="0" err="1"/>
              <a:t>Vrms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Wrms</a:t>
            </a:r>
            <a:endParaRPr lang="fr-FR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159" y="960673"/>
            <a:ext cx="7162231" cy="256880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761" y="3685961"/>
            <a:ext cx="3765069" cy="290754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186" y="3728099"/>
            <a:ext cx="3737994" cy="281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73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968664-56CB-4F95-AA53-9D3FE392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Strouhal</a:t>
            </a:r>
            <a:r>
              <a:rPr lang="fr-FR" dirty="0"/>
              <a:t> </a:t>
            </a:r>
            <a:r>
              <a:rPr lang="fr-FR" dirty="0" err="1"/>
              <a:t>number</a:t>
            </a:r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B5E1775-4260-4FB1-867B-65098BAAF0DC}"/>
              </a:ext>
            </a:extLst>
          </p:cNvPr>
          <p:cNvGrpSpPr/>
          <p:nvPr/>
        </p:nvGrpSpPr>
        <p:grpSpPr>
          <a:xfrm>
            <a:off x="3925028" y="1003749"/>
            <a:ext cx="4341944" cy="944746"/>
            <a:chOff x="8229297" y="106693"/>
            <a:chExt cx="4341944" cy="9447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D329373C-BA34-427E-9A40-AC6E2AEABFDE}"/>
                    </a:ext>
                  </a:extLst>
                </p:cNvPr>
                <p:cNvSpPr txBox="1"/>
                <p:nvPr/>
              </p:nvSpPr>
              <p:spPr>
                <a:xfrm>
                  <a:off x="8229297" y="277156"/>
                  <a:ext cx="976100" cy="571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𝑆𝑡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D329373C-BA34-427E-9A40-AC6E2AEABF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9297" y="277156"/>
                  <a:ext cx="976100" cy="57188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8698B0EE-07E9-40DE-A3CE-128A839C9608}"/>
                    </a:ext>
                  </a:extLst>
                </p:cNvPr>
                <p:cNvSpPr txBox="1"/>
                <p:nvPr/>
              </p:nvSpPr>
              <p:spPr>
                <a:xfrm>
                  <a:off x="9789447" y="106693"/>
                  <a:ext cx="2781794" cy="944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r>
                    <a:rPr lang="fr-FR" dirty="0"/>
                    <a:t>: </a:t>
                  </a:r>
                  <a:r>
                    <a:rPr lang="fr-FR" dirty="0" err="1"/>
                    <a:t>Strouhal</a:t>
                  </a:r>
                  <a:r>
                    <a:rPr lang="fr-FR" dirty="0"/>
                    <a:t> </a:t>
                  </a:r>
                  <a:r>
                    <a:rPr lang="fr-FR" dirty="0" err="1"/>
                    <a:t>frequency</a:t>
                  </a:r>
                  <a:endParaRPr lang="fr-FR" dirty="0"/>
                </a:p>
                <a:p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a14:m>
                  <a:r>
                    <a:rPr lang="fr-FR" i="1" dirty="0"/>
                    <a:t>: </a:t>
                  </a:r>
                  <a:r>
                    <a:rPr lang="fr-FR" dirty="0" err="1"/>
                    <a:t>Cylinder</a:t>
                  </a:r>
                  <a:r>
                    <a:rPr lang="fr-FR" dirty="0"/>
                    <a:t> </a:t>
                  </a:r>
                  <a:r>
                    <a:rPr lang="fr-FR" dirty="0" err="1"/>
                    <a:t>diameter</a:t>
                  </a:r>
                  <a:endParaRPr lang="fr-FR" dirty="0"/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</m:oMath>
                  </a14:m>
                  <a:r>
                    <a:rPr lang="fr-FR" i="1" dirty="0"/>
                    <a:t>:</a:t>
                  </a:r>
                  <a:r>
                    <a:rPr lang="fr-FR" dirty="0"/>
                    <a:t> Free-</a:t>
                  </a:r>
                  <a:r>
                    <a:rPr lang="fr-FR" dirty="0" err="1"/>
                    <a:t>stream</a:t>
                  </a:r>
                  <a:r>
                    <a:rPr lang="fr-FR" dirty="0"/>
                    <a:t> </a:t>
                  </a:r>
                  <a:r>
                    <a:rPr lang="fr-FR" dirty="0" err="1"/>
                    <a:t>velocity</a:t>
                  </a:r>
                  <a:r>
                    <a:rPr lang="fr-FR" dirty="0"/>
                    <a:t> </a:t>
                  </a:r>
                  <a:endParaRPr lang="fr-FR" i="1" dirty="0"/>
                </a:p>
              </p:txBody>
            </p:sp>
          </mc:Choice>
          <mc:Fallback xmlns="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8698B0EE-07E9-40DE-A3CE-128A839C96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9447" y="106693"/>
                  <a:ext cx="2781794" cy="944746"/>
                </a:xfrm>
                <a:prstGeom prst="rect">
                  <a:avLst/>
                </a:prstGeom>
                <a:blipFill>
                  <a:blip r:embed="rId4"/>
                  <a:stretch>
                    <a:fillRect l="-658" t="-3871" b="-70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4DF1105-D657-430F-AA4F-5D78939BC976}"/>
              </a:ext>
            </a:extLst>
          </p:cNvPr>
          <p:cNvGrpSpPr/>
          <p:nvPr/>
        </p:nvGrpSpPr>
        <p:grpSpPr>
          <a:xfrm>
            <a:off x="1767944" y="2378617"/>
            <a:ext cx="5177138" cy="3885987"/>
            <a:chOff x="1767944" y="2378617"/>
            <a:chExt cx="5177138" cy="3885987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6438A0E-E5AB-42E7-B2A7-B73DA396BA60}"/>
                </a:ext>
              </a:extLst>
            </p:cNvPr>
            <p:cNvGrpSpPr/>
            <p:nvPr/>
          </p:nvGrpSpPr>
          <p:grpSpPr>
            <a:xfrm>
              <a:off x="1767944" y="3253232"/>
              <a:ext cx="5177138" cy="3011372"/>
              <a:chOff x="1876805" y="1639370"/>
              <a:chExt cx="7111984" cy="3998879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E3583B50-D14C-4F8E-BDC0-53447BB14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6805" y="1639370"/>
                <a:ext cx="7111984" cy="3998879"/>
              </a:xfrm>
              <a:prstGeom prst="rect">
                <a:avLst/>
              </a:prstGeom>
            </p:spPr>
          </p:pic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349F6B15-9658-437D-833A-67E2FB842D5B}"/>
                  </a:ext>
                </a:extLst>
              </p:cNvPr>
              <p:cNvGrpSpPr/>
              <p:nvPr/>
            </p:nvGrpSpPr>
            <p:grpSpPr>
              <a:xfrm>
                <a:off x="4851204" y="3221108"/>
                <a:ext cx="1168612" cy="1768250"/>
                <a:chOff x="4851204" y="3221108"/>
                <a:chExt cx="1168612" cy="1768250"/>
              </a:xfrm>
            </p:grpSpPr>
            <p:cxnSp>
              <p:nvCxnSpPr>
                <p:cNvPr id="17" name="Connecteur droit 16">
                  <a:extLst>
                    <a:ext uri="{FF2B5EF4-FFF2-40B4-BE49-F238E27FC236}">
                      <a16:creationId xmlns:a16="http://schemas.microsoft.com/office/drawing/2014/main" id="{2B869287-C88D-4B44-AA82-707E895D0E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58857" y="3638809"/>
                  <a:ext cx="0" cy="1350549"/>
                </a:xfrm>
                <a:prstGeom prst="line">
                  <a:avLst/>
                </a:prstGeom>
                <a:ln w="9525" cap="flat" cmpd="sng" algn="ctr">
                  <a:solidFill>
                    <a:schemeClr val="dk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17E4DC49-1112-403D-8346-D52E054EA258}"/>
                    </a:ext>
                  </a:extLst>
                </p:cNvPr>
                <p:cNvSpPr/>
                <p:nvPr/>
              </p:nvSpPr>
              <p:spPr>
                <a:xfrm>
                  <a:off x="5255480" y="3601301"/>
                  <a:ext cx="206753" cy="126334"/>
                </a:xfrm>
                <a:prstGeom prst="rect">
                  <a:avLst/>
                </a:prstGeom>
                <a:solidFill>
                  <a:schemeClr val="bg2">
                    <a:alpha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B8A5C86C-5B51-428D-9521-56C79DF274BB}"/>
                    </a:ext>
                  </a:extLst>
                </p:cNvPr>
                <p:cNvSpPr txBox="1"/>
                <p:nvPr/>
              </p:nvSpPr>
              <p:spPr>
                <a:xfrm>
                  <a:off x="4851204" y="3221108"/>
                  <a:ext cx="1168612" cy="3678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/>
                    <a:t>Our data</a:t>
                  </a:r>
                </a:p>
              </p:txBody>
            </p:sp>
          </p:grpSp>
        </p:grpSp>
        <p:sp>
          <p:nvSpPr>
            <p:cNvPr id="20" name="Textfeld 6">
              <a:extLst>
                <a:ext uri="{FF2B5EF4-FFF2-40B4-BE49-F238E27FC236}">
                  <a16:creationId xmlns:a16="http://schemas.microsoft.com/office/drawing/2014/main" id="{026C64A4-FB1D-4C4F-A290-BFF902DF85CD}"/>
                </a:ext>
              </a:extLst>
            </p:cNvPr>
            <p:cNvSpPr txBox="1"/>
            <p:nvPr/>
          </p:nvSpPr>
          <p:spPr>
            <a:xfrm>
              <a:off x="2323322" y="2378617"/>
              <a:ext cx="45146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Infinite </a:t>
              </a:r>
              <a:r>
                <a:rPr lang="de-DE" sz="1600" dirty="0" err="1"/>
                <a:t>cylinder</a:t>
              </a:r>
              <a:r>
                <a:rPr lang="de-DE" sz="1600" dirty="0"/>
                <a:t> in uniform </a:t>
              </a:r>
              <a:r>
                <a:rPr lang="de-DE" sz="1600" dirty="0" err="1"/>
                <a:t>unbounded</a:t>
              </a:r>
              <a:r>
                <a:rPr lang="de-DE" sz="1600" dirty="0"/>
                <a:t> </a:t>
              </a:r>
              <a:r>
                <a:rPr lang="de-DE" sz="1600" dirty="0" err="1"/>
                <a:t>low</a:t>
              </a:r>
              <a:r>
                <a:rPr lang="de-DE" sz="1600" dirty="0"/>
                <a:t>-turbulent </a:t>
              </a:r>
              <a:r>
                <a:rPr lang="de-DE" sz="1600" dirty="0" err="1"/>
                <a:t>flow</a:t>
              </a:r>
              <a:r>
                <a:rPr lang="de-DE" sz="1600" dirty="0"/>
                <a:t> (wind </a:t>
              </a:r>
              <a:r>
                <a:rPr lang="de-DE" sz="1600" dirty="0" err="1"/>
                <a:t>tunnel</a:t>
              </a:r>
              <a:r>
                <a:rPr lang="de-DE" sz="1600" dirty="0"/>
                <a:t> </a:t>
              </a:r>
              <a:r>
                <a:rPr lang="de-DE" sz="1600" dirty="0" err="1"/>
                <a:t>data</a:t>
              </a:r>
              <a:r>
                <a:rPr lang="de-DE" sz="1600" dirty="0"/>
                <a:t>)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393D5764-0CF1-4297-ACFA-169D8E3F0C9C}"/>
                </a:ext>
              </a:extLst>
            </p:cNvPr>
            <p:cNvSpPr txBox="1"/>
            <p:nvPr/>
          </p:nvSpPr>
          <p:spPr>
            <a:xfrm>
              <a:off x="4644442" y="2967335"/>
              <a:ext cx="2193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Lienhard (1966) and </a:t>
              </a:r>
            </a:p>
            <a:p>
              <a:pPr algn="r"/>
              <a:r>
                <a:rPr lang="fr-FR" sz="1200" dirty="0" err="1"/>
                <a:t>Achenbach</a:t>
              </a:r>
              <a:r>
                <a:rPr lang="fr-FR" sz="1200" dirty="0"/>
                <a:t> and </a:t>
              </a:r>
              <a:r>
                <a:rPr lang="fr-FR" sz="1200" dirty="0" err="1"/>
                <a:t>Heinecke</a:t>
              </a:r>
              <a:r>
                <a:rPr lang="fr-FR" sz="1200" dirty="0"/>
                <a:t> (1981)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DBBA8E4-DDC0-4CA3-85E7-61A30FBBCECF}"/>
              </a:ext>
            </a:extLst>
          </p:cNvPr>
          <p:cNvGrpSpPr/>
          <p:nvPr/>
        </p:nvGrpSpPr>
        <p:grpSpPr>
          <a:xfrm>
            <a:off x="7340131" y="2410280"/>
            <a:ext cx="3762656" cy="4298979"/>
            <a:chOff x="7340131" y="2410280"/>
            <a:chExt cx="3762656" cy="4298979"/>
          </a:xfrm>
        </p:grpSpPr>
        <p:sp>
          <p:nvSpPr>
            <p:cNvPr id="21" name="Textfeld 22">
              <a:extLst>
                <a:ext uri="{FF2B5EF4-FFF2-40B4-BE49-F238E27FC236}">
                  <a16:creationId xmlns:a16="http://schemas.microsoft.com/office/drawing/2014/main" id="{9CCD5543-B1BB-40B1-9386-1EDE4775F9DE}"/>
                </a:ext>
              </a:extLst>
            </p:cNvPr>
            <p:cNvSpPr txBox="1"/>
            <p:nvPr/>
          </p:nvSpPr>
          <p:spPr>
            <a:xfrm>
              <a:off x="8092334" y="2410280"/>
              <a:ext cx="277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/>
                <a:t>Effect</a:t>
              </a:r>
              <a:r>
                <a:rPr lang="de-DE" sz="1600" dirty="0"/>
                <a:t> </a:t>
              </a:r>
              <a:r>
                <a:rPr lang="de-DE" sz="1600" dirty="0" err="1"/>
                <a:t>of</a:t>
              </a:r>
              <a:r>
                <a:rPr lang="de-DE" sz="1600" dirty="0"/>
                <a:t> </a:t>
              </a:r>
              <a:r>
                <a:rPr lang="de-DE" sz="1600" dirty="0" err="1"/>
                <a:t>blockage</a:t>
              </a:r>
              <a:endParaRPr lang="de-DE" sz="1600" dirty="0"/>
            </a:p>
          </p:txBody>
        </p:sp>
        <p:sp>
          <p:nvSpPr>
            <p:cNvPr id="23" name="Textfeld 20">
              <a:extLst>
                <a:ext uri="{FF2B5EF4-FFF2-40B4-BE49-F238E27FC236}">
                  <a16:creationId xmlns:a16="http://schemas.microsoft.com/office/drawing/2014/main" id="{64E217D6-2C01-4483-857D-A97994BEF080}"/>
                </a:ext>
              </a:extLst>
            </p:cNvPr>
            <p:cNvSpPr txBox="1"/>
            <p:nvPr/>
          </p:nvSpPr>
          <p:spPr>
            <a:xfrm>
              <a:off x="9986864" y="2815562"/>
              <a:ext cx="10696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Richter (1976)</a:t>
              </a:r>
              <a:endParaRPr lang="de-AT" sz="1200" dirty="0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6F3C67B5-FE8F-44CC-8792-499B45887FDB}"/>
                </a:ext>
              </a:extLst>
            </p:cNvPr>
            <p:cNvGrpSpPr/>
            <p:nvPr/>
          </p:nvGrpSpPr>
          <p:grpSpPr>
            <a:xfrm>
              <a:off x="7340131" y="3020660"/>
              <a:ext cx="3762656" cy="3688599"/>
              <a:chOff x="7685366" y="3029991"/>
              <a:chExt cx="3762656" cy="3688599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CFD2B330-5B1F-449A-992E-67F73BD34CA6}"/>
                  </a:ext>
                </a:extLst>
              </p:cNvPr>
              <p:cNvGrpSpPr/>
              <p:nvPr/>
            </p:nvGrpSpPr>
            <p:grpSpPr>
              <a:xfrm>
                <a:off x="8002693" y="3029991"/>
                <a:ext cx="3445329" cy="3688599"/>
                <a:chOff x="9445677" y="3851148"/>
                <a:chExt cx="2337190" cy="2876411"/>
              </a:xfrm>
            </p:grpSpPr>
            <p:pic>
              <p:nvPicPr>
                <p:cNvPr id="22" name="Grafik 18">
                  <a:extLst>
                    <a:ext uri="{FF2B5EF4-FFF2-40B4-BE49-F238E27FC236}">
                      <a16:creationId xmlns:a16="http://schemas.microsoft.com/office/drawing/2014/main" id="{3D29E894-1406-402E-AA53-E7C6D292EF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9008" t="20890" r="42953" b="15401"/>
                <a:stretch/>
              </p:blipFill>
              <p:spPr>
                <a:xfrm>
                  <a:off x="9445677" y="3851148"/>
                  <a:ext cx="2337190" cy="2876411"/>
                </a:xfrm>
                <a:prstGeom prst="rect">
                  <a:avLst/>
                </a:prstGeom>
              </p:spPr>
            </p:pic>
            <p:cxnSp>
              <p:nvCxnSpPr>
                <p:cNvPr id="24" name="Gerader Verbinder 28">
                  <a:extLst>
                    <a:ext uri="{FF2B5EF4-FFF2-40B4-BE49-F238E27FC236}">
                      <a16:creationId xmlns:a16="http://schemas.microsoft.com/office/drawing/2014/main" id="{167BDBAD-D77B-42E3-8C40-39EE0042A989}"/>
                    </a:ext>
                  </a:extLst>
                </p:cNvPr>
                <p:cNvCxnSpPr/>
                <p:nvPr/>
              </p:nvCxnSpPr>
              <p:spPr>
                <a:xfrm flipH="1">
                  <a:off x="10367356" y="3922215"/>
                  <a:ext cx="12700" cy="2569653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Gerade Verbindung mit Pfeil 32">
                  <a:extLst>
                    <a:ext uri="{FF2B5EF4-FFF2-40B4-BE49-F238E27FC236}">
                      <a16:creationId xmlns:a16="http://schemas.microsoft.com/office/drawing/2014/main" id="{62CC3211-24C8-4319-9A25-E063A571207A}"/>
                    </a:ext>
                  </a:extLst>
                </p:cNvPr>
                <p:cNvCxnSpPr/>
                <p:nvPr/>
              </p:nvCxnSpPr>
              <p:spPr>
                <a:xfrm flipH="1">
                  <a:off x="9807489" y="6374308"/>
                  <a:ext cx="550658" cy="5357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feld 37">
                  <a:extLst>
                    <a:ext uri="{FF2B5EF4-FFF2-40B4-BE49-F238E27FC236}">
                      <a16:creationId xmlns:a16="http://schemas.microsoft.com/office/drawing/2014/main" id="{B730B7AE-A06E-41D4-81F7-69167E9F35D2}"/>
                    </a:ext>
                  </a:extLst>
                </p:cNvPr>
                <p:cNvSpPr txBox="1"/>
                <p:nvPr/>
              </p:nvSpPr>
              <p:spPr>
                <a:xfrm>
                  <a:off x="10518281" y="6060141"/>
                  <a:ext cx="772903" cy="3600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dirty="0" err="1">
                      <a:solidFill>
                        <a:srgbClr val="C00000"/>
                      </a:solidFill>
                    </a:rPr>
                    <a:t>Effect</a:t>
                  </a:r>
                  <a:r>
                    <a:rPr lang="de-DE" sz="1200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de-DE" sz="1200" dirty="0" err="1">
                      <a:solidFill>
                        <a:srgbClr val="C00000"/>
                      </a:solidFill>
                    </a:rPr>
                    <a:t>remains</a:t>
                  </a:r>
                  <a:endParaRPr lang="de-DE" sz="1200" dirty="0">
                    <a:solidFill>
                      <a:srgbClr val="C00000"/>
                    </a:solidFill>
                  </a:endParaRPr>
                </a:p>
                <a:p>
                  <a:r>
                    <a:rPr lang="de-DE" sz="1200" dirty="0" err="1">
                      <a:solidFill>
                        <a:srgbClr val="C00000"/>
                      </a:solidFill>
                    </a:rPr>
                    <a:t>for</a:t>
                  </a:r>
                  <a:r>
                    <a:rPr lang="de-DE" sz="1200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de-DE" sz="1200" dirty="0" err="1">
                      <a:solidFill>
                        <a:srgbClr val="C00000"/>
                      </a:solidFill>
                    </a:rPr>
                    <a:t>Re</a:t>
                  </a:r>
                  <a:r>
                    <a:rPr lang="de-DE" sz="1200" baseline="-25000" dirty="0" err="1">
                      <a:solidFill>
                        <a:srgbClr val="C00000"/>
                      </a:solidFill>
                    </a:rPr>
                    <a:t>D</a:t>
                  </a:r>
                  <a:r>
                    <a:rPr lang="de-DE" sz="1200" dirty="0">
                      <a:solidFill>
                        <a:srgbClr val="C00000"/>
                      </a:solidFill>
                    </a:rPr>
                    <a:t> &lt; 10</a:t>
                  </a:r>
                  <a:r>
                    <a:rPr lang="de-DE" sz="1200" baseline="30000" dirty="0">
                      <a:solidFill>
                        <a:srgbClr val="C00000"/>
                      </a:solidFill>
                    </a:rPr>
                    <a:t>5</a:t>
                  </a:r>
                  <a:endParaRPr lang="de-AT" sz="12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7" name="Textfeld 46">
                  <a:extLst>
                    <a:ext uri="{FF2B5EF4-FFF2-40B4-BE49-F238E27FC236}">
                      <a16:creationId xmlns:a16="http://schemas.microsoft.com/office/drawing/2014/main" id="{4C28B759-DCE5-4F68-BBE7-3B5C50AE5353}"/>
                    </a:ext>
                  </a:extLst>
                </p:cNvPr>
                <p:cNvSpPr txBox="1"/>
                <p:nvPr/>
              </p:nvSpPr>
              <p:spPr>
                <a:xfrm>
                  <a:off x="9780700" y="4814487"/>
                  <a:ext cx="562052" cy="324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050" dirty="0" err="1"/>
                    <a:t>Increase</a:t>
                  </a:r>
                  <a:r>
                    <a:rPr lang="de-DE" sz="1050" dirty="0"/>
                    <a:t> </a:t>
                  </a:r>
                  <a:r>
                    <a:rPr lang="de-DE" sz="1050" dirty="0" err="1"/>
                    <a:t>of</a:t>
                  </a:r>
                  <a:r>
                    <a:rPr lang="de-DE" sz="1050" dirty="0"/>
                    <a:t> </a:t>
                  </a:r>
                  <a:r>
                    <a:rPr lang="de-DE" sz="1050" dirty="0" err="1"/>
                    <a:t>blockage</a:t>
                  </a:r>
                  <a:endParaRPr lang="de-AT" sz="1050" dirty="0"/>
                </a:p>
              </p:txBody>
            </p:sp>
            <p:cxnSp>
              <p:nvCxnSpPr>
                <p:cNvPr id="28" name="Gerade Verbindung mit Pfeil 49">
                  <a:extLst>
                    <a:ext uri="{FF2B5EF4-FFF2-40B4-BE49-F238E27FC236}">
                      <a16:creationId xmlns:a16="http://schemas.microsoft.com/office/drawing/2014/main" id="{220CF020-D6FD-4E06-85C7-30CEB5C27F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098995" y="5206158"/>
                  <a:ext cx="160729" cy="85398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1FE3F671-52F4-48D1-803E-B024F9DDCE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60292" y="5749047"/>
                <a:ext cx="0" cy="66730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752CE46-B702-4C0A-9F89-0D8A7EBF80B7}"/>
                  </a:ext>
                </a:extLst>
              </p:cNvPr>
              <p:cNvSpPr/>
              <p:nvPr/>
            </p:nvSpPr>
            <p:spPr>
              <a:xfrm>
                <a:off x="8385547" y="5680818"/>
                <a:ext cx="150505" cy="95136"/>
              </a:xfrm>
              <a:prstGeom prst="rect">
                <a:avLst/>
              </a:prstGeom>
              <a:solidFill>
                <a:schemeClr val="bg2"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6D6FA09-12FD-4E6C-B25A-23E187574056}"/>
                  </a:ext>
                </a:extLst>
              </p:cNvPr>
              <p:cNvSpPr txBox="1"/>
              <p:nvPr/>
            </p:nvSpPr>
            <p:spPr>
              <a:xfrm>
                <a:off x="7685366" y="5585720"/>
                <a:ext cx="8506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Our data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1157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F901F-22E7-4571-80DE-C69E86ECD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Background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8F0795-D011-4AE7-A8E3-71917B5DC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22301"/>
            <a:ext cx="10889343" cy="2254321"/>
          </a:xfrm>
        </p:spPr>
        <p:txBody>
          <a:bodyPr>
            <a:noAutofit/>
          </a:bodyPr>
          <a:lstStyle/>
          <a:p>
            <a:r>
              <a:rPr lang="fr-FR" dirty="0" err="1"/>
              <a:t>Cylindrical</a:t>
            </a:r>
            <a:r>
              <a:rPr lang="fr-FR" dirty="0"/>
              <a:t> obstructions in the flow 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/>
              <a:t>occur</a:t>
            </a:r>
            <a:r>
              <a:rPr lang="fr-FR" dirty="0"/>
              <a:t> in a </a:t>
            </a:r>
            <a:r>
              <a:rPr lang="fr-FR" dirty="0" err="1"/>
              <a:t>variety</a:t>
            </a:r>
            <a:r>
              <a:rPr lang="fr-FR" dirty="0"/>
              <a:t> of configurations and engineering areas, </a:t>
            </a:r>
            <a:r>
              <a:rPr lang="fr-FR" dirty="0" err="1"/>
              <a:t>such</a:t>
            </a:r>
            <a:r>
              <a:rPr lang="fr-FR" dirty="0"/>
              <a:t> as pipeline </a:t>
            </a:r>
            <a:r>
              <a:rPr lang="fr-FR" dirty="0" err="1"/>
              <a:t>near</a:t>
            </a:r>
            <a:r>
              <a:rPr lang="fr-FR" dirty="0"/>
              <a:t> the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bottom</a:t>
            </a:r>
            <a:r>
              <a:rPr lang="fr-FR" dirty="0"/>
              <a:t>, marine and offshore structures, bridge </a:t>
            </a:r>
            <a:r>
              <a:rPr lang="fr-FR" dirty="0" err="1"/>
              <a:t>piers</a:t>
            </a:r>
            <a:r>
              <a:rPr lang="fr-FR" dirty="0"/>
              <a:t> or Large Wood</a:t>
            </a:r>
          </a:p>
          <a:p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in the </a:t>
            </a:r>
            <a:r>
              <a:rPr lang="fr-FR" dirty="0" err="1"/>
              <a:t>Pliszka</a:t>
            </a:r>
            <a:r>
              <a:rPr lang="fr-FR" dirty="0"/>
              <a:t> River, </a:t>
            </a:r>
            <a:r>
              <a:rPr lang="fr-FR" dirty="0" err="1"/>
              <a:t>Poland</a:t>
            </a:r>
            <a:endParaRPr lang="fr-FR" dirty="0"/>
          </a:p>
          <a:p>
            <a:r>
              <a:rPr lang="fr-FR" dirty="0"/>
              <a:t>Large Wood have important </a:t>
            </a:r>
            <a:r>
              <a:rPr lang="fr-FR" dirty="0" err="1"/>
              <a:t>functions</a:t>
            </a:r>
            <a:r>
              <a:rPr lang="fr-FR" dirty="0"/>
              <a:t> in </a:t>
            </a:r>
            <a:r>
              <a:rPr lang="fr-FR" dirty="0" err="1"/>
              <a:t>rivers</a:t>
            </a:r>
            <a:r>
              <a:rPr lang="fr-FR" dirty="0"/>
              <a:t> (habitats, </a:t>
            </a:r>
            <a:r>
              <a:rPr lang="fr-FR" dirty="0" err="1"/>
              <a:t>create</a:t>
            </a:r>
            <a:r>
              <a:rPr lang="fr-FR" dirty="0"/>
              <a:t> a lot of </a:t>
            </a:r>
            <a:r>
              <a:rPr lang="fr-FR" dirty="0" err="1"/>
              <a:t>mixing</a:t>
            </a:r>
            <a:r>
              <a:rPr lang="fr-FR" dirty="0"/>
              <a:t>, change the </a:t>
            </a:r>
            <a:r>
              <a:rPr lang="fr-FR" dirty="0" err="1"/>
              <a:t>bed</a:t>
            </a:r>
            <a:r>
              <a:rPr lang="fr-FR" dirty="0"/>
              <a:t> composition)</a:t>
            </a:r>
          </a:p>
          <a:p>
            <a:r>
              <a:rPr lang="fr-FR" dirty="0" err="1"/>
              <a:t>Little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about the </a:t>
            </a:r>
            <a:r>
              <a:rPr lang="fr-FR" dirty="0" err="1"/>
              <a:t>hydrodynamic</a:t>
            </a:r>
            <a:r>
              <a:rPr lang="fr-FR" dirty="0"/>
              <a:t> changes </a:t>
            </a:r>
            <a:r>
              <a:rPr lang="fr-FR" dirty="0" err="1"/>
              <a:t>induced</a:t>
            </a:r>
            <a:r>
              <a:rPr lang="fr-FR" dirty="0"/>
              <a:t> by Large Wood in </a:t>
            </a:r>
            <a:r>
              <a:rPr lang="fr-FR" dirty="0" err="1"/>
              <a:t>rivers</a:t>
            </a:r>
            <a:endParaRPr lang="fr-FR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2184932" y="2716173"/>
            <a:ext cx="3040614" cy="3587277"/>
            <a:chOff x="1498144" y="2716173"/>
            <a:chExt cx="3040614" cy="358727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62FC18A-DCD8-4878-8774-00935C767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404"/>
            <a:stretch/>
          </p:blipFill>
          <p:spPr>
            <a:xfrm>
              <a:off x="1564374" y="2716173"/>
              <a:ext cx="2962219" cy="2391718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1FB41DA-CBB3-42B9-8ECD-34726171441C}"/>
                </a:ext>
              </a:extLst>
            </p:cNvPr>
            <p:cNvSpPr txBox="1"/>
            <p:nvPr/>
          </p:nvSpPr>
          <p:spPr>
            <a:xfrm>
              <a:off x="1498144" y="5841785"/>
              <a:ext cx="30406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Field measurements performed in the </a:t>
              </a:r>
              <a:r>
                <a:rPr lang="en-US" sz="1200" dirty="0" err="1"/>
                <a:t>Pliszka</a:t>
              </a:r>
              <a:r>
                <a:rPr lang="en-US" sz="1200" dirty="0"/>
                <a:t> River, Poland by Blanckaert et al., 2014</a:t>
              </a:r>
            </a:p>
          </p:txBody>
        </p:sp>
        <p:grpSp>
          <p:nvGrpSpPr>
            <p:cNvPr id="129" name="Gruppieren 128"/>
            <p:cNvGrpSpPr/>
            <p:nvPr/>
          </p:nvGrpSpPr>
          <p:grpSpPr>
            <a:xfrm>
              <a:off x="1498144" y="5107891"/>
              <a:ext cx="2894991" cy="674728"/>
              <a:chOff x="1547693" y="5107891"/>
              <a:chExt cx="2894991" cy="674728"/>
            </a:xfrm>
          </p:grpSpPr>
          <p:pic>
            <p:nvPicPr>
              <p:cNvPr id="8" name="Grafik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83563" y="5107891"/>
                <a:ext cx="2859121" cy="674728"/>
              </a:xfrm>
              <a:prstGeom prst="rect">
                <a:avLst/>
              </a:prstGeom>
            </p:spPr>
          </p:pic>
          <p:sp>
            <p:nvSpPr>
              <p:cNvPr id="128" name="Rechteck 127"/>
              <p:cNvSpPr/>
              <p:nvPr/>
            </p:nvSpPr>
            <p:spPr>
              <a:xfrm>
                <a:off x="1547693" y="5107891"/>
                <a:ext cx="132461" cy="947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78" y="2716173"/>
            <a:ext cx="2839878" cy="2326791"/>
          </a:xfrm>
          <a:prstGeom prst="rect">
            <a:avLst/>
          </a:prstGeom>
        </p:spPr>
      </p:pic>
      <p:sp>
        <p:nvSpPr>
          <p:cNvPr id="18" name="ZoneTexte 10">
            <a:extLst>
              <a:ext uri="{FF2B5EF4-FFF2-40B4-BE49-F238E27FC236}">
                <a16:creationId xmlns:a16="http://schemas.microsoft.com/office/drawing/2014/main" id="{E1FB41DA-CBB3-42B9-8ECD-34726171441C}"/>
              </a:ext>
            </a:extLst>
          </p:cNvPr>
          <p:cNvSpPr txBox="1"/>
          <p:nvPr/>
        </p:nvSpPr>
        <p:spPr>
          <a:xfrm>
            <a:off x="6911865" y="5138477"/>
            <a:ext cx="21607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Photo taken by Michael </a:t>
            </a:r>
            <a:r>
              <a:rPr lang="en-US" sz="1200" dirty="0" err="1"/>
              <a:t>Seider</a:t>
            </a:r>
            <a:endParaRPr lang="en-US" sz="1200" dirty="0"/>
          </a:p>
        </p:txBody>
      </p:sp>
      <p:grpSp>
        <p:nvGrpSpPr>
          <p:cNvPr id="29" name="Gruppieren 28"/>
          <p:cNvGrpSpPr/>
          <p:nvPr/>
        </p:nvGrpSpPr>
        <p:grpSpPr>
          <a:xfrm>
            <a:off x="1683910" y="2656512"/>
            <a:ext cx="8345054" cy="4072179"/>
            <a:chOff x="2739338" y="2730296"/>
            <a:chExt cx="8345054" cy="4072179"/>
          </a:xfrm>
          <a:solidFill>
            <a:schemeClr val="bg1"/>
          </a:solidFill>
        </p:grpSpPr>
        <p:sp>
          <p:nvSpPr>
            <p:cNvPr id="36" name="ZoneTexte 10">
              <a:extLst>
                <a:ext uri="{FF2B5EF4-FFF2-40B4-BE49-F238E27FC236}">
                  <a16:creationId xmlns:a16="http://schemas.microsoft.com/office/drawing/2014/main" id="{E1FB41DA-CBB3-42B9-8ECD-34726171441C}"/>
                </a:ext>
              </a:extLst>
            </p:cNvPr>
            <p:cNvSpPr txBox="1"/>
            <p:nvPr/>
          </p:nvSpPr>
          <p:spPr>
            <a:xfrm>
              <a:off x="3972982" y="4329531"/>
              <a:ext cx="1259320" cy="27699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Unconfined case</a:t>
              </a:r>
            </a:p>
          </p:txBody>
        </p:sp>
        <p:sp>
          <p:nvSpPr>
            <p:cNvPr id="37" name="ZoneTexte 10">
              <a:extLst>
                <a:ext uri="{FF2B5EF4-FFF2-40B4-BE49-F238E27FC236}">
                  <a16:creationId xmlns:a16="http://schemas.microsoft.com/office/drawing/2014/main" id="{E1FB41DA-CBB3-42B9-8ECD-34726171441C}"/>
                </a:ext>
              </a:extLst>
            </p:cNvPr>
            <p:cNvSpPr txBox="1"/>
            <p:nvPr/>
          </p:nvSpPr>
          <p:spPr>
            <a:xfrm>
              <a:off x="3972982" y="6501833"/>
              <a:ext cx="1174487" cy="27699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Confined case</a:t>
              </a:r>
            </a:p>
          </p:txBody>
        </p:sp>
        <p:sp>
          <p:nvSpPr>
            <p:cNvPr id="38" name="Rechteck 37"/>
            <p:cNvSpPr/>
            <p:nvPr/>
          </p:nvSpPr>
          <p:spPr>
            <a:xfrm>
              <a:off x="2739338" y="2730296"/>
              <a:ext cx="8345054" cy="407217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2730392" y="4792676"/>
            <a:ext cx="7015950" cy="1731497"/>
            <a:chOff x="2166285" y="4757683"/>
            <a:chExt cx="7015950" cy="1731497"/>
          </a:xfrm>
        </p:grpSpPr>
        <p:sp>
          <p:nvSpPr>
            <p:cNvPr id="32" name="ZoneTexte 10">
              <a:extLst>
                <a:ext uri="{FF2B5EF4-FFF2-40B4-BE49-F238E27FC236}">
                  <a16:creationId xmlns:a16="http://schemas.microsoft.com/office/drawing/2014/main" id="{E1FB41DA-CBB3-42B9-8ECD-34726171441C}"/>
                </a:ext>
              </a:extLst>
            </p:cNvPr>
            <p:cNvSpPr txBox="1"/>
            <p:nvPr/>
          </p:nvSpPr>
          <p:spPr>
            <a:xfrm>
              <a:off x="7021531" y="5355950"/>
              <a:ext cx="216070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Wang &amp; Tan, 2008</a:t>
              </a:r>
            </a:p>
            <a:p>
              <a:r>
                <a:rPr lang="en-US" sz="1200" dirty="0" err="1"/>
                <a:t>Ouro</a:t>
              </a:r>
              <a:r>
                <a:rPr lang="en-US" sz="1200" dirty="0"/>
                <a:t> et al., 2019</a:t>
              </a:r>
            </a:p>
          </p:txBody>
        </p:sp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66285" y="4757683"/>
              <a:ext cx="4730249" cy="17314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88F0795-D011-4AE7-A8E3-71917B5DC79A}"/>
              </a:ext>
            </a:extLst>
          </p:cNvPr>
          <p:cNvSpPr txBox="1">
            <a:spLocks/>
          </p:cNvSpPr>
          <p:nvPr/>
        </p:nvSpPr>
        <p:spPr>
          <a:xfrm>
            <a:off x="838200" y="1548801"/>
            <a:ext cx="10515600" cy="11077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Most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studies</a:t>
            </a:r>
            <a:r>
              <a:rPr lang="de-AT" dirty="0"/>
              <a:t> </a:t>
            </a:r>
            <a:r>
              <a:rPr lang="de-AT" dirty="0" err="1"/>
              <a:t>related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obstacles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done</a:t>
            </a:r>
            <a:r>
              <a:rPr lang="de-AT" dirty="0"/>
              <a:t> in an </a:t>
            </a:r>
            <a:r>
              <a:rPr lang="de-AT" dirty="0" err="1"/>
              <a:t>unconfined</a:t>
            </a:r>
            <a:r>
              <a:rPr lang="de-AT" dirty="0"/>
              <a:t> </a:t>
            </a:r>
            <a:r>
              <a:rPr lang="de-AT" dirty="0" err="1"/>
              <a:t>environment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horizontal </a:t>
            </a:r>
            <a:r>
              <a:rPr lang="de-AT" dirty="0" err="1"/>
              <a:t>obstacles</a:t>
            </a:r>
            <a:endParaRPr lang="de-AT" dirty="0"/>
          </a:p>
          <a:p>
            <a:r>
              <a:rPr lang="fr-FR" dirty="0"/>
              <a:t>Not </a:t>
            </a:r>
            <a:r>
              <a:rPr lang="fr-FR" dirty="0" err="1"/>
              <a:t>representative</a:t>
            </a:r>
            <a:r>
              <a:rPr lang="fr-FR" dirty="0"/>
              <a:t> of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rivers</a:t>
            </a:r>
            <a:endParaRPr lang="fr-FR" dirty="0"/>
          </a:p>
        </p:txBody>
      </p:sp>
      <p:grpSp>
        <p:nvGrpSpPr>
          <p:cNvPr id="24" name="Gruppieren 23"/>
          <p:cNvGrpSpPr/>
          <p:nvPr/>
        </p:nvGrpSpPr>
        <p:grpSpPr>
          <a:xfrm>
            <a:off x="2730392" y="2671865"/>
            <a:ext cx="7015950" cy="1699826"/>
            <a:chOff x="2166285" y="2636872"/>
            <a:chExt cx="7015950" cy="1699826"/>
          </a:xfrm>
        </p:grpSpPr>
        <p:sp>
          <p:nvSpPr>
            <p:cNvPr id="25" name="ZoneTexte 10">
              <a:extLst>
                <a:ext uri="{FF2B5EF4-FFF2-40B4-BE49-F238E27FC236}">
                  <a16:creationId xmlns:a16="http://schemas.microsoft.com/office/drawing/2014/main" id="{E1FB41DA-CBB3-42B9-8ECD-34726171441C}"/>
                </a:ext>
              </a:extLst>
            </p:cNvPr>
            <p:cNvSpPr txBox="1"/>
            <p:nvPr/>
          </p:nvSpPr>
          <p:spPr>
            <a:xfrm>
              <a:off x="7021531" y="3029159"/>
              <a:ext cx="2160704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Tennekes</a:t>
              </a:r>
              <a:r>
                <a:rPr lang="en-US" sz="1200" dirty="0"/>
                <a:t> &amp; Lumley, 1972</a:t>
              </a:r>
            </a:p>
            <a:p>
              <a:r>
                <a:rPr lang="en-US" sz="1200" dirty="0" err="1"/>
                <a:t>Zdravkovich</a:t>
              </a:r>
              <a:r>
                <a:rPr lang="en-US" sz="1200" dirty="0"/>
                <a:t>, 1997</a:t>
              </a:r>
            </a:p>
            <a:p>
              <a:r>
                <a:rPr lang="en-US" sz="1200" dirty="0"/>
                <a:t>Eames et al., 2011</a:t>
              </a:r>
            </a:p>
            <a:p>
              <a:r>
                <a:rPr lang="en-US" sz="1200" dirty="0" err="1"/>
                <a:t>Aljure</a:t>
              </a:r>
              <a:r>
                <a:rPr lang="en-US" sz="1200" dirty="0"/>
                <a:t> et al., 2017</a:t>
              </a:r>
            </a:p>
          </p:txBody>
        </p:sp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66285" y="2636872"/>
              <a:ext cx="4701913" cy="1699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4671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re 4">
            <a:extLst>
              <a:ext uri="{FF2B5EF4-FFF2-40B4-BE49-F238E27FC236}">
                <a16:creationId xmlns:a16="http://schemas.microsoft.com/office/drawing/2014/main" id="{60DDF60A-1113-432E-B21D-8B237C62E7B9}"/>
              </a:ext>
            </a:extLst>
          </p:cNvPr>
          <p:cNvSpPr txBox="1">
            <a:spLocks/>
          </p:cNvSpPr>
          <p:nvPr/>
        </p:nvSpPr>
        <p:spPr>
          <a:xfrm>
            <a:off x="191217" y="119640"/>
            <a:ext cx="1209675" cy="698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Results</a:t>
            </a:r>
            <a:endParaRPr lang="en-US" dirty="0"/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50258079-17EF-4D05-9E2F-8586A1A18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449"/>
            <a:ext cx="10515600" cy="698743"/>
          </a:xfrm>
        </p:spPr>
        <p:txBody>
          <a:bodyPr>
            <a:normAutofit/>
          </a:bodyPr>
          <a:lstStyle/>
          <a:p>
            <a:r>
              <a:rPr lang="fr-FR" dirty="0" err="1"/>
              <a:t>Strouhal</a:t>
            </a:r>
            <a:r>
              <a:rPr lang="fr-FR" dirty="0"/>
              <a:t> </a:t>
            </a:r>
            <a:r>
              <a:rPr lang="fr-FR" dirty="0" err="1"/>
              <a:t>Number</a:t>
            </a:r>
            <a:endParaRPr lang="en-US" dirty="0"/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B640361E-3F1B-4DCC-9414-E2F59F711190}"/>
              </a:ext>
            </a:extLst>
          </p:cNvPr>
          <p:cNvGrpSpPr/>
          <p:nvPr/>
        </p:nvGrpSpPr>
        <p:grpSpPr>
          <a:xfrm>
            <a:off x="6468449" y="988821"/>
            <a:ext cx="4341944" cy="944746"/>
            <a:chOff x="8229297" y="106693"/>
            <a:chExt cx="4341944" cy="9447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ZoneTexte 91">
                  <a:extLst>
                    <a:ext uri="{FF2B5EF4-FFF2-40B4-BE49-F238E27FC236}">
                      <a16:creationId xmlns:a16="http://schemas.microsoft.com/office/drawing/2014/main" id="{8EAC78FB-9E02-4937-B4E9-AFE8873F0DE1}"/>
                    </a:ext>
                  </a:extLst>
                </p:cNvPr>
                <p:cNvSpPr txBox="1"/>
                <p:nvPr/>
              </p:nvSpPr>
              <p:spPr>
                <a:xfrm>
                  <a:off x="8229297" y="277156"/>
                  <a:ext cx="1355179" cy="6038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𝑆𝑡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92" name="ZoneTexte 91">
                  <a:extLst>
                    <a:ext uri="{FF2B5EF4-FFF2-40B4-BE49-F238E27FC236}">
                      <a16:creationId xmlns:a16="http://schemas.microsoft.com/office/drawing/2014/main" id="{8EAC78FB-9E02-4937-B4E9-AFE8873F0D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9297" y="277156"/>
                  <a:ext cx="1355179" cy="6038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ZoneTexte 92">
                  <a:extLst>
                    <a:ext uri="{FF2B5EF4-FFF2-40B4-BE49-F238E27FC236}">
                      <a16:creationId xmlns:a16="http://schemas.microsoft.com/office/drawing/2014/main" id="{D2CC06BC-27E1-4B30-A022-59923084262F}"/>
                    </a:ext>
                  </a:extLst>
                </p:cNvPr>
                <p:cNvSpPr txBox="1"/>
                <p:nvPr/>
              </p:nvSpPr>
              <p:spPr>
                <a:xfrm>
                  <a:off x="9789447" y="106693"/>
                  <a:ext cx="2781794" cy="944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r>
                    <a:rPr lang="fr-FR" dirty="0"/>
                    <a:t>: </a:t>
                  </a:r>
                  <a:r>
                    <a:rPr lang="fr-FR" dirty="0" err="1"/>
                    <a:t>Strouhal</a:t>
                  </a:r>
                  <a:r>
                    <a:rPr lang="fr-FR" dirty="0"/>
                    <a:t> </a:t>
                  </a:r>
                  <a:r>
                    <a:rPr lang="fr-FR" dirty="0" err="1"/>
                    <a:t>frequency</a:t>
                  </a:r>
                  <a:endParaRPr lang="fr-FR" dirty="0"/>
                </a:p>
                <a:p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a14:m>
                  <a:r>
                    <a:rPr lang="fr-FR" i="1" dirty="0"/>
                    <a:t>: </a:t>
                  </a:r>
                  <a:r>
                    <a:rPr lang="fr-FR" dirty="0" err="1"/>
                    <a:t>Cylinder</a:t>
                  </a:r>
                  <a:r>
                    <a:rPr lang="fr-FR" dirty="0"/>
                    <a:t> </a:t>
                  </a:r>
                  <a:r>
                    <a:rPr lang="fr-FR" dirty="0" err="1"/>
                    <a:t>diameter</a:t>
                  </a:r>
                  <a:endParaRPr lang="fr-FR" dirty="0"/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fr-FR" i="1" dirty="0"/>
                    <a:t>:</a:t>
                  </a:r>
                  <a:r>
                    <a:rPr lang="fr-FR" dirty="0"/>
                    <a:t> </a:t>
                  </a:r>
                  <a:r>
                    <a:rPr lang="fr-FR" dirty="0" err="1"/>
                    <a:t>projected</a:t>
                  </a:r>
                  <a:r>
                    <a:rPr lang="fr-FR" dirty="0"/>
                    <a:t> </a:t>
                  </a:r>
                  <a:r>
                    <a:rPr lang="fr-FR" dirty="0" err="1"/>
                    <a:t>velocity</a:t>
                  </a:r>
                  <a:r>
                    <a:rPr lang="fr-FR" dirty="0"/>
                    <a:t> </a:t>
                  </a:r>
                  <a:endParaRPr lang="fr-FR" i="1" dirty="0"/>
                </a:p>
              </p:txBody>
            </p:sp>
          </mc:Choice>
          <mc:Fallback xmlns="">
            <p:sp>
              <p:nvSpPr>
                <p:cNvPr id="93" name="ZoneTexte 92">
                  <a:extLst>
                    <a:ext uri="{FF2B5EF4-FFF2-40B4-BE49-F238E27FC236}">
                      <a16:creationId xmlns:a16="http://schemas.microsoft.com/office/drawing/2014/main" id="{D2CC06BC-27E1-4B30-A022-599230842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9447" y="106693"/>
                  <a:ext cx="2781794" cy="944746"/>
                </a:xfrm>
                <a:prstGeom prst="rect">
                  <a:avLst/>
                </a:prstGeom>
                <a:blipFill>
                  <a:blip r:embed="rId8"/>
                  <a:stretch>
                    <a:fillRect l="-656" t="-3226" b="-77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F69A637-F9DE-402C-B36E-03192ABA40B8}"/>
              </a:ext>
            </a:extLst>
          </p:cNvPr>
          <p:cNvGrpSpPr/>
          <p:nvPr/>
        </p:nvGrpSpPr>
        <p:grpSpPr>
          <a:xfrm>
            <a:off x="6230056" y="940255"/>
            <a:ext cx="4762405" cy="1036014"/>
            <a:chOff x="1821510" y="5578903"/>
            <a:chExt cx="4762405" cy="1036014"/>
          </a:xfrm>
          <a:solidFill>
            <a:schemeClr val="bg1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CE6F6C-8743-490C-BE81-A175734789B8}"/>
                </a:ext>
              </a:extLst>
            </p:cNvPr>
            <p:cNvSpPr/>
            <p:nvPr/>
          </p:nvSpPr>
          <p:spPr>
            <a:xfrm>
              <a:off x="1821510" y="5578903"/>
              <a:ext cx="4762405" cy="10360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4" name="Groupe 153">
              <a:extLst>
                <a:ext uri="{FF2B5EF4-FFF2-40B4-BE49-F238E27FC236}">
                  <a16:creationId xmlns:a16="http://schemas.microsoft.com/office/drawing/2014/main" id="{6206E3DB-1BCF-48E1-8746-E69B8D9ABC67}"/>
                </a:ext>
              </a:extLst>
            </p:cNvPr>
            <p:cNvGrpSpPr/>
            <p:nvPr/>
          </p:nvGrpSpPr>
          <p:grpSpPr>
            <a:xfrm>
              <a:off x="2059101" y="5623989"/>
              <a:ext cx="4341944" cy="944746"/>
              <a:chOff x="8229297" y="106693"/>
              <a:chExt cx="4341944" cy="944746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5" name="ZoneTexte 154">
                    <a:extLst>
                      <a:ext uri="{FF2B5EF4-FFF2-40B4-BE49-F238E27FC236}">
                        <a16:creationId xmlns:a16="http://schemas.microsoft.com/office/drawing/2014/main" id="{DBC27A4B-BA22-46CC-9FEC-7B3826A5AD40}"/>
                      </a:ext>
                    </a:extLst>
                  </p:cNvPr>
                  <p:cNvSpPr txBox="1"/>
                  <p:nvPr/>
                </p:nvSpPr>
                <p:spPr>
                  <a:xfrm>
                    <a:off x="8229297" y="277156"/>
                    <a:ext cx="1355179" cy="60382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fr-FR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  <m:r>
                                    <a:rPr lang="fr-FR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55" name="ZoneTexte 154">
                    <a:extLst>
                      <a:ext uri="{FF2B5EF4-FFF2-40B4-BE49-F238E27FC236}">
                        <a16:creationId xmlns:a16="http://schemas.microsoft.com/office/drawing/2014/main" id="{DBC27A4B-BA22-46CC-9FEC-7B3826A5AD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29297" y="277156"/>
                    <a:ext cx="1355179" cy="60382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6" name="ZoneTexte 155">
                    <a:extLst>
                      <a:ext uri="{FF2B5EF4-FFF2-40B4-BE49-F238E27FC236}">
                        <a16:creationId xmlns:a16="http://schemas.microsoft.com/office/drawing/2014/main" id="{CAC2A98D-42AC-42CC-8230-B87E3B20CA99}"/>
                      </a:ext>
                    </a:extLst>
                  </p:cNvPr>
                  <p:cNvSpPr txBox="1"/>
                  <p:nvPr/>
                </p:nvSpPr>
                <p:spPr>
                  <a:xfrm>
                    <a:off x="9789447" y="106693"/>
                    <a:ext cx="2781794" cy="944746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a14:m>
                    <a:r>
                      <a:rPr lang="fr-FR" dirty="0"/>
                      <a:t>: </a:t>
                    </a:r>
                    <a:r>
                      <a:rPr lang="fr-FR" dirty="0" err="1"/>
                      <a:t>Strouhal</a:t>
                    </a:r>
                    <a:r>
                      <a:rPr lang="fr-FR" dirty="0"/>
                      <a:t> </a:t>
                    </a:r>
                    <a:r>
                      <a:rPr lang="fr-FR" dirty="0" err="1"/>
                      <a:t>frequency</a:t>
                    </a:r>
                    <a:endParaRPr lang="fr-FR" dirty="0"/>
                  </a:p>
                  <a:p>
                    <a14:m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a14:m>
                    <a:r>
                      <a:rPr lang="fr-FR" i="1" dirty="0"/>
                      <a:t>: </a:t>
                    </a:r>
                    <a:r>
                      <a:rPr lang="fr-FR" dirty="0" err="1"/>
                      <a:t>Cylinder</a:t>
                    </a:r>
                    <a:r>
                      <a:rPr lang="fr-FR" dirty="0"/>
                      <a:t> </a:t>
                    </a:r>
                    <a:r>
                      <a:rPr lang="fr-FR" dirty="0" err="1"/>
                      <a:t>diameter</a:t>
                    </a:r>
                    <a:endParaRPr lang="fr-FR" dirty="0"/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acc>
                              <m:accPr>
                                <m:chr m:val="̅"/>
                                <m:ctrlPr>
                                  <a:rPr lang="fr-FR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fr-FR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a14:m>
                    <a:r>
                      <a:rPr lang="fr-FR" i="1" dirty="0">
                        <a:solidFill>
                          <a:schemeClr val="accent1"/>
                        </a:solidFill>
                      </a:rPr>
                      <a:t>:</a:t>
                    </a:r>
                    <a:r>
                      <a:rPr lang="fr-FR" dirty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fr-FR" dirty="0" err="1">
                        <a:solidFill>
                          <a:schemeClr val="accent1"/>
                        </a:solidFill>
                      </a:rPr>
                      <a:t>projected</a:t>
                    </a:r>
                    <a:r>
                      <a:rPr lang="fr-FR" dirty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fr-FR" dirty="0" err="1">
                        <a:solidFill>
                          <a:schemeClr val="accent1"/>
                        </a:solidFill>
                      </a:rPr>
                      <a:t>velocity</a:t>
                    </a:r>
                    <a:r>
                      <a:rPr lang="fr-FR" dirty="0">
                        <a:solidFill>
                          <a:schemeClr val="accent1"/>
                        </a:solidFill>
                      </a:rPr>
                      <a:t> </a:t>
                    </a:r>
                    <a:endParaRPr lang="fr-FR" i="1" dirty="0"/>
                  </a:p>
                </p:txBody>
              </p:sp>
            </mc:Choice>
            <mc:Fallback xmlns="">
              <p:sp>
                <p:nvSpPr>
                  <p:cNvPr id="156" name="ZoneTexte 155">
                    <a:extLst>
                      <a:ext uri="{FF2B5EF4-FFF2-40B4-BE49-F238E27FC236}">
                        <a16:creationId xmlns:a16="http://schemas.microsoft.com/office/drawing/2014/main" id="{CAC2A98D-42AC-42CC-8230-B87E3B20CA9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89447" y="106693"/>
                    <a:ext cx="2781794" cy="94474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58" t="-3871" b="-774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62" name="Groupe 161">
            <a:extLst>
              <a:ext uri="{FF2B5EF4-FFF2-40B4-BE49-F238E27FC236}">
                <a16:creationId xmlns:a16="http://schemas.microsoft.com/office/drawing/2014/main" id="{F8C514F2-2EEE-49B6-B4A4-BEA12678A60F}"/>
              </a:ext>
            </a:extLst>
          </p:cNvPr>
          <p:cNvGrpSpPr/>
          <p:nvPr/>
        </p:nvGrpSpPr>
        <p:grpSpPr>
          <a:xfrm>
            <a:off x="6230055" y="932332"/>
            <a:ext cx="4762405" cy="1036014"/>
            <a:chOff x="1821510" y="5578903"/>
            <a:chExt cx="4762405" cy="1036014"/>
          </a:xfrm>
          <a:solidFill>
            <a:schemeClr val="bg1"/>
          </a:solidFill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E7AFBA8B-7086-4D50-83BE-68096C8F8F47}"/>
                </a:ext>
              </a:extLst>
            </p:cNvPr>
            <p:cNvSpPr/>
            <p:nvPr/>
          </p:nvSpPr>
          <p:spPr>
            <a:xfrm>
              <a:off x="1821510" y="5578903"/>
              <a:ext cx="4762405" cy="10360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4" name="Groupe 163">
              <a:extLst>
                <a:ext uri="{FF2B5EF4-FFF2-40B4-BE49-F238E27FC236}">
                  <a16:creationId xmlns:a16="http://schemas.microsoft.com/office/drawing/2014/main" id="{E8F107EB-7217-4E51-B42F-F9F1DAC38B94}"/>
                </a:ext>
              </a:extLst>
            </p:cNvPr>
            <p:cNvGrpSpPr/>
            <p:nvPr/>
          </p:nvGrpSpPr>
          <p:grpSpPr>
            <a:xfrm>
              <a:off x="2059101" y="5623989"/>
              <a:ext cx="4341944" cy="944746"/>
              <a:chOff x="8229297" y="106693"/>
              <a:chExt cx="4341944" cy="944746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5" name="ZoneTexte 164">
                    <a:extLst>
                      <a:ext uri="{FF2B5EF4-FFF2-40B4-BE49-F238E27FC236}">
                        <a16:creationId xmlns:a16="http://schemas.microsoft.com/office/drawing/2014/main" id="{6E8B9916-1921-4F09-A6BB-8C062DF7ED9D}"/>
                      </a:ext>
                    </a:extLst>
                  </p:cNvPr>
                  <p:cNvSpPr txBox="1"/>
                  <p:nvPr/>
                </p:nvSpPr>
                <p:spPr>
                  <a:xfrm>
                    <a:off x="8229297" y="277156"/>
                    <a:ext cx="1355179" cy="60382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𝑆𝑡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fr-FR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fr-FR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5" name="ZoneTexte 164">
                    <a:extLst>
                      <a:ext uri="{FF2B5EF4-FFF2-40B4-BE49-F238E27FC236}">
                        <a16:creationId xmlns:a16="http://schemas.microsoft.com/office/drawing/2014/main" id="{6E8B9916-1921-4F09-A6BB-8C062DF7ED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29297" y="277156"/>
                    <a:ext cx="1355179" cy="6038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6" name="ZoneTexte 165">
                    <a:extLst>
                      <a:ext uri="{FF2B5EF4-FFF2-40B4-BE49-F238E27FC236}">
                        <a16:creationId xmlns:a16="http://schemas.microsoft.com/office/drawing/2014/main" id="{727BA952-9C34-4FC8-A5C7-49E5BAB08C6F}"/>
                      </a:ext>
                    </a:extLst>
                  </p:cNvPr>
                  <p:cNvSpPr txBox="1"/>
                  <p:nvPr/>
                </p:nvSpPr>
                <p:spPr>
                  <a:xfrm>
                    <a:off x="9789447" y="106693"/>
                    <a:ext cx="2781794" cy="944746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a14:m>
                    <a:r>
                      <a:rPr lang="fr-FR" dirty="0"/>
                      <a:t>: </a:t>
                    </a:r>
                    <a:r>
                      <a:rPr lang="fr-FR" dirty="0" err="1"/>
                      <a:t>Strouhal</a:t>
                    </a:r>
                    <a:r>
                      <a:rPr lang="fr-FR" dirty="0"/>
                      <a:t> </a:t>
                    </a:r>
                    <a:r>
                      <a:rPr lang="fr-FR" dirty="0" err="1"/>
                      <a:t>frequency</a:t>
                    </a:r>
                    <a:endParaRPr lang="fr-FR" dirty="0"/>
                  </a:p>
                  <a:p>
                    <a14:m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a14:m>
                    <a:r>
                      <a:rPr lang="fr-FR" i="1" dirty="0"/>
                      <a:t>: </a:t>
                    </a:r>
                    <a:r>
                      <a:rPr lang="fr-FR" dirty="0" err="1"/>
                      <a:t>Cylinder</a:t>
                    </a:r>
                    <a:r>
                      <a:rPr lang="fr-FR" dirty="0"/>
                      <a:t> </a:t>
                    </a:r>
                    <a:r>
                      <a:rPr lang="fr-FR" dirty="0" err="1"/>
                      <a:t>diameter</a:t>
                    </a:r>
                    <a:endParaRPr lang="fr-FR" dirty="0"/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acc>
                              <m:accPr>
                                <m:chr m:val="̅"/>
                                <m:ctrlP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a14:m>
                    <a:r>
                      <a:rPr lang="fr-FR" i="1" dirty="0">
                        <a:solidFill>
                          <a:schemeClr val="tx1"/>
                        </a:solidFill>
                      </a:rPr>
                      <a:t>:</a:t>
                    </a:r>
                    <a:r>
                      <a:rPr lang="fr-FR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fr-FR" dirty="0" err="1">
                        <a:solidFill>
                          <a:schemeClr val="tx1"/>
                        </a:solidFill>
                      </a:rPr>
                      <a:t>projected</a:t>
                    </a:r>
                    <a:r>
                      <a:rPr lang="fr-FR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fr-FR" dirty="0" err="1">
                        <a:solidFill>
                          <a:schemeClr val="tx1"/>
                        </a:solidFill>
                      </a:rPr>
                      <a:t>velocity</a:t>
                    </a:r>
                    <a:r>
                      <a:rPr lang="fr-FR" dirty="0">
                        <a:solidFill>
                          <a:schemeClr val="tx1"/>
                        </a:solidFill>
                      </a:rPr>
                      <a:t> </a:t>
                    </a:r>
                    <a:endParaRPr lang="fr-FR" i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6" name="ZoneTexte 165">
                    <a:extLst>
                      <a:ext uri="{FF2B5EF4-FFF2-40B4-BE49-F238E27FC236}">
                        <a16:creationId xmlns:a16="http://schemas.microsoft.com/office/drawing/2014/main" id="{727BA952-9C34-4FC8-A5C7-49E5BAB08C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89447" y="106693"/>
                    <a:ext cx="2781794" cy="94474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658" t="-3226" b="-774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C46A2269-28A3-4D4C-8600-C77B1F44E230}"/>
              </a:ext>
            </a:extLst>
          </p:cNvPr>
          <p:cNvGrpSpPr/>
          <p:nvPr/>
        </p:nvGrpSpPr>
        <p:grpSpPr>
          <a:xfrm>
            <a:off x="5954954" y="2171325"/>
            <a:ext cx="6184028" cy="4581225"/>
            <a:chOff x="5954954" y="2171325"/>
            <a:chExt cx="6184028" cy="4581225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A270378D-2707-44C9-A66C-57A7B55849E7}"/>
                </a:ext>
              </a:extLst>
            </p:cNvPr>
            <p:cNvGrpSpPr/>
            <p:nvPr/>
          </p:nvGrpSpPr>
          <p:grpSpPr>
            <a:xfrm>
              <a:off x="5954954" y="2171325"/>
              <a:ext cx="6184028" cy="4581225"/>
              <a:chOff x="5954954" y="2171325"/>
              <a:chExt cx="6184028" cy="4581225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901B6326-35BE-47A9-B341-B4924AC924C8}"/>
                  </a:ext>
                </a:extLst>
              </p:cNvPr>
              <p:cNvGrpSpPr/>
              <p:nvPr/>
            </p:nvGrpSpPr>
            <p:grpSpPr>
              <a:xfrm>
                <a:off x="5954954" y="2171325"/>
                <a:ext cx="6184028" cy="4581225"/>
                <a:chOff x="5954954" y="2171325"/>
                <a:chExt cx="6184028" cy="4581225"/>
              </a:xfrm>
            </p:grpSpPr>
            <p:grpSp>
              <p:nvGrpSpPr>
                <p:cNvPr id="13" name="Groupe 12">
                  <a:extLst>
                    <a:ext uri="{FF2B5EF4-FFF2-40B4-BE49-F238E27FC236}">
                      <a16:creationId xmlns:a16="http://schemas.microsoft.com/office/drawing/2014/main" id="{77865B0F-4BF2-42D6-8FF4-B64DC5B055E9}"/>
                    </a:ext>
                  </a:extLst>
                </p:cNvPr>
                <p:cNvGrpSpPr/>
                <p:nvPr/>
              </p:nvGrpSpPr>
              <p:grpSpPr>
                <a:xfrm>
                  <a:off x="5954954" y="2171325"/>
                  <a:ext cx="6184028" cy="4581225"/>
                  <a:chOff x="5954954" y="2171325"/>
                  <a:chExt cx="6184028" cy="4581225"/>
                </a:xfrm>
              </p:grpSpPr>
              <p:grpSp>
                <p:nvGrpSpPr>
                  <p:cNvPr id="98" name="Groupe 97">
                    <a:extLst>
                      <a:ext uri="{FF2B5EF4-FFF2-40B4-BE49-F238E27FC236}">
                        <a16:creationId xmlns:a16="http://schemas.microsoft.com/office/drawing/2014/main" id="{BEDA50FE-3650-44C9-A077-D4A42E62AE12}"/>
                      </a:ext>
                    </a:extLst>
                  </p:cNvPr>
                  <p:cNvGrpSpPr/>
                  <p:nvPr/>
                </p:nvGrpSpPr>
                <p:grpSpPr>
                  <a:xfrm>
                    <a:off x="5998414" y="4026865"/>
                    <a:ext cx="6109345" cy="1541175"/>
                    <a:chOff x="187944" y="4365516"/>
                    <a:chExt cx="11654071" cy="1491760"/>
                  </a:xfrm>
                </p:grpSpPr>
                <p:grpSp>
                  <p:nvGrpSpPr>
                    <p:cNvPr id="42" name="Groupe 41">
                      <a:extLst>
                        <a:ext uri="{FF2B5EF4-FFF2-40B4-BE49-F238E27FC236}">
                          <a16:creationId xmlns:a16="http://schemas.microsoft.com/office/drawing/2014/main" id="{E035DCF3-2C80-4EC2-A6D4-9A88CF7FE2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7944" y="4365516"/>
                      <a:ext cx="11654071" cy="1491760"/>
                      <a:chOff x="187944" y="4365516"/>
                      <a:chExt cx="11654071" cy="1491760"/>
                    </a:xfrm>
                  </p:grpSpPr>
                  <p:pic>
                    <p:nvPicPr>
                      <p:cNvPr id="23" name="Image 22">
                        <a:extLst>
                          <a:ext uri="{FF2B5EF4-FFF2-40B4-BE49-F238E27FC236}">
                            <a16:creationId xmlns:a16="http://schemas.microsoft.com/office/drawing/2014/main" id="{9B10DAE7-7A33-4DDD-BF3D-7AB40FB8B4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005" r="9198"/>
                      <a:stretch/>
                    </p:blipFill>
                    <p:spPr>
                      <a:xfrm>
                        <a:off x="187944" y="4365516"/>
                        <a:ext cx="11654071" cy="1491760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94" name="Connecteur droit 93">
                        <a:extLst>
                          <a:ext uri="{FF2B5EF4-FFF2-40B4-BE49-F238E27FC236}">
                            <a16:creationId xmlns:a16="http://schemas.microsoft.com/office/drawing/2014/main" id="{09916176-C700-478C-B85F-DA41D65C12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21848" y="5132932"/>
                        <a:ext cx="1" cy="10800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54" name="Connecteur droit 53">
                      <a:extLst>
                        <a:ext uri="{FF2B5EF4-FFF2-40B4-BE49-F238E27FC236}">
                          <a16:creationId xmlns:a16="http://schemas.microsoft.com/office/drawing/2014/main" id="{DA2B46B7-55E4-4738-8814-924372A1F64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90320" y="4516827"/>
                      <a:ext cx="81280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Connecteur droit 96">
                      <a:extLst>
                        <a:ext uri="{FF2B5EF4-FFF2-40B4-BE49-F238E27FC236}">
                          <a16:creationId xmlns:a16="http://schemas.microsoft.com/office/drawing/2014/main" id="{34A19E8A-AB68-49D6-8743-07CF750909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90320" y="4704787"/>
                      <a:ext cx="81280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9" name="Image 8">
                    <a:extLst>
                      <a:ext uri="{FF2B5EF4-FFF2-40B4-BE49-F238E27FC236}">
                        <a16:creationId xmlns:a16="http://schemas.microsoft.com/office/drawing/2014/main" id="{BEF9B8E6-A0A2-491D-A4A5-63E386E763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327875" y="2233082"/>
                    <a:ext cx="3068552" cy="1702190"/>
                  </a:xfrm>
                  <a:prstGeom prst="rect">
                    <a:avLst/>
                  </a:prstGeom>
                </p:spPr>
              </p:pic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680CE1F7-8715-4381-8190-BFEC90D993C0}"/>
                      </a:ext>
                    </a:extLst>
                  </p:cNvPr>
                  <p:cNvSpPr/>
                  <p:nvPr/>
                </p:nvSpPr>
                <p:spPr>
                  <a:xfrm>
                    <a:off x="5954954" y="2171325"/>
                    <a:ext cx="6184028" cy="4581225"/>
                  </a:xfrm>
                  <a:prstGeom prst="rect">
                    <a:avLst/>
                  </a:prstGeom>
                  <a:noFill/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5" name="Image 14">
                  <a:extLst>
                    <a:ext uri="{FF2B5EF4-FFF2-40B4-BE49-F238E27FC236}">
                      <a16:creationId xmlns:a16="http://schemas.microsoft.com/office/drawing/2014/main" id="{3BED05FB-D29D-4FF8-AFF3-246150648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845132" y="5698716"/>
                  <a:ext cx="2880084" cy="1030036"/>
                </a:xfrm>
                <a:prstGeom prst="rect">
                  <a:avLst/>
                </a:prstGeom>
              </p:spPr>
            </p:pic>
          </p:grp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7DEE05FF-E481-4F4F-A5BD-67D48895A9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7930" y="4667712"/>
                <a:ext cx="5775960" cy="0"/>
              </a:xfrm>
              <a:prstGeom prst="line">
                <a:avLst/>
              </a:prstGeom>
              <a:ln w="19050">
                <a:solidFill>
                  <a:srgbClr val="FF0000">
                    <a:alpha val="50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16ED022F-9FD8-4D97-B234-2002070B9CB6}"/>
                  </a:ext>
                </a:extLst>
              </p:cNvPr>
              <p:cNvSpPr/>
              <p:nvPr/>
            </p:nvSpPr>
            <p:spPr>
              <a:xfrm>
                <a:off x="6297929" y="4339512"/>
                <a:ext cx="5638797" cy="842576"/>
              </a:xfrm>
              <a:custGeom>
                <a:avLst/>
                <a:gdLst>
                  <a:gd name="connsiteX0" fmla="*/ 0 w 5585460"/>
                  <a:gd name="connsiteY0" fmla="*/ 838200 h 838200"/>
                  <a:gd name="connsiteX1" fmla="*/ 1207770 w 5585460"/>
                  <a:gd name="connsiteY1" fmla="*/ 434340 h 838200"/>
                  <a:gd name="connsiteX2" fmla="*/ 3756660 w 5585460"/>
                  <a:gd name="connsiteY2" fmla="*/ 182880 h 838200"/>
                  <a:gd name="connsiteX3" fmla="*/ 5585460 w 5585460"/>
                  <a:gd name="connsiteY3" fmla="*/ 0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85460" h="838200">
                    <a:moveTo>
                      <a:pt x="0" y="838200"/>
                    </a:moveTo>
                    <a:cubicBezTo>
                      <a:pt x="290830" y="690880"/>
                      <a:pt x="581660" y="543560"/>
                      <a:pt x="1207770" y="434340"/>
                    </a:cubicBezTo>
                    <a:cubicBezTo>
                      <a:pt x="1833880" y="325120"/>
                      <a:pt x="3756660" y="182880"/>
                      <a:pt x="3756660" y="182880"/>
                    </a:cubicBezTo>
                    <a:lnTo>
                      <a:pt x="5585460" y="0"/>
                    </a:lnTo>
                  </a:path>
                </a:pathLst>
              </a:custGeom>
              <a:noFill/>
              <a:ln w="19050">
                <a:solidFill>
                  <a:srgbClr val="0070C0">
                    <a:alpha val="50000"/>
                  </a:srgb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D9A58313-CEBE-4AC5-860A-C3136CF7C6BA}"/>
                </a:ext>
              </a:extLst>
            </p:cNvPr>
            <p:cNvSpPr txBox="1"/>
            <p:nvPr/>
          </p:nvSpPr>
          <p:spPr>
            <a:xfrm>
              <a:off x="7505865" y="4320615"/>
              <a:ext cx="16587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Secondary flow structures</a:t>
              </a:r>
            </a:p>
          </p:txBody>
        </p:sp>
        <p:cxnSp>
          <p:nvCxnSpPr>
            <p:cNvPr id="188" name="Gerade Verbindung mit Pfeil 37">
              <a:extLst>
                <a:ext uri="{FF2B5EF4-FFF2-40B4-BE49-F238E27FC236}">
                  <a16:creationId xmlns:a16="http://schemas.microsoft.com/office/drawing/2014/main" id="{ADEFCE39-6F8E-4011-8B85-02778F8FEFC0}"/>
                </a:ext>
              </a:extLst>
            </p:cNvPr>
            <p:cNvCxnSpPr>
              <a:cxnSpLocks/>
            </p:cNvCxnSpPr>
            <p:nvPr/>
          </p:nvCxnSpPr>
          <p:spPr>
            <a:xfrm>
              <a:off x="7585032" y="4560426"/>
              <a:ext cx="1" cy="107286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Gerade Verbindung mit Pfeil 37">
              <a:extLst>
                <a:ext uri="{FF2B5EF4-FFF2-40B4-BE49-F238E27FC236}">
                  <a16:creationId xmlns:a16="http://schemas.microsoft.com/office/drawing/2014/main" id="{2C605142-0C62-416E-AA95-976587C03C96}"/>
                </a:ext>
              </a:extLst>
            </p:cNvPr>
            <p:cNvCxnSpPr>
              <a:cxnSpLocks/>
            </p:cNvCxnSpPr>
            <p:nvPr/>
          </p:nvCxnSpPr>
          <p:spPr>
            <a:xfrm>
              <a:off x="8680111" y="4664364"/>
              <a:ext cx="1" cy="107286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Gerade Verbindung mit Pfeil 37">
              <a:extLst>
                <a:ext uri="{FF2B5EF4-FFF2-40B4-BE49-F238E27FC236}">
                  <a16:creationId xmlns:a16="http://schemas.microsoft.com/office/drawing/2014/main" id="{20A95CA5-B1B3-4D49-AD52-E25808925F97}"/>
                </a:ext>
              </a:extLst>
            </p:cNvPr>
            <p:cNvCxnSpPr>
              <a:cxnSpLocks/>
            </p:cNvCxnSpPr>
            <p:nvPr/>
          </p:nvCxnSpPr>
          <p:spPr>
            <a:xfrm>
              <a:off x="11885591" y="4320615"/>
              <a:ext cx="0" cy="350446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ZoneTexte 204">
              <a:extLst>
                <a:ext uri="{FF2B5EF4-FFF2-40B4-BE49-F238E27FC236}">
                  <a16:creationId xmlns:a16="http://schemas.microsoft.com/office/drawing/2014/main" id="{90362AFE-4D1B-4454-A681-70B5F3F2A548}"/>
                </a:ext>
              </a:extLst>
            </p:cNvPr>
            <p:cNvSpPr txBox="1"/>
            <p:nvPr/>
          </p:nvSpPr>
          <p:spPr>
            <a:xfrm>
              <a:off x="10939189" y="4377374"/>
              <a:ext cx="11347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Inflow distortion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FB8A480B-BF73-462E-99F0-368533DE7873}"/>
              </a:ext>
            </a:extLst>
          </p:cNvPr>
          <p:cNvGrpSpPr/>
          <p:nvPr/>
        </p:nvGrpSpPr>
        <p:grpSpPr>
          <a:xfrm>
            <a:off x="84241" y="1218727"/>
            <a:ext cx="5639312" cy="4101593"/>
            <a:chOff x="84241" y="1218727"/>
            <a:chExt cx="5639312" cy="4101593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8078131A-520A-49D2-859B-8824BA544E73}"/>
                </a:ext>
              </a:extLst>
            </p:cNvPr>
            <p:cNvGrpSpPr/>
            <p:nvPr/>
          </p:nvGrpSpPr>
          <p:grpSpPr>
            <a:xfrm>
              <a:off x="84241" y="1218727"/>
              <a:ext cx="5639312" cy="4101593"/>
              <a:chOff x="84241" y="1218727"/>
              <a:chExt cx="5639312" cy="4101593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66DAC60B-C027-429E-AAF7-1CDEB6298624}"/>
                  </a:ext>
                </a:extLst>
              </p:cNvPr>
              <p:cNvGrpSpPr/>
              <p:nvPr/>
            </p:nvGrpSpPr>
            <p:grpSpPr>
              <a:xfrm>
                <a:off x="84241" y="1218727"/>
                <a:ext cx="5639312" cy="4101593"/>
                <a:chOff x="152010" y="953792"/>
                <a:chExt cx="5639312" cy="4101593"/>
              </a:xfrm>
            </p:grpSpPr>
            <p:grpSp>
              <p:nvGrpSpPr>
                <p:cNvPr id="4" name="Groupe 3">
                  <a:extLst>
                    <a:ext uri="{FF2B5EF4-FFF2-40B4-BE49-F238E27FC236}">
                      <a16:creationId xmlns:a16="http://schemas.microsoft.com/office/drawing/2014/main" id="{2DEFCC99-E919-4D6F-BDC7-168AA5FA7299}"/>
                    </a:ext>
                  </a:extLst>
                </p:cNvPr>
                <p:cNvGrpSpPr/>
                <p:nvPr/>
              </p:nvGrpSpPr>
              <p:grpSpPr>
                <a:xfrm>
                  <a:off x="389018" y="960207"/>
                  <a:ext cx="5222005" cy="2607905"/>
                  <a:chOff x="320194" y="901215"/>
                  <a:chExt cx="5222005" cy="2607905"/>
                </a:xfrm>
              </p:grpSpPr>
              <p:sp>
                <p:nvSpPr>
                  <p:cNvPr id="57" name="ZoneTexte 56">
                    <a:extLst>
                      <a:ext uri="{FF2B5EF4-FFF2-40B4-BE49-F238E27FC236}">
                        <a16:creationId xmlns:a16="http://schemas.microsoft.com/office/drawing/2014/main" id="{C5D6BFF7-6F30-4C62-AEE6-1EFDF0108023}"/>
                      </a:ext>
                    </a:extLst>
                  </p:cNvPr>
                  <p:cNvSpPr txBox="1"/>
                  <p:nvPr/>
                </p:nvSpPr>
                <p:spPr>
                  <a:xfrm>
                    <a:off x="320194" y="906947"/>
                    <a:ext cx="2601144" cy="5847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Inclined configuration,</a:t>
                    </a:r>
                  </a:p>
                  <a:p>
                    <a:pPr algn="ctr"/>
                    <a:r>
                      <a:rPr lang="en-US" sz="1600" dirty="0"/>
                      <a:t>x/D = 2, y/B = 0.64, z/D = 3.2</a:t>
                    </a:r>
                  </a:p>
                </p:txBody>
              </p:sp>
              <p:pic>
                <p:nvPicPr>
                  <p:cNvPr id="58" name="Image 57">
                    <a:extLst>
                      <a:ext uri="{FF2B5EF4-FFF2-40B4-BE49-F238E27FC236}">
                        <a16:creationId xmlns:a16="http://schemas.microsoft.com/office/drawing/2014/main" id="{686491CB-2754-4A19-BB61-24A77897A6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637" t="2960" r="52534"/>
                  <a:stretch/>
                </p:blipFill>
                <p:spPr>
                  <a:xfrm>
                    <a:off x="320194" y="1543284"/>
                    <a:ext cx="2452627" cy="1965836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pic>
                <p:nvPicPr>
                  <p:cNvPr id="68" name="Image 67">
                    <a:extLst>
                      <a:ext uri="{FF2B5EF4-FFF2-40B4-BE49-F238E27FC236}">
                        <a16:creationId xmlns:a16="http://schemas.microsoft.com/office/drawing/2014/main" id="{889468FE-8551-4A2E-A698-50E3E7A9E8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2874" t="4221" r="8298"/>
                  <a:stretch/>
                </p:blipFill>
                <p:spPr>
                  <a:xfrm>
                    <a:off x="3089573" y="1540594"/>
                    <a:ext cx="2452626" cy="196583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69" name="ZoneTexte 68">
                    <a:extLst>
                      <a:ext uri="{FF2B5EF4-FFF2-40B4-BE49-F238E27FC236}">
                        <a16:creationId xmlns:a16="http://schemas.microsoft.com/office/drawing/2014/main" id="{1893FFDF-E118-4A52-A2E4-2C7D4F4AB441}"/>
                      </a:ext>
                    </a:extLst>
                  </p:cNvPr>
                  <p:cNvSpPr txBox="1"/>
                  <p:nvPr/>
                </p:nvSpPr>
                <p:spPr>
                  <a:xfrm>
                    <a:off x="3086113" y="901215"/>
                    <a:ext cx="2452626" cy="5847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Inclined configuration,</a:t>
                    </a:r>
                  </a:p>
                  <a:p>
                    <a:pPr algn="ctr"/>
                    <a:r>
                      <a:rPr lang="en-US" sz="1600" dirty="0"/>
                      <a:t>x/D = 2, y/B = 0.7, z/D = 3.1</a:t>
                    </a:r>
                  </a:p>
                </p:txBody>
              </p:sp>
            </p:grp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676674F-4A52-40BC-A2E1-1DD7FB06D83C}"/>
                    </a:ext>
                  </a:extLst>
                </p:cNvPr>
                <p:cNvSpPr/>
                <p:nvPr/>
              </p:nvSpPr>
              <p:spPr>
                <a:xfrm>
                  <a:off x="152010" y="953792"/>
                  <a:ext cx="5639312" cy="4101593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42FEBA3-744E-417C-880F-1014358C139E}"/>
                  </a:ext>
                </a:extLst>
              </p:cNvPr>
              <p:cNvSpPr txBox="1"/>
              <p:nvPr/>
            </p:nvSpPr>
            <p:spPr>
              <a:xfrm>
                <a:off x="1306908" y="2375196"/>
                <a:ext cx="14669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Peak in the spectra : vortex shedding</a:t>
                </a:r>
              </a:p>
            </p:txBody>
          </p:sp>
          <p:sp>
            <p:nvSpPr>
              <p:cNvPr id="167" name="ZoneTexte 166">
                <a:extLst>
                  <a:ext uri="{FF2B5EF4-FFF2-40B4-BE49-F238E27FC236}">
                    <a16:creationId xmlns:a16="http://schemas.microsoft.com/office/drawing/2014/main" id="{8E15DBF9-C9CC-40CC-8AB2-9DA70B2C88C1}"/>
                  </a:ext>
                </a:extLst>
              </p:cNvPr>
              <p:cNvSpPr txBox="1"/>
              <p:nvPr/>
            </p:nvSpPr>
            <p:spPr>
              <a:xfrm>
                <a:off x="3883490" y="2385772"/>
                <a:ext cx="16563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No peak in the spectra : no vortex shedding</a:t>
                </a:r>
              </a:p>
            </p:txBody>
          </p: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821A3819-E350-457A-9970-8589D5BEA5E6}"/>
                  </a:ext>
                </a:extLst>
              </p:cNvPr>
              <p:cNvCxnSpPr>
                <a:stCxn id="14" idx="1"/>
              </p:cNvCxnSpPr>
              <p:nvPr/>
            </p:nvCxnSpPr>
            <p:spPr>
              <a:xfrm flipH="1">
                <a:off x="1170039" y="2606029"/>
                <a:ext cx="136869" cy="1374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BE4FB6F4-DABD-43C4-B825-094A2452D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76400" y="3988991"/>
              <a:ext cx="3197292" cy="1142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9123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5374175-7EBE-4197-8FC4-F5D066CAF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39" y="2671514"/>
            <a:ext cx="11663402" cy="17350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B0D466-37B6-417F-BD10-BC2E58F62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70" y="1002362"/>
            <a:ext cx="11654071" cy="1409879"/>
          </a:xfrm>
          <a:prstGeom prst="rect">
            <a:avLst/>
          </a:prstGeom>
        </p:spPr>
      </p:pic>
      <p:grpSp>
        <p:nvGrpSpPr>
          <p:cNvPr id="98" name="Groupe 97">
            <a:extLst>
              <a:ext uri="{FF2B5EF4-FFF2-40B4-BE49-F238E27FC236}">
                <a16:creationId xmlns:a16="http://schemas.microsoft.com/office/drawing/2014/main" id="{BEDA50FE-3650-44C9-A077-D4A42E62AE12}"/>
              </a:ext>
            </a:extLst>
          </p:cNvPr>
          <p:cNvGrpSpPr/>
          <p:nvPr/>
        </p:nvGrpSpPr>
        <p:grpSpPr>
          <a:xfrm>
            <a:off x="187944" y="4374847"/>
            <a:ext cx="11654071" cy="1491760"/>
            <a:chOff x="187944" y="4365516"/>
            <a:chExt cx="11654071" cy="1491760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E035DCF3-2C80-4EC2-A6D4-9A88CF7FE254}"/>
                </a:ext>
              </a:extLst>
            </p:cNvPr>
            <p:cNvGrpSpPr/>
            <p:nvPr/>
          </p:nvGrpSpPr>
          <p:grpSpPr>
            <a:xfrm>
              <a:off x="187944" y="4365516"/>
              <a:ext cx="11654071" cy="1491760"/>
              <a:chOff x="187944" y="4365516"/>
              <a:chExt cx="11654071" cy="1491760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9B10DAE7-7A33-4DDD-BF3D-7AB40FB8B4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05" r="9198"/>
              <a:stretch/>
            </p:blipFill>
            <p:spPr>
              <a:xfrm>
                <a:off x="187944" y="4365516"/>
                <a:ext cx="11654071" cy="1491760"/>
              </a:xfrm>
              <a:prstGeom prst="rect">
                <a:avLst/>
              </a:prstGeom>
            </p:spPr>
          </p:pic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09916176-C700-478C-B85F-DA41D65C12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848" y="5132932"/>
                <a:ext cx="1" cy="108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DA2B46B7-55E4-4738-8814-924372A1F646}"/>
                </a:ext>
              </a:extLst>
            </p:cNvPr>
            <p:cNvCxnSpPr>
              <a:cxnSpLocks/>
            </p:cNvCxnSpPr>
            <p:nvPr/>
          </p:nvCxnSpPr>
          <p:spPr>
            <a:xfrm>
              <a:off x="1290320" y="4516827"/>
              <a:ext cx="812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34A19E8A-AB68-49D6-8743-07CF750909AA}"/>
                </a:ext>
              </a:extLst>
            </p:cNvPr>
            <p:cNvCxnSpPr>
              <a:cxnSpLocks/>
            </p:cNvCxnSpPr>
            <p:nvPr/>
          </p:nvCxnSpPr>
          <p:spPr>
            <a:xfrm>
              <a:off x="1290320" y="4704787"/>
              <a:ext cx="812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itre 4">
            <a:extLst>
              <a:ext uri="{FF2B5EF4-FFF2-40B4-BE49-F238E27FC236}">
                <a16:creationId xmlns:a16="http://schemas.microsoft.com/office/drawing/2014/main" id="{60DDF60A-1113-432E-B21D-8B237C62E7B9}"/>
              </a:ext>
            </a:extLst>
          </p:cNvPr>
          <p:cNvSpPr txBox="1">
            <a:spLocks/>
          </p:cNvSpPr>
          <p:nvPr/>
        </p:nvSpPr>
        <p:spPr>
          <a:xfrm>
            <a:off x="191217" y="119640"/>
            <a:ext cx="1209675" cy="698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Results</a:t>
            </a:r>
            <a:endParaRPr lang="en-US" dirty="0"/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50258079-17EF-4D05-9E2F-8586A1A18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449"/>
            <a:ext cx="10515600" cy="698743"/>
          </a:xfrm>
        </p:spPr>
        <p:txBody>
          <a:bodyPr>
            <a:normAutofit/>
          </a:bodyPr>
          <a:lstStyle/>
          <a:p>
            <a:r>
              <a:rPr lang="fr-FR" dirty="0" err="1"/>
              <a:t>Strouhal</a:t>
            </a:r>
            <a:r>
              <a:rPr lang="fr-FR" dirty="0"/>
              <a:t> </a:t>
            </a:r>
            <a:r>
              <a:rPr lang="fr-FR" dirty="0" err="1"/>
              <a:t>Number</a:t>
            </a:r>
            <a:endParaRPr lang="en-US" dirty="0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F6AB133-B539-4B9D-83A1-8C51FD22CDEA}"/>
              </a:ext>
            </a:extLst>
          </p:cNvPr>
          <p:cNvGrpSpPr/>
          <p:nvPr/>
        </p:nvGrpSpPr>
        <p:grpSpPr>
          <a:xfrm>
            <a:off x="0" y="764838"/>
            <a:ext cx="4123636" cy="3283023"/>
            <a:chOff x="0" y="764838"/>
            <a:chExt cx="4123636" cy="3283023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DDD75DE-1B73-4002-B152-3F9552498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652414"/>
              <a:ext cx="509239" cy="1395447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D708B34-7D58-409B-A89C-86CF53D4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81287"/>
              <a:ext cx="509239" cy="1395447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76F345E4-7B02-4A78-9143-F40885FB65B1}"/>
                </a:ext>
              </a:extLst>
            </p:cNvPr>
            <p:cNvSpPr txBox="1"/>
            <p:nvPr/>
          </p:nvSpPr>
          <p:spPr>
            <a:xfrm>
              <a:off x="738676" y="764838"/>
              <a:ext cx="33189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/>
                <a:t>Horizontal configuration, x/D = 2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2992E54B-104F-4763-A082-A2C495DDBF47}"/>
                </a:ext>
              </a:extLst>
            </p:cNvPr>
            <p:cNvSpPr txBox="1"/>
            <p:nvPr/>
          </p:nvSpPr>
          <p:spPr>
            <a:xfrm>
              <a:off x="804693" y="2409994"/>
              <a:ext cx="33189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err="1"/>
                <a:t>Inclined</a:t>
              </a:r>
              <a:r>
                <a:rPr lang="fr-FR" sz="1600" b="1" dirty="0"/>
                <a:t> configuration, x/D = 2</a:t>
              </a:r>
            </a:p>
          </p:txBody>
        </p: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7CE5656E-B910-4FBA-B882-BB2A355E646E}"/>
              </a:ext>
            </a:extLst>
          </p:cNvPr>
          <p:cNvGrpSpPr/>
          <p:nvPr/>
        </p:nvGrpSpPr>
        <p:grpSpPr>
          <a:xfrm>
            <a:off x="838200" y="1019387"/>
            <a:ext cx="10934700" cy="3190663"/>
            <a:chOff x="838200" y="1019387"/>
            <a:chExt cx="10934700" cy="319066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740FCD3-E0A7-4FC7-8875-DAABC93E7E94}"/>
                </a:ext>
              </a:extLst>
            </p:cNvPr>
            <p:cNvSpPr/>
            <p:nvPr/>
          </p:nvSpPr>
          <p:spPr>
            <a:xfrm>
              <a:off x="9810750" y="1019387"/>
              <a:ext cx="1962150" cy="319066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63AB62F-8ABC-499F-9682-A8F4E0474526}"/>
                </a:ext>
              </a:extLst>
            </p:cNvPr>
            <p:cNvSpPr/>
            <p:nvPr/>
          </p:nvSpPr>
          <p:spPr>
            <a:xfrm>
              <a:off x="838200" y="1019387"/>
              <a:ext cx="1285319" cy="319066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B4A7C855-2E72-4490-8C84-9D593F2A5DEA}"/>
              </a:ext>
            </a:extLst>
          </p:cNvPr>
          <p:cNvSpPr/>
          <p:nvPr/>
        </p:nvSpPr>
        <p:spPr>
          <a:xfrm>
            <a:off x="2123519" y="1019387"/>
            <a:ext cx="7687231" cy="3190663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6D012A0F-1324-4D8D-B57E-72573F8B9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8238" y="5822111"/>
            <a:ext cx="2719546" cy="97262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5B694F80-831B-4793-A9F3-EA8A7466ED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2019" y="5821994"/>
            <a:ext cx="2719546" cy="9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20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7FD31-32B0-4C90-9211-23C0B520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397782"/>
            <a:ext cx="10885714" cy="1325563"/>
          </a:xfrm>
        </p:spPr>
        <p:txBody>
          <a:bodyPr/>
          <a:lstStyle/>
          <a:p>
            <a:r>
              <a:rPr lang="fr-FR" dirty="0"/>
              <a:t>Appendix III: </a:t>
            </a:r>
            <a:r>
              <a:rPr lang="fr-FR" dirty="0" err="1"/>
              <a:t>Strouhal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</a:t>
            </a:r>
            <a:r>
              <a:rPr lang="fr-FR" dirty="0" err="1"/>
              <a:t>across</a:t>
            </a:r>
            <a:r>
              <a:rPr lang="fr-FR" dirty="0"/>
              <a:t> the </a:t>
            </a:r>
            <a:r>
              <a:rPr lang="fr-FR" dirty="0" err="1"/>
              <a:t>width</a:t>
            </a:r>
            <a:endParaRPr lang="fr-FR" dirty="0"/>
          </a:p>
        </p:txBody>
      </p:sp>
      <p:pic>
        <p:nvPicPr>
          <p:cNvPr id="4" name="Grafik 8">
            <a:extLst>
              <a:ext uri="{FF2B5EF4-FFF2-40B4-BE49-F238E27FC236}">
                <a16:creationId xmlns:a16="http://schemas.microsoft.com/office/drawing/2014/main" id="{E49A86F3-7CD0-4935-871D-2D0DFC002E3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696" y="2137001"/>
            <a:ext cx="10648606" cy="3980769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5B4566F-EBE4-4690-80CE-58B8BCB01B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F3CDCB-3078-4F39-8F9D-A6249FEB648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368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3710F-97A6-4595-B00D-F9A0A5674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941" y="166697"/>
            <a:ext cx="7241925" cy="499236"/>
          </a:xfrm>
        </p:spPr>
        <p:txBody>
          <a:bodyPr/>
          <a:lstStyle/>
          <a:p>
            <a:r>
              <a:rPr lang="fr-FR" dirty="0" err="1"/>
              <a:t>Intensity</a:t>
            </a:r>
            <a:r>
              <a:rPr lang="fr-FR" dirty="0"/>
              <a:t> of vortex </a:t>
            </a:r>
            <a:r>
              <a:rPr lang="fr-FR" dirty="0" err="1"/>
              <a:t>shedding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367AC07-7188-4374-91FA-EEFDC1DE9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34" y="2159985"/>
            <a:ext cx="4696941" cy="4295002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5445457" y="928048"/>
            <a:ext cx="6191372" cy="5750579"/>
            <a:chOff x="5127175" y="164120"/>
            <a:chExt cx="6509654" cy="651450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781BC5F-022B-402E-A582-75E615DB5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7175" y="164120"/>
              <a:ext cx="6509654" cy="134833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E3BB826-133E-4920-A313-CEB5A85EE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7175" y="2748393"/>
              <a:ext cx="6509654" cy="1271712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71D9A1E-675E-4F99-8C17-423096D42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7175" y="5282353"/>
              <a:ext cx="6509654" cy="1396274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F43DB48-82F7-403B-8894-968211C1E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27175" y="4020105"/>
              <a:ext cx="6509654" cy="1234808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6F38FAE9-DC98-4749-9594-E8573ABCC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27175" y="1540774"/>
              <a:ext cx="6509654" cy="1238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251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2176F4-A1A5-43E6-A496-34F11523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493"/>
            <a:ext cx="10515600" cy="681800"/>
          </a:xfrm>
        </p:spPr>
        <p:txBody>
          <a:bodyPr/>
          <a:lstStyle/>
          <a:p>
            <a:r>
              <a:rPr lang="fr-FR" dirty="0"/>
              <a:t>Turbulent normal stress </a:t>
            </a:r>
            <a:r>
              <a:rPr lang="fr-FR" i="1" dirty="0"/>
              <a:t>u’² </a:t>
            </a:r>
            <a:r>
              <a:rPr lang="fr-FR" dirty="0"/>
              <a:t>and </a:t>
            </a:r>
            <a:r>
              <a:rPr lang="fr-FR" i="1" dirty="0"/>
              <a:t>w’²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A47580-5C41-46F5-9271-02A4BF028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3" y="2207979"/>
            <a:ext cx="5907654" cy="10937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F51F41-C20B-482C-916F-EE435C0FC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2" y="3416389"/>
            <a:ext cx="5907654" cy="11087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72F0ED-EFC8-4E7B-B034-30ABA2F53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" y="4634989"/>
            <a:ext cx="5907653" cy="123147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649842-CB08-4670-8A65-5D303D331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228" y="2173208"/>
            <a:ext cx="6081036" cy="113945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DBE7DA-0459-46FE-8B04-662D87BA4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0684" y="3409655"/>
            <a:ext cx="6166120" cy="113945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7210483-A755-48CF-8304-20623519B2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4227" y="4624103"/>
            <a:ext cx="6070941" cy="1294193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48FD44-8300-46CC-82F5-907DC888A72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F3CDCB-3078-4F39-8F9D-A6249FEB648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723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F24B04-6B55-49C9-AB04-1238EE54D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DF26AC-6AFA-4573-ADDF-CA45FCE3D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384" y="1012485"/>
            <a:ext cx="10515600" cy="4350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/>
              <a:t>Central part of the cross section: 2 </a:t>
            </a:r>
            <a:r>
              <a:rPr lang="fr-FR" dirty="0" err="1"/>
              <a:t>shear</a:t>
            </a:r>
            <a:r>
              <a:rPr lang="fr-FR" dirty="0"/>
              <a:t> </a:t>
            </a:r>
            <a:r>
              <a:rPr lang="fr-FR" dirty="0" err="1"/>
              <a:t>layers</a:t>
            </a:r>
            <a:r>
              <a:rPr lang="fr-FR" dirty="0"/>
              <a:t>, </a:t>
            </a:r>
            <a:r>
              <a:rPr lang="fr-FR" dirty="0" err="1"/>
              <a:t>presence</a:t>
            </a:r>
            <a:r>
              <a:rPr lang="fr-FR" dirty="0"/>
              <a:t> of vortex </a:t>
            </a:r>
            <a:r>
              <a:rPr lang="fr-FR" dirty="0" err="1"/>
              <a:t>shedding</a:t>
            </a:r>
            <a:endParaRPr lang="fr-FR" dirty="0"/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1B0B137A-FFFA-4753-B1F6-28C53FA5488D}"/>
              </a:ext>
            </a:extLst>
          </p:cNvPr>
          <p:cNvSpPr txBox="1">
            <a:spLocks/>
          </p:cNvSpPr>
          <p:nvPr/>
        </p:nvSpPr>
        <p:spPr>
          <a:xfrm>
            <a:off x="890081" y="1435575"/>
            <a:ext cx="10515600" cy="434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dirty="0"/>
              <a:t>Near the </a:t>
            </a:r>
            <a:r>
              <a:rPr lang="fr-FR" dirty="0" err="1"/>
              <a:t>banks</a:t>
            </a:r>
            <a:r>
              <a:rPr lang="fr-FR" dirty="0"/>
              <a:t>: Single </a:t>
            </a:r>
            <a:r>
              <a:rPr lang="fr-FR" dirty="0" err="1"/>
              <a:t>shear</a:t>
            </a:r>
            <a:r>
              <a:rPr lang="fr-FR" dirty="0"/>
              <a:t> layer,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velocities</a:t>
            </a:r>
            <a:r>
              <a:rPr lang="fr-FR" dirty="0"/>
              <a:t>, no vortex </a:t>
            </a:r>
            <a:r>
              <a:rPr lang="fr-FR" dirty="0" err="1"/>
              <a:t>shedding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Espace réservé du contenu 2">
                <a:extLst>
                  <a:ext uri="{FF2B5EF4-FFF2-40B4-BE49-F238E27FC236}">
                    <a16:creationId xmlns:a16="http://schemas.microsoft.com/office/drawing/2014/main" id="{9A3761EF-287A-4CD3-A0FF-2FA0A22921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0109" y="1912296"/>
                <a:ext cx="10515600" cy="4565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None/>
                </a:pPr>
                <a:r>
                  <a:rPr lang="fr-FR" dirty="0"/>
                  <a:t>Cut-off of vortex </a:t>
                </a:r>
                <a:r>
                  <a:rPr lang="fr-FR" dirty="0" err="1"/>
                  <a:t>shedding</a:t>
                </a:r>
                <a:r>
                  <a:rPr lang="fr-FR" dirty="0"/>
                  <a:t> 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≤0.3</m:t>
                    </m:r>
                  </m:oMath>
                </a14:m>
                <a:r>
                  <a:rPr lang="fr-FR" i="1" dirty="0"/>
                  <a:t> </a:t>
                </a:r>
                <a:r>
                  <a:rPr lang="fr-FR" dirty="0"/>
                  <a:t>and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≤0.5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9" name="Espace réservé du contenu 2">
                <a:extLst>
                  <a:ext uri="{FF2B5EF4-FFF2-40B4-BE49-F238E27FC236}">
                    <a16:creationId xmlns:a16="http://schemas.microsoft.com/office/drawing/2014/main" id="{9A3761EF-287A-4CD3-A0FF-2FA0A2292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09" y="1912296"/>
                <a:ext cx="10515600" cy="456592"/>
              </a:xfrm>
              <a:prstGeom prst="rect">
                <a:avLst/>
              </a:prstGeom>
              <a:blipFill>
                <a:blip r:embed="rId3"/>
                <a:stretch>
                  <a:fillRect l="-464" t="-133333" b="-16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3F012DBA-9461-484C-9D3D-ECC604112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522" y="2812147"/>
            <a:ext cx="10839472" cy="156310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5DB668-D743-4F5A-8403-34FC1D518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71" y="2779842"/>
            <a:ext cx="509239" cy="1395447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C8965AD-4BA0-463A-A4F7-2358F0F9F5B5}"/>
              </a:ext>
            </a:extLst>
          </p:cNvPr>
          <p:cNvCxnSpPr>
            <a:cxnSpLocks/>
          </p:cNvCxnSpPr>
          <p:nvPr/>
        </p:nvCxnSpPr>
        <p:spPr>
          <a:xfrm>
            <a:off x="2780522" y="2561268"/>
            <a:ext cx="0" cy="1880118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C5F36CA-D187-46A2-831E-615370F066DA}"/>
              </a:ext>
            </a:extLst>
          </p:cNvPr>
          <p:cNvCxnSpPr>
            <a:cxnSpLocks/>
          </p:cNvCxnSpPr>
          <p:nvPr/>
        </p:nvCxnSpPr>
        <p:spPr>
          <a:xfrm>
            <a:off x="9949542" y="2561268"/>
            <a:ext cx="0" cy="1880118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7E8E47B-947F-47E4-BCD1-C3208DF42AD1}"/>
              </a:ext>
            </a:extLst>
          </p:cNvPr>
          <p:cNvSpPr txBox="1"/>
          <p:nvPr/>
        </p:nvSpPr>
        <p:spPr>
          <a:xfrm>
            <a:off x="5441135" y="2309829"/>
            <a:ext cx="184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Vortex Shedding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3C0FC3E-AD18-4308-AFBE-D4A23E2EAFF5}"/>
              </a:ext>
            </a:extLst>
          </p:cNvPr>
          <p:cNvSpPr txBox="1"/>
          <p:nvPr/>
        </p:nvSpPr>
        <p:spPr>
          <a:xfrm>
            <a:off x="10009978" y="2348036"/>
            <a:ext cx="211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Vortex Shedding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6BDE90B-1EA7-48CA-87DB-71BF7381DC27}"/>
              </a:ext>
            </a:extLst>
          </p:cNvPr>
          <p:cNvSpPr txBox="1"/>
          <p:nvPr/>
        </p:nvSpPr>
        <p:spPr>
          <a:xfrm>
            <a:off x="678226" y="2346608"/>
            <a:ext cx="211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Vortex Shedding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2CAF0CE-7546-47DF-BC85-6BB953D496FA}"/>
              </a:ext>
            </a:extLst>
          </p:cNvPr>
          <p:cNvGrpSpPr/>
          <p:nvPr/>
        </p:nvGrpSpPr>
        <p:grpSpPr>
          <a:xfrm>
            <a:off x="6594316" y="2904339"/>
            <a:ext cx="5181549" cy="1844634"/>
            <a:chOff x="6594316" y="3127859"/>
            <a:chExt cx="5181549" cy="1844634"/>
          </a:xfrm>
        </p:grpSpPr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E4BA12F3-B6DB-45D8-AB26-2282DAB61C0B}"/>
                </a:ext>
              </a:extLst>
            </p:cNvPr>
            <p:cNvCxnSpPr>
              <a:cxnSpLocks/>
            </p:cNvCxnSpPr>
            <p:nvPr/>
          </p:nvCxnSpPr>
          <p:spPr>
            <a:xfrm>
              <a:off x="9987497" y="4488654"/>
              <a:ext cx="178836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A77FA7AA-ED2A-42BC-8829-6254F5014844}"/>
                    </a:ext>
                  </a:extLst>
                </p:cNvPr>
                <p:cNvSpPr txBox="1"/>
                <p:nvPr/>
              </p:nvSpPr>
              <p:spPr>
                <a:xfrm>
                  <a:off x="10114510" y="4555391"/>
                  <a:ext cx="1502228" cy="41710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den>
                          </m:f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≤0.5</m:t>
                      </m:r>
                    </m:oMath>
                  </a14:m>
                  <a:r>
                    <a:rPr lang="fr-FR" i="1" dirty="0"/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A77FA7AA-ED2A-42BC-8829-6254F50148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14510" y="4555391"/>
                  <a:ext cx="1502228" cy="417102"/>
                </a:xfrm>
                <a:prstGeom prst="rect">
                  <a:avLst/>
                </a:prstGeom>
                <a:blipFill>
                  <a:blip r:embed="rId7"/>
                  <a:stretch>
                    <a:fillRect l="-11336" t="-137681" b="-20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C0BCC684-337F-4FE0-A8A5-6C9A55DBF112}"/>
                </a:ext>
              </a:extLst>
            </p:cNvPr>
            <p:cNvCxnSpPr>
              <a:cxnSpLocks/>
            </p:cNvCxnSpPr>
            <p:nvPr/>
          </p:nvCxnSpPr>
          <p:spPr>
            <a:xfrm>
              <a:off x="6633260" y="3127859"/>
              <a:ext cx="0" cy="113582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8BC094AB-E336-4228-ABBF-26859A977B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4316" y="3128527"/>
              <a:ext cx="86400" cy="864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1009E564-BEDC-402E-BE4F-C7E21A42C0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6856" y="3523950"/>
              <a:ext cx="86400" cy="864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29A12D49-6CE5-425A-92D2-CACAAD2FB8F9}"/>
                    </a:ext>
                  </a:extLst>
                </p:cNvPr>
                <p:cNvSpPr txBox="1"/>
                <p:nvPr/>
              </p:nvSpPr>
              <p:spPr>
                <a:xfrm>
                  <a:off x="6669665" y="3254956"/>
                  <a:ext cx="381130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29A12D49-6CE5-425A-92D2-CACAAD2FB8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9665" y="3254956"/>
                  <a:ext cx="381130" cy="184666"/>
                </a:xfrm>
                <a:prstGeom prst="rect">
                  <a:avLst/>
                </a:prstGeom>
                <a:blipFill>
                  <a:blip r:embed="rId8"/>
                  <a:stretch>
                    <a:fillRect l="-26984" t="-170000" r="-90476" b="-24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029FB23-6506-4D45-A511-36C5D8D460E0}"/>
              </a:ext>
            </a:extLst>
          </p:cNvPr>
          <p:cNvGrpSpPr/>
          <p:nvPr/>
        </p:nvGrpSpPr>
        <p:grpSpPr>
          <a:xfrm>
            <a:off x="1316249" y="3553731"/>
            <a:ext cx="5375787" cy="1226756"/>
            <a:chOff x="1316249" y="3777251"/>
            <a:chExt cx="5375787" cy="1226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2634368F-1F9C-4A63-BA94-E09B30564E8C}"/>
                    </a:ext>
                  </a:extLst>
                </p:cNvPr>
                <p:cNvSpPr txBox="1"/>
                <p:nvPr/>
              </p:nvSpPr>
              <p:spPr>
                <a:xfrm>
                  <a:off x="1316249" y="4586007"/>
                  <a:ext cx="1502228" cy="4180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den>
                          </m:f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≤0.3</m:t>
                      </m:r>
                    </m:oMath>
                  </a14:m>
                  <a:r>
                    <a:rPr lang="fr-FR" i="1" dirty="0"/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2634368F-1F9C-4A63-BA94-E09B30564E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6249" y="4586007"/>
                  <a:ext cx="1502228" cy="418000"/>
                </a:xfrm>
                <a:prstGeom prst="rect">
                  <a:avLst/>
                </a:prstGeom>
                <a:blipFill>
                  <a:blip r:embed="rId9"/>
                  <a:stretch>
                    <a:fillRect l="-9756" t="-137681" b="-20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756376C1-FD5D-4F0B-918A-EB61D1725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2623" y="4488654"/>
              <a:ext cx="126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B4FB0389-B571-4833-9CE6-4BC97A55FFCC}"/>
                </a:ext>
              </a:extLst>
            </p:cNvPr>
            <p:cNvGrpSpPr/>
            <p:nvPr/>
          </p:nvGrpSpPr>
          <p:grpSpPr>
            <a:xfrm>
              <a:off x="6188831" y="3777251"/>
              <a:ext cx="503205" cy="442379"/>
              <a:chOff x="6188831" y="3777251"/>
              <a:chExt cx="503205" cy="442379"/>
            </a:xfrm>
          </p:grpSpPr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953AC83E-D938-4B9F-B211-F38C538B3F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92078" y="3777251"/>
                <a:ext cx="86400" cy="864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96335997-25E4-4255-B668-3C51BF36C6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05636" y="4133230"/>
                <a:ext cx="86400" cy="864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ZoneTexte 103">
                    <a:extLst>
                      <a:ext uri="{FF2B5EF4-FFF2-40B4-BE49-F238E27FC236}">
                        <a16:creationId xmlns:a16="http://schemas.microsoft.com/office/drawing/2014/main" id="{A53009AB-B718-456F-987C-22F7A06D6A97}"/>
                      </a:ext>
                    </a:extLst>
                  </p:cNvPr>
                  <p:cNvSpPr txBox="1"/>
                  <p:nvPr/>
                </p:nvSpPr>
                <p:spPr>
                  <a:xfrm>
                    <a:off x="6188831" y="3926591"/>
                    <a:ext cx="399212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lin"/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den>
                          </m:f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104" name="ZoneTexte 103">
                    <a:extLst>
                      <a:ext uri="{FF2B5EF4-FFF2-40B4-BE49-F238E27FC236}">
                        <a16:creationId xmlns:a16="http://schemas.microsoft.com/office/drawing/2014/main" id="{A53009AB-B718-456F-987C-22F7A06D6A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8831" y="3926591"/>
                    <a:ext cx="399212" cy="18466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1212" t="-166667" r="-86364" b="-25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41BD6D5F-6857-44DE-982C-D1380BD61E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2913" y="4508241"/>
            <a:ext cx="6297567" cy="224431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67FE836-B093-4844-9F8D-7DCA46FF0E74}"/>
              </a:ext>
            </a:extLst>
          </p:cNvPr>
          <p:cNvGrpSpPr/>
          <p:nvPr/>
        </p:nvGrpSpPr>
        <p:grpSpPr>
          <a:xfrm>
            <a:off x="3153936" y="4459583"/>
            <a:ext cx="6335519" cy="2314356"/>
            <a:chOff x="-657855" y="4339159"/>
            <a:chExt cx="6335519" cy="2314356"/>
          </a:xfrm>
          <a:solidFill>
            <a:schemeClr val="bg1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1FD1E9-DD06-4284-A491-67C5522663B0}"/>
                </a:ext>
              </a:extLst>
            </p:cNvPr>
            <p:cNvSpPr/>
            <p:nvPr/>
          </p:nvSpPr>
          <p:spPr>
            <a:xfrm>
              <a:off x="-657855" y="4339159"/>
              <a:ext cx="6335519" cy="23143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E4C4FBB-8415-4922-A474-F54B0FDF4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638880" y="4390543"/>
              <a:ext cx="6297567" cy="224768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450622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63570-9703-49F6-8A22-059525D2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610848-29A9-4B93-9430-933CB78DF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6493"/>
            <a:ext cx="10515600" cy="14404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Identify flow patterns around cylindrical obstacles in a confined environment</a:t>
            </a:r>
          </a:p>
          <a:p>
            <a:r>
              <a:rPr lang="en-US" dirty="0"/>
              <a:t>Compare horizontal and inclined cylinders</a:t>
            </a:r>
          </a:p>
          <a:p>
            <a:r>
              <a:rPr lang="en-US" dirty="0"/>
              <a:t>The effects of the confinement and the inclination are not know and yet of interest in a river environment</a:t>
            </a:r>
          </a:p>
          <a:p>
            <a:r>
              <a:rPr lang="en-US" dirty="0"/>
              <a:t>Effects on the hydrodynamics and the </a:t>
            </a:r>
            <a:r>
              <a:rPr lang="en-US" dirty="0" err="1"/>
              <a:t>morphodynamics</a:t>
            </a:r>
            <a:endParaRPr lang="en-US" dirty="0"/>
          </a:p>
        </p:txBody>
      </p:sp>
      <p:grpSp>
        <p:nvGrpSpPr>
          <p:cNvPr id="35" name="Gruppieren 29">
            <a:extLst>
              <a:ext uri="{FF2B5EF4-FFF2-40B4-BE49-F238E27FC236}">
                <a16:creationId xmlns:a16="http://schemas.microsoft.com/office/drawing/2014/main" id="{827BE528-C08C-BBF9-06E1-12F63CF34E76}"/>
              </a:ext>
            </a:extLst>
          </p:cNvPr>
          <p:cNvGrpSpPr/>
          <p:nvPr/>
        </p:nvGrpSpPr>
        <p:grpSpPr>
          <a:xfrm>
            <a:off x="748201" y="2409860"/>
            <a:ext cx="4820188" cy="4363696"/>
            <a:chOff x="1287571" y="2099915"/>
            <a:chExt cx="4820188" cy="4363696"/>
          </a:xfrm>
        </p:grpSpPr>
        <p:pic>
          <p:nvPicPr>
            <p:cNvPr id="36" name="Grafik 19">
              <a:extLst>
                <a:ext uri="{FF2B5EF4-FFF2-40B4-BE49-F238E27FC236}">
                  <a16:creationId xmlns:a16="http://schemas.microsoft.com/office/drawing/2014/main" id="{20E43635-D490-1616-B566-CDF6E94D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7571" y="4331668"/>
              <a:ext cx="4820188" cy="1842658"/>
            </a:xfrm>
            <a:prstGeom prst="rect">
              <a:avLst/>
            </a:prstGeom>
          </p:spPr>
        </p:pic>
        <p:grpSp>
          <p:nvGrpSpPr>
            <p:cNvPr id="37" name="Gruppieren 17">
              <a:extLst>
                <a:ext uri="{FF2B5EF4-FFF2-40B4-BE49-F238E27FC236}">
                  <a16:creationId xmlns:a16="http://schemas.microsoft.com/office/drawing/2014/main" id="{7F91F44F-F53B-9140-62AF-1EE7845D35C6}"/>
                </a:ext>
              </a:extLst>
            </p:cNvPr>
            <p:cNvGrpSpPr/>
            <p:nvPr/>
          </p:nvGrpSpPr>
          <p:grpSpPr>
            <a:xfrm>
              <a:off x="2871426" y="3921824"/>
              <a:ext cx="1775177" cy="2541787"/>
              <a:chOff x="3589157" y="3773394"/>
              <a:chExt cx="1775177" cy="2541787"/>
            </a:xfrm>
          </p:grpSpPr>
          <p:sp>
            <p:nvSpPr>
              <p:cNvPr id="39" name="ZoneTexte 10">
                <a:extLst>
                  <a:ext uri="{FF2B5EF4-FFF2-40B4-BE49-F238E27FC236}">
                    <a16:creationId xmlns:a16="http://schemas.microsoft.com/office/drawing/2014/main" id="{0984F742-BCEA-66FA-52FE-ADD4CF63FFCF}"/>
                  </a:ext>
                </a:extLst>
              </p:cNvPr>
              <p:cNvSpPr txBox="1"/>
              <p:nvPr/>
            </p:nvSpPr>
            <p:spPr>
              <a:xfrm>
                <a:off x="3589157" y="3773394"/>
                <a:ext cx="177517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Horizontal configuration</a:t>
                </a:r>
              </a:p>
            </p:txBody>
          </p:sp>
          <p:sp>
            <p:nvSpPr>
              <p:cNvPr id="40" name="ZoneTexte 10">
                <a:extLst>
                  <a:ext uri="{FF2B5EF4-FFF2-40B4-BE49-F238E27FC236}">
                    <a16:creationId xmlns:a16="http://schemas.microsoft.com/office/drawing/2014/main" id="{6FE30B7E-9E96-E02D-4044-B110EB17BF8E}"/>
                  </a:ext>
                </a:extLst>
              </p:cNvPr>
              <p:cNvSpPr txBox="1"/>
              <p:nvPr/>
            </p:nvSpPr>
            <p:spPr>
              <a:xfrm>
                <a:off x="3589157" y="6038182"/>
                <a:ext cx="155602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Inclined configuration</a:t>
                </a:r>
              </a:p>
            </p:txBody>
          </p:sp>
        </p:grpSp>
        <p:pic>
          <p:nvPicPr>
            <p:cNvPr id="38" name="Grafik 24">
              <a:extLst>
                <a:ext uri="{FF2B5EF4-FFF2-40B4-BE49-F238E27FC236}">
                  <a16:creationId xmlns:a16="http://schemas.microsoft.com/office/drawing/2014/main" id="{E5242CC7-0761-1C27-211A-09876A9E3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9681" y="2099915"/>
              <a:ext cx="4792838" cy="1827878"/>
            </a:xfrm>
            <a:prstGeom prst="rect">
              <a:avLst/>
            </a:prstGeom>
          </p:spPr>
        </p:pic>
      </p:grpSp>
      <p:pic>
        <p:nvPicPr>
          <p:cNvPr id="41" name="VS">
            <a:hlinkClick r:id="" action="ppaction://media"/>
            <a:extLst>
              <a:ext uri="{FF2B5EF4-FFF2-40B4-BE49-F238E27FC236}">
                <a16:creationId xmlns:a16="http://schemas.microsoft.com/office/drawing/2014/main" id="{5AA066BB-9FF8-3396-A04D-879F925360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4064" r="27007"/>
          <a:stretch/>
        </p:blipFill>
        <p:spPr>
          <a:xfrm flipH="1">
            <a:off x="6425631" y="3257269"/>
            <a:ext cx="5273041" cy="1998344"/>
          </a:xfrm>
          <a:prstGeom prst="rect">
            <a:avLst/>
          </a:prstGeom>
        </p:spPr>
      </p:pic>
      <p:grpSp>
        <p:nvGrpSpPr>
          <p:cNvPr id="42" name="Gruppieren 139">
            <a:extLst>
              <a:ext uri="{FF2B5EF4-FFF2-40B4-BE49-F238E27FC236}">
                <a16:creationId xmlns:a16="http://schemas.microsoft.com/office/drawing/2014/main" id="{5490F24A-D923-4ABE-C5D0-47AC369D7BF7}"/>
              </a:ext>
            </a:extLst>
          </p:cNvPr>
          <p:cNvGrpSpPr/>
          <p:nvPr/>
        </p:nvGrpSpPr>
        <p:grpSpPr>
          <a:xfrm>
            <a:off x="641183" y="2181005"/>
            <a:ext cx="4984589" cy="4676995"/>
            <a:chOff x="1186947" y="1864360"/>
            <a:chExt cx="4984589" cy="4771842"/>
          </a:xfrm>
          <a:solidFill>
            <a:schemeClr val="bg1"/>
          </a:solidFill>
        </p:grpSpPr>
        <p:sp>
          <p:nvSpPr>
            <p:cNvPr id="43" name="Rechteck 140">
              <a:extLst>
                <a:ext uri="{FF2B5EF4-FFF2-40B4-BE49-F238E27FC236}">
                  <a16:creationId xmlns:a16="http://schemas.microsoft.com/office/drawing/2014/main" id="{9421E3C6-B651-3E89-D427-D6BE4EDAABF0}"/>
                </a:ext>
              </a:extLst>
            </p:cNvPr>
            <p:cNvSpPr/>
            <p:nvPr/>
          </p:nvSpPr>
          <p:spPr>
            <a:xfrm>
              <a:off x="1186947" y="1864360"/>
              <a:ext cx="4984589" cy="47718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Grafik 141">
              <a:extLst>
                <a:ext uri="{FF2B5EF4-FFF2-40B4-BE49-F238E27FC236}">
                  <a16:creationId xmlns:a16="http://schemas.microsoft.com/office/drawing/2014/main" id="{00643406-154E-8E2C-0830-4D4C490DF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99182" y="4336848"/>
              <a:ext cx="4820188" cy="1833393"/>
            </a:xfrm>
            <a:prstGeom prst="rect">
              <a:avLst/>
            </a:prstGeom>
            <a:grpFill/>
            <a:ln>
              <a:noFill/>
            </a:ln>
          </p:spPr>
        </p:pic>
        <p:grpSp>
          <p:nvGrpSpPr>
            <p:cNvPr id="45" name="Gruppieren 142">
              <a:extLst>
                <a:ext uri="{FF2B5EF4-FFF2-40B4-BE49-F238E27FC236}">
                  <a16:creationId xmlns:a16="http://schemas.microsoft.com/office/drawing/2014/main" id="{2F37144D-F3CA-EA8D-FD62-3419CCAE7FA2}"/>
                </a:ext>
              </a:extLst>
            </p:cNvPr>
            <p:cNvGrpSpPr/>
            <p:nvPr/>
          </p:nvGrpSpPr>
          <p:grpSpPr>
            <a:xfrm>
              <a:off x="2871426" y="3914916"/>
              <a:ext cx="1775177" cy="2546867"/>
              <a:chOff x="2871426" y="3921824"/>
              <a:chExt cx="1775177" cy="2546867"/>
            </a:xfrm>
            <a:grpFill/>
          </p:grpSpPr>
          <p:sp>
            <p:nvSpPr>
              <p:cNvPr id="47" name="ZoneTexte 10">
                <a:extLst>
                  <a:ext uri="{FF2B5EF4-FFF2-40B4-BE49-F238E27FC236}">
                    <a16:creationId xmlns:a16="http://schemas.microsoft.com/office/drawing/2014/main" id="{F73A06FE-90D2-2761-F607-4519903E083A}"/>
                  </a:ext>
                </a:extLst>
              </p:cNvPr>
              <p:cNvSpPr txBox="1"/>
              <p:nvPr/>
            </p:nvSpPr>
            <p:spPr>
              <a:xfrm>
                <a:off x="2871426" y="3921824"/>
                <a:ext cx="1775177" cy="27699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Horizontal configuration</a:t>
                </a:r>
              </a:p>
            </p:txBody>
          </p:sp>
          <p:sp>
            <p:nvSpPr>
              <p:cNvPr id="48" name="ZoneTexte 10">
                <a:extLst>
                  <a:ext uri="{FF2B5EF4-FFF2-40B4-BE49-F238E27FC236}">
                    <a16:creationId xmlns:a16="http://schemas.microsoft.com/office/drawing/2014/main" id="{5A7EA2ED-3A35-B4F6-65E2-FEF653E9C42C}"/>
                  </a:ext>
                </a:extLst>
              </p:cNvPr>
              <p:cNvSpPr txBox="1"/>
              <p:nvPr/>
            </p:nvSpPr>
            <p:spPr>
              <a:xfrm>
                <a:off x="2871426" y="6191692"/>
                <a:ext cx="1556025" cy="27699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Inclined configuration</a:t>
                </a:r>
              </a:p>
            </p:txBody>
          </p:sp>
        </p:grpSp>
        <p:pic>
          <p:nvPicPr>
            <p:cNvPr id="46" name="Grafik 143">
              <a:extLst>
                <a:ext uri="{FF2B5EF4-FFF2-40B4-BE49-F238E27FC236}">
                  <a16:creationId xmlns:a16="http://schemas.microsoft.com/office/drawing/2014/main" id="{6B54E738-A3E5-D8DB-E6DF-8E6486915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8908" y="2093215"/>
              <a:ext cx="4813120" cy="1833897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9" name="Gruppieren 146">
            <a:extLst>
              <a:ext uri="{FF2B5EF4-FFF2-40B4-BE49-F238E27FC236}">
                <a16:creationId xmlns:a16="http://schemas.microsoft.com/office/drawing/2014/main" id="{A2952D69-D451-9D90-5FF5-2EA21A2B9A4B}"/>
              </a:ext>
            </a:extLst>
          </p:cNvPr>
          <p:cNvGrpSpPr/>
          <p:nvPr/>
        </p:nvGrpSpPr>
        <p:grpSpPr>
          <a:xfrm>
            <a:off x="5980073" y="2214319"/>
            <a:ext cx="5866976" cy="4643681"/>
            <a:chOff x="6238664" y="1864360"/>
            <a:chExt cx="5866976" cy="4643681"/>
          </a:xfrm>
        </p:grpSpPr>
        <p:sp>
          <p:nvSpPr>
            <p:cNvPr id="50" name="Rechteck 147">
              <a:extLst>
                <a:ext uri="{FF2B5EF4-FFF2-40B4-BE49-F238E27FC236}">
                  <a16:creationId xmlns:a16="http://schemas.microsoft.com/office/drawing/2014/main" id="{F5A22584-14B9-29AA-F174-D8B5CCC9AD5C}"/>
                </a:ext>
              </a:extLst>
            </p:cNvPr>
            <p:cNvSpPr/>
            <p:nvPr/>
          </p:nvSpPr>
          <p:spPr>
            <a:xfrm>
              <a:off x="6238664" y="1864360"/>
              <a:ext cx="5866976" cy="4643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1" name="Gruppieren 148">
              <a:extLst>
                <a:ext uri="{FF2B5EF4-FFF2-40B4-BE49-F238E27FC236}">
                  <a16:creationId xmlns:a16="http://schemas.microsoft.com/office/drawing/2014/main" id="{7D29CEC4-AE66-C076-4D41-655D8C1BA22C}"/>
                </a:ext>
              </a:extLst>
            </p:cNvPr>
            <p:cNvGrpSpPr/>
            <p:nvPr/>
          </p:nvGrpSpPr>
          <p:grpSpPr>
            <a:xfrm>
              <a:off x="6371919" y="2505696"/>
              <a:ext cx="2985867" cy="3386254"/>
              <a:chOff x="586399" y="2286302"/>
              <a:chExt cx="2985867" cy="3386254"/>
            </a:xfrm>
          </p:grpSpPr>
          <p:grpSp>
            <p:nvGrpSpPr>
              <p:cNvPr id="52" name="Gruppieren 149">
                <a:extLst>
                  <a:ext uri="{FF2B5EF4-FFF2-40B4-BE49-F238E27FC236}">
                    <a16:creationId xmlns:a16="http://schemas.microsoft.com/office/drawing/2014/main" id="{C317A709-C2A2-5414-373A-14616CDB6B39}"/>
                  </a:ext>
                </a:extLst>
              </p:cNvPr>
              <p:cNvGrpSpPr/>
              <p:nvPr/>
            </p:nvGrpSpPr>
            <p:grpSpPr>
              <a:xfrm>
                <a:off x="622960" y="3461066"/>
                <a:ext cx="2949306" cy="1934491"/>
                <a:chOff x="2061922" y="2974163"/>
                <a:chExt cx="2949306" cy="1934491"/>
              </a:xfrm>
            </p:grpSpPr>
            <p:pic>
              <p:nvPicPr>
                <p:cNvPr id="60" name="Grafik 20">
                  <a:extLst>
                    <a:ext uri="{FF2B5EF4-FFF2-40B4-BE49-F238E27FC236}">
                      <a16:creationId xmlns:a16="http://schemas.microsoft.com/office/drawing/2014/main" id="{DB66B1BC-F9B7-3AE9-348E-C35709DAAD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61922" y="2974163"/>
                  <a:ext cx="2949306" cy="1934491"/>
                </a:xfrm>
                <a:prstGeom prst="rect">
                  <a:avLst/>
                </a:prstGeom>
              </p:spPr>
            </p:pic>
            <p:sp>
              <p:nvSpPr>
                <p:cNvPr id="61" name="Pfeil nach rechts 41">
                  <a:extLst>
                    <a:ext uri="{FF2B5EF4-FFF2-40B4-BE49-F238E27FC236}">
                      <a16:creationId xmlns:a16="http://schemas.microsoft.com/office/drawing/2014/main" id="{EE14845E-9F0C-6BC9-C800-2B037DA0E962}"/>
                    </a:ext>
                  </a:extLst>
                </p:cNvPr>
                <p:cNvSpPr/>
                <p:nvPr/>
              </p:nvSpPr>
              <p:spPr>
                <a:xfrm rot="18426297">
                  <a:off x="3695956" y="3706198"/>
                  <a:ext cx="575774" cy="171766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62" name="ZoneTexte 144">
                  <a:extLst>
                    <a:ext uri="{FF2B5EF4-FFF2-40B4-BE49-F238E27FC236}">
                      <a16:creationId xmlns:a16="http://schemas.microsoft.com/office/drawing/2014/main" id="{20522FAD-66B5-83A0-C123-799D5CA979B4}"/>
                    </a:ext>
                  </a:extLst>
                </p:cNvPr>
                <p:cNvSpPr txBox="1"/>
                <p:nvPr/>
              </p:nvSpPr>
              <p:spPr>
                <a:xfrm>
                  <a:off x="3982794" y="3742997"/>
                  <a:ext cx="3918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/>
                    <a:t>U</a:t>
                  </a:r>
                </a:p>
              </p:txBody>
            </p:sp>
          </p:grpSp>
          <p:grpSp>
            <p:nvGrpSpPr>
              <p:cNvPr id="53" name="Gruppieren 150">
                <a:extLst>
                  <a:ext uri="{FF2B5EF4-FFF2-40B4-BE49-F238E27FC236}">
                    <a16:creationId xmlns:a16="http://schemas.microsoft.com/office/drawing/2014/main" id="{16D64417-9684-237C-C719-8553914FCD2D}"/>
                  </a:ext>
                </a:extLst>
              </p:cNvPr>
              <p:cNvGrpSpPr/>
              <p:nvPr/>
            </p:nvGrpSpPr>
            <p:grpSpPr>
              <a:xfrm>
                <a:off x="586399" y="2286302"/>
                <a:ext cx="1295056" cy="1108952"/>
                <a:chOff x="367520" y="2776120"/>
                <a:chExt cx="1295056" cy="1108952"/>
              </a:xfrm>
            </p:grpSpPr>
            <p:grpSp>
              <p:nvGrpSpPr>
                <p:cNvPr id="56" name="Gruppieren 43">
                  <a:extLst>
                    <a:ext uri="{FF2B5EF4-FFF2-40B4-BE49-F238E27FC236}">
                      <a16:creationId xmlns:a16="http://schemas.microsoft.com/office/drawing/2014/main" id="{2A211194-3426-1BE1-4B92-11A6F05684DD}"/>
                    </a:ext>
                  </a:extLst>
                </p:cNvPr>
                <p:cNvGrpSpPr/>
                <p:nvPr/>
              </p:nvGrpSpPr>
              <p:grpSpPr>
                <a:xfrm>
                  <a:off x="367520" y="2776120"/>
                  <a:ext cx="1295056" cy="1108952"/>
                  <a:chOff x="3460506" y="4718479"/>
                  <a:chExt cx="2031645" cy="1956056"/>
                </a:xfrm>
              </p:grpSpPr>
              <p:pic>
                <p:nvPicPr>
                  <p:cNvPr id="58" name="Grafik 21">
                    <a:extLst>
                      <a:ext uri="{FF2B5EF4-FFF2-40B4-BE49-F238E27FC236}">
                        <a16:creationId xmlns:a16="http://schemas.microsoft.com/office/drawing/2014/main" id="{B9FAB06A-340F-BB26-04E6-D4D270BB19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/>
                  <a:srcRect r="33754"/>
                  <a:stretch/>
                </p:blipFill>
                <p:spPr>
                  <a:xfrm>
                    <a:off x="3460506" y="4718479"/>
                    <a:ext cx="2031645" cy="1956056"/>
                  </a:xfrm>
                  <a:prstGeom prst="rect">
                    <a:avLst/>
                  </a:prstGeom>
                </p:spPr>
              </p:pic>
              <p:sp>
                <p:nvSpPr>
                  <p:cNvPr id="59" name="Rechteck 23">
                    <a:extLst>
                      <a:ext uri="{FF2B5EF4-FFF2-40B4-BE49-F238E27FC236}">
                        <a16:creationId xmlns:a16="http://schemas.microsoft.com/office/drawing/2014/main" id="{81628BE5-1922-4C43-1397-5C86D1AD17AD}"/>
                      </a:ext>
                    </a:extLst>
                  </p:cNvPr>
                  <p:cNvSpPr/>
                  <p:nvPr/>
                </p:nvSpPr>
                <p:spPr>
                  <a:xfrm>
                    <a:off x="4543425" y="6477000"/>
                    <a:ext cx="809625" cy="714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sp>
              <p:nvSpPr>
                <p:cNvPr id="57" name="Textfeld 24">
                  <a:extLst>
                    <a:ext uri="{FF2B5EF4-FFF2-40B4-BE49-F238E27FC236}">
                      <a16:creationId xmlns:a16="http://schemas.microsoft.com/office/drawing/2014/main" id="{7E16F15F-C8C6-4CEA-FF4B-8F079E2DD927}"/>
                    </a:ext>
                  </a:extLst>
                </p:cNvPr>
                <p:cNvSpPr txBox="1"/>
                <p:nvPr/>
              </p:nvSpPr>
              <p:spPr>
                <a:xfrm>
                  <a:off x="1072045" y="3451841"/>
                  <a:ext cx="48763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/>
                    <a:t>2 cm</a:t>
                  </a:r>
                  <a:endParaRPr lang="de-AT" sz="1200" dirty="0"/>
                </a:p>
              </p:txBody>
            </p:sp>
          </p:grpSp>
          <p:cxnSp>
            <p:nvCxnSpPr>
              <p:cNvPr id="54" name="Gerade Verbindung mit Pfeil 45">
                <a:extLst>
                  <a:ext uri="{FF2B5EF4-FFF2-40B4-BE49-F238E27FC236}">
                    <a16:creationId xmlns:a16="http://schemas.microsoft.com/office/drawing/2014/main" id="{FFCD5880-A8EE-525D-D5C3-C20DEBAF75DD}"/>
                  </a:ext>
                </a:extLst>
              </p:cNvPr>
              <p:cNvCxnSpPr>
                <a:cxnSpLocks/>
                <a:stCxn id="58" idx="2"/>
              </p:cNvCxnSpPr>
              <p:nvPr/>
            </p:nvCxnSpPr>
            <p:spPr>
              <a:xfrm>
                <a:off x="1233927" y="3395254"/>
                <a:ext cx="795450" cy="108665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ZoneTexte 10">
                <a:extLst>
                  <a:ext uri="{FF2B5EF4-FFF2-40B4-BE49-F238E27FC236}">
                    <a16:creationId xmlns:a16="http://schemas.microsoft.com/office/drawing/2014/main" id="{0E85AD51-EF53-DC87-D490-F379C91EFA79}"/>
                  </a:ext>
                </a:extLst>
              </p:cNvPr>
              <p:cNvSpPr txBox="1"/>
              <p:nvPr/>
            </p:nvSpPr>
            <p:spPr>
              <a:xfrm>
                <a:off x="999225" y="5395557"/>
                <a:ext cx="206030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Flume with a fixed rough bed</a:t>
                </a:r>
              </a:p>
            </p:txBody>
          </p:sp>
        </p:grpSp>
      </p:grpSp>
      <p:grpSp>
        <p:nvGrpSpPr>
          <p:cNvPr id="63" name="Gruppieren 160">
            <a:extLst>
              <a:ext uri="{FF2B5EF4-FFF2-40B4-BE49-F238E27FC236}">
                <a16:creationId xmlns:a16="http://schemas.microsoft.com/office/drawing/2014/main" id="{2D1EC210-0AA1-4822-5316-C08514FC5467}"/>
              </a:ext>
            </a:extLst>
          </p:cNvPr>
          <p:cNvGrpSpPr/>
          <p:nvPr/>
        </p:nvGrpSpPr>
        <p:grpSpPr>
          <a:xfrm>
            <a:off x="9561569" y="3068474"/>
            <a:ext cx="2060304" cy="3173435"/>
            <a:chOff x="4035696" y="2499121"/>
            <a:chExt cx="2060304" cy="3173435"/>
          </a:xfrm>
        </p:grpSpPr>
        <p:pic>
          <p:nvPicPr>
            <p:cNvPr id="64" name="Grafik 161">
              <a:extLst>
                <a:ext uri="{FF2B5EF4-FFF2-40B4-BE49-F238E27FC236}">
                  <a16:creationId xmlns:a16="http://schemas.microsoft.com/office/drawing/2014/main" id="{572ED375-A395-02E6-5C12-E32689F57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973" y="2499121"/>
              <a:ext cx="1984214" cy="2896436"/>
            </a:xfrm>
            <a:prstGeom prst="rect">
              <a:avLst/>
            </a:prstGeom>
          </p:spPr>
        </p:pic>
        <p:sp>
          <p:nvSpPr>
            <p:cNvPr id="65" name="ZoneTexte 10">
              <a:extLst>
                <a:ext uri="{FF2B5EF4-FFF2-40B4-BE49-F238E27FC236}">
                  <a16:creationId xmlns:a16="http://schemas.microsoft.com/office/drawing/2014/main" id="{9627CCAA-7B9F-B7D5-F99A-686A0F767158}"/>
                </a:ext>
              </a:extLst>
            </p:cNvPr>
            <p:cNvSpPr txBox="1"/>
            <p:nvPr/>
          </p:nvSpPr>
          <p:spPr>
            <a:xfrm>
              <a:off x="4035696" y="5395557"/>
              <a:ext cx="206030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Acoustic Doppler </a:t>
              </a:r>
              <a:r>
                <a:rPr lang="en-US" sz="1200" dirty="0" err="1"/>
                <a:t>Velocimeter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763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re 4">
                <a:extLst>
                  <a:ext uri="{FF2B5EF4-FFF2-40B4-BE49-F238E27FC236}">
                    <a16:creationId xmlns:a16="http://schemas.microsoft.com/office/drawing/2014/main" id="{C8C17167-83EB-4B5D-B0B6-3A8D06F75A3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Mean streamwise velocity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itre 4">
                <a:extLst>
                  <a:ext uri="{FF2B5EF4-FFF2-40B4-BE49-F238E27FC236}">
                    <a16:creationId xmlns:a16="http://schemas.microsoft.com/office/drawing/2014/main" id="{C8C17167-83EB-4B5D-B0B6-3A8D06F75A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7"/>
                <a:stretch>
                  <a:fillRect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itre 4">
            <a:extLst>
              <a:ext uri="{FF2B5EF4-FFF2-40B4-BE49-F238E27FC236}">
                <a16:creationId xmlns:a16="http://schemas.microsoft.com/office/drawing/2014/main" id="{A592BE5B-461E-43C2-97C7-50D3DAC7A5A4}"/>
              </a:ext>
            </a:extLst>
          </p:cNvPr>
          <p:cNvSpPr txBox="1">
            <a:spLocks/>
          </p:cNvSpPr>
          <p:nvPr/>
        </p:nvSpPr>
        <p:spPr>
          <a:xfrm>
            <a:off x="191217" y="119640"/>
            <a:ext cx="1209675" cy="698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Results</a:t>
            </a:r>
            <a:endParaRPr lang="en-US" dirty="0"/>
          </a:p>
        </p:txBody>
      </p:sp>
      <p:grpSp>
        <p:nvGrpSpPr>
          <p:cNvPr id="72" name="Gruppieren 71"/>
          <p:cNvGrpSpPr/>
          <p:nvPr/>
        </p:nvGrpSpPr>
        <p:grpSpPr>
          <a:xfrm>
            <a:off x="579590" y="834316"/>
            <a:ext cx="11321258" cy="4302791"/>
            <a:chOff x="579590" y="834316"/>
            <a:chExt cx="11321258" cy="4302791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5593088-1921-496F-AD59-1F5A7974A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9590" y="4202712"/>
              <a:ext cx="2632397" cy="934395"/>
            </a:xfrm>
            <a:prstGeom prst="rect">
              <a:avLst/>
            </a:prstGeom>
          </p:spPr>
        </p:pic>
        <p:pic>
          <p:nvPicPr>
            <p:cNvPr id="49" name="Grafik 4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7839" y="1023104"/>
              <a:ext cx="11223009" cy="2666818"/>
            </a:xfrm>
            <a:prstGeom prst="rect">
              <a:avLst/>
            </a:prstGeom>
          </p:spPr>
        </p:pic>
        <p:sp>
          <p:nvSpPr>
            <p:cNvPr id="63" name="ZoneTexte 52">
              <a:extLst>
                <a:ext uri="{FF2B5EF4-FFF2-40B4-BE49-F238E27FC236}">
                  <a16:creationId xmlns:a16="http://schemas.microsoft.com/office/drawing/2014/main" id="{07E082B7-F45A-4B58-8C58-BBF29F67BC22}"/>
                </a:ext>
              </a:extLst>
            </p:cNvPr>
            <p:cNvSpPr txBox="1"/>
            <p:nvPr/>
          </p:nvSpPr>
          <p:spPr>
            <a:xfrm>
              <a:off x="1136064" y="834316"/>
              <a:ext cx="30359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/>
                <a:t>Horizontal configuration, y/B = 0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2153D3-93AD-69B4-E3D5-8102EB7204F9}"/>
              </a:ext>
            </a:extLst>
          </p:cNvPr>
          <p:cNvGrpSpPr/>
          <p:nvPr/>
        </p:nvGrpSpPr>
        <p:grpSpPr>
          <a:xfrm>
            <a:off x="4076131" y="3888810"/>
            <a:ext cx="7315392" cy="2891883"/>
            <a:chOff x="4076131" y="3888810"/>
            <a:chExt cx="7315392" cy="2891883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76131" y="3888810"/>
              <a:ext cx="6337111" cy="2258932"/>
            </a:xfrm>
            <a:prstGeom prst="rect">
              <a:avLst/>
            </a:prstGeom>
          </p:spPr>
        </p:pic>
        <p:sp>
          <p:nvSpPr>
            <p:cNvPr id="30" name="Espace réservé du contenu 2">
              <a:extLst>
                <a:ext uri="{FF2B5EF4-FFF2-40B4-BE49-F238E27FC236}">
                  <a16:creationId xmlns:a16="http://schemas.microsoft.com/office/drawing/2014/main" id="{FC9A318D-4F3D-1830-7B6A-C79E05CDBC1E}"/>
                </a:ext>
              </a:extLst>
            </p:cNvPr>
            <p:cNvSpPr txBox="1">
              <a:spLocks/>
            </p:cNvSpPr>
            <p:nvPr/>
          </p:nvSpPr>
          <p:spPr>
            <a:xfrm>
              <a:off x="4395234" y="6081949"/>
              <a:ext cx="6996289" cy="69874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Almost fully recovered at the end of the measurement grid</a:t>
              </a:r>
            </a:p>
            <a:p>
              <a:r>
                <a:rPr lang="en-US" dirty="0"/>
                <a:t>Recovery seems to be faster than in an unconfined case</a:t>
              </a:r>
            </a:p>
          </p:txBody>
        </p:sp>
      </p:grpSp>
      <p:grpSp>
        <p:nvGrpSpPr>
          <p:cNvPr id="34" name="Gruppieren 77">
            <a:extLst>
              <a:ext uri="{FF2B5EF4-FFF2-40B4-BE49-F238E27FC236}">
                <a16:creationId xmlns:a16="http://schemas.microsoft.com/office/drawing/2014/main" id="{E12DC386-327B-E3AD-7C97-DED694583F3D}"/>
              </a:ext>
            </a:extLst>
          </p:cNvPr>
          <p:cNvGrpSpPr/>
          <p:nvPr/>
        </p:nvGrpSpPr>
        <p:grpSpPr>
          <a:xfrm>
            <a:off x="561893" y="3675731"/>
            <a:ext cx="11211576" cy="3192604"/>
            <a:chOff x="561893" y="3675731"/>
            <a:chExt cx="11211576" cy="3192604"/>
          </a:xfrm>
        </p:grpSpPr>
        <p:grpSp>
          <p:nvGrpSpPr>
            <p:cNvPr id="35" name="Gruppieren 78">
              <a:extLst>
                <a:ext uri="{FF2B5EF4-FFF2-40B4-BE49-F238E27FC236}">
                  <a16:creationId xmlns:a16="http://schemas.microsoft.com/office/drawing/2014/main" id="{5A0DD378-ADF9-C594-17B7-E1A0CAE2EFCE}"/>
                </a:ext>
              </a:extLst>
            </p:cNvPr>
            <p:cNvGrpSpPr/>
            <p:nvPr/>
          </p:nvGrpSpPr>
          <p:grpSpPr>
            <a:xfrm>
              <a:off x="561893" y="3888810"/>
              <a:ext cx="11211576" cy="2979525"/>
              <a:chOff x="1161231" y="3878474"/>
              <a:chExt cx="11062191" cy="2979525"/>
            </a:xfrm>
            <a:noFill/>
          </p:grpSpPr>
          <p:pic>
            <p:nvPicPr>
              <p:cNvPr id="37" name="Image 1">
                <a:extLst>
                  <a:ext uri="{FF2B5EF4-FFF2-40B4-BE49-F238E27FC236}">
                    <a16:creationId xmlns:a16="http://schemas.microsoft.com/office/drawing/2014/main" id="{865973C2-A034-B062-E084-298FAE12E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61231" y="5442294"/>
                <a:ext cx="2621309" cy="934175"/>
              </a:xfrm>
              <a:prstGeom prst="rect">
                <a:avLst/>
              </a:prstGeom>
              <a:grpFill/>
            </p:spPr>
          </p:pic>
          <p:pic>
            <p:nvPicPr>
              <p:cNvPr id="38" name="Grafik 81">
                <a:extLst>
                  <a:ext uri="{FF2B5EF4-FFF2-40B4-BE49-F238E27FC236}">
                    <a16:creationId xmlns:a16="http://schemas.microsoft.com/office/drawing/2014/main" id="{AFA9489B-2A2E-4CBF-AEFE-6D3B8032CF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74781" y="3878474"/>
                <a:ext cx="7648641" cy="2979525"/>
              </a:xfrm>
              <a:prstGeom prst="rect">
                <a:avLst/>
              </a:prstGeom>
              <a:grpFill/>
            </p:spPr>
          </p:pic>
        </p:grpSp>
        <p:sp>
          <p:nvSpPr>
            <p:cNvPr id="36" name="ZoneTexte 52">
              <a:extLst>
                <a:ext uri="{FF2B5EF4-FFF2-40B4-BE49-F238E27FC236}">
                  <a16:creationId xmlns:a16="http://schemas.microsoft.com/office/drawing/2014/main" id="{D7369B70-07E0-CE06-46FA-17AEAF53A613}"/>
                </a:ext>
              </a:extLst>
            </p:cNvPr>
            <p:cNvSpPr txBox="1"/>
            <p:nvPr/>
          </p:nvSpPr>
          <p:spPr>
            <a:xfrm>
              <a:off x="4277240" y="3675731"/>
              <a:ext cx="3076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err="1"/>
                <a:t>Inclined</a:t>
              </a:r>
              <a:r>
                <a:rPr lang="fr-FR" sz="1600" b="1" dirty="0"/>
                <a:t> configuration, </a:t>
              </a:r>
              <a:r>
                <a:rPr lang="fr-FR" sz="1600" b="1" i="1" dirty="0"/>
                <a:t>y/B </a:t>
              </a:r>
              <a:r>
                <a:rPr lang="fr-FR" sz="1600" b="1" dirty="0"/>
                <a:t>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667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re 4">
                <a:extLst>
                  <a:ext uri="{FF2B5EF4-FFF2-40B4-BE49-F238E27FC236}">
                    <a16:creationId xmlns:a16="http://schemas.microsoft.com/office/drawing/2014/main" id="{C8C17167-83EB-4B5D-B0B6-3A8D06F75A3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Mean streamwise velocity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itre 4">
                <a:extLst>
                  <a:ext uri="{FF2B5EF4-FFF2-40B4-BE49-F238E27FC236}">
                    <a16:creationId xmlns:a16="http://schemas.microsoft.com/office/drawing/2014/main" id="{C8C17167-83EB-4B5D-B0B6-3A8D06F75A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7"/>
                <a:stretch>
                  <a:fillRect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itre 4">
            <a:extLst>
              <a:ext uri="{FF2B5EF4-FFF2-40B4-BE49-F238E27FC236}">
                <a16:creationId xmlns:a16="http://schemas.microsoft.com/office/drawing/2014/main" id="{A592BE5B-461E-43C2-97C7-50D3DAC7A5A4}"/>
              </a:ext>
            </a:extLst>
          </p:cNvPr>
          <p:cNvSpPr txBox="1">
            <a:spLocks/>
          </p:cNvSpPr>
          <p:nvPr/>
        </p:nvSpPr>
        <p:spPr>
          <a:xfrm>
            <a:off x="191217" y="119640"/>
            <a:ext cx="1209675" cy="698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Results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653" y="2646873"/>
            <a:ext cx="3698841" cy="1411279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4494663" y="3719598"/>
            <a:ext cx="7697337" cy="3130401"/>
            <a:chOff x="4494663" y="3719598"/>
            <a:chExt cx="7697337" cy="3130401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 rotWithShape="1">
            <a:blip r:embed="rId9"/>
            <a:srcRect t="51244" b="28640"/>
            <a:stretch/>
          </p:blipFill>
          <p:spPr>
            <a:xfrm>
              <a:off x="4494663" y="3888875"/>
              <a:ext cx="7697337" cy="1306260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 rotWithShape="1">
            <a:blip r:embed="rId9"/>
            <a:srcRect t="72919"/>
            <a:stretch/>
          </p:blipFill>
          <p:spPr>
            <a:xfrm>
              <a:off x="4494663" y="5091469"/>
              <a:ext cx="7697337" cy="1758530"/>
            </a:xfrm>
            <a:prstGeom prst="rect">
              <a:avLst/>
            </a:prstGeom>
          </p:spPr>
        </p:pic>
        <p:sp>
          <p:nvSpPr>
            <p:cNvPr id="29" name="ZoneTexte 53">
              <a:extLst>
                <a:ext uri="{FF2B5EF4-FFF2-40B4-BE49-F238E27FC236}">
                  <a16:creationId xmlns:a16="http://schemas.microsoft.com/office/drawing/2014/main" id="{772922FF-792E-45F9-8DA9-D701AB73C6F0}"/>
                </a:ext>
              </a:extLst>
            </p:cNvPr>
            <p:cNvSpPr txBox="1"/>
            <p:nvPr/>
          </p:nvSpPr>
          <p:spPr>
            <a:xfrm>
              <a:off x="4914371" y="3719598"/>
              <a:ext cx="34837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err="1"/>
                <a:t>Inclined</a:t>
              </a:r>
              <a:r>
                <a:rPr lang="fr-FR" sz="1600" b="1" dirty="0"/>
                <a:t> configuration, </a:t>
              </a:r>
              <a:r>
                <a:rPr lang="fr-FR" sz="1600" b="1" i="1" dirty="0"/>
                <a:t>y/B </a:t>
              </a:r>
              <a:r>
                <a:rPr lang="fr-FR" sz="1600" b="1" dirty="0"/>
                <a:t>= -0.94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4494663" y="746123"/>
            <a:ext cx="7697339" cy="3045982"/>
            <a:chOff x="4494663" y="746123"/>
            <a:chExt cx="7697339" cy="3045982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 rotWithShape="1">
            <a:blip r:embed="rId9"/>
            <a:srcRect t="26447" b="50195"/>
            <a:stretch/>
          </p:blipFill>
          <p:spPr>
            <a:xfrm>
              <a:off x="4494663" y="2275320"/>
              <a:ext cx="7697337" cy="1516785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 noChangeAspect="1"/>
            </p:cNvPicPr>
            <p:nvPr/>
          </p:nvPicPr>
          <p:blipFill rotWithShape="1">
            <a:blip r:embed="rId9"/>
            <a:srcRect b="76276"/>
            <a:stretch/>
          </p:blipFill>
          <p:spPr>
            <a:xfrm>
              <a:off x="4494663" y="818383"/>
              <a:ext cx="7697339" cy="1540540"/>
            </a:xfrm>
            <a:prstGeom prst="rect">
              <a:avLst/>
            </a:prstGeom>
          </p:spPr>
        </p:pic>
        <p:sp>
          <p:nvSpPr>
            <p:cNvPr id="30" name="ZoneTexte 50">
              <a:extLst>
                <a:ext uri="{FF2B5EF4-FFF2-40B4-BE49-F238E27FC236}">
                  <a16:creationId xmlns:a16="http://schemas.microsoft.com/office/drawing/2014/main" id="{16D20069-4E7B-4544-9C64-5A8E617DE7D8}"/>
                </a:ext>
              </a:extLst>
            </p:cNvPr>
            <p:cNvSpPr txBox="1"/>
            <p:nvPr/>
          </p:nvSpPr>
          <p:spPr>
            <a:xfrm>
              <a:off x="4914355" y="746123"/>
              <a:ext cx="34837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err="1"/>
                <a:t>Inclined</a:t>
              </a:r>
              <a:r>
                <a:rPr lang="fr-FR" sz="1600" b="1" dirty="0"/>
                <a:t> configuration, </a:t>
              </a:r>
              <a:r>
                <a:rPr lang="fr-FR" sz="1600" b="1" i="1" dirty="0"/>
                <a:t>y/B </a:t>
              </a:r>
              <a:r>
                <a:rPr lang="fr-FR" sz="1600" b="1" dirty="0"/>
                <a:t>= 0.94</a:t>
              </a:r>
            </a:p>
          </p:txBody>
        </p:sp>
      </p:grp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7FB03C82-2A52-58F8-E974-196700BC2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378" y="4344961"/>
            <a:ext cx="3698841" cy="2393399"/>
          </a:xfrm>
        </p:spPr>
        <p:txBody>
          <a:bodyPr/>
          <a:lstStyle/>
          <a:p>
            <a:r>
              <a:rPr lang="en-US" dirty="0"/>
              <a:t>Higher velocities on only one side of the cylinder</a:t>
            </a:r>
          </a:p>
          <a:p>
            <a:r>
              <a:rPr lang="en-US" dirty="0"/>
              <a:t>Wake is considerably larger</a:t>
            </a:r>
          </a:p>
          <a:p>
            <a:r>
              <a:rPr lang="en-US" dirty="0"/>
              <a:t>Relevant for morphology (impact on the bed erosion / deposition)</a:t>
            </a:r>
          </a:p>
          <a:p>
            <a:r>
              <a:rPr lang="en-US" dirty="0"/>
              <a:t>Longer distance to return to undisturbed conditions</a:t>
            </a:r>
          </a:p>
        </p:txBody>
      </p:sp>
    </p:spTree>
    <p:extLst>
      <p:ext uri="{BB962C8B-B14F-4D97-AF65-F5344CB8AC3E}">
        <p14:creationId xmlns:p14="http://schemas.microsoft.com/office/powerpoint/2010/main" val="2108615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4">
            <a:extLst>
              <a:ext uri="{FF2B5EF4-FFF2-40B4-BE49-F238E27FC236}">
                <a16:creationId xmlns:a16="http://schemas.microsoft.com/office/drawing/2014/main" id="{B5DC96CB-AFA4-4F57-A0D7-9CFE19E7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449"/>
            <a:ext cx="10515600" cy="698743"/>
          </a:xfrm>
        </p:spPr>
        <p:txBody>
          <a:bodyPr>
            <a:normAutofit/>
          </a:bodyPr>
          <a:lstStyle/>
          <a:p>
            <a:r>
              <a:rPr lang="fr-FR" dirty="0"/>
              <a:t>Turbulent </a:t>
            </a:r>
            <a:r>
              <a:rPr lang="fr-FR" dirty="0" err="1"/>
              <a:t>Kinetic</a:t>
            </a:r>
            <a:r>
              <a:rPr lang="fr-FR" dirty="0"/>
              <a:t> Energy</a:t>
            </a:r>
            <a:endParaRPr lang="en-US" dirty="0"/>
          </a:p>
        </p:txBody>
      </p:sp>
      <p:sp>
        <p:nvSpPr>
          <p:cNvPr id="100" name="Titre 4">
            <a:extLst>
              <a:ext uri="{FF2B5EF4-FFF2-40B4-BE49-F238E27FC236}">
                <a16:creationId xmlns:a16="http://schemas.microsoft.com/office/drawing/2014/main" id="{55D9F847-C440-4481-BDAF-A00C580AFC2C}"/>
              </a:ext>
            </a:extLst>
          </p:cNvPr>
          <p:cNvSpPr txBox="1">
            <a:spLocks/>
          </p:cNvSpPr>
          <p:nvPr/>
        </p:nvSpPr>
        <p:spPr>
          <a:xfrm>
            <a:off x="191217" y="119640"/>
            <a:ext cx="1209675" cy="698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428E7C3-0554-4B90-8C0F-1CA59380FBA8}"/>
                  </a:ext>
                </a:extLst>
              </p:cNvPr>
              <p:cNvSpPr txBox="1"/>
              <p:nvPr/>
            </p:nvSpPr>
            <p:spPr>
              <a:xfrm>
                <a:off x="8318285" y="195518"/>
                <a:ext cx="3287438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𝑡𝑘𝑒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428E7C3-0554-4B90-8C0F-1CA59380F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285" y="195518"/>
                <a:ext cx="3287438" cy="518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uppieren 10"/>
          <p:cNvGrpSpPr/>
          <p:nvPr/>
        </p:nvGrpSpPr>
        <p:grpSpPr>
          <a:xfrm>
            <a:off x="84693" y="832574"/>
            <a:ext cx="11675128" cy="4923965"/>
            <a:chOff x="84693" y="832574"/>
            <a:chExt cx="11675128" cy="4923965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84693" y="987615"/>
              <a:ext cx="11675128" cy="4768924"/>
              <a:chOff x="84693" y="987615"/>
              <a:chExt cx="11675128" cy="4768924"/>
            </a:xfrm>
          </p:grpSpPr>
          <p:pic>
            <p:nvPicPr>
              <p:cNvPr id="4" name="Grafik 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0627" y="987615"/>
                <a:ext cx="11009194" cy="2702307"/>
              </a:xfrm>
              <a:prstGeom prst="rect">
                <a:avLst/>
              </a:prstGeom>
            </p:spPr>
          </p:pic>
          <p:pic>
            <p:nvPicPr>
              <p:cNvPr id="39" name="Image 9">
                <a:extLst>
                  <a:ext uri="{FF2B5EF4-FFF2-40B4-BE49-F238E27FC236}">
                    <a16:creationId xmlns:a16="http://schemas.microsoft.com/office/drawing/2014/main" id="{C5593088-1921-496F-AD59-1F5A7974A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693" y="4822144"/>
                <a:ext cx="2632397" cy="934395"/>
              </a:xfrm>
              <a:prstGeom prst="rect">
                <a:avLst/>
              </a:prstGeom>
            </p:spPr>
          </p:pic>
        </p:grpSp>
        <p:sp>
          <p:nvSpPr>
            <p:cNvPr id="49" name="ZoneTexte 52">
              <a:extLst>
                <a:ext uri="{FF2B5EF4-FFF2-40B4-BE49-F238E27FC236}">
                  <a16:creationId xmlns:a16="http://schemas.microsoft.com/office/drawing/2014/main" id="{07E082B7-F45A-4B58-8C58-BBF29F67BC22}"/>
                </a:ext>
              </a:extLst>
            </p:cNvPr>
            <p:cNvSpPr txBox="1"/>
            <p:nvPr/>
          </p:nvSpPr>
          <p:spPr>
            <a:xfrm>
              <a:off x="1108768" y="832574"/>
              <a:ext cx="30359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/>
                <a:t>Horizontal configuration, y/B = 0</a:t>
              </a:r>
            </a:p>
          </p:txBody>
        </p:sp>
      </p:grpSp>
      <p:pic>
        <p:nvPicPr>
          <p:cNvPr id="19" name="VS">
            <a:hlinkClick r:id="" action="ppaction://media"/>
            <a:extLst>
              <a:ext uri="{FF2B5EF4-FFF2-40B4-BE49-F238E27FC236}">
                <a16:creationId xmlns:a16="http://schemas.microsoft.com/office/drawing/2014/main" id="{9763E355-C7F3-ABDA-20A3-62739BF96B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4064" r="35923"/>
          <a:stretch/>
        </p:blipFill>
        <p:spPr>
          <a:xfrm flipH="1">
            <a:off x="3087327" y="3844963"/>
            <a:ext cx="7167718" cy="2337544"/>
          </a:xfrm>
          <a:prstGeom prst="rect">
            <a:avLst/>
          </a:prstGeom>
        </p:spPr>
      </p:pic>
      <p:grpSp>
        <p:nvGrpSpPr>
          <p:cNvPr id="56" name="Groupe 55">
            <a:extLst>
              <a:ext uri="{FF2B5EF4-FFF2-40B4-BE49-F238E27FC236}">
                <a16:creationId xmlns:a16="http://schemas.microsoft.com/office/drawing/2014/main" id="{8F7063E6-B1A5-8447-684E-FFE195D507C7}"/>
              </a:ext>
            </a:extLst>
          </p:cNvPr>
          <p:cNvGrpSpPr/>
          <p:nvPr/>
        </p:nvGrpSpPr>
        <p:grpSpPr>
          <a:xfrm>
            <a:off x="1" y="3689922"/>
            <a:ext cx="11818594" cy="3139894"/>
            <a:chOff x="1" y="3689922"/>
            <a:chExt cx="11818594" cy="313989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1C9AD00-17CC-10E9-628C-7DA2A5893508}"/>
                </a:ext>
              </a:extLst>
            </p:cNvPr>
            <p:cNvSpPr/>
            <p:nvPr/>
          </p:nvSpPr>
          <p:spPr>
            <a:xfrm>
              <a:off x="1" y="3689922"/>
              <a:ext cx="11818594" cy="3062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ECDD4D31-CD82-A7BE-01F6-3C59DFF3D569}"/>
                </a:ext>
              </a:extLst>
            </p:cNvPr>
            <p:cNvGrpSpPr/>
            <p:nvPr/>
          </p:nvGrpSpPr>
          <p:grpSpPr>
            <a:xfrm>
              <a:off x="561893" y="3704068"/>
              <a:ext cx="11197928" cy="3125748"/>
              <a:chOff x="561893" y="3704068"/>
              <a:chExt cx="11197928" cy="3125748"/>
            </a:xfrm>
            <a:solidFill>
              <a:schemeClr val="bg1"/>
            </a:solidFill>
          </p:grpSpPr>
          <p:grpSp>
            <p:nvGrpSpPr>
              <p:cNvPr id="59" name="Gruppieren 7">
                <a:extLst>
                  <a:ext uri="{FF2B5EF4-FFF2-40B4-BE49-F238E27FC236}">
                    <a16:creationId xmlns:a16="http://schemas.microsoft.com/office/drawing/2014/main" id="{7A34CCA4-35F5-1B6E-2AA6-353853B61E73}"/>
                  </a:ext>
                </a:extLst>
              </p:cNvPr>
              <p:cNvGrpSpPr/>
              <p:nvPr/>
            </p:nvGrpSpPr>
            <p:grpSpPr>
              <a:xfrm>
                <a:off x="561893" y="3704068"/>
                <a:ext cx="11197928" cy="3125748"/>
                <a:chOff x="561893" y="3704068"/>
                <a:chExt cx="11197928" cy="3125748"/>
              </a:xfrm>
              <a:grpFill/>
            </p:grpSpPr>
            <p:pic>
              <p:nvPicPr>
                <p:cNvPr id="61" name="Image 1">
                  <a:extLst>
                    <a:ext uri="{FF2B5EF4-FFF2-40B4-BE49-F238E27FC236}">
                      <a16:creationId xmlns:a16="http://schemas.microsoft.com/office/drawing/2014/main" id="{E98294B5-5416-1D10-DD06-5DE42D45FF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1893" y="5452630"/>
                  <a:ext cx="2656707" cy="934175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2" name="Grafik 5">
                  <a:extLst>
                    <a:ext uri="{FF2B5EF4-FFF2-40B4-BE49-F238E27FC236}">
                      <a16:creationId xmlns:a16="http://schemas.microsoft.com/office/drawing/2014/main" id="{4FBF2A7A-FECD-511B-288D-687C0C6F8F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30639" y="3843221"/>
                  <a:ext cx="7729182" cy="2986595"/>
                </a:xfrm>
                <a:prstGeom prst="rect">
                  <a:avLst/>
                </a:prstGeom>
                <a:grpFill/>
              </p:spPr>
            </p:pic>
            <p:sp>
              <p:nvSpPr>
                <p:cNvPr id="63" name="ZoneTexte 52">
                  <a:extLst>
                    <a:ext uri="{FF2B5EF4-FFF2-40B4-BE49-F238E27FC236}">
                      <a16:creationId xmlns:a16="http://schemas.microsoft.com/office/drawing/2014/main" id="{9A8573C2-ECA8-E3FC-7D12-9CB22FD795E5}"/>
                    </a:ext>
                  </a:extLst>
                </p:cNvPr>
                <p:cNvSpPr txBox="1"/>
                <p:nvPr/>
              </p:nvSpPr>
              <p:spPr>
                <a:xfrm>
                  <a:off x="4418266" y="3704068"/>
                  <a:ext cx="3076915" cy="33855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 err="1"/>
                    <a:t>Inclined</a:t>
                  </a:r>
                  <a:r>
                    <a:rPr lang="fr-FR" sz="1600" b="1" dirty="0"/>
                    <a:t> configuration, </a:t>
                  </a:r>
                  <a:r>
                    <a:rPr lang="fr-FR" sz="1600" b="1" i="1" dirty="0"/>
                    <a:t>y/B </a:t>
                  </a:r>
                  <a:r>
                    <a:rPr lang="fr-FR" sz="1600" b="1" dirty="0"/>
                    <a:t>= 0</a:t>
                  </a:r>
                </a:p>
              </p:txBody>
            </p:sp>
          </p:grpSp>
          <p:pic>
            <p:nvPicPr>
              <p:cNvPr id="60" name="Image 9">
                <a:extLst>
                  <a:ext uri="{FF2B5EF4-FFF2-40B4-BE49-F238E27FC236}">
                    <a16:creationId xmlns:a16="http://schemas.microsoft.com/office/drawing/2014/main" id="{07AA97EB-AD7E-2FCD-CEC4-E5911D16A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6203" y="4212131"/>
                <a:ext cx="2632397" cy="93439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205370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4">
            <a:extLst>
              <a:ext uri="{FF2B5EF4-FFF2-40B4-BE49-F238E27FC236}">
                <a16:creationId xmlns:a16="http://schemas.microsoft.com/office/drawing/2014/main" id="{B5DC96CB-AFA4-4F57-A0D7-9CFE19E7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449"/>
            <a:ext cx="10515600" cy="698743"/>
          </a:xfrm>
        </p:spPr>
        <p:txBody>
          <a:bodyPr>
            <a:normAutofit/>
          </a:bodyPr>
          <a:lstStyle/>
          <a:p>
            <a:r>
              <a:rPr lang="fr-FR" dirty="0"/>
              <a:t>Turbulent </a:t>
            </a:r>
            <a:r>
              <a:rPr lang="fr-FR" dirty="0" err="1"/>
              <a:t>Kinetic</a:t>
            </a:r>
            <a:r>
              <a:rPr lang="fr-FR" dirty="0"/>
              <a:t> Energy</a:t>
            </a:r>
            <a:endParaRPr lang="en-US" dirty="0"/>
          </a:p>
        </p:txBody>
      </p:sp>
      <p:sp>
        <p:nvSpPr>
          <p:cNvPr id="100" name="Titre 4">
            <a:extLst>
              <a:ext uri="{FF2B5EF4-FFF2-40B4-BE49-F238E27FC236}">
                <a16:creationId xmlns:a16="http://schemas.microsoft.com/office/drawing/2014/main" id="{55D9F847-C440-4481-BDAF-A00C580AFC2C}"/>
              </a:ext>
            </a:extLst>
          </p:cNvPr>
          <p:cNvSpPr txBox="1">
            <a:spLocks/>
          </p:cNvSpPr>
          <p:nvPr/>
        </p:nvSpPr>
        <p:spPr>
          <a:xfrm>
            <a:off x="191217" y="119640"/>
            <a:ext cx="1209675" cy="698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428E7C3-0554-4B90-8C0F-1CA59380FBA8}"/>
                  </a:ext>
                </a:extLst>
              </p:cNvPr>
              <p:cNvSpPr txBox="1"/>
              <p:nvPr/>
            </p:nvSpPr>
            <p:spPr>
              <a:xfrm>
                <a:off x="8318285" y="195518"/>
                <a:ext cx="3287438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𝑡𝑘𝑒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428E7C3-0554-4B90-8C0F-1CA59380F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285" y="195518"/>
                <a:ext cx="3287438" cy="518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9"/>
          <a:srcRect t="28276" b="50664"/>
          <a:stretch/>
        </p:blipFill>
        <p:spPr>
          <a:xfrm>
            <a:off x="4558627" y="2397359"/>
            <a:ext cx="7633373" cy="1326787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9"/>
          <a:srcRect t="52062" b="29462"/>
          <a:stretch/>
        </p:blipFill>
        <p:spPr>
          <a:xfrm>
            <a:off x="4558627" y="3962400"/>
            <a:ext cx="7633373" cy="1165273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9"/>
          <a:srcRect t="74494"/>
          <a:stretch/>
        </p:blipFill>
        <p:spPr>
          <a:xfrm>
            <a:off x="4558627" y="5200182"/>
            <a:ext cx="7633373" cy="1618683"/>
          </a:xfrm>
          <a:prstGeom prst="rect">
            <a:avLst/>
          </a:prstGeom>
        </p:spPr>
      </p:pic>
      <p:sp>
        <p:nvSpPr>
          <p:cNvPr id="47" name="ZoneTexte 53">
            <a:extLst>
              <a:ext uri="{FF2B5EF4-FFF2-40B4-BE49-F238E27FC236}">
                <a16:creationId xmlns:a16="http://schemas.microsoft.com/office/drawing/2014/main" id="{772922FF-792E-45F9-8DA9-D701AB73C6F0}"/>
              </a:ext>
            </a:extLst>
          </p:cNvPr>
          <p:cNvSpPr txBox="1"/>
          <p:nvPr/>
        </p:nvSpPr>
        <p:spPr>
          <a:xfrm>
            <a:off x="4946216" y="3720614"/>
            <a:ext cx="3483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Inclined</a:t>
            </a:r>
            <a:r>
              <a:rPr lang="fr-FR" sz="1600" b="1" dirty="0"/>
              <a:t> configuration, </a:t>
            </a:r>
            <a:r>
              <a:rPr lang="fr-FR" sz="1600" b="1" i="1" dirty="0"/>
              <a:t>y/B </a:t>
            </a:r>
            <a:r>
              <a:rPr lang="fr-FR" sz="1600" b="1" dirty="0"/>
              <a:t>= -0.94</a:t>
            </a:r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 rotWithShape="1">
          <a:blip r:embed="rId9"/>
          <a:srcRect b="76155"/>
          <a:stretch/>
        </p:blipFill>
        <p:spPr>
          <a:xfrm>
            <a:off x="4558628" y="845132"/>
            <a:ext cx="7633372" cy="1582951"/>
          </a:xfrm>
          <a:prstGeom prst="rect">
            <a:avLst/>
          </a:prstGeom>
        </p:spPr>
      </p:pic>
      <p:sp>
        <p:nvSpPr>
          <p:cNvPr id="49" name="ZoneTexte 50">
            <a:extLst>
              <a:ext uri="{FF2B5EF4-FFF2-40B4-BE49-F238E27FC236}">
                <a16:creationId xmlns:a16="http://schemas.microsoft.com/office/drawing/2014/main" id="{16D20069-4E7B-4544-9C64-5A8E617DE7D8}"/>
              </a:ext>
            </a:extLst>
          </p:cNvPr>
          <p:cNvSpPr txBox="1"/>
          <p:nvPr/>
        </p:nvSpPr>
        <p:spPr>
          <a:xfrm>
            <a:off x="4955314" y="779572"/>
            <a:ext cx="3483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Inclined</a:t>
            </a:r>
            <a:r>
              <a:rPr lang="fr-FR" sz="1600" b="1" dirty="0"/>
              <a:t> configuration, </a:t>
            </a:r>
            <a:r>
              <a:rPr lang="fr-FR" sz="1600" b="1" i="1" dirty="0"/>
              <a:t>y/B </a:t>
            </a:r>
            <a:r>
              <a:rPr lang="fr-FR" sz="1600" b="1" dirty="0"/>
              <a:t>= 0.94</a:t>
            </a:r>
          </a:p>
        </p:txBody>
      </p:sp>
      <p:pic>
        <p:nvPicPr>
          <p:cNvPr id="12" name="Grafik 1">
            <a:extLst>
              <a:ext uri="{FF2B5EF4-FFF2-40B4-BE49-F238E27FC236}">
                <a16:creationId xmlns:a16="http://schemas.microsoft.com/office/drawing/2014/main" id="{C9B6A14B-7791-DE97-FCA0-6D52516B0C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653" y="2646873"/>
            <a:ext cx="3698841" cy="1411279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6C7A644-5633-CE39-B8C4-2447D2E9B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378" y="4344961"/>
            <a:ext cx="3698841" cy="2393399"/>
          </a:xfrm>
        </p:spPr>
        <p:txBody>
          <a:bodyPr/>
          <a:lstStyle/>
          <a:p>
            <a:r>
              <a:rPr lang="en-US" dirty="0"/>
              <a:t>Turbulent kinetic energy values substantially lower</a:t>
            </a:r>
          </a:p>
          <a:p>
            <a:r>
              <a:rPr lang="en-US" dirty="0"/>
              <a:t>Less mixing and turbulence</a:t>
            </a:r>
          </a:p>
          <a:p>
            <a:r>
              <a:rPr lang="en-US" dirty="0"/>
              <a:t>Explains the differences concerning the recovery of the mean velocity</a:t>
            </a:r>
          </a:p>
        </p:txBody>
      </p:sp>
    </p:spTree>
    <p:extLst>
      <p:ext uri="{BB962C8B-B14F-4D97-AF65-F5344CB8AC3E}">
        <p14:creationId xmlns:p14="http://schemas.microsoft.com/office/powerpoint/2010/main" val="2307762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4">
            <a:extLst>
              <a:ext uri="{FF2B5EF4-FFF2-40B4-BE49-F238E27FC236}">
                <a16:creationId xmlns:a16="http://schemas.microsoft.com/office/drawing/2014/main" id="{C8C17167-83EB-4B5D-B0B6-3A8D06F75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449"/>
            <a:ext cx="10515600" cy="698743"/>
          </a:xfrm>
        </p:spPr>
        <p:txBody>
          <a:bodyPr>
            <a:normAutofit/>
          </a:bodyPr>
          <a:lstStyle/>
          <a:p>
            <a:r>
              <a:rPr lang="fr-FR" dirty="0"/>
              <a:t>Conclusion</a:t>
            </a:r>
            <a:endParaRPr lang="en-US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23B092F-3D61-7F57-CCB0-9829EAACE34E}"/>
              </a:ext>
            </a:extLst>
          </p:cNvPr>
          <p:cNvGrpSpPr/>
          <p:nvPr/>
        </p:nvGrpSpPr>
        <p:grpSpPr>
          <a:xfrm>
            <a:off x="1032004" y="2591725"/>
            <a:ext cx="6898512" cy="4160826"/>
            <a:chOff x="2476982" y="2622112"/>
            <a:chExt cx="6898512" cy="4160826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6251906" y="2717609"/>
              <a:ext cx="2616078" cy="2950960"/>
              <a:chOff x="5930005" y="2751847"/>
              <a:chExt cx="3018158" cy="3355186"/>
            </a:xfrm>
          </p:grpSpPr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30005" y="2751847"/>
                <a:ext cx="3018158" cy="3355186"/>
              </a:xfrm>
              <a:prstGeom prst="rect">
                <a:avLst/>
              </a:prstGeom>
            </p:spPr>
          </p:pic>
          <p:sp>
            <p:nvSpPr>
              <p:cNvPr id="10" name="Rechteck 9"/>
              <p:cNvSpPr/>
              <p:nvPr/>
            </p:nvSpPr>
            <p:spPr>
              <a:xfrm>
                <a:off x="5939972" y="2783602"/>
                <a:ext cx="178007" cy="1442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hteck 10"/>
              <p:cNvSpPr/>
              <p:nvPr/>
            </p:nvSpPr>
            <p:spPr>
              <a:xfrm>
                <a:off x="5939972" y="5962754"/>
                <a:ext cx="178007" cy="1442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1EB1E6B-7188-3583-D5F8-D966811F2AC8}"/>
                </a:ext>
              </a:extLst>
            </p:cNvPr>
            <p:cNvGrpSpPr/>
            <p:nvPr/>
          </p:nvGrpSpPr>
          <p:grpSpPr>
            <a:xfrm>
              <a:off x="2476982" y="2622112"/>
              <a:ext cx="6898512" cy="4160826"/>
              <a:chOff x="2476982" y="2622112"/>
              <a:chExt cx="6898512" cy="416082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0FC3C78-B7F3-22E8-B137-527EB530623E}"/>
                  </a:ext>
                </a:extLst>
              </p:cNvPr>
              <p:cNvSpPr/>
              <p:nvPr/>
            </p:nvSpPr>
            <p:spPr>
              <a:xfrm>
                <a:off x="2476982" y="2622112"/>
                <a:ext cx="6898512" cy="41608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9BD2FC52-B691-FC0D-D4AA-6A65946283D5}"/>
                  </a:ext>
                </a:extLst>
              </p:cNvPr>
              <p:cNvGrpSpPr/>
              <p:nvPr/>
            </p:nvGrpSpPr>
            <p:grpSpPr>
              <a:xfrm>
                <a:off x="2630028" y="2742302"/>
                <a:ext cx="2699666" cy="4040636"/>
                <a:chOff x="2630028" y="2742302"/>
                <a:chExt cx="2699666" cy="4040636"/>
              </a:xfrm>
            </p:grpSpPr>
            <p:pic>
              <p:nvPicPr>
                <p:cNvPr id="8" name="Grafik 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87560" y="2742302"/>
                  <a:ext cx="2574253" cy="3349387"/>
                </a:xfrm>
                <a:prstGeom prst="rect">
                  <a:avLst/>
                </a:prstGeom>
              </p:spPr>
            </p:pic>
            <p:grpSp>
              <p:nvGrpSpPr>
                <p:cNvPr id="6" name="Gruppieren 5"/>
                <p:cNvGrpSpPr/>
                <p:nvPr/>
              </p:nvGrpSpPr>
              <p:grpSpPr>
                <a:xfrm>
                  <a:off x="2630028" y="6091689"/>
                  <a:ext cx="2699666" cy="691249"/>
                  <a:chOff x="3029803" y="5836930"/>
                  <a:chExt cx="2699666" cy="691249"/>
                </a:xfrm>
              </p:grpSpPr>
              <p:pic>
                <p:nvPicPr>
                  <p:cNvPr id="18" name="Grafik 1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087335" y="5904658"/>
                    <a:ext cx="2642134" cy="623521"/>
                  </a:xfrm>
                  <a:prstGeom prst="rect">
                    <a:avLst/>
                  </a:prstGeom>
                </p:spPr>
              </p:pic>
              <p:sp>
                <p:nvSpPr>
                  <p:cNvPr id="3" name="Rechteck 2"/>
                  <p:cNvSpPr/>
                  <p:nvPr/>
                </p:nvSpPr>
                <p:spPr>
                  <a:xfrm>
                    <a:off x="3029803" y="5836930"/>
                    <a:ext cx="177421" cy="16112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FACFC37-93B3-B161-5B85-464A4EDDC4F2}"/>
                  </a:ext>
                </a:extLst>
              </p:cNvPr>
              <p:cNvSpPr txBox="1"/>
              <p:nvPr/>
            </p:nvSpPr>
            <p:spPr>
              <a:xfrm>
                <a:off x="6075696" y="5948831"/>
                <a:ext cx="304061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Field measurements performed in the </a:t>
                </a:r>
                <a:r>
                  <a:rPr lang="en-US" sz="1200" dirty="0" err="1"/>
                  <a:t>Pliszka</a:t>
                </a:r>
                <a:r>
                  <a:rPr lang="en-US" sz="1200" dirty="0"/>
                  <a:t> River, Poland by Blanckaert et al., 2014</a:t>
                </a:r>
              </a:p>
            </p:txBody>
          </p:sp>
        </p:grpSp>
      </p:grp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159282FF-2B4B-0B62-630A-344EBF9FD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90655"/>
            <a:ext cx="10889343" cy="920281"/>
          </a:xfrm>
        </p:spPr>
        <p:txBody>
          <a:bodyPr>
            <a:noAutofit/>
          </a:bodyPr>
          <a:lstStyle/>
          <a:p>
            <a:r>
              <a:rPr lang="fr-FR" dirty="0" err="1"/>
              <a:t>Both</a:t>
            </a:r>
            <a:r>
              <a:rPr lang="fr-FR" dirty="0"/>
              <a:t> the confinement and the inclination of an obstacle changes the </a:t>
            </a:r>
            <a:r>
              <a:rPr lang="fr-FR" dirty="0" err="1"/>
              <a:t>hydrodynamics</a:t>
            </a:r>
            <a:r>
              <a:rPr lang="fr-FR" dirty="0"/>
              <a:t> of </a:t>
            </a:r>
            <a:r>
              <a:rPr lang="fr-FR" dirty="0" err="1"/>
              <a:t>its</a:t>
            </a:r>
            <a:r>
              <a:rPr lang="fr-FR" dirty="0"/>
              <a:t> wake</a:t>
            </a:r>
          </a:p>
          <a:p>
            <a:r>
              <a:rPr lang="fr-FR" dirty="0"/>
              <a:t>In a river </a:t>
            </a:r>
            <a:r>
              <a:rPr lang="fr-FR" dirty="0" err="1"/>
              <a:t>environment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relevant for </a:t>
            </a:r>
            <a:r>
              <a:rPr lang="fr-FR" dirty="0" err="1"/>
              <a:t>morphology</a:t>
            </a:r>
            <a:endParaRPr lang="fr-FR" dirty="0"/>
          </a:p>
        </p:txBody>
      </p:sp>
      <p:pic>
        <p:nvPicPr>
          <p:cNvPr id="20" name="Grafik 15">
            <a:extLst>
              <a:ext uri="{FF2B5EF4-FFF2-40B4-BE49-F238E27FC236}">
                <a16:creationId xmlns:a16="http://schemas.microsoft.com/office/drawing/2014/main" id="{FFF47C34-37CB-CBB0-936A-36AC5870F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462" y="839594"/>
            <a:ext cx="11281873" cy="1722423"/>
          </a:xfrm>
          <a:prstGeom prst="rect">
            <a:avLst/>
          </a:prstGeom>
        </p:spPr>
      </p:pic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9AA8987-7FC5-BD52-45FE-63E6DC42A08D}"/>
              </a:ext>
            </a:extLst>
          </p:cNvPr>
          <p:cNvSpPr txBox="1">
            <a:spLocks/>
          </p:cNvSpPr>
          <p:nvPr/>
        </p:nvSpPr>
        <p:spPr>
          <a:xfrm>
            <a:off x="8068102" y="3429000"/>
            <a:ext cx="3931987" cy="239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Differences in the bathymetry and the bed composition</a:t>
            </a:r>
          </a:p>
          <a:p>
            <a:r>
              <a:rPr lang="en-US" dirty="0"/>
              <a:t>Finer sediment related to smaller velocities near the bed</a:t>
            </a:r>
          </a:p>
          <a:p>
            <a:r>
              <a:rPr lang="en-US" dirty="0"/>
              <a:t>Coarser sediment related to higher velocities near the bed</a:t>
            </a:r>
          </a:p>
        </p:txBody>
      </p:sp>
    </p:spTree>
    <p:extLst>
      <p:ext uri="{BB962C8B-B14F-4D97-AF65-F5344CB8AC3E}">
        <p14:creationId xmlns:p14="http://schemas.microsoft.com/office/powerpoint/2010/main" val="260655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0B584-09AB-451F-A6BE-A2D38C123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779268"/>
            <a:ext cx="9144000" cy="2387600"/>
          </a:xfrm>
        </p:spPr>
        <p:txBody>
          <a:bodyPr>
            <a:normAutofit/>
          </a:bodyPr>
          <a:lstStyle/>
          <a:p>
            <a:r>
              <a:rPr lang="fr-FR" sz="4200" b="1" dirty="0" err="1"/>
              <a:t>Hydrodynamics</a:t>
            </a:r>
            <a:r>
              <a:rPr lang="fr-FR" sz="4200" b="1" dirty="0"/>
              <a:t> in the </a:t>
            </a:r>
            <a:r>
              <a:rPr lang="fr-FR" sz="4200" b="1" dirty="0" err="1"/>
              <a:t>near-wake</a:t>
            </a:r>
            <a:r>
              <a:rPr lang="fr-FR" sz="4200" b="1" dirty="0"/>
              <a:t> of </a:t>
            </a:r>
            <a:r>
              <a:rPr lang="fr-FR" sz="4200" b="1" dirty="0" err="1"/>
              <a:t>cylindrical</a:t>
            </a:r>
            <a:r>
              <a:rPr lang="fr-FR" sz="4200" b="1" dirty="0"/>
              <a:t> obstacles in a turbulent open </a:t>
            </a:r>
            <a:r>
              <a:rPr lang="fr-FR" sz="4200" b="1" dirty="0" err="1"/>
              <a:t>channel</a:t>
            </a:r>
            <a:r>
              <a:rPr lang="fr-FR" sz="4200" b="1" dirty="0"/>
              <a:t> flow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0B2F1AE-F984-48DC-9DCA-2FA2A950A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41822"/>
            <a:ext cx="9144000" cy="464666"/>
          </a:xfrm>
        </p:spPr>
        <p:txBody>
          <a:bodyPr>
            <a:normAutofit/>
          </a:bodyPr>
          <a:lstStyle/>
          <a:p>
            <a:r>
              <a:rPr lang="fr-FR" sz="2000" b="1" dirty="0"/>
              <a:t>Théo FERNANDEZ</a:t>
            </a:r>
            <a:r>
              <a:rPr lang="fr-FR" sz="2000" b="1" baseline="30000" dirty="0"/>
              <a:t>1,2</a:t>
            </a:r>
            <a:r>
              <a:rPr lang="fr-FR" sz="2000" dirty="0"/>
              <a:t>, Ingo SCHNAUDER</a:t>
            </a:r>
            <a:r>
              <a:rPr lang="fr-FR" sz="2000" baseline="30000" dirty="0"/>
              <a:t>1</a:t>
            </a:r>
            <a:r>
              <a:rPr lang="fr-FR" sz="2000" dirty="0"/>
              <a:t>, Olivier EIFF</a:t>
            </a:r>
            <a:r>
              <a:rPr lang="fr-FR" sz="2000" baseline="30000" dirty="0"/>
              <a:t>2</a:t>
            </a:r>
            <a:r>
              <a:rPr lang="fr-FR" sz="2000" dirty="0"/>
              <a:t>, Koen BLANCKAERT</a:t>
            </a:r>
            <a:r>
              <a:rPr lang="fr-FR" sz="2000" baseline="30000" dirty="0"/>
              <a:t>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870F0E-9139-43EC-B09E-F197768B7A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" y="240747"/>
            <a:ext cx="3119760" cy="11829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A2719E9-B849-460A-BBED-1067FA74D3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851" y="177651"/>
            <a:ext cx="2492009" cy="124600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B742B88-C4B8-4913-8633-87250E293AA8}"/>
              </a:ext>
            </a:extLst>
          </p:cNvPr>
          <p:cNvSpPr txBox="1"/>
          <p:nvPr/>
        </p:nvSpPr>
        <p:spPr>
          <a:xfrm>
            <a:off x="1904806" y="6270075"/>
            <a:ext cx="83823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EGU General Assembly, May 23</a:t>
            </a:r>
            <a:r>
              <a:rPr lang="en-GB" sz="16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rd</a:t>
            </a:r>
            <a:r>
              <a:rPr lang="en-GB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GB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27</a:t>
            </a:r>
            <a:r>
              <a:rPr lang="en-GB" sz="16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</a:t>
            </a:r>
            <a:r>
              <a:rPr lang="en-GB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2022, Vienna, Austria - EGU22-11911, Session GM5.2   </a:t>
            </a:r>
            <a:endParaRPr lang="fr-FR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098EF-5854-485B-A216-951DCD16BD8F}"/>
              </a:ext>
            </a:extLst>
          </p:cNvPr>
          <p:cNvSpPr txBox="1"/>
          <p:nvPr/>
        </p:nvSpPr>
        <p:spPr>
          <a:xfrm>
            <a:off x="186431" y="5381332"/>
            <a:ext cx="115128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Times New Roman" panose="02020603050405020304" pitchFamily="18" charset="0"/>
                <a:ea typeface="MS Mincho" panose="02020609040205080304" pitchFamily="49" charset="-128"/>
              </a:rPr>
              <a:t>Contact : theo.fernandez@tuwien.ac.at</a:t>
            </a:r>
            <a:endParaRPr lang="fr-FR" sz="20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7564"/>
            <a:ext cx="950435" cy="95043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86" y="38265"/>
            <a:ext cx="1155420" cy="161758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70" y="207302"/>
            <a:ext cx="2841046" cy="127951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16" y="16543"/>
            <a:ext cx="1276946" cy="17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963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1493</Words>
  <Application>Microsoft Office PowerPoint</Application>
  <PresentationFormat>Grand écran</PresentationFormat>
  <Paragraphs>264</Paragraphs>
  <Slides>25</Slides>
  <Notes>21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Symbol</vt:lpstr>
      <vt:lpstr>Times New Roman</vt:lpstr>
      <vt:lpstr>Thème Office</vt:lpstr>
      <vt:lpstr>Hydrodynamics in the near-wake of cylindrical obstacles in a turbulent open channel flow</vt:lpstr>
      <vt:lpstr>Background</vt:lpstr>
      <vt:lpstr>Objectives</vt:lpstr>
      <vt:lpstr>Mean streamwise velocity u ̅</vt:lpstr>
      <vt:lpstr>Mean streamwise velocity u ̅</vt:lpstr>
      <vt:lpstr>Turbulent Kinetic Energy</vt:lpstr>
      <vt:lpstr>Turbulent Kinetic Energy</vt:lpstr>
      <vt:lpstr>Conclusion</vt:lpstr>
      <vt:lpstr>Hydrodynamics in the near-wake of cylindrical obstacles in a turbulent open channel flow</vt:lpstr>
      <vt:lpstr>References</vt:lpstr>
      <vt:lpstr>Appendix</vt:lpstr>
      <vt:lpstr>Experimental configuration and parameters</vt:lpstr>
      <vt:lpstr>Measurement methods</vt:lpstr>
      <vt:lpstr>Measurement methods</vt:lpstr>
      <vt:lpstr>Mean streamwise velocity u ̅</vt:lpstr>
      <vt:lpstr>Evolution of the half-width of the wake and the velocity deficit</vt:lpstr>
      <vt:lpstr>Turbulent shear stress (u^′ w′) ̅</vt:lpstr>
      <vt:lpstr>Decay of Urms, Vrms and Wrms</vt:lpstr>
      <vt:lpstr>Strouhal number</vt:lpstr>
      <vt:lpstr>Strouhal Number</vt:lpstr>
      <vt:lpstr>Strouhal Number</vt:lpstr>
      <vt:lpstr>Appendix III: Strouhal number across the width</vt:lpstr>
      <vt:lpstr>Intensity of vortex shedding</vt:lpstr>
      <vt:lpstr>Turbulent normal stress u’² and w’²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theo fernandez</dc:creator>
  <cp:lastModifiedBy>theo fernandez</cp:lastModifiedBy>
  <cp:revision>377</cp:revision>
  <dcterms:created xsi:type="dcterms:W3CDTF">2021-01-14T13:00:42Z</dcterms:created>
  <dcterms:modified xsi:type="dcterms:W3CDTF">2022-05-23T19:44:08Z</dcterms:modified>
</cp:coreProperties>
</file>