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14"/>
  </p:notesMasterIdLst>
  <p:sldIdLst>
    <p:sldId id="278" r:id="rId4"/>
    <p:sldId id="279" r:id="rId5"/>
    <p:sldId id="281" r:id="rId6"/>
    <p:sldId id="264" r:id="rId7"/>
    <p:sldId id="268" r:id="rId8"/>
    <p:sldId id="285" r:id="rId9"/>
    <p:sldId id="269" r:id="rId10"/>
    <p:sldId id="286" r:id="rId11"/>
    <p:sldId id="273" r:id="rId12"/>
    <p:sldId id="287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75718F81-06EC-4A5D-B74A-F91679AB07F5}">
          <p14:sldIdLst>
            <p14:sldId id="278"/>
            <p14:sldId id="279"/>
            <p14:sldId id="281"/>
            <p14:sldId id="264"/>
            <p14:sldId id="268"/>
            <p14:sldId id="285"/>
            <p14:sldId id="269"/>
            <p14:sldId id="286"/>
            <p14:sldId id="273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a Wielgocka" initials="NW" lastIdx="2" clrIdx="0">
    <p:extLst>
      <p:ext uri="{19B8F6BF-5375-455C-9EA6-DF929625EA0E}">
        <p15:presenceInfo xmlns:p15="http://schemas.microsoft.com/office/powerpoint/2012/main" userId="Natalia Wielgoc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85A"/>
    <a:srgbClr val="F6745A"/>
    <a:srgbClr val="93CDDD"/>
    <a:srgbClr val="43A4AD"/>
    <a:srgbClr val="DF462D"/>
    <a:srgbClr val="576885"/>
    <a:srgbClr val="CAE6EE"/>
    <a:srgbClr val="FBBCA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0407" autoAdjust="0"/>
  </p:normalViewPr>
  <p:slideViewPr>
    <p:cSldViewPr>
      <p:cViewPr varScale="1">
        <p:scale>
          <a:sx n="68" d="100"/>
          <a:sy n="68" d="100"/>
        </p:scale>
        <p:origin x="18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0F567-0092-47AD-BD3D-B669251E1F5C}" type="datetimeFigureOut">
              <a:rPr lang="pl-PL" smtClean="0"/>
              <a:t>24.05.2022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45134-D8B5-410B-A50A-EBC912F3A8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061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5134-D8B5-410B-A50A-EBC912F3A8AA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1653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5134-D8B5-410B-A50A-EBC912F3A8AA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503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5134-D8B5-410B-A50A-EBC912F3A8A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125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5134-D8B5-410B-A50A-EBC912F3A8AA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423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5134-D8B5-410B-A50A-EBC912F3A8AA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7041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5134-D8B5-410B-A50A-EBC912F3A8AA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565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5134-D8B5-410B-A50A-EBC912F3A8AA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0433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5134-D8B5-410B-A50A-EBC912F3A8AA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87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45134-D8B5-410B-A50A-EBC912F3A8AA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8735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8880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10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9044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304800" y="6356349"/>
            <a:ext cx="2133600" cy="365125"/>
          </a:xfrm>
        </p:spPr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1283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4787" y="6308725"/>
            <a:ext cx="2133600" cy="365125"/>
          </a:xfrm>
        </p:spPr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475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4209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0630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546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7249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736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2252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3700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795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3063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496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3577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483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793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0436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86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7520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43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65000" t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55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65000" t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-900608" y="50131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14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C2E9D-08EA-4865-B627-91FC4B5A6E4F}" type="datetimeFigureOut">
              <a:rPr lang="pl-PL" smtClean="0"/>
              <a:pPr/>
              <a:t>24.05.2022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7394F-EF81-4DE3-B955-C17326BDBA3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4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18.png"/><Relationship Id="rId5" Type="http://schemas.openxmlformats.org/officeDocument/2006/relationships/image" Target="../media/image16.jpeg"/><Relationship Id="rId10" Type="http://schemas.openxmlformats.org/officeDocument/2006/relationships/slide" Target="slide3.xml"/><Relationship Id="rId4" Type="http://schemas.openxmlformats.org/officeDocument/2006/relationships/image" Target="../media/image15.jpe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>
            <a:extLst>
              <a:ext uri="{FF2B5EF4-FFF2-40B4-BE49-F238E27FC236}">
                <a16:creationId xmlns:a16="http://schemas.microsoft.com/office/drawing/2014/main" id="{4799D1B6-7097-4E00-B60C-69DC77CFED23}"/>
              </a:ext>
            </a:extLst>
          </p:cNvPr>
          <p:cNvSpPr txBox="1">
            <a:spLocks/>
          </p:cNvSpPr>
          <p:nvPr/>
        </p:nvSpPr>
        <p:spPr>
          <a:xfrm>
            <a:off x="0" y="1950584"/>
            <a:ext cx="9144000" cy="16131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Combined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DInSAR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-PSI approach </a:t>
            </a:r>
            <a:endParaRPr kumimoji="0" lang="pl-PL" sz="3000" b="1" i="0" u="none" strike="noStrike" kern="1200" cap="none" spc="0" normalizeH="0" baseline="0" noProof="0" dirty="0">
              <a:ln>
                <a:noFill/>
              </a:ln>
              <a:solidFill>
                <a:srgbClr val="0C2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for increasing the quality of deformation map estimation in the area of underground mining exploitation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0C2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A669935C-FCD4-4481-B506-A2F9C65520BA}"/>
              </a:ext>
            </a:extLst>
          </p:cNvPr>
          <p:cNvSpPr txBox="1">
            <a:spLocks/>
          </p:cNvSpPr>
          <p:nvPr/>
        </p:nvSpPr>
        <p:spPr>
          <a:xfrm>
            <a:off x="118163" y="3978766"/>
            <a:ext cx="9036496" cy="6449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sz="2200" b="1" i="0" u="sng" strike="noStrike" kern="1200" cap="none" spc="0" normalizeH="0" baseline="0" noProof="0" dirty="0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Natalia Wielgocka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Kamila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Pawluszek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-Filipiak, Maya </a:t>
            </a:r>
            <a:r>
              <a:rPr kumimoji="0" lang="pl-PL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Ilieva</a:t>
            </a:r>
            <a:br>
              <a:rPr kumimoji="0" lang="pl-PL" sz="22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rgbClr val="43A4AD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0" y="4460183"/>
            <a:ext cx="914400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baseline="30000" dirty="0">
                <a:solidFill>
                  <a:srgbClr val="576885"/>
                </a:solidFill>
                <a:latin typeface="Arial" panose="020B0604020202020204" pitchFamily="34" charset="0"/>
              </a:rPr>
              <a:t>Institute of Geodesy and Geoinformatics, Wroclaw University of Environmental and Life Sciences, Poland</a:t>
            </a:r>
          </a:p>
          <a:p>
            <a:pPr algn="ctr"/>
            <a:endParaRPr lang="en-US" sz="2000" i="1" baseline="30000" dirty="0">
              <a:solidFill>
                <a:srgbClr val="576885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E:\InSAR\dokumenty_EPOS\logo_E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16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E:\InSAR\dokumenty_EPOS\dol_E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093296"/>
            <a:ext cx="5940152" cy="626371"/>
          </a:xfrm>
          <a:prstGeom prst="rect">
            <a:avLst/>
          </a:prstGeom>
          <a:noFill/>
        </p:spPr>
      </p:pic>
      <p:pic>
        <p:nvPicPr>
          <p:cNvPr id="16" name="Picture 3" descr="E:\InSAR\dokumenty_EPOS\upwr-logotyp-en-poziom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2079" y="6199797"/>
            <a:ext cx="2376264" cy="519870"/>
          </a:xfrm>
          <a:prstGeom prst="rect">
            <a:avLst/>
          </a:prstGeom>
          <a:noFill/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12ACA50-BC0B-435E-92D1-77EF35DA670E}"/>
              </a:ext>
            </a:extLst>
          </p:cNvPr>
          <p:cNvSpPr txBox="1"/>
          <p:nvPr/>
        </p:nvSpPr>
        <p:spPr>
          <a:xfrm>
            <a:off x="180327" y="5729965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i="0" dirty="0">
                <a:solidFill>
                  <a:srgbClr val="0C285A"/>
                </a:solidFill>
                <a:effectLst/>
                <a:latin typeface="+mj-lt"/>
                <a:cs typeface="Arial" panose="020B0604020202020204" pitchFamily="34" charset="0"/>
              </a:rPr>
              <a:t>EGU General Assembly 2022 in </a:t>
            </a:r>
            <a:r>
              <a:rPr lang="pl-PL" b="1" i="0" dirty="0" err="1">
                <a:solidFill>
                  <a:srgbClr val="0C285A"/>
                </a:solidFill>
                <a:effectLst/>
                <a:latin typeface="+mj-lt"/>
                <a:cs typeface="Arial" panose="020B0604020202020204" pitchFamily="34" charset="0"/>
              </a:rPr>
              <a:t>Vienna</a:t>
            </a:r>
            <a:r>
              <a:rPr lang="pl-PL" b="1" i="0" dirty="0">
                <a:solidFill>
                  <a:srgbClr val="0C285A"/>
                </a:solidFill>
                <a:effectLst/>
                <a:latin typeface="+mj-lt"/>
                <a:cs typeface="Arial" panose="020B0604020202020204" pitchFamily="34" charset="0"/>
              </a:rPr>
              <a:t>, Austria – 26.05.2022 </a:t>
            </a:r>
            <a:endParaRPr lang="pl-PL" b="1" dirty="0">
              <a:solidFill>
                <a:srgbClr val="0C285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9B2309-5AD2-47B4-BC9C-7C548BA8C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14" y="4756293"/>
            <a:ext cx="1950593" cy="89999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9D37E34-7BD2-4DCD-B230-0D534F08C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840" y="4853508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31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>
            <a:extLst>
              <a:ext uri="{FF2B5EF4-FFF2-40B4-BE49-F238E27FC236}">
                <a16:creationId xmlns:a16="http://schemas.microsoft.com/office/drawing/2014/main" id="{4799D1B6-7097-4E00-B60C-69DC77CFED23}"/>
              </a:ext>
            </a:extLst>
          </p:cNvPr>
          <p:cNvSpPr txBox="1">
            <a:spLocks/>
          </p:cNvSpPr>
          <p:nvPr/>
        </p:nvSpPr>
        <p:spPr>
          <a:xfrm>
            <a:off x="0" y="1950584"/>
            <a:ext cx="9144000" cy="161313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Combined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DInSAR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-PSI approach </a:t>
            </a:r>
            <a:endParaRPr kumimoji="0" lang="pl-PL" sz="3000" b="1" i="0" u="none" strike="noStrike" kern="1200" cap="none" spc="0" normalizeH="0" baseline="0" noProof="0" dirty="0">
              <a:ln>
                <a:noFill/>
              </a:ln>
              <a:solidFill>
                <a:srgbClr val="0C2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for increasing the quality of deformation map estimation in the area of underground mining exploitation</a:t>
            </a:r>
            <a:endParaRPr kumimoji="0" lang="pl-PL" sz="3000" b="0" i="0" u="none" strike="noStrike" kern="1200" cap="none" spc="0" normalizeH="0" baseline="0" noProof="0" dirty="0">
              <a:ln>
                <a:noFill/>
              </a:ln>
              <a:solidFill>
                <a:srgbClr val="0C28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A669935C-FCD4-4481-B506-A2F9C65520BA}"/>
              </a:ext>
            </a:extLst>
          </p:cNvPr>
          <p:cNvSpPr txBox="1">
            <a:spLocks/>
          </p:cNvSpPr>
          <p:nvPr/>
        </p:nvSpPr>
        <p:spPr>
          <a:xfrm>
            <a:off x="107504" y="3908230"/>
            <a:ext cx="9036496" cy="64494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l-PL" b="1" i="0" u="sng" strike="noStrike" kern="1200" cap="none" spc="0" normalizeH="0" baseline="0" noProof="0" dirty="0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Natalia Wielgocka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Kamila </a:t>
            </a:r>
            <a:r>
              <a:rPr kumimoji="0" lang="pl-PL" b="1" i="0" u="none" strike="noStrike" kern="1200" cap="none" spc="0" normalizeH="0" baseline="0" noProof="0" dirty="0" err="1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Pawluszek</a:t>
            </a:r>
            <a:r>
              <a:rPr kumimoji="0" lang="pl-PL" b="1" i="0" u="none" strike="noStrike" kern="1200" cap="none" spc="0" normalizeH="0" baseline="0" noProof="0" dirty="0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-Filipiak, Maya </a:t>
            </a:r>
            <a:r>
              <a:rPr kumimoji="0" lang="pl-PL" b="1" i="0" u="none" strike="noStrike" kern="1200" cap="none" spc="0" normalizeH="0" baseline="0" noProof="0" dirty="0" err="1">
                <a:ln>
                  <a:noFill/>
                </a:ln>
                <a:solidFill>
                  <a:srgbClr val="57688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Ilieva</a:t>
            </a:r>
            <a:br>
              <a:rPr kumimoji="0" lang="pl-PL" sz="2000" b="0" i="0" u="none" strike="noStrike" kern="1200" cap="none" spc="0" normalizeH="0" baseline="3000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43A4A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-2" y="4403200"/>
            <a:ext cx="9144001" cy="318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baseline="30000" dirty="0">
                <a:solidFill>
                  <a:srgbClr val="576885"/>
                </a:solidFill>
                <a:latin typeface="+mj-lt"/>
              </a:rPr>
              <a:t>Institute of Geodesy and Geoinformatics, Wroclaw University of Environmental and Life Sciences, Poland</a:t>
            </a:r>
          </a:p>
        </p:txBody>
      </p:sp>
      <p:pic>
        <p:nvPicPr>
          <p:cNvPr id="1026" name="Picture 2" descr="E:\InSAR\dokumenty_EPOS\logo_E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165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E:\InSAR\dokumenty_EPOS\dol_E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093296"/>
            <a:ext cx="5940152" cy="626371"/>
          </a:xfrm>
          <a:prstGeom prst="rect">
            <a:avLst/>
          </a:prstGeom>
          <a:noFill/>
        </p:spPr>
      </p:pic>
      <p:pic>
        <p:nvPicPr>
          <p:cNvPr id="16" name="Picture 3" descr="E:\InSAR\dokumenty_EPOS\upwr-logotyp-en-poziom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079" y="6199797"/>
            <a:ext cx="2376264" cy="519870"/>
          </a:xfrm>
          <a:prstGeom prst="rect">
            <a:avLst/>
          </a:prstGeom>
          <a:noFill/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B4A3DDAC-63C4-43F0-B9DB-904B804D124C}"/>
              </a:ext>
            </a:extLst>
          </p:cNvPr>
          <p:cNvSpPr txBox="1"/>
          <p:nvPr/>
        </p:nvSpPr>
        <p:spPr>
          <a:xfrm>
            <a:off x="107504" y="5544234"/>
            <a:ext cx="40116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500" dirty="0" err="1"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pl-PL" sz="2500" dirty="0"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500" dirty="0" err="1"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pl-PL" sz="2500" dirty="0"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l-PL" sz="2500" dirty="0" err="1"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pl-PL" sz="2500" dirty="0"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500" dirty="0" err="1"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pl-PL" sz="2500" dirty="0"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459F7F7-1A2A-493D-9405-B8148BD44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42" y="4793850"/>
            <a:ext cx="1333333" cy="133333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FB460DDD-7EE4-4536-8EC6-9C0F574BE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14" y="4756293"/>
            <a:ext cx="1950593" cy="8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5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A4B422D-9C1D-45B5-B661-9871250F3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25"/>
          <a:stretch/>
        </p:blipFill>
        <p:spPr>
          <a:xfrm>
            <a:off x="603" y="5990335"/>
            <a:ext cx="6156176" cy="911191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10965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900A0A"/>
              </a:buClr>
            </a:pPr>
            <a:r>
              <a:rPr lang="pl-PL" sz="3600" b="1" dirty="0">
                <a:ln>
                  <a:solidFill>
                    <a:srgbClr val="0C285A"/>
                  </a:solidFill>
                </a:ln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EPOS-PL+ Project – </a:t>
            </a:r>
            <a:r>
              <a:rPr lang="pl-PL" sz="3600" b="1" dirty="0" err="1">
                <a:ln>
                  <a:solidFill>
                    <a:srgbClr val="0C285A"/>
                  </a:solidFill>
                </a:ln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Task</a:t>
            </a:r>
            <a:r>
              <a:rPr lang="pl-PL" sz="3600" b="1" dirty="0">
                <a:ln>
                  <a:solidFill>
                    <a:srgbClr val="0C285A"/>
                  </a:solidFill>
                </a:ln>
                <a:solidFill>
                  <a:srgbClr val="F674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</a:t>
            </a:r>
            <a:endParaRPr lang="en-US" sz="3600" b="1" dirty="0">
              <a:ln>
                <a:solidFill>
                  <a:srgbClr val="0C285A"/>
                </a:solidFill>
              </a:ln>
              <a:solidFill>
                <a:srgbClr val="F674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DA28D13-D377-4BB4-B7FF-6A7D78D2C7DE}"/>
              </a:ext>
            </a:extLst>
          </p:cNvPr>
          <p:cNvSpPr txBox="1"/>
          <p:nvPr/>
        </p:nvSpPr>
        <p:spPr>
          <a:xfrm>
            <a:off x="6948264" y="6611779"/>
            <a:ext cx="194421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b="1" i="0" dirty="0">
                <a:solidFill>
                  <a:srgbClr val="0C28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EGU General Assembly 2022 </a:t>
            </a:r>
            <a:endParaRPr lang="pl-PL" sz="1000" dirty="0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0D4E6B40-8CBE-40D4-A794-036ABD20A244}"/>
              </a:ext>
            </a:extLst>
          </p:cNvPr>
          <p:cNvSpPr txBox="1"/>
          <p:nvPr/>
        </p:nvSpPr>
        <p:spPr>
          <a:xfrm>
            <a:off x="755576" y="1212561"/>
            <a:ext cx="7416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Satellite</a:t>
            </a:r>
            <a:r>
              <a:rPr lang="pl-PL" sz="2000" b="1" dirty="0"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 </a:t>
            </a:r>
            <a:r>
              <a:rPr lang="pl-PL" sz="2000" b="1" dirty="0" err="1"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pl-PL" sz="2000" b="1" dirty="0"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err="1"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Infrastructure</a:t>
            </a:r>
            <a:r>
              <a:rPr lang="pl-PL" sz="2000" b="1" dirty="0"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Center </a:t>
            </a:r>
          </a:p>
          <a:p>
            <a:pPr algn="ctr"/>
            <a:r>
              <a:rPr lang="pl-PL" sz="2000" b="1" dirty="0">
                <a:solidFill>
                  <a:srgbClr val="0C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(CIBDS)</a:t>
            </a:r>
          </a:p>
        </p:txBody>
      </p:sp>
      <p:pic>
        <p:nvPicPr>
          <p:cNvPr id="34" name="Grafika 33" descr="Pojedyncze koło zębate z wypełnieniem pełnym">
            <a:extLst>
              <a:ext uri="{FF2B5EF4-FFF2-40B4-BE49-F238E27FC236}">
                <a16:creationId xmlns:a16="http://schemas.microsoft.com/office/drawing/2014/main" id="{DFA5CB44-3407-4F83-B705-D0026AE737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600" y="1747664"/>
            <a:ext cx="2160240" cy="2160240"/>
          </a:xfrm>
          <a:prstGeom prst="rect">
            <a:avLst/>
          </a:prstGeom>
        </p:spPr>
      </p:pic>
      <p:pic>
        <p:nvPicPr>
          <p:cNvPr id="35" name="Grafika 34" descr="Pojedyncze koło zębate z wypełnieniem pełnym">
            <a:extLst>
              <a:ext uri="{FF2B5EF4-FFF2-40B4-BE49-F238E27FC236}">
                <a16:creationId xmlns:a16="http://schemas.microsoft.com/office/drawing/2014/main" id="{D3F46F52-CEC8-4B54-BE27-F60F64E3D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9184" y="2792953"/>
            <a:ext cx="1465312" cy="1465312"/>
          </a:xfrm>
          <a:prstGeom prst="rect">
            <a:avLst/>
          </a:prstGeom>
        </p:spPr>
      </p:pic>
      <p:pic>
        <p:nvPicPr>
          <p:cNvPr id="36" name="Grafika 35" descr="Pojedyncze koło zębate z wypełnieniem pełnym">
            <a:extLst>
              <a:ext uri="{FF2B5EF4-FFF2-40B4-BE49-F238E27FC236}">
                <a16:creationId xmlns:a16="http://schemas.microsoft.com/office/drawing/2014/main" id="{CCFF4BF4-A1EB-4750-B4F0-14F18E13E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15816" y="3907904"/>
            <a:ext cx="785437" cy="785437"/>
          </a:xfrm>
          <a:prstGeom prst="rect">
            <a:avLst/>
          </a:prstGeom>
        </p:spPr>
      </p:pic>
      <p:sp>
        <p:nvSpPr>
          <p:cNvPr id="37" name="pole tekstowe 36">
            <a:extLst>
              <a:ext uri="{FF2B5EF4-FFF2-40B4-BE49-F238E27FC236}">
                <a16:creationId xmlns:a16="http://schemas.microsoft.com/office/drawing/2014/main" id="{8E2AD007-F5E7-4594-8141-86516926B5EC}"/>
              </a:ext>
            </a:extLst>
          </p:cNvPr>
          <p:cNvSpPr txBox="1"/>
          <p:nvPr/>
        </p:nvSpPr>
        <p:spPr>
          <a:xfrm>
            <a:off x="25070" y="1879735"/>
            <a:ext cx="180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>
                <a:solidFill>
                  <a:srgbClr val="0C285A"/>
                </a:solidFill>
              </a:rPr>
              <a:t>InSAR</a:t>
            </a:r>
            <a:r>
              <a:rPr lang="pl-PL" b="1" dirty="0">
                <a:solidFill>
                  <a:srgbClr val="0C285A"/>
                </a:solidFill>
              </a:rPr>
              <a:t> Processing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A96394AD-ACBF-49B5-929C-07258552FBA3}"/>
              </a:ext>
            </a:extLst>
          </p:cNvPr>
          <p:cNvSpPr txBox="1"/>
          <p:nvPr/>
        </p:nvSpPr>
        <p:spPr>
          <a:xfrm>
            <a:off x="971600" y="3638867"/>
            <a:ext cx="174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0C285A"/>
                </a:solidFill>
              </a:rPr>
              <a:t>Data Integration</a:t>
            </a:r>
          </a:p>
        </p:txBody>
      </p:sp>
      <p:pic>
        <p:nvPicPr>
          <p:cNvPr id="39" name="Grafika 38" descr="Pojedyncze koło zębate z wypełnieniem pełnym">
            <a:extLst>
              <a:ext uri="{FF2B5EF4-FFF2-40B4-BE49-F238E27FC236}">
                <a16:creationId xmlns:a16="http://schemas.microsoft.com/office/drawing/2014/main" id="{E78D85BA-C10D-4912-9A5A-A7EC2B017D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0071" y="3606173"/>
            <a:ext cx="785437" cy="785437"/>
          </a:xfrm>
          <a:prstGeom prst="rect">
            <a:avLst/>
          </a:prstGeom>
        </p:spPr>
      </p:pic>
      <p:pic>
        <p:nvPicPr>
          <p:cNvPr id="40" name="Grafika 39" descr="Pojedyncze koło zębate z wypełnieniem pełnym">
            <a:extLst>
              <a:ext uri="{FF2B5EF4-FFF2-40B4-BE49-F238E27FC236}">
                <a16:creationId xmlns:a16="http://schemas.microsoft.com/office/drawing/2014/main" id="{3BCC612D-3F62-482A-A80C-8877EC083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439159">
            <a:off x="2687415" y="4345634"/>
            <a:ext cx="1465312" cy="1465312"/>
          </a:xfrm>
          <a:prstGeom prst="rect">
            <a:avLst/>
          </a:prstGeom>
        </p:spPr>
      </p:pic>
      <p:pic>
        <p:nvPicPr>
          <p:cNvPr id="41" name="Grafika 40" descr="Pojedyncze koło zębate z wypełnieniem pełnym">
            <a:extLst>
              <a:ext uri="{FF2B5EF4-FFF2-40B4-BE49-F238E27FC236}">
                <a16:creationId xmlns:a16="http://schemas.microsoft.com/office/drawing/2014/main" id="{DB5BD074-DE01-43E0-9476-5CEE99267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1467" y="4651580"/>
            <a:ext cx="1465312" cy="1465312"/>
          </a:xfrm>
          <a:prstGeom prst="rect">
            <a:avLst/>
          </a:prstGeom>
        </p:spPr>
      </p:pic>
      <p:pic>
        <p:nvPicPr>
          <p:cNvPr id="42" name="Grafika 41" descr="Pojedyncze koło zębate z wypełnieniem pełnym">
            <a:extLst>
              <a:ext uri="{FF2B5EF4-FFF2-40B4-BE49-F238E27FC236}">
                <a16:creationId xmlns:a16="http://schemas.microsoft.com/office/drawing/2014/main" id="{9B7DB891-607B-4D95-8E14-6B145D2EE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376" y="4582191"/>
            <a:ext cx="785437" cy="785437"/>
          </a:xfrm>
          <a:prstGeom prst="rect">
            <a:avLst/>
          </a:prstGeom>
        </p:spPr>
      </p:pic>
      <p:pic>
        <p:nvPicPr>
          <p:cNvPr id="43" name="Grafika 42" descr="Pojedyncze koło zębate z wypełnieniem pełnym">
            <a:extLst>
              <a:ext uri="{FF2B5EF4-FFF2-40B4-BE49-F238E27FC236}">
                <a16:creationId xmlns:a16="http://schemas.microsoft.com/office/drawing/2014/main" id="{F381A57E-FFA3-49C1-9DE5-488B8D3D8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19219">
            <a:off x="5005266" y="2991912"/>
            <a:ext cx="2446633" cy="2446633"/>
          </a:xfrm>
          <a:prstGeom prst="rect">
            <a:avLst/>
          </a:prstGeom>
        </p:spPr>
      </p:pic>
      <p:pic>
        <p:nvPicPr>
          <p:cNvPr id="44" name="Grafika 43" descr="Pojedyncze koło zębate z wypełnieniem pełnym">
            <a:extLst>
              <a:ext uri="{FF2B5EF4-FFF2-40B4-BE49-F238E27FC236}">
                <a16:creationId xmlns:a16="http://schemas.microsoft.com/office/drawing/2014/main" id="{5F1A93E5-217F-4449-B926-2126A3B81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3932" y="4847535"/>
            <a:ext cx="785437" cy="785437"/>
          </a:xfrm>
          <a:prstGeom prst="rect">
            <a:avLst/>
          </a:prstGeom>
        </p:spPr>
      </p:pic>
      <p:sp>
        <p:nvSpPr>
          <p:cNvPr id="45" name="pole tekstowe 44">
            <a:extLst>
              <a:ext uri="{FF2B5EF4-FFF2-40B4-BE49-F238E27FC236}">
                <a16:creationId xmlns:a16="http://schemas.microsoft.com/office/drawing/2014/main" id="{D672A317-8BD8-49AC-B17E-51AD366F3AAE}"/>
              </a:ext>
            </a:extLst>
          </p:cNvPr>
          <p:cNvSpPr txBox="1"/>
          <p:nvPr/>
        </p:nvSpPr>
        <p:spPr>
          <a:xfrm>
            <a:off x="1392399" y="5367628"/>
            <a:ext cx="195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0C285A"/>
                </a:solidFill>
              </a:rPr>
              <a:t>Product </a:t>
            </a:r>
            <a:r>
              <a:rPr lang="pl-PL" b="1" dirty="0" err="1">
                <a:solidFill>
                  <a:srgbClr val="0C285A"/>
                </a:solidFill>
              </a:rPr>
              <a:t>Validation</a:t>
            </a:r>
            <a:endParaRPr lang="pl-PL" b="1" dirty="0">
              <a:solidFill>
                <a:srgbClr val="0C285A"/>
              </a:solidFill>
            </a:endParaRPr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911F709A-4C3C-4AEF-8A49-DD4E37C8A42F}"/>
              </a:ext>
            </a:extLst>
          </p:cNvPr>
          <p:cNvSpPr txBox="1"/>
          <p:nvPr/>
        </p:nvSpPr>
        <p:spPr>
          <a:xfrm>
            <a:off x="5834842" y="5374394"/>
            <a:ext cx="241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>
                <a:solidFill>
                  <a:srgbClr val="0C285A"/>
                </a:solidFill>
              </a:rPr>
              <a:t>Deformation</a:t>
            </a:r>
            <a:r>
              <a:rPr lang="pl-PL" b="1" dirty="0">
                <a:solidFill>
                  <a:srgbClr val="0C285A"/>
                </a:solidFill>
              </a:rPr>
              <a:t> Modeling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7D5FF030-4024-4B2F-97C3-94A19990DF93}"/>
              </a:ext>
            </a:extLst>
          </p:cNvPr>
          <p:cNvSpPr txBox="1"/>
          <p:nvPr/>
        </p:nvSpPr>
        <p:spPr>
          <a:xfrm>
            <a:off x="6954382" y="3723238"/>
            <a:ext cx="140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>
                <a:solidFill>
                  <a:srgbClr val="0C285A"/>
                </a:solidFill>
              </a:rPr>
              <a:t>Visualization</a:t>
            </a:r>
            <a:endParaRPr lang="pl-PL" b="1" dirty="0">
              <a:solidFill>
                <a:srgbClr val="0C285A"/>
              </a:solidFill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id="{B1AB5D91-C221-44FE-B588-B3511CABC401}"/>
              </a:ext>
            </a:extLst>
          </p:cNvPr>
          <p:cNvSpPr txBox="1"/>
          <p:nvPr/>
        </p:nvSpPr>
        <p:spPr>
          <a:xfrm>
            <a:off x="4883559" y="2347218"/>
            <a:ext cx="4260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1F236F"/>
                </a:solidFill>
                <a:latin typeface="Calibri"/>
                <a:ea typeface="Calibri"/>
                <a:cs typeface="Calibri"/>
              </a:rPr>
              <a:t>Goal: System for monitoring of surface deformation by satellite radar data</a:t>
            </a:r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75DA99B-AC62-4C53-905C-08D2EF90A003}"/>
              </a:ext>
            </a:extLst>
          </p:cNvPr>
          <p:cNvSpPr txBox="1"/>
          <p:nvPr/>
        </p:nvSpPr>
        <p:spPr>
          <a:xfrm>
            <a:off x="1879897" y="2577687"/>
            <a:ext cx="442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C285A"/>
                </a:solidFill>
              </a:rPr>
              <a:t>1 </a:t>
            </a:r>
            <a:endParaRPr lang="pl-PL" sz="2400" b="1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22E728DA-6AC2-4B1D-AFED-F7F1D8EB2F0E}"/>
              </a:ext>
            </a:extLst>
          </p:cNvPr>
          <p:cNvSpPr txBox="1"/>
          <p:nvPr/>
        </p:nvSpPr>
        <p:spPr>
          <a:xfrm>
            <a:off x="2982779" y="3289372"/>
            <a:ext cx="442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C285A"/>
                </a:solidFill>
              </a:rPr>
              <a:t>2 </a:t>
            </a:r>
            <a:endParaRPr lang="pl-PL" sz="2400" b="1" dirty="0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3047A1A-4A82-4853-B4A4-277C9E8BB142}"/>
              </a:ext>
            </a:extLst>
          </p:cNvPr>
          <p:cNvSpPr txBox="1"/>
          <p:nvPr/>
        </p:nvSpPr>
        <p:spPr>
          <a:xfrm>
            <a:off x="3258779" y="4849945"/>
            <a:ext cx="442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C285A"/>
                </a:solidFill>
              </a:rPr>
              <a:t>3 </a:t>
            </a:r>
            <a:endParaRPr lang="pl-PL" sz="2400" b="1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88AE0C51-54C1-4A8A-9FEE-7561B55A642A}"/>
              </a:ext>
            </a:extLst>
          </p:cNvPr>
          <p:cNvSpPr txBox="1"/>
          <p:nvPr/>
        </p:nvSpPr>
        <p:spPr>
          <a:xfrm>
            <a:off x="5250646" y="5148625"/>
            <a:ext cx="442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C285A"/>
                </a:solidFill>
              </a:rPr>
              <a:t>4 </a:t>
            </a:r>
            <a:endParaRPr lang="pl-PL" sz="2400" b="1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2448C171-CF2B-40B3-99B1-93DAD08FB890}"/>
              </a:ext>
            </a:extLst>
          </p:cNvPr>
          <p:cNvSpPr txBox="1"/>
          <p:nvPr/>
        </p:nvSpPr>
        <p:spPr>
          <a:xfrm>
            <a:off x="6040029" y="3982652"/>
            <a:ext cx="442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C285A"/>
                </a:solidFill>
              </a:rPr>
              <a:t>5 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949772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Mój dysk\dane\rydultowy_da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55" y="2820810"/>
            <a:ext cx="5906506" cy="4176464"/>
          </a:xfrm>
          <a:prstGeom prst="rect">
            <a:avLst/>
          </a:prstGeom>
          <a:noFill/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995" y="1052735"/>
            <a:ext cx="3483350" cy="1959385"/>
          </a:xfrm>
          <a:prstGeom prst="rect">
            <a:avLst/>
          </a:prstGeom>
        </p:spPr>
      </p:pic>
      <p:pic>
        <p:nvPicPr>
          <p:cNvPr id="9" name="Google Shape;176;p3" descr="G:\Mój dysk\2020_reflektory\nasza_publikacje_infrastruktura\zdjecia reflektorow\CR1\IMG_1467.JPG"/>
          <p:cNvPicPr preferRelativeResize="0"/>
          <p:nvPr/>
        </p:nvPicPr>
        <p:blipFill rotWithShape="1">
          <a:blip r:embed="rId5" cstate="print">
            <a:alphaModFix/>
          </a:blip>
          <a:srcRect l="30235" t="143" r="17822" b="30940"/>
          <a:stretch/>
        </p:blipFill>
        <p:spPr>
          <a:xfrm rot="10800000">
            <a:off x="5724127" y="3617680"/>
            <a:ext cx="2808312" cy="21875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Łącznik prosty ze strzałką 11"/>
          <p:cNvCxnSpPr>
            <a:cxnSpLocks/>
          </p:cNvCxnSpPr>
          <p:nvPr/>
        </p:nvCxnSpPr>
        <p:spPr>
          <a:xfrm flipV="1">
            <a:off x="1475656" y="4715834"/>
            <a:ext cx="4248472" cy="955290"/>
          </a:xfrm>
          <a:prstGeom prst="straightConnector1">
            <a:avLst/>
          </a:prstGeom>
          <a:ln w="76200">
            <a:solidFill>
              <a:srgbClr val="F674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>
            <a:cxnSpLocks/>
          </p:cNvCxnSpPr>
          <p:nvPr/>
        </p:nvCxnSpPr>
        <p:spPr>
          <a:xfrm flipV="1">
            <a:off x="4132388" y="2330644"/>
            <a:ext cx="1406725" cy="2026918"/>
          </a:xfrm>
          <a:prstGeom prst="straightConnector1">
            <a:avLst/>
          </a:prstGeom>
          <a:ln w="76200">
            <a:solidFill>
              <a:srgbClr val="F6745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/>
          <p:nvPr/>
        </p:nvSpPr>
        <p:spPr>
          <a:xfrm>
            <a:off x="72008" y="198867"/>
            <a:ext cx="9071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900A0A"/>
              </a:buClr>
            </a:pPr>
            <a:r>
              <a:rPr lang="pl-PL" sz="3600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rgbClr val="F674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&amp; </a:t>
            </a:r>
            <a:r>
              <a:rPr lang="pl-PL" sz="3600" b="1" dirty="0" err="1">
                <a:ln w="12700">
                  <a:solidFill>
                    <a:srgbClr val="0C285A"/>
                  </a:solidFill>
                  <a:prstDash val="solid"/>
                </a:ln>
                <a:solidFill>
                  <a:srgbClr val="F674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Infrastructure</a:t>
            </a:r>
            <a:endParaRPr lang="en-US" sz="3600" b="1" dirty="0">
              <a:ln w="12700">
                <a:solidFill>
                  <a:srgbClr val="0C285A"/>
                </a:solidFill>
                <a:prstDash val="solid"/>
              </a:ln>
              <a:solidFill>
                <a:srgbClr val="F674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8" name="Picture 4" descr="Earth Observation Mission Logotypes">
            <a:extLst>
              <a:ext uri="{FF2B5EF4-FFF2-40B4-BE49-F238E27FC236}">
                <a16:creationId xmlns:a16="http://schemas.microsoft.com/office/drawing/2014/main" id="{F706B0DB-F295-4C43-A616-9CBDA8B70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38" y="1097694"/>
            <a:ext cx="2674217" cy="71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zaokrąglony 23">
            <a:hlinkClick r:id="rId7" action="ppaction://hlinksldjump"/>
            <a:extLst>
              <a:ext uri="{FF2B5EF4-FFF2-40B4-BE49-F238E27FC236}">
                <a16:creationId xmlns:a16="http://schemas.microsoft.com/office/drawing/2014/main" id="{0A4D6EAC-05F2-4FF5-AB8A-3797D34837CE}"/>
              </a:ext>
            </a:extLst>
          </p:cNvPr>
          <p:cNvSpPr/>
          <p:nvPr/>
        </p:nvSpPr>
        <p:spPr>
          <a:xfrm>
            <a:off x="3492658" y="1730297"/>
            <a:ext cx="1800000" cy="540000"/>
          </a:xfrm>
          <a:prstGeom prst="roundRect">
            <a:avLst/>
          </a:prstGeom>
          <a:solidFill>
            <a:srgbClr val="43A4AD"/>
          </a:solidFill>
          <a:ln>
            <a:solidFill>
              <a:srgbClr val="0C285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SAR Data</a:t>
            </a:r>
          </a:p>
        </p:txBody>
      </p:sp>
      <p:sp>
        <p:nvSpPr>
          <p:cNvPr id="19" name="Prostokąt zaokrąglony 25">
            <a:hlinkClick r:id="rId8" action="ppaction://hlinksldjump"/>
            <a:extLst>
              <a:ext uri="{FF2B5EF4-FFF2-40B4-BE49-F238E27FC236}">
                <a16:creationId xmlns:a16="http://schemas.microsoft.com/office/drawing/2014/main" id="{214A95FD-B79C-4D6F-9E0A-DA4EBD0AA996}"/>
              </a:ext>
            </a:extLst>
          </p:cNvPr>
          <p:cNvSpPr/>
          <p:nvPr/>
        </p:nvSpPr>
        <p:spPr>
          <a:xfrm>
            <a:off x="5565869" y="2742120"/>
            <a:ext cx="1800000" cy="540000"/>
          </a:xfrm>
          <a:prstGeom prst="roundRect">
            <a:avLst/>
          </a:prstGeom>
          <a:solidFill>
            <a:srgbClr val="43A4AD"/>
          </a:solidFill>
          <a:ln>
            <a:solidFill>
              <a:srgbClr val="0C285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GNSS Data</a:t>
            </a:r>
          </a:p>
        </p:txBody>
      </p:sp>
      <p:sp>
        <p:nvSpPr>
          <p:cNvPr id="20" name="Prostokąt zaokrąglony 26">
            <a:hlinkClick r:id="rId9" action="ppaction://hlinksldjump"/>
            <a:extLst>
              <a:ext uri="{FF2B5EF4-FFF2-40B4-BE49-F238E27FC236}">
                <a16:creationId xmlns:a16="http://schemas.microsoft.com/office/drawing/2014/main" id="{D477DCF4-14E3-4A2A-9113-96A78210F81D}"/>
              </a:ext>
            </a:extLst>
          </p:cNvPr>
          <p:cNvSpPr/>
          <p:nvPr/>
        </p:nvSpPr>
        <p:spPr>
          <a:xfrm>
            <a:off x="5724126" y="5498398"/>
            <a:ext cx="1800000" cy="540000"/>
          </a:xfrm>
          <a:prstGeom prst="roundRect">
            <a:avLst/>
          </a:prstGeom>
          <a:solidFill>
            <a:srgbClr val="43A4AD"/>
          </a:solidFill>
          <a:ln>
            <a:solidFill>
              <a:srgbClr val="0C285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err="1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Levelling</a:t>
            </a:r>
            <a:r>
              <a:rPr lang="pl-PL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&amp; GNSS Data</a:t>
            </a:r>
          </a:p>
        </p:txBody>
      </p:sp>
      <p:pic>
        <p:nvPicPr>
          <p:cNvPr id="13" name="Picture 3" descr="G:\Mój dysk\dane\rydultowy_egu.png">
            <a:hlinkClick r:id="rId10" action="ppaction://hlinksldjump"/>
            <a:extLst>
              <a:ext uri="{FF2B5EF4-FFF2-40B4-BE49-F238E27FC236}">
                <a16:creationId xmlns:a16="http://schemas.microsoft.com/office/drawing/2014/main" id="{07FAEB00-6A88-44EA-A857-801121A3B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287" t="2609" r="5664" b="58028"/>
          <a:stretch/>
        </p:blipFill>
        <p:spPr bwMode="auto">
          <a:xfrm>
            <a:off x="274322" y="559075"/>
            <a:ext cx="2123902" cy="1903917"/>
          </a:xfrm>
          <a:prstGeom prst="rect">
            <a:avLst/>
          </a:prstGeom>
          <a:noFill/>
        </p:spPr>
      </p:pic>
      <p:pic>
        <p:nvPicPr>
          <p:cNvPr id="14" name="Picture 3" descr="G:\Mój dysk\dane\rydultowy_egu.png">
            <a:hlinkClick r:id="rId10" action="ppaction://hlinksldjump"/>
            <a:extLst>
              <a:ext uri="{FF2B5EF4-FFF2-40B4-BE49-F238E27FC236}">
                <a16:creationId xmlns:a16="http://schemas.microsoft.com/office/drawing/2014/main" id="{38FDC4FD-8DA3-4ECC-BCB0-0BFB4EFC2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63287" t="42030" r="18561" b="52204"/>
          <a:stretch/>
        </p:blipFill>
        <p:spPr bwMode="auto">
          <a:xfrm>
            <a:off x="937242" y="2454439"/>
            <a:ext cx="1641743" cy="368761"/>
          </a:xfrm>
          <a:prstGeom prst="rect">
            <a:avLst/>
          </a:prstGeom>
          <a:noFill/>
        </p:spPr>
      </p:pic>
      <p:pic>
        <p:nvPicPr>
          <p:cNvPr id="16" name="Picture 3" descr="G:\Mój dysk\dane\rydultowy_egu.png">
            <a:hlinkClick r:id="rId10" action="ppaction://hlinksldjump"/>
            <a:extLst>
              <a:ext uri="{FF2B5EF4-FFF2-40B4-BE49-F238E27FC236}">
                <a16:creationId xmlns:a16="http://schemas.microsoft.com/office/drawing/2014/main" id="{5985F4A5-2186-4FDE-B502-FF6058ADB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1438" t="45407" r="7256" b="40993"/>
          <a:stretch/>
        </p:blipFill>
        <p:spPr bwMode="auto">
          <a:xfrm>
            <a:off x="330255" y="3143571"/>
            <a:ext cx="1022555" cy="869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/>
          <p:cNvSpPr/>
          <p:nvPr/>
        </p:nvSpPr>
        <p:spPr>
          <a:xfrm>
            <a:off x="-1" y="17820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900A0A"/>
              </a:buClr>
            </a:pPr>
            <a:r>
              <a:rPr lang="pl-PL" sz="3600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rgbClr val="F674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SAR Data</a:t>
            </a:r>
            <a:endParaRPr lang="en-US" sz="3600" b="1" dirty="0">
              <a:ln w="12700">
                <a:solidFill>
                  <a:srgbClr val="0C285A"/>
                </a:solidFill>
                <a:prstDash val="solid"/>
              </a:ln>
              <a:solidFill>
                <a:srgbClr val="F674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Prostokąt zaokrąglony 21"/>
          <p:cNvSpPr/>
          <p:nvPr/>
        </p:nvSpPr>
        <p:spPr>
          <a:xfrm>
            <a:off x="479430" y="1061830"/>
            <a:ext cx="8101245" cy="1634490"/>
          </a:xfrm>
          <a:prstGeom prst="roundRect">
            <a:avLst/>
          </a:prstGeom>
          <a:noFill/>
          <a:ln>
            <a:solidFill>
              <a:srgbClr val="43A4A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l-PL" dirty="0"/>
              <a:t>	</a:t>
            </a:r>
            <a:r>
              <a:rPr lang="en-US" dirty="0"/>
              <a:t>Sentinel-1A/B TOPSAR</a:t>
            </a:r>
            <a:r>
              <a:rPr lang="pl-PL" dirty="0"/>
              <a:t> </a:t>
            </a:r>
            <a:r>
              <a:rPr lang="pl-PL" dirty="0" err="1"/>
              <a:t>images</a:t>
            </a:r>
            <a:r>
              <a:rPr lang="pl-PL" dirty="0"/>
              <a:t> - </a:t>
            </a:r>
            <a:r>
              <a:rPr lang="pl-PL" dirty="0" err="1"/>
              <a:t>ascending</a:t>
            </a:r>
            <a:r>
              <a:rPr lang="pl-PL" dirty="0"/>
              <a:t> (175) </a:t>
            </a:r>
            <a:r>
              <a:rPr lang="en-US" dirty="0"/>
              <a:t>and descending</a:t>
            </a:r>
            <a:r>
              <a:rPr lang="pl-PL" dirty="0"/>
              <a:t> (124),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	Time </a:t>
            </a:r>
            <a:r>
              <a:rPr lang="pl-PL" dirty="0" err="1"/>
              <a:t>span</a:t>
            </a:r>
            <a:r>
              <a:rPr lang="pl-PL" dirty="0"/>
              <a:t>: </a:t>
            </a:r>
            <a:r>
              <a:rPr lang="en-US" dirty="0"/>
              <a:t>25 June 2018 and 14 July 2019</a:t>
            </a:r>
            <a:r>
              <a:rPr lang="pl-PL" dirty="0"/>
              <a:t>,	</a:t>
            </a:r>
          </a:p>
          <a:p>
            <a:pPr algn="just"/>
            <a:r>
              <a:rPr lang="pl-PL" dirty="0"/>
              <a:t>	</a:t>
            </a:r>
          </a:p>
          <a:p>
            <a:pPr algn="just"/>
            <a:r>
              <a:rPr lang="pl-PL" dirty="0"/>
              <a:t>	</a:t>
            </a:r>
            <a:r>
              <a:rPr lang="pl-PL" b="1" dirty="0" err="1"/>
              <a:t>DInSAR</a:t>
            </a:r>
            <a:r>
              <a:rPr lang="pl-PL" dirty="0"/>
              <a:t> and </a:t>
            </a:r>
            <a:r>
              <a:rPr lang="pl-PL" b="1" dirty="0"/>
              <a:t>PSI</a:t>
            </a:r>
            <a:r>
              <a:rPr lang="pl-PL" dirty="0"/>
              <a:t> </a:t>
            </a:r>
            <a:r>
              <a:rPr lang="pl-PL" dirty="0" err="1"/>
              <a:t>processing</a:t>
            </a:r>
            <a:r>
              <a:rPr lang="pl-PL" dirty="0"/>
              <a:t> </a:t>
            </a:r>
            <a:r>
              <a:rPr lang="pl-PL" dirty="0" err="1"/>
              <a:t>approach</a:t>
            </a:r>
            <a:r>
              <a:rPr lang="pl-PL" dirty="0"/>
              <a:t>.</a:t>
            </a:r>
            <a:r>
              <a:rPr lang="en-US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E06A28-B7E3-4963-BE75-046053120F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110" b="42205"/>
          <a:stretch/>
        </p:blipFill>
        <p:spPr>
          <a:xfrm>
            <a:off x="275293" y="2796446"/>
            <a:ext cx="8305382" cy="330910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336F336-F2BA-442F-A519-BAC7B5C416FA}"/>
              </a:ext>
            </a:extLst>
          </p:cNvPr>
          <p:cNvSpPr txBox="1"/>
          <p:nvPr/>
        </p:nvSpPr>
        <p:spPr>
          <a:xfrm>
            <a:off x="755576" y="6122926"/>
            <a:ext cx="54348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 dirty="0"/>
              <a:t>Fig. LOS </a:t>
            </a:r>
            <a:r>
              <a:rPr lang="pl-PL" sz="1200" b="1" dirty="0" err="1"/>
              <a:t>deformation</a:t>
            </a:r>
            <a:r>
              <a:rPr lang="pl-PL" sz="1200" b="1" dirty="0"/>
              <a:t> </a:t>
            </a:r>
            <a:r>
              <a:rPr lang="en-GB" sz="1200" b="1" dirty="0"/>
              <a:t>for </a:t>
            </a:r>
            <a:r>
              <a:rPr lang="en-GB" sz="1200" b="1" dirty="0" err="1"/>
              <a:t>DInSAR</a:t>
            </a:r>
            <a:r>
              <a:rPr lang="en-GB" sz="1200" b="1" dirty="0"/>
              <a:t> (a) and PSI (b) methods</a:t>
            </a:r>
            <a:r>
              <a:rPr lang="pl-PL" sz="1200" b="1" dirty="0"/>
              <a:t> – </a:t>
            </a:r>
            <a:r>
              <a:rPr lang="pl-PL" sz="1200" b="1" dirty="0" err="1"/>
              <a:t>ascending</a:t>
            </a:r>
            <a:r>
              <a:rPr lang="pl-PL" sz="1200" b="1" dirty="0"/>
              <a:t> 175</a:t>
            </a:r>
          </a:p>
        </p:txBody>
      </p:sp>
      <p:sp>
        <p:nvSpPr>
          <p:cNvPr id="7" name="Strzałka: w prawo 6">
            <a:extLst>
              <a:ext uri="{FF2B5EF4-FFF2-40B4-BE49-F238E27FC236}">
                <a16:creationId xmlns:a16="http://schemas.microsoft.com/office/drawing/2014/main" id="{78B41D1D-A05F-427D-9378-2A054F1A3F35}"/>
              </a:ext>
            </a:extLst>
          </p:cNvPr>
          <p:cNvSpPr/>
          <p:nvPr/>
        </p:nvSpPr>
        <p:spPr>
          <a:xfrm>
            <a:off x="966257" y="1286268"/>
            <a:ext cx="288032" cy="270523"/>
          </a:xfrm>
          <a:prstGeom prst="rightArrow">
            <a:avLst/>
          </a:prstGeom>
          <a:solidFill>
            <a:srgbClr val="43A4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8705D0B1-4D10-4FDF-981C-339099FF8492}"/>
              </a:ext>
            </a:extLst>
          </p:cNvPr>
          <p:cNvSpPr/>
          <p:nvPr/>
        </p:nvSpPr>
        <p:spPr>
          <a:xfrm>
            <a:off x="966257" y="1752455"/>
            <a:ext cx="288032" cy="270523"/>
          </a:xfrm>
          <a:prstGeom prst="rightArrow">
            <a:avLst/>
          </a:prstGeom>
          <a:solidFill>
            <a:srgbClr val="43A4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: w prawo 23">
            <a:extLst>
              <a:ext uri="{FF2B5EF4-FFF2-40B4-BE49-F238E27FC236}">
                <a16:creationId xmlns:a16="http://schemas.microsoft.com/office/drawing/2014/main" id="{CC84E6CF-AE98-4AF1-81BD-4AF69273DF6F}"/>
              </a:ext>
            </a:extLst>
          </p:cNvPr>
          <p:cNvSpPr/>
          <p:nvPr/>
        </p:nvSpPr>
        <p:spPr>
          <a:xfrm>
            <a:off x="966257" y="2288432"/>
            <a:ext cx="288032" cy="270523"/>
          </a:xfrm>
          <a:prstGeom prst="rightArrow">
            <a:avLst/>
          </a:prstGeom>
          <a:solidFill>
            <a:srgbClr val="43A4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47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323CA979-8306-4BD2-9DCB-0E9EF2C3C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3"/>
          <a:stretch/>
        </p:blipFill>
        <p:spPr>
          <a:xfrm>
            <a:off x="107504" y="904317"/>
            <a:ext cx="8856984" cy="216464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621197F-FEC1-4EC8-9AC8-4468A00FEF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4"/>
          <a:stretch/>
        </p:blipFill>
        <p:spPr>
          <a:xfrm>
            <a:off x="107504" y="2996952"/>
            <a:ext cx="8177358" cy="3341858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0" y="1591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900A0A"/>
              </a:buClr>
            </a:pPr>
            <a:r>
              <a:rPr lang="pl-PL" sz="3600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rgbClr val="F674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Processing</a:t>
            </a:r>
            <a:endParaRPr lang="en-US" sz="3600" b="1" dirty="0">
              <a:ln w="12700">
                <a:solidFill>
                  <a:srgbClr val="0C285A"/>
                </a:solidFill>
                <a:prstDash val="solid"/>
              </a:ln>
              <a:solidFill>
                <a:srgbClr val="F674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C337C62-370E-4382-85EF-CB4C3D244535}"/>
              </a:ext>
            </a:extLst>
          </p:cNvPr>
          <p:cNvSpPr/>
          <p:nvPr/>
        </p:nvSpPr>
        <p:spPr>
          <a:xfrm>
            <a:off x="5004048" y="908720"/>
            <a:ext cx="2520280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8ECEAB3-9220-4371-9937-AFF8B3829E54}"/>
              </a:ext>
            </a:extLst>
          </p:cNvPr>
          <p:cNvSpPr txBox="1"/>
          <p:nvPr/>
        </p:nvSpPr>
        <p:spPr>
          <a:xfrm>
            <a:off x="755576" y="6300266"/>
            <a:ext cx="54348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 dirty="0"/>
              <a:t>Fig. </a:t>
            </a:r>
            <a:r>
              <a:rPr lang="pl-PL" sz="1200" b="1" dirty="0" err="1"/>
              <a:t>Selected</a:t>
            </a:r>
            <a:r>
              <a:rPr lang="pl-PL" sz="1200" b="1" dirty="0"/>
              <a:t> </a:t>
            </a:r>
            <a:r>
              <a:rPr lang="pl-PL" sz="1200" b="1" dirty="0" err="1"/>
              <a:t>points</a:t>
            </a:r>
            <a:r>
              <a:rPr lang="pl-PL" sz="1200" b="1" dirty="0"/>
              <a:t> </a:t>
            </a:r>
            <a:r>
              <a:rPr lang="en-GB" sz="1200" b="1" dirty="0"/>
              <a:t>for </a:t>
            </a:r>
            <a:r>
              <a:rPr lang="en-GB" sz="1200" b="1" dirty="0" err="1"/>
              <a:t>DInSAR</a:t>
            </a:r>
            <a:r>
              <a:rPr lang="en-GB" sz="1200" b="1" dirty="0"/>
              <a:t> (a) and PSI (b) methods</a:t>
            </a:r>
            <a:r>
              <a:rPr lang="pl-PL" sz="1200" b="1" dirty="0"/>
              <a:t> – </a:t>
            </a:r>
            <a:r>
              <a:rPr lang="pl-PL" sz="1200" b="1" dirty="0" err="1"/>
              <a:t>ascending</a:t>
            </a:r>
            <a:r>
              <a:rPr lang="pl-PL" sz="1200" b="1" dirty="0"/>
              <a:t> 175</a:t>
            </a:r>
          </a:p>
        </p:txBody>
      </p:sp>
    </p:spTree>
    <p:extLst>
      <p:ext uri="{BB962C8B-B14F-4D97-AF65-F5344CB8AC3E}">
        <p14:creationId xmlns:p14="http://schemas.microsoft.com/office/powerpoint/2010/main" val="300768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7D816C7E-860B-41D0-9372-EE2561084D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r="6688" b="35523"/>
          <a:stretch/>
        </p:blipFill>
        <p:spPr>
          <a:xfrm>
            <a:off x="235607" y="3395515"/>
            <a:ext cx="7488832" cy="3286434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>
            <a:off x="0" y="1591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900A0A"/>
              </a:buClr>
            </a:pPr>
            <a:r>
              <a:rPr lang="pl-PL" sz="3600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rgbClr val="F674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Processing</a:t>
            </a:r>
            <a:endParaRPr lang="en-US" sz="3600" b="1" dirty="0">
              <a:ln w="12700">
                <a:solidFill>
                  <a:srgbClr val="0C285A"/>
                </a:solidFill>
                <a:prstDash val="solid"/>
              </a:ln>
              <a:solidFill>
                <a:srgbClr val="F674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C337C62-370E-4382-85EF-CB4C3D244535}"/>
              </a:ext>
            </a:extLst>
          </p:cNvPr>
          <p:cNvSpPr/>
          <p:nvPr/>
        </p:nvSpPr>
        <p:spPr>
          <a:xfrm>
            <a:off x="6084168" y="2000291"/>
            <a:ext cx="2801416" cy="11521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B7A90AE-7135-4C32-B1C3-398FD3CE37BF}"/>
              </a:ext>
            </a:extLst>
          </p:cNvPr>
          <p:cNvSpPr txBox="1"/>
          <p:nvPr/>
        </p:nvSpPr>
        <p:spPr>
          <a:xfrm>
            <a:off x="282787" y="3487695"/>
            <a:ext cx="169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/>
              <a:t>Original</a:t>
            </a:r>
            <a:r>
              <a:rPr lang="pl-PL" b="1" dirty="0"/>
              <a:t> </a:t>
            </a:r>
            <a:r>
              <a:rPr lang="pl-PL" b="1" dirty="0" err="1"/>
              <a:t>DInSAR</a:t>
            </a:r>
            <a:endParaRPr lang="pl-PL" b="1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D64D45-FBF9-49D7-A77A-E552AC659049}"/>
              </a:ext>
            </a:extLst>
          </p:cNvPr>
          <p:cNvSpPr txBox="1"/>
          <p:nvPr/>
        </p:nvSpPr>
        <p:spPr>
          <a:xfrm>
            <a:off x="2679515" y="3487695"/>
            <a:ext cx="217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/>
              <a:t>Interpolated</a:t>
            </a:r>
            <a:r>
              <a:rPr lang="pl-PL" b="1" dirty="0"/>
              <a:t> </a:t>
            </a:r>
            <a:r>
              <a:rPr lang="pl-PL" b="1" dirty="0" err="1"/>
              <a:t>surface</a:t>
            </a:r>
            <a:r>
              <a:rPr lang="pl-PL" b="1" dirty="0"/>
              <a:t> 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195D4F9-781B-40FB-9F16-F206CB9FE850}"/>
              </a:ext>
            </a:extLst>
          </p:cNvPr>
          <p:cNvSpPr txBox="1"/>
          <p:nvPr/>
        </p:nvSpPr>
        <p:spPr>
          <a:xfrm>
            <a:off x="5145545" y="3487695"/>
            <a:ext cx="187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/>
              <a:t>Corrected</a:t>
            </a:r>
            <a:r>
              <a:rPr lang="pl-PL" b="1" dirty="0"/>
              <a:t> </a:t>
            </a:r>
            <a:r>
              <a:rPr lang="pl-PL" b="1" dirty="0" err="1"/>
              <a:t>DInSAR</a:t>
            </a:r>
            <a:endParaRPr lang="pl-PL" b="1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87EB0181-A9F0-44E2-B56B-20D71D4931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13"/>
          <a:stretch/>
        </p:blipFill>
        <p:spPr>
          <a:xfrm>
            <a:off x="107504" y="904317"/>
            <a:ext cx="8856984" cy="21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6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900A0A"/>
              </a:buClr>
            </a:pPr>
            <a:r>
              <a:rPr lang="pl-PL" sz="3600" b="1" dirty="0" err="1">
                <a:ln w="12700">
                  <a:solidFill>
                    <a:srgbClr val="0C285A"/>
                  </a:solidFill>
                  <a:prstDash val="solid"/>
                </a:ln>
                <a:solidFill>
                  <a:srgbClr val="F674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Results</a:t>
            </a:r>
            <a:endParaRPr lang="en-US" sz="3600" b="1" dirty="0">
              <a:ln w="19050">
                <a:solidFill>
                  <a:srgbClr val="0C285A"/>
                </a:solidFill>
                <a:prstDash val="solid"/>
              </a:ln>
              <a:solidFill>
                <a:srgbClr val="F674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Prostokąt zaokrąglony 15">
            <a:hlinkClick r:id="" action="ppaction://noaction"/>
            <a:extLst>
              <a:ext uri="{FF2B5EF4-FFF2-40B4-BE49-F238E27FC236}">
                <a16:creationId xmlns:a16="http://schemas.microsoft.com/office/drawing/2014/main" id="{AC5276CF-E5FB-4506-A655-1112FB8E843E}"/>
              </a:ext>
            </a:extLst>
          </p:cNvPr>
          <p:cNvSpPr/>
          <p:nvPr/>
        </p:nvSpPr>
        <p:spPr>
          <a:xfrm>
            <a:off x="6228184" y="1268760"/>
            <a:ext cx="1800000" cy="540000"/>
          </a:xfrm>
          <a:prstGeom prst="roundRect">
            <a:avLst/>
          </a:prstGeom>
          <a:solidFill>
            <a:srgbClr val="43A4AD"/>
          </a:solidFill>
          <a:ln>
            <a:solidFill>
              <a:srgbClr val="0C285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err="1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Ascending</a:t>
            </a:r>
            <a:r>
              <a:rPr lang="pl-PL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175</a:t>
            </a:r>
          </a:p>
        </p:txBody>
      </p:sp>
      <p:sp>
        <p:nvSpPr>
          <p:cNvPr id="22" name="Prostokąt zaokrąglony 15">
            <a:hlinkClick r:id="" action="ppaction://noaction"/>
            <a:extLst>
              <a:ext uri="{FF2B5EF4-FFF2-40B4-BE49-F238E27FC236}">
                <a16:creationId xmlns:a16="http://schemas.microsoft.com/office/drawing/2014/main" id="{1392768F-82E0-4590-81C0-180C753241C5}"/>
              </a:ext>
            </a:extLst>
          </p:cNvPr>
          <p:cNvSpPr/>
          <p:nvPr/>
        </p:nvSpPr>
        <p:spPr>
          <a:xfrm>
            <a:off x="6225161" y="3476600"/>
            <a:ext cx="1800000" cy="540000"/>
          </a:xfrm>
          <a:prstGeom prst="roundRect">
            <a:avLst/>
          </a:prstGeom>
          <a:solidFill>
            <a:srgbClr val="43A4AD"/>
          </a:solidFill>
          <a:ln>
            <a:solidFill>
              <a:srgbClr val="0C285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err="1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Descending</a:t>
            </a:r>
            <a:r>
              <a:rPr lang="pl-PL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124</a:t>
            </a: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0BC402E5-ECD3-4371-B532-F543165AB4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735492"/>
              </p:ext>
            </p:extLst>
          </p:nvPr>
        </p:nvGraphicFramePr>
        <p:xfrm>
          <a:off x="6030099" y="2060848"/>
          <a:ext cx="2142302" cy="1246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1151">
                  <a:extLst>
                    <a:ext uri="{9D8B030D-6E8A-4147-A177-3AD203B41FA5}">
                      <a16:colId xmlns:a16="http://schemas.microsoft.com/office/drawing/2014/main" val="4013173274"/>
                    </a:ext>
                  </a:extLst>
                </a:gridCol>
                <a:gridCol w="1071151">
                  <a:extLst>
                    <a:ext uri="{9D8B030D-6E8A-4147-A177-3AD203B41FA5}">
                      <a16:colId xmlns:a16="http://schemas.microsoft.com/office/drawing/2014/main" val="2053786488"/>
                    </a:ext>
                  </a:extLst>
                </a:gridCol>
              </a:tblGrid>
              <a:tr h="16098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u="sng" dirty="0">
                          <a:effectLst/>
                        </a:rPr>
                        <a:t>RMSE [m]:</a:t>
                      </a:r>
                      <a:endParaRPr lang="pl-PL" sz="16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0652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err="1">
                          <a:effectLst/>
                        </a:rPr>
                        <a:t>Original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0.009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9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IDW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0.003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20766"/>
                  </a:ext>
                </a:extLst>
              </a:tr>
              <a:tr h="10608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Poly5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0.003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844053"/>
                  </a:ext>
                </a:extLst>
              </a:tr>
              <a:tr h="10608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Kriging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500180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D23521C0-329B-4465-A85E-6D693B67B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778999"/>
              </p:ext>
            </p:extLst>
          </p:nvPr>
        </p:nvGraphicFramePr>
        <p:xfrm>
          <a:off x="6054010" y="4249861"/>
          <a:ext cx="2142302" cy="1246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1151">
                  <a:extLst>
                    <a:ext uri="{9D8B030D-6E8A-4147-A177-3AD203B41FA5}">
                      <a16:colId xmlns:a16="http://schemas.microsoft.com/office/drawing/2014/main" val="901698076"/>
                    </a:ext>
                  </a:extLst>
                </a:gridCol>
                <a:gridCol w="1071151">
                  <a:extLst>
                    <a:ext uri="{9D8B030D-6E8A-4147-A177-3AD203B41FA5}">
                      <a16:colId xmlns:a16="http://schemas.microsoft.com/office/drawing/2014/main" val="364681598"/>
                    </a:ext>
                  </a:extLst>
                </a:gridCol>
              </a:tblGrid>
              <a:tr h="16098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u="sng" dirty="0">
                          <a:effectLst/>
                        </a:rPr>
                        <a:t>RMSE [m]:</a:t>
                      </a:r>
                      <a:endParaRPr lang="pl-PL" sz="16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4457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err="1">
                          <a:effectLst/>
                        </a:rPr>
                        <a:t>Original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0.010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4289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IDW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0.003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726984"/>
                  </a:ext>
                </a:extLst>
              </a:tr>
              <a:tr h="10608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Poly5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0.004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610856"/>
                  </a:ext>
                </a:extLst>
              </a:tr>
              <a:tr h="10608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Kriging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0.009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438234"/>
                  </a:ext>
                </a:extLst>
              </a:tr>
            </a:tbl>
          </a:graphicData>
        </a:graphic>
      </p:graphicFrame>
      <p:pic>
        <p:nvPicPr>
          <p:cNvPr id="11" name="Obraz 10">
            <a:extLst>
              <a:ext uri="{FF2B5EF4-FFF2-40B4-BE49-F238E27FC236}">
                <a16:creationId xmlns:a16="http://schemas.microsoft.com/office/drawing/2014/main" id="{43F0AE24-DB79-4FA4-8980-7917F4114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7073" r="7476" b="2304"/>
          <a:stretch/>
        </p:blipFill>
        <p:spPr>
          <a:xfrm>
            <a:off x="-47057" y="809327"/>
            <a:ext cx="6048674" cy="302433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19B329DC-3B4B-44FB-855E-7DB98F447C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8663" r="8264"/>
          <a:stretch/>
        </p:blipFill>
        <p:spPr>
          <a:xfrm>
            <a:off x="-13118" y="3833664"/>
            <a:ext cx="594877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57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0" y="1886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900A0A"/>
              </a:buClr>
            </a:pPr>
            <a:r>
              <a:rPr lang="pl-PL" sz="3600" b="1" dirty="0" err="1">
                <a:ln w="12700">
                  <a:solidFill>
                    <a:srgbClr val="0C285A"/>
                  </a:solidFill>
                  <a:prstDash val="solid"/>
                </a:ln>
                <a:solidFill>
                  <a:srgbClr val="F674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Results</a:t>
            </a:r>
            <a:endParaRPr lang="en-US" sz="3600" b="1" dirty="0">
              <a:ln w="19050">
                <a:solidFill>
                  <a:srgbClr val="43A4AD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Prostokąt zaokrąglony 15">
            <a:hlinkClick r:id="" action="ppaction://noaction"/>
            <a:extLst>
              <a:ext uri="{FF2B5EF4-FFF2-40B4-BE49-F238E27FC236}">
                <a16:creationId xmlns:a16="http://schemas.microsoft.com/office/drawing/2014/main" id="{FA6EDFCD-5E4C-4ABD-8E91-E20043AF8803}"/>
              </a:ext>
            </a:extLst>
          </p:cNvPr>
          <p:cNvSpPr/>
          <p:nvPr/>
        </p:nvSpPr>
        <p:spPr>
          <a:xfrm>
            <a:off x="6577472" y="1196752"/>
            <a:ext cx="1800000" cy="540000"/>
          </a:xfrm>
          <a:prstGeom prst="roundRect">
            <a:avLst/>
          </a:prstGeom>
          <a:solidFill>
            <a:srgbClr val="43A4AD"/>
          </a:solidFill>
          <a:ln>
            <a:solidFill>
              <a:srgbClr val="0C285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err="1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Ascending</a:t>
            </a:r>
            <a:r>
              <a:rPr lang="pl-PL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175</a:t>
            </a:r>
          </a:p>
        </p:txBody>
      </p:sp>
      <p:sp>
        <p:nvSpPr>
          <p:cNvPr id="23" name="Prostokąt zaokrąglony 15">
            <a:hlinkClick r:id="" action="ppaction://noaction"/>
            <a:extLst>
              <a:ext uri="{FF2B5EF4-FFF2-40B4-BE49-F238E27FC236}">
                <a16:creationId xmlns:a16="http://schemas.microsoft.com/office/drawing/2014/main" id="{F33553E7-A3A5-4DAE-9C23-6FCC7477CAAD}"/>
              </a:ext>
            </a:extLst>
          </p:cNvPr>
          <p:cNvSpPr/>
          <p:nvPr/>
        </p:nvSpPr>
        <p:spPr>
          <a:xfrm>
            <a:off x="6550538" y="3870718"/>
            <a:ext cx="1800000" cy="540000"/>
          </a:xfrm>
          <a:prstGeom prst="roundRect">
            <a:avLst/>
          </a:prstGeom>
          <a:solidFill>
            <a:srgbClr val="43A4AD"/>
          </a:solidFill>
          <a:ln>
            <a:solidFill>
              <a:srgbClr val="0C285A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 err="1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Descending</a:t>
            </a:r>
            <a:r>
              <a:rPr lang="pl-PL" b="1" dirty="0">
                <a:ln w="12700">
                  <a:solidFill>
                    <a:srgbClr val="0C285A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124</a:t>
            </a:r>
          </a:p>
        </p:txBody>
      </p:sp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A4642D7F-38AF-4A50-A33D-56E092B5D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981803"/>
              </p:ext>
            </p:extLst>
          </p:nvPr>
        </p:nvGraphicFramePr>
        <p:xfrm>
          <a:off x="6379387" y="1988840"/>
          <a:ext cx="2142302" cy="1246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1151">
                  <a:extLst>
                    <a:ext uri="{9D8B030D-6E8A-4147-A177-3AD203B41FA5}">
                      <a16:colId xmlns:a16="http://schemas.microsoft.com/office/drawing/2014/main" val="4013173274"/>
                    </a:ext>
                  </a:extLst>
                </a:gridCol>
                <a:gridCol w="1071151">
                  <a:extLst>
                    <a:ext uri="{9D8B030D-6E8A-4147-A177-3AD203B41FA5}">
                      <a16:colId xmlns:a16="http://schemas.microsoft.com/office/drawing/2014/main" val="2053786488"/>
                    </a:ext>
                  </a:extLst>
                </a:gridCol>
              </a:tblGrid>
              <a:tr h="16098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u="sng" dirty="0">
                          <a:effectLst/>
                        </a:rPr>
                        <a:t>RMSE [m]:</a:t>
                      </a:r>
                      <a:endParaRPr lang="pl-PL" sz="16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00652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err="1">
                          <a:effectLst/>
                        </a:rPr>
                        <a:t>Original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0.013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93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IDW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0.004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120766"/>
                  </a:ext>
                </a:extLst>
              </a:tr>
              <a:tr h="10608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Poly5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0.004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844053"/>
                  </a:ext>
                </a:extLst>
              </a:tr>
              <a:tr h="10608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Kriging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0.006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956133"/>
                  </a:ext>
                </a:extLst>
              </a:tr>
            </a:tbl>
          </a:graphicData>
        </a:graphic>
      </p:graphicFrame>
      <p:graphicFrame>
        <p:nvGraphicFramePr>
          <p:cNvPr id="25" name="Tabela 24">
            <a:extLst>
              <a:ext uri="{FF2B5EF4-FFF2-40B4-BE49-F238E27FC236}">
                <a16:creationId xmlns:a16="http://schemas.microsoft.com/office/drawing/2014/main" id="{E4AA0A33-876E-4F6D-A265-E8437F126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248437"/>
              </p:ext>
            </p:extLst>
          </p:nvPr>
        </p:nvGraphicFramePr>
        <p:xfrm>
          <a:off x="6379387" y="4643979"/>
          <a:ext cx="2142302" cy="12465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1151">
                  <a:extLst>
                    <a:ext uri="{9D8B030D-6E8A-4147-A177-3AD203B41FA5}">
                      <a16:colId xmlns:a16="http://schemas.microsoft.com/office/drawing/2014/main" val="901698076"/>
                    </a:ext>
                  </a:extLst>
                </a:gridCol>
                <a:gridCol w="1071151">
                  <a:extLst>
                    <a:ext uri="{9D8B030D-6E8A-4147-A177-3AD203B41FA5}">
                      <a16:colId xmlns:a16="http://schemas.microsoft.com/office/drawing/2014/main" val="364681598"/>
                    </a:ext>
                  </a:extLst>
                </a:gridCol>
              </a:tblGrid>
              <a:tr h="160983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b="1" u="sng" dirty="0">
                          <a:effectLst/>
                        </a:rPr>
                        <a:t>RMSE [m]:</a:t>
                      </a:r>
                      <a:endParaRPr lang="pl-PL" sz="1600" b="1" u="sng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4457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err="1">
                          <a:effectLst/>
                        </a:rPr>
                        <a:t>Original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0.016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94289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IDW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0.004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726984"/>
                  </a:ext>
                </a:extLst>
              </a:tr>
              <a:tr h="10608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effectLst/>
                        </a:rPr>
                        <a:t>Poly5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</a:rPr>
                        <a:t>0.006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610856"/>
                  </a:ext>
                </a:extLst>
              </a:tr>
              <a:tr h="10608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Kriging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</a:t>
                      </a:r>
                    </a:p>
                  </a:txBody>
                  <a:tcPr marL="44450" marR="4445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948368"/>
                  </a:ext>
                </a:extLst>
              </a:tr>
            </a:tbl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7118FFF9-2EDF-4A77-BE75-20536F5552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38" b="17184"/>
          <a:stretch/>
        </p:blipFill>
        <p:spPr>
          <a:xfrm>
            <a:off x="353790" y="855435"/>
            <a:ext cx="5929034" cy="487212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AD0CB04-7E5D-4DB1-AB52-B002E660034C}"/>
              </a:ext>
            </a:extLst>
          </p:cNvPr>
          <p:cNvSpPr txBox="1"/>
          <p:nvPr/>
        </p:nvSpPr>
        <p:spPr>
          <a:xfrm>
            <a:off x="755576" y="6122926"/>
            <a:ext cx="5434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200" b="1" dirty="0"/>
              <a:t>Fig. LOS </a:t>
            </a:r>
            <a:r>
              <a:rPr lang="pl-PL" sz="1200" b="1" dirty="0" err="1"/>
              <a:t>cumulated</a:t>
            </a:r>
            <a:r>
              <a:rPr lang="pl-PL" sz="1200" b="1" dirty="0"/>
              <a:t> </a:t>
            </a:r>
            <a:r>
              <a:rPr lang="pl-PL" sz="1200" b="1" dirty="0" err="1"/>
              <a:t>deformation</a:t>
            </a:r>
            <a:r>
              <a:rPr lang="pl-PL" sz="1200" b="1" dirty="0"/>
              <a:t> </a:t>
            </a:r>
            <a:r>
              <a:rPr lang="en-GB" sz="1200" b="1" dirty="0"/>
              <a:t>for </a:t>
            </a:r>
            <a:r>
              <a:rPr lang="en-GB" sz="1200" b="1" dirty="0" err="1"/>
              <a:t>DInSAR</a:t>
            </a:r>
            <a:r>
              <a:rPr lang="pl-PL" sz="1200" b="1" dirty="0"/>
              <a:t> </a:t>
            </a:r>
            <a:r>
              <a:rPr lang="pl-PL" sz="1200" b="1" dirty="0" err="1"/>
              <a:t>basic</a:t>
            </a:r>
            <a:r>
              <a:rPr lang="pl-PL" sz="1200" b="1" dirty="0"/>
              <a:t> </a:t>
            </a:r>
            <a:r>
              <a:rPr lang="pl-PL" sz="1200" b="1" dirty="0" err="1"/>
              <a:t>approach</a:t>
            </a:r>
            <a:r>
              <a:rPr lang="en-GB" sz="1200" b="1" dirty="0"/>
              <a:t> (a) and </a:t>
            </a:r>
            <a:r>
              <a:rPr lang="pl-PL" sz="1200" b="1" dirty="0" err="1"/>
              <a:t>corrected</a:t>
            </a:r>
            <a:r>
              <a:rPr lang="pl-PL" sz="1200" b="1" dirty="0"/>
              <a:t> </a:t>
            </a:r>
            <a:r>
              <a:rPr lang="pl-PL" sz="1200" b="1" dirty="0" err="1"/>
              <a:t>using</a:t>
            </a:r>
            <a:r>
              <a:rPr lang="pl-PL" sz="1200" b="1" dirty="0"/>
              <a:t> </a:t>
            </a:r>
            <a:r>
              <a:rPr lang="pl-PL" sz="1200" b="1" dirty="0" err="1"/>
              <a:t>Polynominal</a:t>
            </a:r>
            <a:r>
              <a:rPr lang="pl-PL" sz="1200" b="1" dirty="0"/>
              <a:t> 5 </a:t>
            </a:r>
            <a:r>
              <a:rPr lang="pl-PL" sz="1200" b="1" dirty="0" err="1"/>
              <a:t>degree</a:t>
            </a:r>
            <a:r>
              <a:rPr lang="pl-PL" sz="1200" b="1" dirty="0"/>
              <a:t> </a:t>
            </a:r>
            <a:r>
              <a:rPr lang="en-GB" sz="1200" b="1" dirty="0"/>
              <a:t>(b) </a:t>
            </a:r>
            <a:r>
              <a:rPr lang="pl-PL" sz="1200" b="1" dirty="0" err="1"/>
              <a:t>Inverse</a:t>
            </a:r>
            <a:r>
              <a:rPr lang="pl-PL" sz="1200" b="1" dirty="0"/>
              <a:t> </a:t>
            </a:r>
            <a:r>
              <a:rPr lang="pl-PL" sz="1200" b="1" dirty="0" err="1"/>
              <a:t>Distance</a:t>
            </a:r>
            <a:r>
              <a:rPr lang="pl-PL" sz="1200" b="1" dirty="0"/>
              <a:t> </a:t>
            </a:r>
            <a:r>
              <a:rPr lang="pl-PL" sz="1200" b="1" dirty="0" err="1"/>
              <a:t>Weighting</a:t>
            </a:r>
            <a:r>
              <a:rPr lang="pl-PL" sz="1200" b="1" dirty="0"/>
              <a:t> (c) and </a:t>
            </a:r>
            <a:r>
              <a:rPr lang="pl-PL" sz="1200" b="1" dirty="0" err="1"/>
              <a:t>Ordinary</a:t>
            </a:r>
            <a:r>
              <a:rPr lang="pl-PL" sz="1200" b="1" dirty="0"/>
              <a:t> </a:t>
            </a:r>
            <a:r>
              <a:rPr lang="pl-PL" sz="1200" b="1" dirty="0" err="1"/>
              <a:t>Kriging</a:t>
            </a:r>
            <a:r>
              <a:rPr lang="pl-PL" sz="1200" b="1" dirty="0"/>
              <a:t> (d) </a:t>
            </a:r>
            <a:r>
              <a:rPr lang="pl-PL" sz="1200" b="1" dirty="0" err="1"/>
              <a:t>interpolation</a:t>
            </a:r>
            <a:r>
              <a:rPr lang="pl-PL" sz="1200" b="1" dirty="0"/>
              <a:t> – </a:t>
            </a:r>
            <a:r>
              <a:rPr lang="pl-PL" sz="1200" b="1" dirty="0" err="1"/>
              <a:t>ascending</a:t>
            </a:r>
            <a:r>
              <a:rPr lang="pl-PL" sz="1200" b="1" dirty="0"/>
              <a:t> 175</a:t>
            </a:r>
          </a:p>
        </p:txBody>
      </p:sp>
    </p:spTree>
    <p:extLst>
      <p:ext uri="{BB962C8B-B14F-4D97-AF65-F5344CB8AC3E}">
        <p14:creationId xmlns:p14="http://schemas.microsoft.com/office/powerpoint/2010/main" val="961277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900A0A"/>
              </a:buClr>
            </a:pPr>
            <a:r>
              <a:rPr lang="pl-PL" sz="3600" b="1" dirty="0" err="1">
                <a:ln w="12700">
                  <a:solidFill>
                    <a:srgbClr val="0C285A"/>
                  </a:solidFill>
                  <a:prstDash val="solid"/>
                </a:ln>
                <a:solidFill>
                  <a:srgbClr val="F6745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Conclusions</a:t>
            </a:r>
            <a:endParaRPr lang="en-US" sz="3600" b="1" dirty="0">
              <a:ln w="19050">
                <a:solidFill>
                  <a:srgbClr val="0C285A"/>
                </a:solidFill>
                <a:prstDash val="solid"/>
              </a:ln>
              <a:solidFill>
                <a:srgbClr val="F6745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chemat blokowy: dokument 2">
            <a:extLst>
              <a:ext uri="{FF2B5EF4-FFF2-40B4-BE49-F238E27FC236}">
                <a16:creationId xmlns:a16="http://schemas.microsoft.com/office/drawing/2014/main" id="{78E32B72-576B-4A07-BEE6-C35D75E902D8}"/>
              </a:ext>
            </a:extLst>
          </p:cNvPr>
          <p:cNvSpPr/>
          <p:nvPr/>
        </p:nvSpPr>
        <p:spPr>
          <a:xfrm>
            <a:off x="323528" y="1174884"/>
            <a:ext cx="8067330" cy="1173996"/>
          </a:xfrm>
          <a:prstGeom prst="flowChartDocumen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AE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dirty="0">
              <a:solidFill>
                <a:srgbClr val="0C285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dirty="0">
              <a:solidFill>
                <a:srgbClr val="0C285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C285A"/>
                </a:solidFill>
              </a:rPr>
              <a:t>PSI-</a:t>
            </a:r>
            <a:r>
              <a:rPr lang="pl-PL" dirty="0" err="1">
                <a:solidFill>
                  <a:srgbClr val="0C285A"/>
                </a:solidFill>
              </a:rPr>
              <a:t>based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correction</a:t>
            </a:r>
            <a:r>
              <a:rPr lang="pl-PL" dirty="0">
                <a:solidFill>
                  <a:srgbClr val="0C285A"/>
                </a:solidFill>
              </a:rPr>
              <a:t> for </a:t>
            </a:r>
            <a:r>
              <a:rPr lang="pl-PL" dirty="0" err="1">
                <a:solidFill>
                  <a:srgbClr val="0C285A"/>
                </a:solidFill>
              </a:rPr>
              <a:t>DInSAR</a:t>
            </a:r>
            <a:r>
              <a:rPr lang="pl-PL" dirty="0">
                <a:solidFill>
                  <a:srgbClr val="0C285A"/>
                </a:solidFill>
              </a:rPr>
              <a:t> data, </a:t>
            </a:r>
            <a:r>
              <a:rPr lang="en-US" dirty="0">
                <a:solidFill>
                  <a:srgbClr val="0C285A"/>
                </a:solidFill>
              </a:rPr>
              <a:t>regardless of the interpolation method</a:t>
            </a:r>
            <a:r>
              <a:rPr lang="pl-PL" dirty="0">
                <a:solidFill>
                  <a:srgbClr val="0C285A"/>
                </a:solidFill>
              </a:rPr>
              <a:t>, </a:t>
            </a:r>
            <a:r>
              <a:rPr lang="pl-PL" dirty="0" err="1">
                <a:solidFill>
                  <a:srgbClr val="0C285A"/>
                </a:solidFill>
              </a:rPr>
              <a:t>reduces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noise</a:t>
            </a:r>
            <a:r>
              <a:rPr lang="pl-PL" dirty="0">
                <a:solidFill>
                  <a:srgbClr val="0C285A"/>
                </a:solidFill>
              </a:rPr>
              <a:t> and </a:t>
            </a:r>
            <a:r>
              <a:rPr lang="pl-PL" dirty="0" err="1">
                <a:solidFill>
                  <a:srgbClr val="0C285A"/>
                </a:solidFill>
              </a:rPr>
              <a:t>smooths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timeseries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results</a:t>
            </a:r>
            <a:endParaRPr lang="pl-PL" dirty="0">
              <a:solidFill>
                <a:srgbClr val="0C285A"/>
              </a:solidFill>
            </a:endParaRPr>
          </a:p>
          <a:p>
            <a:pPr algn="ctr"/>
            <a:endParaRPr lang="en-US" dirty="0">
              <a:solidFill>
                <a:srgbClr val="0C285A"/>
              </a:solidFill>
            </a:endParaRPr>
          </a:p>
        </p:txBody>
      </p:sp>
      <p:sp>
        <p:nvSpPr>
          <p:cNvPr id="4" name="Schemat blokowy: dokument 3">
            <a:extLst>
              <a:ext uri="{FF2B5EF4-FFF2-40B4-BE49-F238E27FC236}">
                <a16:creationId xmlns:a16="http://schemas.microsoft.com/office/drawing/2014/main" id="{12463C76-EA85-4A51-816E-F9C6D8721EFF}"/>
              </a:ext>
            </a:extLst>
          </p:cNvPr>
          <p:cNvSpPr/>
          <p:nvPr/>
        </p:nvSpPr>
        <p:spPr>
          <a:xfrm>
            <a:off x="353833" y="2544777"/>
            <a:ext cx="8067328" cy="956231"/>
          </a:xfrm>
          <a:prstGeom prst="flowChartDocument">
            <a:avLst/>
          </a:prstGeom>
          <a:solidFill>
            <a:srgbClr val="CAE6EE"/>
          </a:solidFill>
          <a:ln>
            <a:solidFill>
              <a:srgbClr val="93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dirty="0">
              <a:solidFill>
                <a:srgbClr val="0C285A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 err="1">
                <a:solidFill>
                  <a:srgbClr val="0C285A"/>
                </a:solidFill>
              </a:rPr>
              <a:t>Thanks</a:t>
            </a:r>
            <a:r>
              <a:rPr lang="pl-PL" dirty="0">
                <a:solidFill>
                  <a:srgbClr val="0C285A"/>
                </a:solidFill>
              </a:rPr>
              <a:t> to the </a:t>
            </a:r>
            <a:r>
              <a:rPr lang="pl-PL" dirty="0" err="1">
                <a:solidFill>
                  <a:srgbClr val="0C285A"/>
                </a:solidFill>
              </a:rPr>
              <a:t>DInSAR</a:t>
            </a:r>
            <a:r>
              <a:rPr lang="pl-PL" dirty="0">
                <a:solidFill>
                  <a:srgbClr val="0C285A"/>
                </a:solidFill>
              </a:rPr>
              <a:t>-PSI </a:t>
            </a:r>
            <a:r>
              <a:rPr lang="pl-PL" dirty="0" err="1">
                <a:solidFill>
                  <a:srgbClr val="0C285A"/>
                </a:solidFill>
              </a:rPr>
              <a:t>combined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approach</a:t>
            </a:r>
            <a:r>
              <a:rPr lang="pl-PL" dirty="0">
                <a:solidFill>
                  <a:srgbClr val="0C285A"/>
                </a:solidFill>
              </a:rPr>
              <a:t>  </a:t>
            </a:r>
            <a:r>
              <a:rPr lang="pl-PL" dirty="0" err="1">
                <a:solidFill>
                  <a:srgbClr val="0C285A"/>
                </a:solidFill>
              </a:rPr>
              <a:t>deformation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maps</a:t>
            </a:r>
            <a:r>
              <a:rPr lang="pl-PL" dirty="0">
                <a:solidFill>
                  <a:srgbClr val="0C285A"/>
                </a:solidFill>
              </a:rPr>
              <a:t> for the </a:t>
            </a:r>
            <a:r>
              <a:rPr lang="pl-PL" dirty="0" err="1">
                <a:solidFill>
                  <a:srgbClr val="0C285A"/>
                </a:solidFill>
              </a:rPr>
              <a:t>whole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area</a:t>
            </a:r>
            <a:r>
              <a:rPr lang="pl-PL" dirty="0">
                <a:solidFill>
                  <a:srgbClr val="0C285A"/>
                </a:solidFill>
              </a:rPr>
              <a:t> with </a:t>
            </a:r>
            <a:r>
              <a:rPr lang="pl-PL" dirty="0" err="1">
                <a:solidFill>
                  <a:srgbClr val="0C285A"/>
                </a:solidFill>
              </a:rPr>
              <a:t>reduced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atmospheric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artifact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were</a:t>
            </a:r>
            <a:r>
              <a:rPr lang="pl-PL" dirty="0">
                <a:solidFill>
                  <a:srgbClr val="0C285A"/>
                </a:solidFill>
              </a:rPr>
              <a:t> </a:t>
            </a:r>
            <a:r>
              <a:rPr lang="pl-PL" dirty="0" err="1">
                <a:solidFill>
                  <a:srgbClr val="0C285A"/>
                </a:solidFill>
              </a:rPr>
              <a:t>obtained</a:t>
            </a:r>
            <a:r>
              <a:rPr lang="pl-PL" dirty="0">
                <a:solidFill>
                  <a:srgbClr val="0C285A"/>
                </a:solidFill>
              </a:rPr>
              <a:t>. </a:t>
            </a:r>
          </a:p>
        </p:txBody>
      </p:sp>
      <p:sp>
        <p:nvSpPr>
          <p:cNvPr id="5" name="Schemat blokowy: dokument 4">
            <a:extLst>
              <a:ext uri="{FF2B5EF4-FFF2-40B4-BE49-F238E27FC236}">
                <a16:creationId xmlns:a16="http://schemas.microsoft.com/office/drawing/2014/main" id="{B25E4892-2AEB-47A7-A9B2-37906F36335E}"/>
              </a:ext>
            </a:extLst>
          </p:cNvPr>
          <p:cNvSpPr/>
          <p:nvPr/>
        </p:nvSpPr>
        <p:spPr>
          <a:xfrm>
            <a:off x="330354" y="3701041"/>
            <a:ext cx="8067327" cy="1220337"/>
          </a:xfrm>
          <a:prstGeom prst="flowChartDocument">
            <a:avLst/>
          </a:prstGeom>
          <a:solidFill>
            <a:srgbClr val="93CDDD"/>
          </a:solidFill>
          <a:ln>
            <a:solidFill>
              <a:srgbClr val="93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solidFill>
                  <a:srgbClr val="0C285A"/>
                </a:solidFill>
              </a:rPr>
              <a:t>	</a:t>
            </a:r>
            <a:r>
              <a:rPr lang="pl-PL" dirty="0">
                <a:solidFill>
                  <a:srgbClr val="0C285A"/>
                </a:solidFill>
              </a:rPr>
              <a:t>F</a:t>
            </a:r>
            <a:r>
              <a:rPr lang="en-US" sz="1800" dirty="0" err="1">
                <a:solidFill>
                  <a:srgbClr val="0C285A"/>
                </a:solidFill>
              </a:rPr>
              <a:t>uture</a:t>
            </a:r>
            <a:r>
              <a:rPr lang="en-US" sz="1800" dirty="0">
                <a:solidFill>
                  <a:srgbClr val="0C285A"/>
                </a:solidFill>
              </a:rPr>
              <a:t> work will aim to </a:t>
            </a:r>
            <a:r>
              <a:rPr lang="pl-PL" sz="1800" dirty="0">
                <a:solidFill>
                  <a:srgbClr val="0C285A"/>
                </a:solidFill>
              </a:rPr>
              <a:t>test the </a:t>
            </a:r>
            <a:r>
              <a:rPr lang="pl-PL" sz="1800" dirty="0" err="1">
                <a:solidFill>
                  <a:srgbClr val="0C285A"/>
                </a:solidFill>
              </a:rPr>
              <a:t>methodology</a:t>
            </a:r>
            <a:r>
              <a:rPr lang="pl-PL" sz="1800" dirty="0">
                <a:solidFill>
                  <a:srgbClr val="0C285A"/>
                </a:solidFill>
              </a:rPr>
              <a:t> in </a:t>
            </a:r>
            <a:r>
              <a:rPr lang="pl-PL" sz="1800" dirty="0" err="1">
                <a:solidFill>
                  <a:srgbClr val="0C285A"/>
                </a:solidFill>
              </a:rPr>
              <a:t>another</a:t>
            </a:r>
            <a:r>
              <a:rPr lang="pl-PL" sz="1800" dirty="0">
                <a:solidFill>
                  <a:srgbClr val="0C285A"/>
                </a:solidFill>
              </a:rPr>
              <a:t> </a:t>
            </a:r>
            <a:r>
              <a:rPr lang="pl-PL" sz="1800" dirty="0" err="1">
                <a:solidFill>
                  <a:srgbClr val="0C285A"/>
                </a:solidFill>
              </a:rPr>
              <a:t>study</a:t>
            </a:r>
            <a:r>
              <a:rPr lang="pl-PL" sz="1800" dirty="0">
                <a:solidFill>
                  <a:srgbClr val="0C285A"/>
                </a:solidFill>
              </a:rPr>
              <a:t> </a:t>
            </a:r>
            <a:r>
              <a:rPr lang="pl-PL" sz="1800" dirty="0" err="1">
                <a:solidFill>
                  <a:srgbClr val="0C285A"/>
                </a:solidFill>
              </a:rPr>
              <a:t>area</a:t>
            </a:r>
            <a:r>
              <a:rPr lang="pl-PL" sz="1800" dirty="0">
                <a:solidFill>
                  <a:srgbClr val="0C285A"/>
                </a:solidFill>
              </a:rPr>
              <a:t>, </a:t>
            </a:r>
            <a:r>
              <a:rPr lang="pl-PL" sz="1800" dirty="0" err="1">
                <a:solidFill>
                  <a:srgbClr val="0C285A"/>
                </a:solidFill>
              </a:rPr>
              <a:t>where</a:t>
            </a:r>
            <a:r>
              <a:rPr lang="pl-PL" sz="1800" dirty="0">
                <a:solidFill>
                  <a:srgbClr val="0C285A"/>
                </a:solidFill>
              </a:rPr>
              <a:t> </a:t>
            </a:r>
            <a:r>
              <a:rPr lang="pl-PL" sz="1800" dirty="0" err="1">
                <a:solidFill>
                  <a:srgbClr val="0C285A"/>
                </a:solidFill>
              </a:rPr>
              <a:t>more</a:t>
            </a:r>
            <a:r>
              <a:rPr lang="pl-PL" sz="1800" dirty="0">
                <a:solidFill>
                  <a:srgbClr val="0C285A"/>
                </a:solidFill>
              </a:rPr>
              <a:t> </a:t>
            </a:r>
            <a:r>
              <a:rPr lang="pl-PL" sz="1800" dirty="0" err="1">
                <a:solidFill>
                  <a:srgbClr val="0C285A"/>
                </a:solidFill>
              </a:rPr>
              <a:t>reference</a:t>
            </a:r>
            <a:r>
              <a:rPr lang="pl-PL" sz="1800" dirty="0">
                <a:solidFill>
                  <a:srgbClr val="0C285A"/>
                </a:solidFill>
              </a:rPr>
              <a:t> data </a:t>
            </a:r>
            <a:r>
              <a:rPr lang="pl-PL" sz="1800" dirty="0" err="1">
                <a:solidFill>
                  <a:srgbClr val="0C285A"/>
                </a:solidFill>
              </a:rPr>
              <a:t>will</a:t>
            </a:r>
            <a:r>
              <a:rPr lang="pl-PL" sz="1800" dirty="0">
                <a:solidFill>
                  <a:srgbClr val="0C285A"/>
                </a:solidFill>
              </a:rPr>
              <a:t> be </a:t>
            </a:r>
            <a:r>
              <a:rPr lang="pl-PL" sz="1800" dirty="0" err="1">
                <a:solidFill>
                  <a:srgbClr val="0C285A"/>
                </a:solidFill>
              </a:rPr>
              <a:t>available</a:t>
            </a:r>
            <a:endParaRPr lang="en-US" dirty="0">
              <a:solidFill>
                <a:srgbClr val="0C285A"/>
              </a:solidFill>
            </a:endParaRPr>
          </a:p>
        </p:txBody>
      </p:sp>
      <p:pic>
        <p:nvPicPr>
          <p:cNvPr id="6" name="Picture 1" descr="C:\Users\hp\AppData\Local\Microsoft\Windows\INetCache\IE\B2W7DBEX\Symbol_OK.svg[1].png">
            <a:extLst>
              <a:ext uri="{FF2B5EF4-FFF2-40B4-BE49-F238E27FC236}">
                <a16:creationId xmlns:a16="http://schemas.microsoft.com/office/drawing/2014/main" id="{26D891D9-F648-483A-9FB5-75E4A7C3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78" y="1359952"/>
            <a:ext cx="339163" cy="339163"/>
          </a:xfrm>
          <a:prstGeom prst="rect">
            <a:avLst/>
          </a:prstGeom>
          <a:noFill/>
        </p:spPr>
      </p:pic>
      <p:pic>
        <p:nvPicPr>
          <p:cNvPr id="7" name="Picture 1" descr="C:\Users\hp\AppData\Local\Microsoft\Windows\INetCache\IE\B2W7DBEX\Symbol_OK.svg[1].png">
            <a:extLst>
              <a:ext uri="{FF2B5EF4-FFF2-40B4-BE49-F238E27FC236}">
                <a16:creationId xmlns:a16="http://schemas.microsoft.com/office/drawing/2014/main" id="{F31AA908-30D8-4585-ABFC-54A824D5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103" y="2653304"/>
            <a:ext cx="339163" cy="339163"/>
          </a:xfrm>
          <a:prstGeom prst="rect">
            <a:avLst/>
          </a:prstGeom>
          <a:noFill/>
        </p:spPr>
      </p:pic>
      <p:pic>
        <p:nvPicPr>
          <p:cNvPr id="8" name="Picture 5" descr="E:\InSAR\3_EPOS_March_conference\proces.png">
            <a:extLst>
              <a:ext uri="{FF2B5EF4-FFF2-40B4-BE49-F238E27FC236}">
                <a16:creationId xmlns:a16="http://schemas.microsoft.com/office/drawing/2014/main" id="{FBF2F7BC-6A97-4C04-AB10-B3FF2E773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723" y="3806796"/>
            <a:ext cx="1012837" cy="100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407692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EPOS_ppt_formatka_1_ENG</Template>
  <TotalTime>14649</TotalTime>
  <Words>404</Words>
  <Application>Microsoft Office PowerPoint</Application>
  <PresentationFormat>Pokaz na ekranie (4:3)</PresentationFormat>
  <Paragraphs>101</Paragraphs>
  <Slides>10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Wingdings</vt:lpstr>
      <vt:lpstr>1_Motyw pakietu Office</vt:lpstr>
      <vt:lpstr>Motyw pakietu Office</vt:lpstr>
      <vt:lpstr>2_Motyw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GIG</dc:creator>
  <cp:lastModifiedBy>Natalia Wielgocka</cp:lastModifiedBy>
  <cp:revision>144</cp:revision>
  <dcterms:created xsi:type="dcterms:W3CDTF">2020-02-25T08:10:37Z</dcterms:created>
  <dcterms:modified xsi:type="dcterms:W3CDTF">2022-05-25T06:39:49Z</dcterms:modified>
</cp:coreProperties>
</file>