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1"/>
  </p:sldMasterIdLst>
  <p:notesMasterIdLst>
    <p:notesMasterId r:id="rId15"/>
  </p:notesMasterIdLst>
  <p:sldIdLst>
    <p:sldId id="256" r:id="rId2"/>
    <p:sldId id="362" r:id="rId3"/>
    <p:sldId id="466" r:id="rId4"/>
    <p:sldId id="465" r:id="rId5"/>
    <p:sldId id="462" r:id="rId6"/>
    <p:sldId id="461" r:id="rId7"/>
    <p:sldId id="469" r:id="rId8"/>
    <p:sldId id="471" r:id="rId9"/>
    <p:sldId id="463" r:id="rId10"/>
    <p:sldId id="467" r:id="rId11"/>
    <p:sldId id="472" r:id="rId12"/>
    <p:sldId id="468" r:id="rId13"/>
    <p:sldId id="470"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ambria Math" panose="02040503050406030204" pitchFamily="18" charset="0"/>
      <p:regular r:id="rId22"/>
    </p:embeddedFont>
    <p:embeddedFont>
      <p:font typeface="Catamaran Light" panose="02010600030101010101" charset="0"/>
      <p:regular r:id="rId23"/>
    </p:embeddedFont>
    <p:embeddedFont>
      <p:font typeface="Livvic"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7078439@qq.com" initials="9" lastIdx="3" clrIdx="0">
    <p:extLst>
      <p:ext uri="{19B8F6BF-5375-455C-9EA6-DF929625EA0E}">
        <p15:presenceInfo xmlns:p15="http://schemas.microsoft.com/office/powerpoint/2012/main" userId="f34d0a505babae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182"/>
    <a:srgbClr val="816636"/>
    <a:srgbClr val="FF9999"/>
    <a:srgbClr val="7AD2F7"/>
    <a:srgbClr val="D9D1C2"/>
    <a:srgbClr val="C5ADBA"/>
    <a:srgbClr val="CCECFF"/>
    <a:srgbClr val="B886B1"/>
    <a:srgbClr val="FDF8F7"/>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8" autoAdjust="0"/>
    <p:restoredTop sz="86301" autoAdjust="0"/>
  </p:normalViewPr>
  <p:slideViewPr>
    <p:cSldViewPr snapToGrid="0">
      <p:cViewPr varScale="1">
        <p:scale>
          <a:sx n="101" d="100"/>
          <a:sy n="101" d="100"/>
        </p:scale>
        <p:origin x="114" y="4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3D8DB-DEDA-4186-8526-949B3A6038DE}" type="doc">
      <dgm:prSet loTypeId="urn:microsoft.com/office/officeart/2005/8/layout/chevron1" loCatId="process" qsTypeId="urn:microsoft.com/office/officeart/2005/8/quickstyle/simple1" qsCatId="simple" csTypeId="urn:microsoft.com/office/officeart/2005/8/colors/accent1_2" csCatId="accent1" phldr="1"/>
      <dgm:spPr/>
    </dgm:pt>
    <dgm:pt modelId="{5EB0F916-2C4F-4DC7-81A4-EBC806BEDD37}">
      <dgm:prSet phldrT="[文本]" custT="1"/>
      <dgm:spPr>
        <a:solidFill>
          <a:srgbClr val="7AD2F7"/>
        </a:solidFill>
      </dgm:spPr>
      <dgm:t>
        <a:bodyPr/>
        <a:lstStyle/>
        <a:p>
          <a:r>
            <a:rPr lang="en-US" altLang="en-US" sz="1200" dirty="0">
              <a:latin typeface="Times New Roman" panose="02020603050405020304" pitchFamily="18" charset="0"/>
              <a:ea typeface="楷体" panose="02010609060101010101" pitchFamily="49" charset="-122"/>
              <a:cs typeface="Times New Roman" panose="02020603050405020304" pitchFamily="18" charset="0"/>
            </a:rPr>
            <a:t>Abnormal warning</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dgm:t>
    </dgm:pt>
    <dgm:pt modelId="{A1DD668D-16B9-4CC0-874E-9730098CD422}" type="parTrans" cxnId="{EBB449F7-9E40-426A-8363-9A22FB2C2D04}">
      <dgm:prSet/>
      <dgm:spPr/>
      <dgm:t>
        <a:bodyPr/>
        <a:lstStyle/>
        <a:p>
          <a:endParaRPr lang="zh-CN" altLang="en-US" sz="900">
            <a:latin typeface="楷体" panose="02010609060101010101" pitchFamily="49" charset="-122"/>
            <a:ea typeface="楷体" panose="02010609060101010101" pitchFamily="49" charset="-122"/>
          </a:endParaRPr>
        </a:p>
      </dgm:t>
    </dgm:pt>
    <dgm:pt modelId="{59160E00-5C7D-45AE-AFA7-5967EC335317}" type="sibTrans" cxnId="{EBB449F7-9E40-426A-8363-9A22FB2C2D04}">
      <dgm:prSet/>
      <dgm:spPr/>
      <dgm:t>
        <a:bodyPr/>
        <a:lstStyle/>
        <a:p>
          <a:endParaRPr lang="zh-CN" altLang="en-US" sz="900">
            <a:latin typeface="楷体" panose="02010609060101010101" pitchFamily="49" charset="-122"/>
            <a:ea typeface="楷体" panose="02010609060101010101" pitchFamily="49" charset="-122"/>
          </a:endParaRPr>
        </a:p>
      </dgm:t>
    </dgm:pt>
    <dgm:pt modelId="{C6CD9427-20CC-409F-B1AF-9583712B88DC}">
      <dgm:prSet phldrT="[文本]" custT="1"/>
      <dgm:spPr>
        <a:solidFill>
          <a:srgbClr val="C5ADBA"/>
        </a:solidFill>
      </dgm:spPr>
      <dgm:t>
        <a:bodyPr/>
        <a:lstStyle/>
        <a:p>
          <a:r>
            <a:rPr lang="en-US" altLang="en-US" sz="1200" dirty="0">
              <a:latin typeface="Times New Roman" panose="02020603050405020304" pitchFamily="18" charset="0"/>
              <a:ea typeface="楷体" panose="02010609060101010101" pitchFamily="49" charset="-122"/>
              <a:cs typeface="Times New Roman" panose="02020603050405020304" pitchFamily="18" charset="0"/>
            </a:rPr>
            <a:t>Emergency response</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dgm:t>
    </dgm:pt>
    <dgm:pt modelId="{2659A3FC-F9CD-41D4-824F-381A3DE8EC48}" type="parTrans" cxnId="{2C6E787C-F39F-4E74-A49A-B6DE182D52E0}">
      <dgm:prSet/>
      <dgm:spPr/>
      <dgm:t>
        <a:bodyPr/>
        <a:lstStyle/>
        <a:p>
          <a:endParaRPr lang="zh-CN" altLang="en-US" sz="900">
            <a:latin typeface="楷体" panose="02010609060101010101" pitchFamily="49" charset="-122"/>
            <a:ea typeface="楷体" panose="02010609060101010101" pitchFamily="49" charset="-122"/>
          </a:endParaRPr>
        </a:p>
      </dgm:t>
    </dgm:pt>
    <dgm:pt modelId="{54982346-6781-45C6-98AC-E929F33CDB4A}" type="sibTrans" cxnId="{2C6E787C-F39F-4E74-A49A-B6DE182D52E0}">
      <dgm:prSet/>
      <dgm:spPr/>
      <dgm:t>
        <a:bodyPr/>
        <a:lstStyle/>
        <a:p>
          <a:endParaRPr lang="zh-CN" altLang="en-US" sz="900">
            <a:latin typeface="楷体" panose="02010609060101010101" pitchFamily="49" charset="-122"/>
            <a:ea typeface="楷体" panose="02010609060101010101" pitchFamily="49" charset="-122"/>
          </a:endParaRPr>
        </a:p>
      </dgm:t>
    </dgm:pt>
    <dgm:pt modelId="{0F8AA618-8A7D-45DC-97CF-4FECB9134ACC}">
      <dgm:prSet phldrT="[文本]" custT="1"/>
      <dgm:spPr>
        <a:solidFill>
          <a:srgbClr val="92D050"/>
        </a:solidFill>
      </dgm:spPr>
      <dgm:t>
        <a:bodyPr/>
        <a:lstStyle/>
        <a:p>
          <a:r>
            <a:rPr lang="en-US" altLang="en-US" sz="1200" dirty="0">
              <a:latin typeface="Times New Roman" panose="02020603050405020304" pitchFamily="18" charset="0"/>
              <a:ea typeface="楷体" panose="02010609060101010101" pitchFamily="49" charset="-122"/>
              <a:cs typeface="Times New Roman" panose="02020603050405020304" pitchFamily="18" charset="0"/>
            </a:rPr>
            <a:t>Source Inversion</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dgm:t>
    </dgm:pt>
    <dgm:pt modelId="{1965F5BA-1934-4935-8046-D236069B4AE6}" type="parTrans" cxnId="{E711B500-F3BA-4801-87B1-304D7CB60FCF}">
      <dgm:prSet/>
      <dgm:spPr/>
      <dgm:t>
        <a:bodyPr/>
        <a:lstStyle/>
        <a:p>
          <a:endParaRPr lang="zh-CN" altLang="en-US" sz="900">
            <a:latin typeface="楷体" panose="02010609060101010101" pitchFamily="49" charset="-122"/>
            <a:ea typeface="楷体" panose="02010609060101010101" pitchFamily="49" charset="-122"/>
          </a:endParaRPr>
        </a:p>
      </dgm:t>
    </dgm:pt>
    <dgm:pt modelId="{AE7A6DEC-CF34-4813-9479-F84EF24DAE8A}" type="sibTrans" cxnId="{E711B500-F3BA-4801-87B1-304D7CB60FCF}">
      <dgm:prSet/>
      <dgm:spPr/>
      <dgm:t>
        <a:bodyPr/>
        <a:lstStyle/>
        <a:p>
          <a:endParaRPr lang="zh-CN" altLang="en-US" sz="900">
            <a:latin typeface="楷体" panose="02010609060101010101" pitchFamily="49" charset="-122"/>
            <a:ea typeface="楷体" panose="02010609060101010101" pitchFamily="49" charset="-122"/>
          </a:endParaRPr>
        </a:p>
      </dgm:t>
    </dgm:pt>
    <dgm:pt modelId="{2CF5A54C-50AD-46F1-B7E2-2A355883BD35}">
      <dgm:prSet phldrT="[文本]" custT="1"/>
      <dgm:spPr>
        <a:solidFill>
          <a:srgbClr val="00B050"/>
        </a:solidFill>
      </dgm:spPr>
      <dgm:t>
        <a:bodyPr/>
        <a:lstStyle/>
        <a:p>
          <a:r>
            <a:rPr lang="en-US" altLang="en-US" sz="1200" dirty="0">
              <a:latin typeface="Times New Roman" panose="02020603050405020304" pitchFamily="18" charset="0"/>
              <a:ea typeface="楷体" panose="02010609060101010101" pitchFamily="49" charset="-122"/>
              <a:cs typeface="Times New Roman" panose="02020603050405020304" pitchFamily="18" charset="0"/>
            </a:rPr>
            <a:t>Field inspection</a:t>
          </a:r>
          <a:endParaRPr lang="zh-CN" altLang="en-US" sz="1200" dirty="0">
            <a:latin typeface="Times New Roman" panose="02020603050405020304" pitchFamily="18" charset="0"/>
            <a:ea typeface="楷体" panose="02010609060101010101" pitchFamily="49" charset="-122"/>
            <a:cs typeface="Times New Roman" panose="02020603050405020304" pitchFamily="18" charset="0"/>
          </a:endParaRPr>
        </a:p>
      </dgm:t>
    </dgm:pt>
    <dgm:pt modelId="{D46D3503-E9FB-464C-8EC4-AC39A0FA98B3}" type="parTrans" cxnId="{9C944249-C981-435B-A579-B5C753A5EE92}">
      <dgm:prSet/>
      <dgm:spPr/>
      <dgm:t>
        <a:bodyPr/>
        <a:lstStyle/>
        <a:p>
          <a:endParaRPr lang="zh-CN" altLang="en-US" sz="900">
            <a:latin typeface="楷体" panose="02010609060101010101" pitchFamily="49" charset="-122"/>
            <a:ea typeface="楷体" panose="02010609060101010101" pitchFamily="49" charset="-122"/>
          </a:endParaRPr>
        </a:p>
      </dgm:t>
    </dgm:pt>
    <dgm:pt modelId="{B4CB0E0E-BC3A-4983-9F65-7A366C43329D}" type="sibTrans" cxnId="{9C944249-C981-435B-A579-B5C753A5EE92}">
      <dgm:prSet/>
      <dgm:spPr/>
      <dgm:t>
        <a:bodyPr/>
        <a:lstStyle/>
        <a:p>
          <a:endParaRPr lang="zh-CN" altLang="en-US" sz="900">
            <a:latin typeface="楷体" panose="02010609060101010101" pitchFamily="49" charset="-122"/>
            <a:ea typeface="楷体" panose="02010609060101010101" pitchFamily="49" charset="-122"/>
          </a:endParaRPr>
        </a:p>
      </dgm:t>
    </dgm:pt>
    <dgm:pt modelId="{04D3DD60-704A-45E0-AAFF-4D56840BE555}" type="pres">
      <dgm:prSet presAssocID="{EC23D8DB-DEDA-4186-8526-949B3A6038DE}" presName="Name0" presStyleCnt="0">
        <dgm:presLayoutVars>
          <dgm:dir/>
          <dgm:animLvl val="lvl"/>
          <dgm:resizeHandles val="exact"/>
        </dgm:presLayoutVars>
      </dgm:prSet>
      <dgm:spPr/>
    </dgm:pt>
    <dgm:pt modelId="{7562AE16-C3A4-4053-B479-E8BF364A555F}" type="pres">
      <dgm:prSet presAssocID="{5EB0F916-2C4F-4DC7-81A4-EBC806BEDD37}" presName="parTxOnly" presStyleLbl="node1" presStyleIdx="0" presStyleCnt="4">
        <dgm:presLayoutVars>
          <dgm:chMax val="0"/>
          <dgm:chPref val="0"/>
          <dgm:bulletEnabled val="1"/>
        </dgm:presLayoutVars>
      </dgm:prSet>
      <dgm:spPr/>
    </dgm:pt>
    <dgm:pt modelId="{E0936508-C9EC-4F79-8807-62BE082EA6BB}" type="pres">
      <dgm:prSet presAssocID="{59160E00-5C7D-45AE-AFA7-5967EC335317}" presName="parTxOnlySpace" presStyleCnt="0"/>
      <dgm:spPr/>
    </dgm:pt>
    <dgm:pt modelId="{C0F4AE77-EF5D-4029-970A-C4B07E8DBFA8}" type="pres">
      <dgm:prSet presAssocID="{C6CD9427-20CC-409F-B1AF-9583712B88DC}" presName="parTxOnly" presStyleLbl="node1" presStyleIdx="1" presStyleCnt="4">
        <dgm:presLayoutVars>
          <dgm:chMax val="0"/>
          <dgm:chPref val="0"/>
          <dgm:bulletEnabled val="1"/>
        </dgm:presLayoutVars>
      </dgm:prSet>
      <dgm:spPr/>
    </dgm:pt>
    <dgm:pt modelId="{394174AF-0224-4C58-ACF0-5C7575AA0A0A}" type="pres">
      <dgm:prSet presAssocID="{54982346-6781-45C6-98AC-E929F33CDB4A}" presName="parTxOnlySpace" presStyleCnt="0"/>
      <dgm:spPr/>
    </dgm:pt>
    <dgm:pt modelId="{D5F695B4-787B-4104-9FD0-6E5930D007C7}" type="pres">
      <dgm:prSet presAssocID="{0F8AA618-8A7D-45DC-97CF-4FECB9134ACC}" presName="parTxOnly" presStyleLbl="node1" presStyleIdx="2" presStyleCnt="4">
        <dgm:presLayoutVars>
          <dgm:chMax val="0"/>
          <dgm:chPref val="0"/>
          <dgm:bulletEnabled val="1"/>
        </dgm:presLayoutVars>
      </dgm:prSet>
      <dgm:spPr/>
    </dgm:pt>
    <dgm:pt modelId="{2BEA3CC4-1B2F-44B6-B2C1-8D69FBBEB865}" type="pres">
      <dgm:prSet presAssocID="{AE7A6DEC-CF34-4813-9479-F84EF24DAE8A}" presName="parTxOnlySpace" presStyleCnt="0"/>
      <dgm:spPr/>
    </dgm:pt>
    <dgm:pt modelId="{7E19A67B-F8B9-45B3-807E-6F08CF055726}" type="pres">
      <dgm:prSet presAssocID="{2CF5A54C-50AD-46F1-B7E2-2A355883BD35}" presName="parTxOnly" presStyleLbl="node1" presStyleIdx="3" presStyleCnt="4">
        <dgm:presLayoutVars>
          <dgm:chMax val="0"/>
          <dgm:chPref val="0"/>
          <dgm:bulletEnabled val="1"/>
        </dgm:presLayoutVars>
      </dgm:prSet>
      <dgm:spPr/>
    </dgm:pt>
  </dgm:ptLst>
  <dgm:cxnLst>
    <dgm:cxn modelId="{E711B500-F3BA-4801-87B1-304D7CB60FCF}" srcId="{EC23D8DB-DEDA-4186-8526-949B3A6038DE}" destId="{0F8AA618-8A7D-45DC-97CF-4FECB9134ACC}" srcOrd="2" destOrd="0" parTransId="{1965F5BA-1934-4935-8046-D236069B4AE6}" sibTransId="{AE7A6DEC-CF34-4813-9479-F84EF24DAE8A}"/>
    <dgm:cxn modelId="{808E913C-4EDD-4DA9-BC2D-279D72F81155}" type="presOf" srcId="{EC23D8DB-DEDA-4186-8526-949B3A6038DE}" destId="{04D3DD60-704A-45E0-AAFF-4D56840BE555}" srcOrd="0" destOrd="0" presId="urn:microsoft.com/office/officeart/2005/8/layout/chevron1"/>
    <dgm:cxn modelId="{EADE8465-1C23-4272-B171-85532B5CE6B5}" type="presOf" srcId="{5EB0F916-2C4F-4DC7-81A4-EBC806BEDD37}" destId="{7562AE16-C3A4-4053-B479-E8BF364A555F}" srcOrd="0" destOrd="0" presId="urn:microsoft.com/office/officeart/2005/8/layout/chevron1"/>
    <dgm:cxn modelId="{9C944249-C981-435B-A579-B5C753A5EE92}" srcId="{EC23D8DB-DEDA-4186-8526-949B3A6038DE}" destId="{2CF5A54C-50AD-46F1-B7E2-2A355883BD35}" srcOrd="3" destOrd="0" parTransId="{D46D3503-E9FB-464C-8EC4-AC39A0FA98B3}" sibTransId="{B4CB0E0E-BC3A-4983-9F65-7A366C43329D}"/>
    <dgm:cxn modelId="{0C4ED04C-7C41-487D-A533-CC835C0EA359}" type="presOf" srcId="{0F8AA618-8A7D-45DC-97CF-4FECB9134ACC}" destId="{D5F695B4-787B-4104-9FD0-6E5930D007C7}" srcOrd="0" destOrd="0" presId="urn:microsoft.com/office/officeart/2005/8/layout/chevron1"/>
    <dgm:cxn modelId="{2C6E787C-F39F-4E74-A49A-B6DE182D52E0}" srcId="{EC23D8DB-DEDA-4186-8526-949B3A6038DE}" destId="{C6CD9427-20CC-409F-B1AF-9583712B88DC}" srcOrd="1" destOrd="0" parTransId="{2659A3FC-F9CD-41D4-824F-381A3DE8EC48}" sibTransId="{54982346-6781-45C6-98AC-E929F33CDB4A}"/>
    <dgm:cxn modelId="{CA1E64B3-7407-4883-A89E-4DD44BC14793}" type="presOf" srcId="{2CF5A54C-50AD-46F1-B7E2-2A355883BD35}" destId="{7E19A67B-F8B9-45B3-807E-6F08CF055726}" srcOrd="0" destOrd="0" presId="urn:microsoft.com/office/officeart/2005/8/layout/chevron1"/>
    <dgm:cxn modelId="{096B58D5-8F44-4333-A052-E97EB3BD9552}" type="presOf" srcId="{C6CD9427-20CC-409F-B1AF-9583712B88DC}" destId="{C0F4AE77-EF5D-4029-970A-C4B07E8DBFA8}" srcOrd="0" destOrd="0" presId="urn:microsoft.com/office/officeart/2005/8/layout/chevron1"/>
    <dgm:cxn modelId="{EBB449F7-9E40-426A-8363-9A22FB2C2D04}" srcId="{EC23D8DB-DEDA-4186-8526-949B3A6038DE}" destId="{5EB0F916-2C4F-4DC7-81A4-EBC806BEDD37}" srcOrd="0" destOrd="0" parTransId="{A1DD668D-16B9-4CC0-874E-9730098CD422}" sibTransId="{59160E00-5C7D-45AE-AFA7-5967EC335317}"/>
    <dgm:cxn modelId="{F7E2A7B7-DABA-42E4-9DCA-7BAF0CD9B233}" type="presParOf" srcId="{04D3DD60-704A-45E0-AAFF-4D56840BE555}" destId="{7562AE16-C3A4-4053-B479-E8BF364A555F}" srcOrd="0" destOrd="0" presId="urn:microsoft.com/office/officeart/2005/8/layout/chevron1"/>
    <dgm:cxn modelId="{D3640534-6C4B-46A9-A4A2-3490D0879114}" type="presParOf" srcId="{04D3DD60-704A-45E0-AAFF-4D56840BE555}" destId="{E0936508-C9EC-4F79-8807-62BE082EA6BB}" srcOrd="1" destOrd="0" presId="urn:microsoft.com/office/officeart/2005/8/layout/chevron1"/>
    <dgm:cxn modelId="{C963BC18-9422-4D79-979D-19D7A25160E4}" type="presParOf" srcId="{04D3DD60-704A-45E0-AAFF-4D56840BE555}" destId="{C0F4AE77-EF5D-4029-970A-C4B07E8DBFA8}" srcOrd="2" destOrd="0" presId="urn:microsoft.com/office/officeart/2005/8/layout/chevron1"/>
    <dgm:cxn modelId="{05C5EC9A-6BFE-44A6-9D65-C56EF6A8EBC0}" type="presParOf" srcId="{04D3DD60-704A-45E0-AAFF-4D56840BE555}" destId="{394174AF-0224-4C58-ACF0-5C7575AA0A0A}" srcOrd="3" destOrd="0" presId="urn:microsoft.com/office/officeart/2005/8/layout/chevron1"/>
    <dgm:cxn modelId="{B0D900B7-8DC4-4DD7-B47F-1A0A77083BFD}" type="presParOf" srcId="{04D3DD60-704A-45E0-AAFF-4D56840BE555}" destId="{D5F695B4-787B-4104-9FD0-6E5930D007C7}" srcOrd="4" destOrd="0" presId="urn:microsoft.com/office/officeart/2005/8/layout/chevron1"/>
    <dgm:cxn modelId="{DD8BB859-1D90-4DFF-BC4B-40D194A0C959}" type="presParOf" srcId="{04D3DD60-704A-45E0-AAFF-4D56840BE555}" destId="{2BEA3CC4-1B2F-44B6-B2C1-8D69FBBEB865}" srcOrd="5" destOrd="0" presId="urn:microsoft.com/office/officeart/2005/8/layout/chevron1"/>
    <dgm:cxn modelId="{8BFDB6CD-B48D-431D-9340-05E1D7117214}" type="presParOf" srcId="{04D3DD60-704A-45E0-AAFF-4D56840BE555}" destId="{7E19A67B-F8B9-45B3-807E-6F08CF055726}"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2AE16-C3A4-4053-B479-E8BF364A555F}">
      <dsp:nvSpPr>
        <dsp:cNvPr id="0" name=""/>
        <dsp:cNvSpPr/>
      </dsp:nvSpPr>
      <dsp:spPr>
        <a:xfrm>
          <a:off x="2189" y="332191"/>
          <a:ext cx="1274476" cy="509790"/>
        </a:xfrm>
        <a:prstGeom prst="chevron">
          <a:avLst/>
        </a:prstGeom>
        <a:solidFill>
          <a:srgbClr val="7AD2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altLang="en-US" sz="1200" kern="1200" dirty="0">
              <a:latin typeface="Times New Roman" panose="02020603050405020304" pitchFamily="18" charset="0"/>
              <a:ea typeface="楷体" panose="02010609060101010101" pitchFamily="49" charset="-122"/>
              <a:cs typeface="Times New Roman" panose="02020603050405020304" pitchFamily="18" charset="0"/>
            </a:rPr>
            <a:t>Abnormal warning</a:t>
          </a:r>
          <a:endParaRPr lang="zh-CN" altLang="en-US" sz="1200" kern="1200" dirty="0">
            <a:latin typeface="Times New Roman" panose="02020603050405020304" pitchFamily="18" charset="0"/>
            <a:ea typeface="楷体" panose="02010609060101010101" pitchFamily="49" charset="-122"/>
            <a:cs typeface="Times New Roman" panose="02020603050405020304" pitchFamily="18" charset="0"/>
          </a:endParaRPr>
        </a:p>
      </dsp:txBody>
      <dsp:txXfrm>
        <a:off x="257084" y="332191"/>
        <a:ext cx="764686" cy="509790"/>
      </dsp:txXfrm>
    </dsp:sp>
    <dsp:sp modelId="{C0F4AE77-EF5D-4029-970A-C4B07E8DBFA8}">
      <dsp:nvSpPr>
        <dsp:cNvPr id="0" name=""/>
        <dsp:cNvSpPr/>
      </dsp:nvSpPr>
      <dsp:spPr>
        <a:xfrm>
          <a:off x="1149218" y="332191"/>
          <a:ext cx="1274476" cy="509790"/>
        </a:xfrm>
        <a:prstGeom prst="chevron">
          <a:avLst/>
        </a:prstGeom>
        <a:solidFill>
          <a:srgbClr val="C5ADB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altLang="en-US" sz="1200" kern="1200" dirty="0">
              <a:latin typeface="Times New Roman" panose="02020603050405020304" pitchFamily="18" charset="0"/>
              <a:ea typeface="楷体" panose="02010609060101010101" pitchFamily="49" charset="-122"/>
              <a:cs typeface="Times New Roman" panose="02020603050405020304" pitchFamily="18" charset="0"/>
            </a:rPr>
            <a:t>Emergency response</a:t>
          </a:r>
          <a:endParaRPr lang="zh-CN" altLang="en-US" sz="1200" kern="1200" dirty="0">
            <a:latin typeface="Times New Roman" panose="02020603050405020304" pitchFamily="18" charset="0"/>
            <a:ea typeface="楷体" panose="02010609060101010101" pitchFamily="49" charset="-122"/>
            <a:cs typeface="Times New Roman" panose="02020603050405020304" pitchFamily="18" charset="0"/>
          </a:endParaRPr>
        </a:p>
      </dsp:txBody>
      <dsp:txXfrm>
        <a:off x="1404113" y="332191"/>
        <a:ext cx="764686" cy="509790"/>
      </dsp:txXfrm>
    </dsp:sp>
    <dsp:sp modelId="{D5F695B4-787B-4104-9FD0-6E5930D007C7}">
      <dsp:nvSpPr>
        <dsp:cNvPr id="0" name=""/>
        <dsp:cNvSpPr/>
      </dsp:nvSpPr>
      <dsp:spPr>
        <a:xfrm>
          <a:off x="2296247" y="332191"/>
          <a:ext cx="1274476" cy="509790"/>
        </a:xfrm>
        <a:prstGeom prst="chevron">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altLang="en-US" sz="1200" kern="1200" dirty="0">
              <a:latin typeface="Times New Roman" panose="02020603050405020304" pitchFamily="18" charset="0"/>
              <a:ea typeface="楷体" panose="02010609060101010101" pitchFamily="49" charset="-122"/>
              <a:cs typeface="Times New Roman" panose="02020603050405020304" pitchFamily="18" charset="0"/>
            </a:rPr>
            <a:t>Source Inversion</a:t>
          </a:r>
          <a:endParaRPr lang="zh-CN" altLang="en-US" sz="1200" kern="1200" dirty="0">
            <a:latin typeface="Times New Roman" panose="02020603050405020304" pitchFamily="18" charset="0"/>
            <a:ea typeface="楷体" panose="02010609060101010101" pitchFamily="49" charset="-122"/>
            <a:cs typeface="Times New Roman" panose="02020603050405020304" pitchFamily="18" charset="0"/>
          </a:endParaRPr>
        </a:p>
      </dsp:txBody>
      <dsp:txXfrm>
        <a:off x="2551142" y="332191"/>
        <a:ext cx="764686" cy="509790"/>
      </dsp:txXfrm>
    </dsp:sp>
    <dsp:sp modelId="{7E19A67B-F8B9-45B3-807E-6F08CF055726}">
      <dsp:nvSpPr>
        <dsp:cNvPr id="0" name=""/>
        <dsp:cNvSpPr/>
      </dsp:nvSpPr>
      <dsp:spPr>
        <a:xfrm>
          <a:off x="3443276" y="332191"/>
          <a:ext cx="1274476" cy="50979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altLang="en-US" sz="1200" kern="1200" dirty="0">
              <a:latin typeface="Times New Roman" panose="02020603050405020304" pitchFamily="18" charset="0"/>
              <a:ea typeface="楷体" panose="02010609060101010101" pitchFamily="49" charset="-122"/>
              <a:cs typeface="Times New Roman" panose="02020603050405020304" pitchFamily="18" charset="0"/>
            </a:rPr>
            <a:t>Field inspection</a:t>
          </a:r>
          <a:endParaRPr lang="zh-CN" altLang="en-US" sz="1200" kern="1200" dirty="0">
            <a:latin typeface="Times New Roman" panose="02020603050405020304" pitchFamily="18" charset="0"/>
            <a:ea typeface="楷体" panose="02010609060101010101" pitchFamily="49" charset="-122"/>
            <a:cs typeface="Times New Roman" panose="02020603050405020304" pitchFamily="18" charset="0"/>
          </a:endParaRPr>
        </a:p>
      </dsp:txBody>
      <dsp:txXfrm>
        <a:off x="3698171" y="332191"/>
        <a:ext cx="764686" cy="5097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e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5" Type="http://schemas.openxmlformats.org/officeDocument/2006/relationships/image" Target="../media/image34.w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afternoon! Ladies and gentlemen, it’s my great honor to participate in this meeting, </a:t>
            </a:r>
            <a:r>
              <a:rPr lang="en-US" altLang="zh-CN" dirty="0"/>
              <a:t>my</a:t>
            </a:r>
            <a:r>
              <a:rPr lang="en-US" dirty="0"/>
              <a:t> topic is “New insights on the practical significance of numerical methods for surface water pollution source identification”</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In the above numerical experiments, we found that the error confidence curve of the source term parameters always converges at the same time, which is particularly important for the source identification practice. We use relative critical time Lambda(</a:t>
            </a:r>
            <a:r>
              <a:rPr lang="el-GR" altLang="zh-CN" dirty="0"/>
              <a:t>Λ</a:t>
            </a:r>
            <a:r>
              <a:rPr lang="zh-CN" altLang="el-GR" dirty="0"/>
              <a:t>）</a:t>
            </a:r>
            <a:r>
              <a:rPr lang="en-US" altLang="zh-CN" dirty="0"/>
              <a:t>to characterize this phenomenon under different river hydrological conditions</a:t>
            </a:r>
            <a:r>
              <a:rPr lang="zh-CN" altLang="en-US" dirty="0"/>
              <a:t>，</a:t>
            </a:r>
            <a:r>
              <a:rPr lang="en-US" altLang="zh-CN" dirty="0"/>
              <a:t>which is defined as the ratio of the sampling time required for the convergence of the error interval to the total duration of the Breakthrough  curve.</a:t>
            </a:r>
          </a:p>
          <a:p>
            <a:pPr marL="158750" indent="0">
              <a:buNone/>
            </a:pPr>
            <a:endParaRPr lang="en-US" altLang="zh-CN" dirty="0"/>
          </a:p>
          <a:p>
            <a:pPr marL="158750" indent="0">
              <a:buNone/>
            </a:pPr>
            <a:r>
              <a:rPr lang="en-US" altLang="zh-CN" dirty="0"/>
              <a:t>The pollution transport is mainly controlled by the convection process and diffusion process, and the Peclet number (Pe) measures the relative strength of the two processes. For further analysis, the dimensionless ADE-equation is used, 7 different groups of Pe were set to characterize 7 river hydrodynamic scenarios, ranging from 5 to 1000. As shown in Table 2, R1 is generally a large river and R7 is generally a small stream.</a:t>
            </a:r>
            <a:r>
              <a:rPr lang="zh-CN" altLang="en-US" dirty="0"/>
              <a:t> </a:t>
            </a:r>
            <a:endParaRPr lang="en-US" altLang="zh-CN" dirty="0"/>
          </a:p>
          <a:p>
            <a:pPr marL="158750" indent="0">
              <a:buNone/>
            </a:pPr>
            <a:r>
              <a:rPr lang="en-US" altLang="zh-CN" dirty="0"/>
              <a:t>In order to facilitate theoretical analysis and data generation, a single fixed monitoring section is used to generate monitoring data.</a:t>
            </a:r>
            <a:r>
              <a:rPr lang="zh-CN" altLang="en-US" dirty="0"/>
              <a:t> </a:t>
            </a:r>
            <a:endParaRPr lang="en-US" altLang="zh-CN" dirty="0"/>
          </a:p>
          <a:p>
            <a:pPr marL="158750" indent="0">
              <a:buNone/>
            </a:pPr>
            <a:endParaRPr lang="en-US" altLang="zh-CN" dirty="0"/>
          </a:p>
          <a:p>
            <a:pPr marL="158750" indent="0">
              <a:buNone/>
            </a:pPr>
            <a:r>
              <a:rPr lang="en-US" altLang="zh-CN" dirty="0"/>
              <a:t>As shown in Figure 6, for the obtained relative critical time under seven different hydrological conditions, the quadratic curve and the information entropy form of fixed observation are fitted. The results show that it is more in line with the form of information entropy</a:t>
            </a:r>
          </a:p>
        </p:txBody>
      </p:sp>
    </p:spTree>
    <p:extLst>
      <p:ext uri="{BB962C8B-B14F-4D97-AF65-F5344CB8AC3E}">
        <p14:creationId xmlns:p14="http://schemas.microsoft.com/office/powerpoint/2010/main" val="69745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Whether the theory can be extended to multiple monitoring sections, we analyze the error interval convergence process of single and multiple monitoring sections, and</a:t>
            </a:r>
            <a:r>
              <a:rPr lang="zh-CN" altLang="en-US" dirty="0"/>
              <a:t> </a:t>
            </a:r>
            <a:r>
              <a:rPr lang="en-US" altLang="zh-CN" dirty="0"/>
              <a:t>we</a:t>
            </a:r>
            <a:r>
              <a:rPr lang="zh-CN" altLang="en-US" dirty="0"/>
              <a:t> </a:t>
            </a:r>
            <a:r>
              <a:rPr lang="en-US" altLang="zh-CN" dirty="0"/>
              <a:t>found</a:t>
            </a:r>
            <a:r>
              <a:rPr lang="zh-CN" altLang="en-US" dirty="0"/>
              <a:t> </a:t>
            </a:r>
            <a:r>
              <a:rPr lang="en-US" altLang="zh-CN" dirty="0"/>
              <a:t>that increasing the monitoring section can shorten the convergence time of the source identification calculation error(See Figure 7).</a:t>
            </a:r>
          </a:p>
          <a:p>
            <a:pPr marL="158750" indent="0">
              <a:buNone/>
            </a:pPr>
            <a:endParaRPr lang="en-US" altLang="zh-CN" dirty="0"/>
          </a:p>
          <a:p>
            <a:pPr marL="158750" indent="0">
              <a:buNone/>
            </a:pPr>
            <a:r>
              <a:rPr lang="en-US" altLang="zh-CN" dirty="0"/>
              <a:t>We try to explain this phenomenon through information entropy</a:t>
            </a:r>
            <a:r>
              <a:rPr lang="zh-CN" altLang="en-US" dirty="0"/>
              <a:t>，</a:t>
            </a:r>
            <a:r>
              <a:rPr lang="en-US" altLang="zh-CN" dirty="0"/>
              <a:t>As shown in Figure 9, the penetration curves of the three sections begin to overlap after 20 minutes. The calculation results of the information entropy also show that the joint entropy of the monitoring data of the three sections reaches the lowest value at 20 minutes, and then begins to increase(See Figure 8).</a:t>
            </a:r>
          </a:p>
          <a:p>
            <a:pPr marL="158750" indent="0">
              <a:buNone/>
            </a:pPr>
            <a:endParaRPr lang="en-US" altLang="zh-CN" dirty="0"/>
          </a:p>
          <a:p>
            <a:pPr marL="158750" indent="0">
              <a:buNone/>
            </a:pPr>
            <a:r>
              <a:rPr lang="en-US" altLang="zh-CN" dirty="0"/>
              <a:t>This means that the error interval convergence time of multiple monitoring sections is the minimum redundancy time of sampling information.</a:t>
            </a:r>
          </a:p>
          <a:p>
            <a:pPr marL="158750" indent="0">
              <a:buNone/>
            </a:pPr>
            <a:endParaRPr lang="en-US" altLang="zh-CN" dirty="0"/>
          </a:p>
          <a:p>
            <a:pPr marL="158750" indent="0">
              <a:buNone/>
            </a:pPr>
            <a:endParaRPr lang="en-US" altLang="zh-CN" dirty="0"/>
          </a:p>
          <a:p>
            <a:pPr marL="158750" indent="0">
              <a:buNone/>
            </a:pPr>
            <a:endParaRPr lang="en-US" altLang="zh-CN" dirty="0"/>
          </a:p>
        </p:txBody>
      </p:sp>
    </p:spTree>
    <p:extLst>
      <p:ext uri="{BB962C8B-B14F-4D97-AF65-F5344CB8AC3E}">
        <p14:creationId xmlns:p14="http://schemas.microsoft.com/office/powerpoint/2010/main" val="3390236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In view of the above findings, we held a discussion on the accurate layout of monitoring network and put forward the practical technical route</a:t>
            </a:r>
            <a:endParaRPr lang="zh-CN" altLang="en-US" dirty="0"/>
          </a:p>
        </p:txBody>
      </p:sp>
    </p:spTree>
    <p:extLst>
      <p:ext uri="{BB962C8B-B14F-4D97-AF65-F5344CB8AC3E}">
        <p14:creationId xmlns:p14="http://schemas.microsoft.com/office/powerpoint/2010/main" val="1249358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Thank you for listening! If you have any questions or comments about my research, please communicate with me by email, I am very willing to listen to your valuable opinions</a:t>
            </a:r>
            <a:endParaRPr lang="zh-CN" altLang="en-US" dirty="0"/>
          </a:p>
        </p:txBody>
      </p:sp>
    </p:spTree>
    <p:extLst>
      <p:ext uri="{BB962C8B-B14F-4D97-AF65-F5344CB8AC3E}">
        <p14:creationId xmlns:p14="http://schemas.microsoft.com/office/powerpoint/2010/main" val="362542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 </a:t>
            </a:r>
          </a:p>
          <a:p>
            <a:pPr marL="158750" indent="0">
              <a:buNone/>
            </a:pPr>
            <a:r>
              <a:rPr lang="en-US" altLang="zh-CN" dirty="0"/>
              <a:t>Pollution source identification</a:t>
            </a:r>
            <a:r>
              <a:rPr lang="zh-CN" altLang="en-US" dirty="0"/>
              <a:t>（</a:t>
            </a:r>
            <a:r>
              <a:rPr lang="en-US" altLang="zh-CN" dirty="0"/>
              <a:t>PSI</a:t>
            </a:r>
            <a:r>
              <a:rPr lang="zh-CN" altLang="en-US" dirty="0"/>
              <a:t>）</a:t>
            </a:r>
            <a:r>
              <a:rPr lang="en-US" altLang="zh-CN" dirty="0"/>
              <a:t> is an important prerequisite for emergency treatment and disposal of pollution events. Studies on PSI in water resources date back over three decades. These studies use inverse solution of the transport equation for recovering the release history and the location of the pollutant sources. </a:t>
            </a:r>
            <a:r>
              <a:rPr lang="en-US" altLang="zh-CN" dirty="0">
                <a:solidFill>
                  <a:srgbClr val="FF0000"/>
                </a:solidFill>
              </a:rPr>
              <a:t>Moreover, conducted studies on pollution source identification in surface water resources are fewer in number compared to those on groundwater resources.</a:t>
            </a:r>
            <a:r>
              <a:rPr lang="en-US" altLang="zh-CN" dirty="0"/>
              <a:t> Each of these studies has its own advantages and limitations in accordance with the methods employed and the complexity of the solutions.</a:t>
            </a:r>
          </a:p>
          <a:p>
            <a:pPr marL="158750" indent="0">
              <a:buNone/>
            </a:pPr>
            <a:endParaRPr lang="en-US" altLang="zh-CN" dirty="0"/>
          </a:p>
          <a:p>
            <a:pPr marL="158750" indent="0">
              <a:buNone/>
            </a:pPr>
            <a:endParaRPr lang="en-US" altLang="zh-CN" dirty="0"/>
          </a:p>
          <a:p>
            <a:pPr marL="158750" indent="0">
              <a:buNone/>
            </a:pPr>
            <a:endParaRPr lang="en-US" altLang="zh-CN" dirty="0"/>
          </a:p>
          <a:p>
            <a:pPr marL="158750" indent="0">
              <a:buNone/>
            </a:pPr>
            <a:endParaRPr lang="zh-CN" altLang="en-US" dirty="0"/>
          </a:p>
        </p:txBody>
      </p:sp>
    </p:spTree>
    <p:extLst>
      <p:ext uri="{BB962C8B-B14F-4D97-AF65-F5344CB8AC3E}">
        <p14:creationId xmlns:p14="http://schemas.microsoft.com/office/powerpoint/2010/main" val="126660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Most previous studies have focused on the innovation of the above methods and the reduction of calculation cost, but there is not much discussion on the problems and technical barriers in practical application. We first summarize practical issues and technical barriers before conducting research, the first point is that the preconditions of the forward model are high and the calibration data demand is large. The second point is that it takes too long to obtain monitoring data, which violates the timeliness of source identification. Finally, there are many kinds of pollutants, but little information is extracted. </a:t>
            </a:r>
          </a:p>
          <a:p>
            <a:pPr marL="158750" indent="0">
              <a:buNone/>
            </a:pPr>
            <a:endParaRPr lang="en-US" altLang="zh-CN" dirty="0"/>
          </a:p>
          <a:p>
            <a:pPr marL="158750" indent="0">
              <a:buNone/>
            </a:pPr>
            <a:r>
              <a:rPr lang="en-US" altLang="zh-CN" dirty="0"/>
              <a:t>In view of the above problems, we have adopted methods such as optimal layout of monitoring network, data assimilation and multi-source information fusion to solve them.</a:t>
            </a:r>
          </a:p>
          <a:p>
            <a:pPr marL="158750" indent="0">
              <a:buNone/>
            </a:pPr>
            <a:endParaRPr lang="en-US" altLang="zh-CN" dirty="0"/>
          </a:p>
          <a:p>
            <a:pPr marL="158750" indent="0">
              <a:buNone/>
            </a:pPr>
            <a:endParaRPr lang="zh-CN" altLang="en-US" dirty="0"/>
          </a:p>
        </p:txBody>
      </p:sp>
    </p:spTree>
    <p:extLst>
      <p:ext uri="{BB962C8B-B14F-4D97-AF65-F5344CB8AC3E}">
        <p14:creationId xmlns:p14="http://schemas.microsoft.com/office/powerpoint/2010/main" val="584004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In addition to the innovative application of the above methods, the innovation of monitoring technology has also contributed to the innovation of the operation process of traditional source identification. With the rapid development of sensor City, Internet of things and cloud computing, a new operation process of surface water pollution source identification is proposed.</a:t>
            </a:r>
          </a:p>
          <a:p>
            <a:pPr marL="158750" indent="0">
              <a:buNone/>
            </a:pPr>
            <a:endParaRPr lang="en-US" altLang="zh-CN" dirty="0"/>
          </a:p>
          <a:p>
            <a:pPr marL="158750" indent="0">
              <a:buNone/>
            </a:pPr>
            <a:endParaRPr lang="zh-CN" altLang="en-US" dirty="0"/>
          </a:p>
        </p:txBody>
      </p:sp>
    </p:spTree>
    <p:extLst>
      <p:ext uri="{BB962C8B-B14F-4D97-AF65-F5344CB8AC3E}">
        <p14:creationId xmlns:p14="http://schemas.microsoft.com/office/powerpoint/2010/main" val="292320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The source identification process can be simplified into four steps: abnormal early warning of fixed water quality monitoring station, layout of emergency monitoring section, source inversion and on-site investigation. Some basic operation routes and technical details need to be declared</a:t>
            </a:r>
            <a:endParaRPr lang="zh-CN" altLang="en-US" dirty="0"/>
          </a:p>
        </p:txBody>
      </p:sp>
    </p:spTree>
    <p:extLst>
      <p:ext uri="{BB962C8B-B14F-4D97-AF65-F5344CB8AC3E}">
        <p14:creationId xmlns:p14="http://schemas.microsoft.com/office/powerpoint/2010/main" val="213126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This study uses the dye tracer test of the Truckee river of Virginia in 2006 by USGS as a basic case, and uses its data to construct hypothetical pollution incidents and sampling data for theoretical analysis. Considering the instantaneous emission of pollution sources, the analytical solution of the one-dimensional advective dispersion model is used as the forward model. The parameters of the model and the parameter settings of the source items are set as shown in Table 1.</a:t>
            </a:r>
            <a:endParaRPr lang="zh-CN" altLang="en-US" dirty="0"/>
          </a:p>
        </p:txBody>
      </p:sp>
    </p:spTree>
    <p:extLst>
      <p:ext uri="{BB962C8B-B14F-4D97-AF65-F5344CB8AC3E}">
        <p14:creationId xmlns:p14="http://schemas.microsoft.com/office/powerpoint/2010/main" val="1395447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The Bayesian inference formalization process for source identification problems is divided into four steps. Firstly, the source identification problem is formulated by Bayesian formula</a:t>
            </a:r>
            <a:r>
              <a:rPr lang="zh-CN" altLang="en-US" dirty="0"/>
              <a:t>，</a:t>
            </a:r>
            <a:r>
              <a:rPr lang="en-US" altLang="zh-CN" dirty="0"/>
              <a:t>then</a:t>
            </a:r>
            <a:r>
              <a:rPr lang="zh-CN" altLang="en-US" dirty="0"/>
              <a:t>，（</a:t>
            </a:r>
            <a:r>
              <a:rPr lang="en-US" altLang="zh-CN" dirty="0"/>
              <a:t>MCMC</a:t>
            </a:r>
            <a:r>
              <a:rPr lang="zh-CN" altLang="en-US" dirty="0"/>
              <a:t>）</a:t>
            </a:r>
            <a:r>
              <a:rPr lang="en-US" altLang="zh-CN" dirty="0"/>
              <a:t>often used to quickly estimate the posterior distribution. This paper uses Adaptive Metropolis (AM) algorithm as the sampling method. Finally, </a:t>
            </a:r>
            <a:r>
              <a:rPr lang="en-US" altLang="zh-CN" sz="1100" b="0" kern="0" dirty="0">
                <a:solidFill>
                  <a:schemeClr val="accent2"/>
                </a:solidFill>
                <a:effectLst/>
                <a:latin typeface="Times New Roman" panose="02020603050405020304" pitchFamily="18" charset="0"/>
                <a:ea typeface="宋体" panose="02010600030101010101" pitchFamily="2" charset="-122"/>
              </a:rPr>
              <a:t>analysis of posterior distribution</a:t>
            </a:r>
            <a:r>
              <a:rPr lang="en-US" altLang="zh-CN" b="0" dirty="0"/>
              <a:t> </a:t>
            </a:r>
            <a:r>
              <a:rPr lang="en-US" altLang="zh-CN" dirty="0"/>
              <a:t>and decision reasoning process are carried out.</a:t>
            </a:r>
            <a:endParaRPr lang="zh-CN" altLang="en-US" dirty="0"/>
          </a:p>
        </p:txBody>
      </p:sp>
    </p:spTree>
    <p:extLst>
      <p:ext uri="{BB962C8B-B14F-4D97-AF65-F5344CB8AC3E}">
        <p14:creationId xmlns:p14="http://schemas.microsoft.com/office/powerpoint/2010/main" val="2559862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This study sets up two implementation paths for data assimilation and MIF methods respectively.</a:t>
            </a:r>
          </a:p>
          <a:p>
            <a:pPr marL="158750" indent="0">
              <a:buNone/>
            </a:pPr>
            <a:endParaRPr lang="en-US" altLang="zh-CN" dirty="0"/>
          </a:p>
          <a:p>
            <a:pPr marL="158750" indent="0">
              <a:buNone/>
            </a:pPr>
            <a:r>
              <a:rPr lang="en-US" altLang="zh-CN" dirty="0"/>
              <a:t>The specific implementation steps of DA-Path1 are divided into two steps: Iterative update of prior distribution of source items and Iterative update of likelihood function. The main difference between path 2 and path 1 is that path 2 does not update the prior distribution of the source item at each iteration.</a:t>
            </a:r>
          </a:p>
          <a:p>
            <a:pPr marL="158750" indent="0">
              <a:buNone/>
            </a:pPr>
            <a:endParaRPr lang="en-US" altLang="zh-CN" dirty="0"/>
          </a:p>
          <a:p>
            <a:pPr marL="158750" indent="0">
              <a:buNone/>
            </a:pPr>
            <a:r>
              <a:rPr lang="en-US" altLang="zh-CN" dirty="0"/>
              <a:t>In the Bayesian framework, there are two paths for multi-source information fusion: Path 1 is to Directly weight the source item results</a:t>
            </a:r>
            <a:r>
              <a:rPr lang="zh-CN" altLang="en-US" dirty="0"/>
              <a:t>，</a:t>
            </a:r>
            <a:r>
              <a:rPr lang="en-US" altLang="zh-CN" dirty="0"/>
              <a:t>and path 2 combines two Markov chains to weight the likelihood function.</a:t>
            </a:r>
          </a:p>
          <a:p>
            <a:pPr marL="158750" indent="0">
              <a:buNone/>
            </a:pPr>
            <a:endParaRPr lang="en-US" altLang="zh-CN" dirty="0"/>
          </a:p>
          <a:p>
            <a:pPr marL="158750" indent="0">
              <a:buNone/>
            </a:pPr>
            <a:r>
              <a:rPr lang="en-US" altLang="zh-CN" dirty="0"/>
              <a:t>Based on the above case data and method principles, numerical experiments are carried out to make discoveries. The experimental design of the data assimilation experiments and the multi-source information fusion experiments is shown in Figure 3.</a:t>
            </a:r>
          </a:p>
          <a:p>
            <a:pPr marL="158750" indent="0">
              <a:buNone/>
            </a:pPr>
            <a:endParaRPr lang="en-US" altLang="zh-CN" dirty="0"/>
          </a:p>
          <a:p>
            <a:pPr marL="158750" indent="0">
              <a:buNone/>
            </a:pPr>
            <a:endParaRPr lang="en-US" altLang="zh-CN" dirty="0"/>
          </a:p>
          <a:p>
            <a:pPr marL="158750" indent="0">
              <a:buNone/>
            </a:pPr>
            <a:r>
              <a:rPr lang="en-US" altLang="zh-CN" dirty="0"/>
              <a:t>The pollutant monitoring data of the three sections measured at the same time are input into the Bayesian inversion model group by group according to the time sequence, and each iteration obtains a source term calculation result, a total of 12. Generally, a globally optimal subset of MCMC can be searched by, such as, the AIC or BIC. But here, considering practical application, another method is adopted. The position of the maximum probability density of parameter estimation is selected as the result, and the relative error is obtained by comparing it with the actual value. For the measurement of uncertainty, the bootstrap method is used, and the maximum and minimum absolute values of the relative errors obtained by 20 calculations are used as the uncertainty interval.</a:t>
            </a:r>
            <a:endParaRPr lang="zh-CN" altLang="en-US" dirty="0"/>
          </a:p>
        </p:txBody>
      </p:sp>
    </p:spTree>
    <p:extLst>
      <p:ext uri="{BB962C8B-B14F-4D97-AF65-F5344CB8AC3E}">
        <p14:creationId xmlns:p14="http://schemas.microsoft.com/office/powerpoint/2010/main" val="13051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a:t>The results of the numerical experiments are shown in Fig 4 and Fig 5. Several main conclusions are as follows. It can be seen that the error uncertainty interval of the three source term parameters of pollutant emission, emission location and emission history gradually converges, and the accuracy improves with the new monitoring data assimilation input.</a:t>
            </a:r>
          </a:p>
          <a:p>
            <a:pPr marL="158750" indent="0">
              <a:buNone/>
            </a:pPr>
            <a:r>
              <a:rPr lang="en-US" altLang="zh-CN" dirty="0"/>
              <a:t>For data assimilation, the results of the two implementation paths are not very different.</a:t>
            </a:r>
          </a:p>
          <a:p>
            <a:pPr marL="158750" indent="0">
              <a:buNone/>
            </a:pPr>
            <a:r>
              <a:rPr lang="en-US" altLang="zh-CN" dirty="0"/>
              <a:t>For information fusion, both implementation paths have improved the accuracy of the results. From the results after convergence, the path I has brought better accuracy</a:t>
            </a:r>
            <a:endParaRPr lang="zh-CN" altLang="en-US" dirty="0"/>
          </a:p>
        </p:txBody>
      </p:sp>
    </p:spTree>
    <p:extLst>
      <p:ext uri="{BB962C8B-B14F-4D97-AF65-F5344CB8AC3E}">
        <p14:creationId xmlns:p14="http://schemas.microsoft.com/office/powerpoint/2010/main" val="187349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3" name="Google Shape;93;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4" name="Google Shape;94;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7" name="Google Shape;97;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8" name="Google Shape;98;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0" name="Google Shape;110;p20"/>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3" name="Google Shape;11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空白校徽页">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CB86A280-DC63-FA42-951F-53013604F9C0}"/>
              </a:ext>
            </a:extLst>
          </p:cNvPr>
          <p:cNvCxnSpPr>
            <a:cxnSpLocks/>
          </p:cNvCxnSpPr>
          <p:nvPr userDrawn="1"/>
        </p:nvCxnSpPr>
        <p:spPr>
          <a:xfrm>
            <a:off x="0" y="719588"/>
            <a:ext cx="9144000"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162235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274096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5" name="Google Shape;65;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0" name="Google Shape;70;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2" name="Google Shape;72;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3" name="Google Shape;73;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5" name="Google Shape;75;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 name="Google Shape;76;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 name="Google Shape;77;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8" name="Google Shape;78;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Google Shape;79;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1pPr>
            <a:lvl2pPr marL="914400" lvl="1" indent="-304800" rtl="0">
              <a:lnSpc>
                <a:spcPct val="115000"/>
              </a:lnSpc>
              <a:spcBef>
                <a:spcPts val="160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2pPr>
            <a:lvl3pPr marL="1371600" lvl="2" indent="-304800" rtl="0">
              <a:lnSpc>
                <a:spcPct val="115000"/>
              </a:lnSpc>
              <a:spcBef>
                <a:spcPts val="160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3pPr>
            <a:lvl4pPr marL="1828800" lvl="3" indent="-304800" rtl="0">
              <a:lnSpc>
                <a:spcPct val="115000"/>
              </a:lnSpc>
              <a:spcBef>
                <a:spcPts val="160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4pPr>
            <a:lvl5pPr marL="2286000" lvl="4" indent="-304800" rtl="0">
              <a:lnSpc>
                <a:spcPct val="115000"/>
              </a:lnSpc>
              <a:spcBef>
                <a:spcPts val="160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5pPr>
            <a:lvl6pPr marL="2743200" lvl="5" indent="-304800" rtl="0">
              <a:lnSpc>
                <a:spcPct val="115000"/>
              </a:lnSpc>
              <a:spcBef>
                <a:spcPts val="160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6pPr>
            <a:lvl7pPr marL="3200400" lvl="6" indent="-304800" rtl="0">
              <a:lnSpc>
                <a:spcPct val="115000"/>
              </a:lnSpc>
              <a:spcBef>
                <a:spcPts val="160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7pPr>
            <a:lvl8pPr marL="3657600" lvl="7" indent="-304800" rtl="0">
              <a:lnSpc>
                <a:spcPct val="115000"/>
              </a:lnSpc>
              <a:spcBef>
                <a:spcPts val="1600"/>
              </a:spcBef>
              <a:spcAft>
                <a:spcPts val="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8pPr>
            <a:lvl9pPr marL="4114800" lvl="8" indent="-304800" rtl="0">
              <a:lnSpc>
                <a:spcPct val="115000"/>
              </a:lnSpc>
              <a:spcBef>
                <a:spcPts val="1600"/>
              </a:spcBef>
              <a:spcAft>
                <a:spcPts val="1600"/>
              </a:spcAft>
              <a:buClr>
                <a:schemeClr val="dk1"/>
              </a:buClr>
              <a:buSzPts val="1200"/>
              <a:buFont typeface="Catamaran Light" panose="00000500000000000000"/>
              <a:buChar char="■"/>
              <a:defRPr sz="1200">
                <a:solidFill>
                  <a:schemeClr val="dk1"/>
                </a:solidFill>
                <a:latin typeface="Catamaran Light" panose="00000500000000000000"/>
                <a:ea typeface="Catamaran Light" panose="00000500000000000000"/>
                <a:cs typeface="Catamaran Light" panose="00000500000000000000"/>
                <a:sym typeface="Catamaran Light"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32.wmf"/><Relationship Id="rId18" Type="http://schemas.openxmlformats.org/officeDocument/2006/relationships/image" Target="../media/image34.wmf"/><Relationship Id="rId3" Type="http://schemas.openxmlformats.org/officeDocument/2006/relationships/notesSlide" Target="../notesSlides/notesSlide10.xml"/><Relationship Id="rId7" Type="http://schemas.openxmlformats.org/officeDocument/2006/relationships/image" Target="../media/image36.svg"/><Relationship Id="rId12" Type="http://schemas.openxmlformats.org/officeDocument/2006/relationships/oleObject" Target="../embeddings/oleObject15.bin"/><Relationship Id="rId17" Type="http://schemas.openxmlformats.org/officeDocument/2006/relationships/oleObject" Target="../embeddings/oleObject17.bin"/><Relationship Id="rId2" Type="http://schemas.openxmlformats.org/officeDocument/2006/relationships/slideLayout" Target="../slideLayouts/slideLayout18.xml"/><Relationship Id="rId16" Type="http://schemas.openxmlformats.org/officeDocument/2006/relationships/image" Target="../media/image37.emf"/><Relationship Id="rId1" Type="http://schemas.openxmlformats.org/officeDocument/2006/relationships/vmlDrawing" Target="../drawings/vmlDrawing5.vml"/><Relationship Id="rId6" Type="http://schemas.openxmlformats.org/officeDocument/2006/relationships/image" Target="../media/image35.png"/><Relationship Id="rId11" Type="http://schemas.openxmlformats.org/officeDocument/2006/relationships/image" Target="../media/image31.wmf"/><Relationship Id="rId5" Type="http://schemas.openxmlformats.org/officeDocument/2006/relationships/image" Target="../media/image3.png"/><Relationship Id="rId15" Type="http://schemas.openxmlformats.org/officeDocument/2006/relationships/image" Target="../media/image33.wmf"/><Relationship Id="rId10"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30.wmf"/><Relationship Id="rId14" Type="http://schemas.openxmlformats.org/officeDocument/2006/relationships/oleObject" Target="../embeddings/oleObject16.bin"/></Relationships>
</file>

<file path=ppt/slides/_rels/slide1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1.png"/><Relationship Id="rId7"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45.wmf"/><Relationship Id="rId3" Type="http://schemas.openxmlformats.org/officeDocument/2006/relationships/notesSlide" Target="../notesSlides/notesSlide12.xml"/><Relationship Id="rId7" Type="http://schemas.openxmlformats.org/officeDocument/2006/relationships/image" Target="../media/image42.wmf"/><Relationship Id="rId12" Type="http://schemas.openxmlformats.org/officeDocument/2006/relationships/oleObject" Target="../embeddings/oleObject21.bin"/><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image" Target="../media/image44.wmf"/><Relationship Id="rId5" Type="http://schemas.openxmlformats.org/officeDocument/2006/relationships/image" Target="../media/image3.png"/><Relationship Id="rId10"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43.wmf"/><Relationship Id="rId14" Type="http://schemas.openxmlformats.org/officeDocument/2006/relationships/image" Target="../media/image46.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svg"/><Relationship Id="rId11" Type="http://schemas.microsoft.com/office/2007/relationships/diagramDrawing" Target="../diagrams/drawing1.xml"/><Relationship Id="rId5" Type="http://schemas.openxmlformats.org/officeDocument/2006/relationships/image" Target="../media/image9.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2.tiff"/><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13.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4.wmf"/></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7.bin"/><Relationship Id="rId18" Type="http://schemas.openxmlformats.org/officeDocument/2006/relationships/image" Target="../media/image20.wmf"/><Relationship Id="rId3" Type="http://schemas.openxmlformats.org/officeDocument/2006/relationships/notesSlide" Target="../notesSlides/notesSlide8.xml"/><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17.wmf"/><Relationship Id="rId17" Type="http://schemas.openxmlformats.org/officeDocument/2006/relationships/oleObject" Target="../embeddings/oleObject9.bin"/><Relationship Id="rId2" Type="http://schemas.openxmlformats.org/officeDocument/2006/relationships/slideLayout" Target="../slideLayouts/slideLayout18.xml"/><Relationship Id="rId16" Type="http://schemas.openxmlformats.org/officeDocument/2006/relationships/image" Target="../media/image19.wmf"/><Relationship Id="rId20" Type="http://schemas.openxmlformats.org/officeDocument/2006/relationships/image" Target="../media/image21.wmf"/><Relationship Id="rId1" Type="http://schemas.openxmlformats.org/officeDocument/2006/relationships/vmlDrawing" Target="../drawings/vmlDrawing3.vml"/><Relationship Id="rId6" Type="http://schemas.openxmlformats.org/officeDocument/2006/relationships/image" Target="../media/image23.emf"/><Relationship Id="rId11" Type="http://schemas.openxmlformats.org/officeDocument/2006/relationships/oleObject" Target="../embeddings/oleObject6.bin"/><Relationship Id="rId5" Type="http://schemas.openxmlformats.org/officeDocument/2006/relationships/image" Target="../media/image3.png"/><Relationship Id="rId15" Type="http://schemas.openxmlformats.org/officeDocument/2006/relationships/oleObject" Target="../embeddings/oleObject8.bin"/><Relationship Id="rId10" Type="http://schemas.openxmlformats.org/officeDocument/2006/relationships/image" Target="../media/image16.emf"/><Relationship Id="rId19"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oleObject" Target="../embeddings/oleObject5.bin"/><Relationship Id="rId14" Type="http://schemas.openxmlformats.org/officeDocument/2006/relationships/image" Target="../media/image18.wmf"/><Relationship Id="rId22" Type="http://schemas.openxmlformats.org/officeDocument/2006/relationships/image" Target="../media/image22.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9.xml"/><Relationship Id="rId7" Type="http://schemas.openxmlformats.org/officeDocument/2006/relationships/image" Target="../media/image26.svg"/><Relationship Id="rId12" Type="http://schemas.openxmlformats.org/officeDocument/2006/relationships/image" Target="../media/image29.svg"/><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27.emf"/><Relationship Id="rId4" Type="http://schemas.openxmlformats.org/officeDocument/2006/relationships/image" Target="../media/image1.png"/><Relationship Id="rId9" Type="http://schemas.openxmlformats.org/officeDocument/2006/relationships/image" Target="../media/image2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5" name="图片 4" descr="C:\Users\Administrator\Desktop\南科大环境学院LOGO\ppt模板\LOGO02.pngLOGO02"/>
          <p:cNvPicPr>
            <a:picLocks noChangeAspect="1"/>
          </p:cNvPicPr>
          <p:nvPr/>
        </p:nvPicPr>
        <p:blipFill>
          <a:blip r:embed="rId3"/>
          <a:srcRect/>
          <a:stretch>
            <a:fillRect/>
          </a:stretch>
        </p:blipFill>
        <p:spPr>
          <a:xfrm>
            <a:off x="187487" y="188978"/>
            <a:ext cx="4109085" cy="523875"/>
          </a:xfrm>
          <a:prstGeom prst="rect">
            <a:avLst/>
          </a:prstGeom>
        </p:spPr>
      </p:pic>
      <p:sp>
        <p:nvSpPr>
          <p:cNvPr id="8" name="object 4">
            <a:extLst>
              <a:ext uri="{FF2B5EF4-FFF2-40B4-BE49-F238E27FC236}">
                <a16:creationId xmlns:a16="http://schemas.microsoft.com/office/drawing/2014/main" id="{10CCA485-F5DB-42DD-9E8A-83C7CF937E42}"/>
              </a:ext>
            </a:extLst>
          </p:cNvPr>
          <p:cNvSpPr txBox="1"/>
          <p:nvPr/>
        </p:nvSpPr>
        <p:spPr>
          <a:xfrm>
            <a:off x="690437" y="1124190"/>
            <a:ext cx="7569683" cy="2392450"/>
          </a:xfrm>
          <a:prstGeom prst="rect">
            <a:avLst/>
          </a:prstGeom>
        </p:spPr>
        <p:txBody>
          <a:bodyPr vert="horz" wrap="square" lIns="0" tIns="0" rIns="0" bIns="0" rtlCol="0">
            <a:spAutoFit/>
          </a:bodyPr>
          <a:lstStyle/>
          <a:p>
            <a:pPr algn="ctr">
              <a:lnSpc>
                <a:spcPts val="4751"/>
              </a:lnSpc>
            </a:pPr>
            <a:r>
              <a:rPr lang="en-US" altLang="zh-CN" sz="2400" b="1" dirty="0">
                <a:solidFill>
                  <a:srgbClr val="0B396B"/>
                </a:solidFill>
                <a:latin typeface="Times New Roman" panose="02020603050405020304" pitchFamily="18" charset="0"/>
                <a:cs typeface="Times New Roman" panose="02020603050405020304" pitchFamily="18" charset="0"/>
              </a:rPr>
              <a:t>EGU22-11975ECS</a:t>
            </a:r>
          </a:p>
          <a:p>
            <a:pPr algn="ctr">
              <a:lnSpc>
                <a:spcPts val="4751"/>
              </a:lnSpc>
            </a:pPr>
            <a:r>
              <a:rPr lang="en-US" altLang="zh-CN" sz="2800" b="1" dirty="0">
                <a:solidFill>
                  <a:srgbClr val="0B396B"/>
                </a:solidFill>
                <a:latin typeface="Times New Roman" panose="02020603050405020304" pitchFamily="18" charset="0"/>
                <a:cs typeface="Times New Roman" panose="02020603050405020304" pitchFamily="18" charset="0"/>
              </a:rPr>
              <a:t>New insights on the practical significance of numerical methods for surface water pollution source identification</a:t>
            </a:r>
            <a:endParaRPr lang="zh-CN" altLang="en-US" sz="2800" b="1" dirty="0">
              <a:solidFill>
                <a:srgbClr val="0B396B"/>
              </a:solidFill>
              <a:latin typeface="Times New Roman" panose="02020603050405020304" pitchFamily="18" charset="0"/>
              <a:cs typeface="Times New Roman" panose="02020603050405020304" pitchFamily="18" charset="0"/>
            </a:endParaRPr>
          </a:p>
        </p:txBody>
      </p:sp>
      <p:sp>
        <p:nvSpPr>
          <p:cNvPr id="9" name="object 6">
            <a:extLst>
              <a:ext uri="{FF2B5EF4-FFF2-40B4-BE49-F238E27FC236}">
                <a16:creationId xmlns:a16="http://schemas.microsoft.com/office/drawing/2014/main" id="{B33C99F9-D57B-47DA-BFFF-D8B66403303F}"/>
              </a:ext>
            </a:extLst>
          </p:cNvPr>
          <p:cNvSpPr txBox="1"/>
          <p:nvPr/>
        </p:nvSpPr>
        <p:spPr>
          <a:xfrm>
            <a:off x="2651208" y="3663622"/>
            <a:ext cx="3648140" cy="941733"/>
          </a:xfrm>
          <a:prstGeom prst="rect">
            <a:avLst/>
          </a:prstGeom>
        </p:spPr>
        <p:txBody>
          <a:bodyPr vert="horz" wrap="square" lIns="0" tIns="0" rIns="0" bIns="0" rtlCol="0">
            <a:spAutoFit/>
          </a:bodyPr>
          <a:lstStyle/>
          <a:p>
            <a:pPr algn="ctr">
              <a:lnSpc>
                <a:spcPts val="3698"/>
              </a:lnSpc>
              <a:spcBef>
                <a:spcPts val="383"/>
              </a:spcBef>
            </a:pPr>
            <a:r>
              <a:rPr lang="en-US" altLang="zh-CN" sz="2000" b="1" i="1" dirty="0" err="1">
                <a:latin typeface="Times New Roman" panose="02020603050405020304" pitchFamily="18" charset="0"/>
                <a:cs typeface="Times New Roman" panose="02020603050405020304" pitchFamily="18" charset="0"/>
              </a:rPr>
              <a:t>Ruiyi</a:t>
            </a:r>
            <a:r>
              <a:rPr lang="en-US" altLang="zh-CN" sz="2000" b="1" i="1" dirty="0">
                <a:latin typeface="Times New Roman" panose="02020603050405020304" pitchFamily="18" charset="0"/>
                <a:cs typeface="Times New Roman" panose="02020603050405020304" pitchFamily="18" charset="0"/>
              </a:rPr>
              <a:t> Yang </a:t>
            </a:r>
            <a:r>
              <a:rPr lang="en-US" altLang="zh-CN" sz="2000" b="1" dirty="0">
                <a:latin typeface="Times New Roman" panose="02020603050405020304" pitchFamily="18" charset="0"/>
                <a:cs typeface="Times New Roman" panose="02020603050405020304" pitchFamily="18" charset="0"/>
              </a:rPr>
              <a:t>et al.</a:t>
            </a:r>
          </a:p>
          <a:p>
            <a:pPr algn="ctr">
              <a:lnSpc>
                <a:spcPts val="3698"/>
              </a:lnSpc>
              <a:spcBef>
                <a:spcPts val="383"/>
              </a:spcBef>
            </a:pPr>
            <a:r>
              <a:rPr lang="en-US" altLang="zh-CN" sz="2000" b="1" dirty="0">
                <a:latin typeface="Times New Roman" panose="02020603050405020304" pitchFamily="18" charset="0"/>
                <a:cs typeface="Times New Roman" panose="02020603050405020304" pitchFamily="18" charset="0"/>
              </a:rPr>
              <a:t>12032350@mail.sustech.edu.cn</a:t>
            </a:r>
            <a:endParaRPr lang="zh-CN" altLang="en-US" sz="2000" b="1"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300CBBDE-819B-4A9C-9E62-CD80497925F8}"/>
              </a:ext>
            </a:extLst>
          </p:cNvPr>
          <p:cNvPicPr>
            <a:picLocks noChangeAspect="1"/>
          </p:cNvPicPr>
          <p:nvPr/>
        </p:nvPicPr>
        <p:blipFill>
          <a:blip r:embed="rId4"/>
          <a:stretch>
            <a:fillRect/>
          </a:stretch>
        </p:blipFill>
        <p:spPr>
          <a:xfrm>
            <a:off x="7525878" y="3516640"/>
            <a:ext cx="1468484" cy="1468484"/>
          </a:xfrm>
          <a:prstGeom prst="rect">
            <a:avLst/>
          </a:prstGeom>
        </p:spPr>
      </p:pic>
      <p:pic>
        <p:nvPicPr>
          <p:cNvPr id="11" name="图片 10">
            <a:extLst>
              <a:ext uri="{FF2B5EF4-FFF2-40B4-BE49-F238E27FC236}">
                <a16:creationId xmlns:a16="http://schemas.microsoft.com/office/drawing/2014/main" id="{5039DF40-3165-43C7-9BD4-6C54FE8CDFA3}"/>
              </a:ext>
            </a:extLst>
          </p:cNvPr>
          <p:cNvPicPr>
            <a:picLocks noChangeAspect="1"/>
          </p:cNvPicPr>
          <p:nvPr/>
        </p:nvPicPr>
        <p:blipFill>
          <a:blip r:embed="rId5"/>
          <a:stretch>
            <a:fillRect/>
          </a:stretch>
        </p:blipFill>
        <p:spPr>
          <a:xfrm>
            <a:off x="5637318" y="50174"/>
            <a:ext cx="3037524" cy="8070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79" advTm="10000">
        <p:fade/>
      </p:transition>
    </mc:Choice>
    <mc:Fallback xmlns="">
      <p:transition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4"/>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5"/>
          <a:stretch>
            <a:fillRect/>
          </a:stretch>
        </p:blipFill>
        <p:spPr>
          <a:xfrm>
            <a:off x="6398327" y="20893"/>
            <a:ext cx="2557113" cy="679378"/>
          </a:xfrm>
          <a:prstGeom prst="rect">
            <a:avLst/>
          </a:prstGeom>
        </p:spPr>
      </p:pic>
      <p:pic>
        <p:nvPicPr>
          <p:cNvPr id="10" name="图形 9">
            <a:extLst>
              <a:ext uri="{FF2B5EF4-FFF2-40B4-BE49-F238E27FC236}">
                <a16:creationId xmlns:a16="http://schemas.microsoft.com/office/drawing/2014/main" id="{CC1FD528-8251-5622-94AD-457E8786DA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183" y="2909731"/>
            <a:ext cx="7017529" cy="1825432"/>
          </a:xfrm>
          <a:prstGeom prst="rect">
            <a:avLst/>
          </a:prstGeom>
        </p:spPr>
      </p:pic>
      <p:graphicFrame>
        <p:nvGraphicFramePr>
          <p:cNvPr id="11" name="表格 10">
            <a:extLst>
              <a:ext uri="{FF2B5EF4-FFF2-40B4-BE49-F238E27FC236}">
                <a16:creationId xmlns:a16="http://schemas.microsoft.com/office/drawing/2014/main" id="{BF47E0E4-A612-0F01-243E-A454880E97D6}"/>
              </a:ext>
            </a:extLst>
          </p:cNvPr>
          <p:cNvGraphicFramePr>
            <a:graphicFrameLocks noGrp="1"/>
          </p:cNvGraphicFramePr>
          <p:nvPr>
            <p:extLst>
              <p:ext uri="{D42A27DB-BD31-4B8C-83A1-F6EECF244321}">
                <p14:modId xmlns:p14="http://schemas.microsoft.com/office/powerpoint/2010/main" val="998827798"/>
              </p:ext>
            </p:extLst>
          </p:nvPr>
        </p:nvGraphicFramePr>
        <p:xfrm>
          <a:off x="357492" y="1065379"/>
          <a:ext cx="4459488" cy="1572260"/>
        </p:xfrm>
        <a:graphic>
          <a:graphicData uri="http://schemas.openxmlformats.org/drawingml/2006/table">
            <a:tbl>
              <a:tblPr firstRow="1" firstCol="1" bandRow="1"/>
              <a:tblGrid>
                <a:gridCol w="459101">
                  <a:extLst>
                    <a:ext uri="{9D8B030D-6E8A-4147-A177-3AD203B41FA5}">
                      <a16:colId xmlns:a16="http://schemas.microsoft.com/office/drawing/2014/main" val="761108220"/>
                    </a:ext>
                  </a:extLst>
                </a:gridCol>
                <a:gridCol w="451003">
                  <a:extLst>
                    <a:ext uri="{9D8B030D-6E8A-4147-A177-3AD203B41FA5}">
                      <a16:colId xmlns:a16="http://schemas.microsoft.com/office/drawing/2014/main" val="1893345361"/>
                    </a:ext>
                  </a:extLst>
                </a:gridCol>
                <a:gridCol w="744404">
                  <a:extLst>
                    <a:ext uri="{9D8B030D-6E8A-4147-A177-3AD203B41FA5}">
                      <a16:colId xmlns:a16="http://schemas.microsoft.com/office/drawing/2014/main" val="1114200947"/>
                    </a:ext>
                  </a:extLst>
                </a:gridCol>
                <a:gridCol w="735060">
                  <a:extLst>
                    <a:ext uri="{9D8B030D-6E8A-4147-A177-3AD203B41FA5}">
                      <a16:colId xmlns:a16="http://schemas.microsoft.com/office/drawing/2014/main" val="227693911"/>
                    </a:ext>
                  </a:extLst>
                </a:gridCol>
                <a:gridCol w="93980">
                  <a:extLst>
                    <a:ext uri="{9D8B030D-6E8A-4147-A177-3AD203B41FA5}">
                      <a16:colId xmlns:a16="http://schemas.microsoft.com/office/drawing/2014/main" val="1503928734"/>
                    </a:ext>
                  </a:extLst>
                </a:gridCol>
                <a:gridCol w="539459">
                  <a:extLst>
                    <a:ext uri="{9D8B030D-6E8A-4147-A177-3AD203B41FA5}">
                      <a16:colId xmlns:a16="http://schemas.microsoft.com/office/drawing/2014/main" val="342627487"/>
                    </a:ext>
                  </a:extLst>
                </a:gridCol>
                <a:gridCol w="643489">
                  <a:extLst>
                    <a:ext uri="{9D8B030D-6E8A-4147-A177-3AD203B41FA5}">
                      <a16:colId xmlns:a16="http://schemas.microsoft.com/office/drawing/2014/main" val="3869663163"/>
                    </a:ext>
                  </a:extLst>
                </a:gridCol>
                <a:gridCol w="477789">
                  <a:extLst>
                    <a:ext uri="{9D8B030D-6E8A-4147-A177-3AD203B41FA5}">
                      <a16:colId xmlns:a16="http://schemas.microsoft.com/office/drawing/2014/main" val="3854155844"/>
                    </a:ext>
                  </a:extLst>
                </a:gridCol>
                <a:gridCol w="315203">
                  <a:extLst>
                    <a:ext uri="{9D8B030D-6E8A-4147-A177-3AD203B41FA5}">
                      <a16:colId xmlns:a16="http://schemas.microsoft.com/office/drawing/2014/main" val="2563506858"/>
                    </a:ext>
                  </a:extLst>
                </a:gridCol>
              </a:tblGrid>
              <a:tr h="314325">
                <a:tc>
                  <a:txBody>
                    <a:bodyPr/>
                    <a:lstStyle/>
                    <a:p>
                      <a:pPr algn="ctr" latinLnBrk="1"/>
                      <a:r>
                        <a:rPr lang="en-US" sz="1000" i="1"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NO.</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r>
                        <a:rPr lang="en-US" sz="1000" i="1"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Pe</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r>
                        <a:rPr lang="en-US" sz="1000" i="1"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U</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p>
                      <a:pPr algn="ctr" latinLnBrk="1"/>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(m/min)</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r>
                        <a:rPr lang="en-US" sz="1000" i="1"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D</a:t>
                      </a:r>
                      <a:r>
                        <a:rPr lang="en-US" sz="1000" i="1" kern="100" baseline="-25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x</a:t>
                      </a:r>
                      <a:r>
                        <a:rPr lang="en-US" sz="1000" i="1"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p>
                      <a:pPr algn="ctr" latinLnBrk="1"/>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(m2/min)</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latinLnBrk="1"/>
                      <a:r>
                        <a:rPr lang="en-US" sz="1000" i="1"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1000" i="1" kern="100" baseline="-25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p>
                      <a:pPr algn="ctr" latinLnBrk="1"/>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(g)</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latinLnBrk="1"/>
                      <a:r>
                        <a:rPr lang="en-US" sz="1000" i="1"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X</a:t>
                      </a:r>
                      <a:r>
                        <a:rPr lang="en-US" sz="1000" i="1" kern="100" baseline="-25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p>
                      <a:pPr algn="ctr" latinLnBrk="1"/>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r>
                        <a:rPr lang="en-US" sz="1000" i="1"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sz="1000" i="1" kern="100" baseline="-25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p>
                      <a:pPr algn="ctr" latinLnBrk="1"/>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r>
                        <a:rPr lang="en-US" sz="1000" i="1"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τ</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262710"/>
                  </a:ext>
                </a:extLst>
              </a:tr>
              <a:tr h="182245">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R1</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5</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40</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8000</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CN" altLang="en-US"/>
                    </a:p>
                  </a:txBody>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-16000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-250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rowSpan="7">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347603"/>
                  </a:ext>
                </a:extLst>
              </a:tr>
              <a:tr h="182245">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R2</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6000</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zh-CN" altLang="en-US"/>
                    </a:p>
                  </a:txBody>
                  <a:tcPr/>
                </a:tc>
                <a:tc rowSpan="6">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1300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-14242</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-167</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vMerge="1">
                  <a:txBody>
                    <a:bodyPr/>
                    <a:lstStyle/>
                    <a:p>
                      <a:endParaRPr lang="zh-CN" altLang="en-US"/>
                    </a:p>
                  </a:txBody>
                  <a:tcPr/>
                </a:tc>
                <a:extLst>
                  <a:ext uri="{0D108BD9-81ED-4DB2-BD59-A6C34878D82A}">
                    <a16:rowId xmlns:a16="http://schemas.microsoft.com/office/drawing/2014/main" val="1927222285"/>
                  </a:ext>
                </a:extLst>
              </a:tr>
              <a:tr h="194310">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R3</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33</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2430</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zh-CN" altLang="en-US"/>
                    </a:p>
                  </a:txBody>
                  <a:tcPr/>
                </a:tc>
                <a:tc vMerge="1">
                  <a:txBody>
                    <a:bodyPr/>
                    <a:lstStyle/>
                    <a:p>
                      <a:endParaRPr lang="zh-CN" altLang="en-US"/>
                    </a:p>
                  </a:txBody>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-12338</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-125</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vMerge="1">
                  <a:txBody>
                    <a:bodyPr/>
                    <a:lstStyle/>
                    <a:p>
                      <a:endParaRPr lang="zh-CN" altLang="en-US"/>
                    </a:p>
                  </a:txBody>
                  <a:tcPr/>
                </a:tc>
                <a:extLst>
                  <a:ext uri="{0D108BD9-81ED-4DB2-BD59-A6C34878D82A}">
                    <a16:rowId xmlns:a16="http://schemas.microsoft.com/office/drawing/2014/main" val="299866808"/>
                  </a:ext>
                </a:extLst>
              </a:tr>
              <a:tr h="182245">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R4</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90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1500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zh-CN" altLang="en-US"/>
                    </a:p>
                  </a:txBody>
                  <a:tcPr/>
                </a:tc>
                <a:tc vMerge="1">
                  <a:txBody>
                    <a:bodyPr/>
                    <a:lstStyle/>
                    <a:p>
                      <a:endParaRPr lang="zh-CN" altLang="en-US"/>
                    </a:p>
                  </a:txBody>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-12600</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vMerge="1">
                  <a:txBody>
                    <a:bodyPr/>
                    <a:lstStyle/>
                    <a:p>
                      <a:endParaRPr lang="zh-CN" altLang="en-US"/>
                    </a:p>
                  </a:txBody>
                  <a:tcPr/>
                </a:tc>
                <a:extLst>
                  <a:ext uri="{0D108BD9-81ED-4DB2-BD59-A6C34878D82A}">
                    <a16:rowId xmlns:a16="http://schemas.microsoft.com/office/drawing/2014/main" val="1333530927"/>
                  </a:ext>
                </a:extLst>
              </a:tr>
              <a:tr h="182245">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R5</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zh-CN" altLang="en-US"/>
                    </a:p>
                  </a:txBody>
                  <a:tcPr/>
                </a:tc>
                <a:tc vMerge="1">
                  <a:txBody>
                    <a:bodyPr/>
                    <a:lstStyle/>
                    <a:p>
                      <a:endParaRPr lang="zh-CN" altLang="en-US"/>
                    </a:p>
                  </a:txBody>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-11341</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vMerge="1">
                  <a:txBody>
                    <a:bodyPr/>
                    <a:lstStyle/>
                    <a:p>
                      <a:endParaRPr lang="zh-CN" altLang="en-US"/>
                    </a:p>
                  </a:txBody>
                  <a:tcPr/>
                </a:tc>
                <a:extLst>
                  <a:ext uri="{0D108BD9-81ED-4DB2-BD59-A6C34878D82A}">
                    <a16:rowId xmlns:a16="http://schemas.microsoft.com/office/drawing/2014/main" val="3831940837"/>
                  </a:ext>
                </a:extLst>
              </a:tr>
              <a:tr h="182245">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R6</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500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140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280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zh-CN" altLang="en-US"/>
                    </a:p>
                  </a:txBody>
                  <a:tcPr/>
                </a:tc>
                <a:tc vMerge="1">
                  <a:txBody>
                    <a:bodyPr/>
                    <a:lstStyle/>
                    <a:p>
                      <a:endParaRPr lang="zh-CN" altLang="en-US"/>
                    </a:p>
                  </a:txBody>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-10600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-71.4</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vMerge="1">
                  <a:txBody>
                    <a:bodyPr/>
                    <a:lstStyle/>
                    <a:p>
                      <a:endParaRPr lang="zh-CN" altLang="en-US"/>
                    </a:p>
                  </a:txBody>
                  <a:tcPr/>
                </a:tc>
                <a:extLst>
                  <a:ext uri="{0D108BD9-81ED-4DB2-BD59-A6C34878D82A}">
                    <a16:rowId xmlns:a16="http://schemas.microsoft.com/office/drawing/2014/main" val="2992879681"/>
                  </a:ext>
                </a:extLst>
              </a:tr>
              <a:tr h="61595">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R7</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1000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150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150</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vMerge="1">
                  <a:txBody>
                    <a:bodyPr/>
                    <a:lstStyle/>
                    <a:p>
                      <a:endParaRPr lang="zh-CN" altLang="en-US"/>
                    </a:p>
                  </a:txBody>
                  <a:tcPr/>
                </a:tc>
                <a:tc>
                  <a:txBody>
                    <a:bodyPr/>
                    <a:lstStyle/>
                    <a:p>
                      <a:pPr algn="ctr"/>
                      <a:r>
                        <a:rPr lang="en-US" sz="10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-10424</a:t>
                      </a:r>
                      <a:endParaRPr lang="zh-CN" sz="105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10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-66.7</a:t>
                      </a:r>
                      <a:endParaRPr lang="zh-CN" sz="105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extLst>
                  <a:ext uri="{0D108BD9-81ED-4DB2-BD59-A6C34878D82A}">
                    <a16:rowId xmlns:a16="http://schemas.microsoft.com/office/drawing/2014/main" val="1188699715"/>
                  </a:ext>
                </a:extLst>
              </a:tr>
            </a:tbl>
          </a:graphicData>
        </a:graphic>
      </p:graphicFrame>
      <p:sp>
        <p:nvSpPr>
          <p:cNvPr id="12" name="Rectangle 1">
            <a:extLst>
              <a:ext uri="{FF2B5EF4-FFF2-40B4-BE49-F238E27FC236}">
                <a16:creationId xmlns:a16="http://schemas.microsoft.com/office/drawing/2014/main" id="{2C4C3573-D3CB-22A1-8380-A08B6FD87CB6}"/>
              </a:ext>
            </a:extLst>
          </p:cNvPr>
          <p:cNvSpPr>
            <a:spLocks noChangeArrowheads="1"/>
          </p:cNvSpPr>
          <p:nvPr/>
        </p:nvSpPr>
        <p:spPr bwMode="auto">
          <a:xfrm>
            <a:off x="217837" y="788380"/>
            <a:ext cx="473879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Table2.  </a:t>
            </a:r>
            <a:r>
              <a:rPr kumimoji="0" lang="en-US" altLang="zh-CN" sz="1100" b="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Examples representing hydrodynamic </a:t>
            </a:r>
            <a:r>
              <a:rPr kumimoji="0" lang="en-US" altLang="zh-CN" sz="1200" b="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characteristics</a:t>
            </a:r>
            <a:r>
              <a:rPr kumimoji="0" lang="en-US" altLang="zh-CN" sz="1100" b="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of different rivers</a:t>
            </a:r>
            <a:endParaRPr kumimoji="0" lang="en-US" altLang="zh-CN" sz="800" b="0" i="0" u="none" strike="noStrike" cap="none" normalizeH="0" baseline="0" dirty="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9" name="Rectangle 9">
            <a:extLst>
              <a:ext uri="{FF2B5EF4-FFF2-40B4-BE49-F238E27FC236}">
                <a16:creationId xmlns:a16="http://schemas.microsoft.com/office/drawing/2014/main" id="{1E54D94F-D4B1-0ECF-D258-D12227CC68FA}"/>
              </a:ext>
            </a:extLst>
          </p:cNvPr>
          <p:cNvSpPr>
            <a:spLocks noChangeArrowheads="1"/>
          </p:cNvSpPr>
          <p:nvPr/>
        </p:nvSpPr>
        <p:spPr bwMode="auto">
          <a:xfrm>
            <a:off x="5307724" y="10653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8" name="组合 27">
            <a:extLst>
              <a:ext uri="{FF2B5EF4-FFF2-40B4-BE49-F238E27FC236}">
                <a16:creationId xmlns:a16="http://schemas.microsoft.com/office/drawing/2014/main" id="{A6E4809C-1845-43DD-4E23-F6783442ADBB}"/>
              </a:ext>
            </a:extLst>
          </p:cNvPr>
          <p:cNvGrpSpPr/>
          <p:nvPr/>
        </p:nvGrpSpPr>
        <p:grpSpPr>
          <a:xfrm>
            <a:off x="6071850" y="1306918"/>
            <a:ext cx="2019300" cy="977619"/>
            <a:chOff x="5472760" y="984590"/>
            <a:chExt cx="2019300" cy="977619"/>
          </a:xfrm>
        </p:grpSpPr>
        <p:graphicFrame>
          <p:nvGraphicFramePr>
            <p:cNvPr id="13" name="对象 12">
              <a:extLst>
                <a:ext uri="{FF2B5EF4-FFF2-40B4-BE49-F238E27FC236}">
                  <a16:creationId xmlns:a16="http://schemas.microsoft.com/office/drawing/2014/main" id="{0FEC5B8E-501A-9D2F-3D10-7F160918423C}"/>
                </a:ext>
              </a:extLst>
            </p:cNvPr>
            <p:cNvGraphicFramePr>
              <a:graphicFrameLocks noChangeAspect="1"/>
            </p:cNvGraphicFramePr>
            <p:nvPr>
              <p:extLst>
                <p:ext uri="{D42A27DB-BD31-4B8C-83A1-F6EECF244321}">
                  <p14:modId xmlns:p14="http://schemas.microsoft.com/office/powerpoint/2010/main" val="3252414353"/>
                </p:ext>
              </p:extLst>
            </p:nvPr>
          </p:nvGraphicFramePr>
          <p:xfrm>
            <a:off x="5538662" y="1609784"/>
            <a:ext cx="447675" cy="352425"/>
          </p:xfrm>
          <a:graphic>
            <a:graphicData uri="http://schemas.openxmlformats.org/presentationml/2006/ole">
              <mc:AlternateContent xmlns:mc="http://schemas.openxmlformats.org/markup-compatibility/2006">
                <mc:Choice xmlns:v="urn:schemas-microsoft-com:vml" Requires="v">
                  <p:oleObj spid="_x0000_s2414" name="Equation" r:id="rId8" imgW="494870" imgH="355292" progId="Equation.DSMT4">
                    <p:embed/>
                  </p:oleObj>
                </mc:Choice>
                <mc:Fallback>
                  <p:oleObj name="Equation" r:id="rId8" imgW="494870" imgH="355292" progId="Equation.DSMT4">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8662" y="1609784"/>
                          <a:ext cx="447675"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对象 22">
              <a:extLst>
                <a:ext uri="{FF2B5EF4-FFF2-40B4-BE49-F238E27FC236}">
                  <a16:creationId xmlns:a16="http://schemas.microsoft.com/office/drawing/2014/main" id="{40060FAC-14BE-9D07-7994-BDACA28A952C}"/>
                </a:ext>
              </a:extLst>
            </p:cNvPr>
            <p:cNvGraphicFramePr>
              <a:graphicFrameLocks noChangeAspect="1"/>
            </p:cNvGraphicFramePr>
            <p:nvPr>
              <p:extLst>
                <p:ext uri="{D42A27DB-BD31-4B8C-83A1-F6EECF244321}">
                  <p14:modId xmlns:p14="http://schemas.microsoft.com/office/powerpoint/2010/main" val="3814299450"/>
                </p:ext>
              </p:extLst>
            </p:nvPr>
          </p:nvGraphicFramePr>
          <p:xfrm>
            <a:off x="5472760" y="984590"/>
            <a:ext cx="2019300" cy="628650"/>
          </p:xfrm>
          <a:graphic>
            <a:graphicData uri="http://schemas.openxmlformats.org/presentationml/2006/ole">
              <mc:AlternateContent xmlns:mc="http://schemas.openxmlformats.org/markup-compatibility/2006">
                <mc:Choice xmlns:v="urn:schemas-microsoft-com:vml" Requires="v">
                  <p:oleObj spid="_x0000_s2415" name="Equation" r:id="rId10" imgW="2032000" imgH="596900" progId="Equation.DSMT4">
                    <p:embed/>
                  </p:oleObj>
                </mc:Choice>
                <mc:Fallback>
                  <p:oleObj name="Equation" r:id="rId10" imgW="2032000" imgH="596900" progId="Equation.DSMT4">
                    <p:embed/>
                    <p:pic>
                      <p:nvPicPr>
                        <p:cNvPr id="0"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2760" y="984590"/>
                          <a:ext cx="201930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对象 24">
              <a:extLst>
                <a:ext uri="{FF2B5EF4-FFF2-40B4-BE49-F238E27FC236}">
                  <a16:creationId xmlns:a16="http://schemas.microsoft.com/office/drawing/2014/main" id="{20130E41-FD81-15E9-BC43-1F941E8F77DC}"/>
                </a:ext>
              </a:extLst>
            </p:cNvPr>
            <p:cNvGraphicFramePr>
              <a:graphicFrameLocks noChangeAspect="1"/>
            </p:cNvGraphicFramePr>
            <p:nvPr>
              <p:extLst>
                <p:ext uri="{D42A27DB-BD31-4B8C-83A1-F6EECF244321}">
                  <p14:modId xmlns:p14="http://schemas.microsoft.com/office/powerpoint/2010/main" val="2304185320"/>
                </p:ext>
              </p:extLst>
            </p:nvPr>
          </p:nvGraphicFramePr>
          <p:xfrm>
            <a:off x="6272904" y="1598481"/>
            <a:ext cx="352425" cy="352425"/>
          </p:xfrm>
          <a:graphic>
            <a:graphicData uri="http://schemas.openxmlformats.org/presentationml/2006/ole">
              <mc:AlternateContent xmlns:mc="http://schemas.openxmlformats.org/markup-compatibility/2006">
                <mc:Choice xmlns:v="urn:schemas-microsoft-com:vml" Requires="v">
                  <p:oleObj spid="_x0000_s2416" name="Equation" r:id="rId12" imgW="355292" imgH="342603" progId="Equation.DSMT4">
                    <p:embed/>
                  </p:oleObj>
                </mc:Choice>
                <mc:Fallback>
                  <p:oleObj name="Equation" r:id="rId12" imgW="355292" imgH="342603" progId="Equation.DSMT4">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2904" y="1598481"/>
                          <a:ext cx="352425"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对象 26">
              <a:extLst>
                <a:ext uri="{FF2B5EF4-FFF2-40B4-BE49-F238E27FC236}">
                  <a16:creationId xmlns:a16="http://schemas.microsoft.com/office/drawing/2014/main" id="{618C0C26-80C4-246A-5772-007B788D790D}"/>
                </a:ext>
              </a:extLst>
            </p:cNvPr>
            <p:cNvGraphicFramePr>
              <a:graphicFrameLocks noChangeAspect="1"/>
            </p:cNvGraphicFramePr>
            <p:nvPr>
              <p:extLst>
                <p:ext uri="{D42A27DB-BD31-4B8C-83A1-F6EECF244321}">
                  <p14:modId xmlns:p14="http://schemas.microsoft.com/office/powerpoint/2010/main" val="1339980378"/>
                </p:ext>
              </p:extLst>
            </p:nvPr>
          </p:nvGraphicFramePr>
          <p:xfrm>
            <a:off x="6908013" y="1575139"/>
            <a:ext cx="352425" cy="352425"/>
          </p:xfrm>
          <a:graphic>
            <a:graphicData uri="http://schemas.openxmlformats.org/presentationml/2006/ole">
              <mc:AlternateContent xmlns:mc="http://schemas.openxmlformats.org/markup-compatibility/2006">
                <mc:Choice xmlns:v="urn:schemas-microsoft-com:vml" Requires="v">
                  <p:oleObj spid="_x0000_s2417" name="Equation" r:id="rId14" imgW="380835" imgH="342751" progId="Equation.DSMT4">
                    <p:embed/>
                  </p:oleObj>
                </mc:Choice>
                <mc:Fallback>
                  <p:oleObj name="Equation" r:id="rId14" imgW="380835" imgH="342751" progId="Equation.DSMT4">
                    <p:embed/>
                    <p:pic>
                      <p:nvPicPr>
                        <p:cNvPr id="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08013" y="1575139"/>
                          <a:ext cx="352425"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35" name="图片 34">
            <a:extLst>
              <a:ext uri="{FF2B5EF4-FFF2-40B4-BE49-F238E27FC236}">
                <a16:creationId xmlns:a16="http://schemas.microsoft.com/office/drawing/2014/main" id="{EAA9529A-C3A2-ED15-8438-91B74E900CF5}"/>
              </a:ext>
            </a:extLst>
          </p:cNvPr>
          <p:cNvPicPr>
            <a:picLocks noChangeAspect="1"/>
          </p:cNvPicPr>
          <p:nvPr/>
        </p:nvPicPr>
        <p:blipFill>
          <a:blip r:embed="rId16"/>
          <a:stretch>
            <a:fillRect/>
          </a:stretch>
        </p:blipFill>
        <p:spPr>
          <a:xfrm>
            <a:off x="6738600" y="2340551"/>
            <a:ext cx="685800" cy="209550"/>
          </a:xfrm>
          <a:prstGeom prst="rect">
            <a:avLst/>
          </a:prstGeom>
        </p:spPr>
      </p:pic>
      <p:sp>
        <p:nvSpPr>
          <p:cNvPr id="37" name="文本框 36">
            <a:extLst>
              <a:ext uri="{FF2B5EF4-FFF2-40B4-BE49-F238E27FC236}">
                <a16:creationId xmlns:a16="http://schemas.microsoft.com/office/drawing/2014/main" id="{587AB1B2-1A61-2A2D-C492-7798AFD471FC}"/>
              </a:ext>
            </a:extLst>
          </p:cNvPr>
          <p:cNvSpPr txBox="1"/>
          <p:nvPr/>
        </p:nvSpPr>
        <p:spPr>
          <a:xfrm>
            <a:off x="5536185" y="852806"/>
            <a:ext cx="3186972" cy="461665"/>
          </a:xfrm>
          <a:prstGeom prst="rect">
            <a:avLst/>
          </a:prstGeom>
          <a:noFill/>
        </p:spPr>
        <p:txBody>
          <a:bodyPr wrap="square">
            <a:spAutoFit/>
          </a:bodyPr>
          <a:lstStyle/>
          <a:p>
            <a:r>
              <a:rPr lang="en-US" altLang="zh-CN" sz="1200" dirty="0">
                <a:solidFill>
                  <a:srgbClr val="0070C0"/>
                </a:solidFill>
                <a:effectLst/>
                <a:latin typeface="Times New Roman" panose="02020603050405020304" pitchFamily="18" charset="0"/>
                <a:ea typeface="宋体" panose="02010600030101010101" pitchFamily="2" charset="-122"/>
              </a:rPr>
              <a:t>The analytical solution of the dimensionless 1-D Advection-Dispersion Equation is</a:t>
            </a:r>
            <a:r>
              <a:rPr lang="zh-CN" altLang="en-US" sz="1200" dirty="0">
                <a:solidFill>
                  <a:srgbClr val="0070C0"/>
                </a:solidFill>
                <a:effectLst/>
                <a:latin typeface="Times New Roman" panose="02020603050405020304" pitchFamily="18" charset="0"/>
                <a:ea typeface="宋体" panose="02010600030101010101" pitchFamily="2" charset="-122"/>
              </a:rPr>
              <a:t>：</a:t>
            </a:r>
            <a:endParaRPr lang="zh-CN" altLang="en-US" sz="1200" dirty="0">
              <a:solidFill>
                <a:srgbClr val="0070C0"/>
              </a:solidFill>
            </a:endParaRPr>
          </a:p>
        </p:txBody>
      </p:sp>
      <p:sp>
        <p:nvSpPr>
          <p:cNvPr id="38" name="矩形 37">
            <a:extLst>
              <a:ext uri="{FF2B5EF4-FFF2-40B4-BE49-F238E27FC236}">
                <a16:creationId xmlns:a16="http://schemas.microsoft.com/office/drawing/2014/main" id="{6368890C-FD37-A292-9079-E9630778D80E}"/>
              </a:ext>
            </a:extLst>
          </p:cNvPr>
          <p:cNvSpPr/>
          <p:nvPr/>
        </p:nvSpPr>
        <p:spPr>
          <a:xfrm>
            <a:off x="5307724" y="842552"/>
            <a:ext cx="3618439" cy="1795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0" name="对象 39">
            <a:extLst>
              <a:ext uri="{FF2B5EF4-FFF2-40B4-BE49-F238E27FC236}">
                <a16:creationId xmlns:a16="http://schemas.microsoft.com/office/drawing/2014/main" id="{6053328B-C0E7-0E9F-D760-717DD0840F47}"/>
              </a:ext>
            </a:extLst>
          </p:cNvPr>
          <p:cNvGraphicFramePr>
            <a:graphicFrameLocks noChangeAspect="1"/>
          </p:cNvGraphicFramePr>
          <p:nvPr>
            <p:extLst>
              <p:ext uri="{D42A27DB-BD31-4B8C-83A1-F6EECF244321}">
                <p14:modId xmlns:p14="http://schemas.microsoft.com/office/powerpoint/2010/main" val="3138866810"/>
              </p:ext>
            </p:extLst>
          </p:nvPr>
        </p:nvGraphicFramePr>
        <p:xfrm>
          <a:off x="7126027" y="3763704"/>
          <a:ext cx="1800136" cy="416069"/>
        </p:xfrm>
        <a:graphic>
          <a:graphicData uri="http://schemas.openxmlformats.org/presentationml/2006/ole">
            <mc:AlternateContent xmlns:mc="http://schemas.openxmlformats.org/markup-compatibility/2006">
              <mc:Choice xmlns:v="urn:schemas-microsoft-com:vml" Requires="v">
                <p:oleObj spid="_x0000_s2418" name="Equation" r:id="rId17" imgW="1993900" imgH="431800" progId="Equation.DSMT4">
                  <p:embed/>
                </p:oleObj>
              </mc:Choice>
              <mc:Fallback>
                <p:oleObj name="Equation" r:id="rId17" imgW="1993900" imgH="431800" progId="Equation.DSMT4">
                  <p:embed/>
                  <p:pic>
                    <p:nvPicPr>
                      <p:cNvPr id="0" name="Object 3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26027" y="3763704"/>
                        <a:ext cx="1800136" cy="416069"/>
                      </a:xfrm>
                      <a:prstGeom prst="rect">
                        <a:avLst/>
                      </a:prstGeom>
                      <a:noFill/>
                    </p:spPr>
                  </p:pic>
                </p:oleObj>
              </mc:Fallback>
            </mc:AlternateContent>
          </a:graphicData>
        </a:graphic>
      </p:graphicFrame>
      <p:sp>
        <p:nvSpPr>
          <p:cNvPr id="42" name="文本框 41">
            <a:extLst>
              <a:ext uri="{FF2B5EF4-FFF2-40B4-BE49-F238E27FC236}">
                <a16:creationId xmlns:a16="http://schemas.microsoft.com/office/drawing/2014/main" id="{4FAF3D1F-C030-C2D1-89D9-7A4939EDA649}"/>
              </a:ext>
            </a:extLst>
          </p:cNvPr>
          <p:cNvSpPr txBox="1"/>
          <p:nvPr/>
        </p:nvSpPr>
        <p:spPr>
          <a:xfrm>
            <a:off x="7137533" y="3098957"/>
            <a:ext cx="1907234" cy="553998"/>
          </a:xfrm>
          <a:prstGeom prst="rect">
            <a:avLst/>
          </a:prstGeom>
          <a:noFill/>
        </p:spPr>
        <p:txBody>
          <a:bodyPr wrap="square">
            <a:spAutoFit/>
          </a:bodyPr>
          <a:lstStyle/>
          <a:p>
            <a:pPr algn="just"/>
            <a:r>
              <a:rPr lang="en-US" altLang="zh-CN" sz="1000" dirty="0">
                <a:solidFill>
                  <a:srgbClr val="0070C0"/>
                </a:solidFill>
                <a:latin typeface="Times New Roman" panose="02020603050405020304" pitchFamily="18" charset="0"/>
                <a:cs typeface="Times New Roman" panose="02020603050405020304" pitchFamily="18" charset="0"/>
              </a:rPr>
              <a:t>For fixed observation, the information entropy </a:t>
            </a:r>
            <a:r>
              <a:rPr lang="en-US" altLang="zh-CN" sz="1000" i="1" dirty="0">
                <a:solidFill>
                  <a:srgbClr val="0070C0"/>
                </a:solidFill>
                <a:latin typeface="Times New Roman" panose="02020603050405020304" pitchFamily="18" charset="0"/>
                <a:cs typeface="Times New Roman" panose="02020603050405020304" pitchFamily="18" charset="0"/>
              </a:rPr>
              <a:t>H</a:t>
            </a:r>
            <a:r>
              <a:rPr lang="en-US" altLang="zh-CN" sz="1000" dirty="0">
                <a:solidFill>
                  <a:srgbClr val="0070C0"/>
                </a:solidFill>
                <a:latin typeface="Times New Roman" panose="02020603050405020304" pitchFamily="18" charset="0"/>
                <a:cs typeface="Times New Roman" panose="02020603050405020304" pitchFamily="18" charset="0"/>
              </a:rPr>
              <a:t> in the monitoring time slice is</a:t>
            </a:r>
            <a:r>
              <a:rPr lang="zh-CN" altLang="en-US" sz="1000" dirty="0">
                <a:solidFill>
                  <a:srgbClr val="0070C0"/>
                </a:solidFill>
                <a:latin typeface="Times New Roman" panose="02020603050405020304" pitchFamily="18" charset="0"/>
                <a:cs typeface="Times New Roman" panose="02020603050405020304" pitchFamily="18" charset="0"/>
              </a:rPr>
              <a:t>：</a:t>
            </a:r>
          </a:p>
        </p:txBody>
      </p:sp>
      <p:sp>
        <p:nvSpPr>
          <p:cNvPr id="66" name="箭头: 上弧形 65">
            <a:extLst>
              <a:ext uri="{FF2B5EF4-FFF2-40B4-BE49-F238E27FC236}">
                <a16:creationId xmlns:a16="http://schemas.microsoft.com/office/drawing/2014/main" id="{15DDFF73-5849-E0CA-6AFD-4C93E78DAB4F}"/>
              </a:ext>
            </a:extLst>
          </p:cNvPr>
          <p:cNvSpPr/>
          <p:nvPr/>
        </p:nvSpPr>
        <p:spPr>
          <a:xfrm rot="11146742">
            <a:off x="6319072" y="4128754"/>
            <a:ext cx="1613909" cy="526494"/>
          </a:xfrm>
          <a:prstGeom prst="curved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Rectangle 1">
            <a:extLst>
              <a:ext uri="{FF2B5EF4-FFF2-40B4-BE49-F238E27FC236}">
                <a16:creationId xmlns:a16="http://schemas.microsoft.com/office/drawing/2014/main" id="{8C967318-86C5-349F-DA05-8EEA9E004F9F}"/>
              </a:ext>
            </a:extLst>
          </p:cNvPr>
          <p:cNvSpPr>
            <a:spLocks noChangeArrowheads="1"/>
          </p:cNvSpPr>
          <p:nvPr/>
        </p:nvSpPr>
        <p:spPr bwMode="auto">
          <a:xfrm>
            <a:off x="1765583" y="4737949"/>
            <a:ext cx="392767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1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Figure6</a:t>
            </a:r>
            <a:r>
              <a:rPr kumimoji="0" lang="en-US" altLang="zh-CN" sz="1100" b="1"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10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The</a:t>
            </a:r>
            <a:r>
              <a:rPr kumimoji="0" lang="en-US" altLang="zh-CN" sz="1100" b="1"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100" b="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relative critical time Λ changes with the Pe criterion</a:t>
            </a:r>
            <a:endParaRPr kumimoji="0" lang="en-US" altLang="zh-CN" sz="800" b="0" i="0" u="none" strike="noStrike" cap="none" normalizeH="0" baseline="0" dirty="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2" name="矩形 1">
            <a:extLst>
              <a:ext uri="{FF2B5EF4-FFF2-40B4-BE49-F238E27FC236}">
                <a16:creationId xmlns:a16="http://schemas.microsoft.com/office/drawing/2014/main" id="{88AE2F34-AF67-8374-5694-AB8646DB961A}"/>
              </a:ext>
            </a:extLst>
          </p:cNvPr>
          <p:cNvSpPr/>
          <p:nvPr/>
        </p:nvSpPr>
        <p:spPr>
          <a:xfrm>
            <a:off x="6585427" y="2340551"/>
            <a:ext cx="921676" cy="194474"/>
          </a:xfrm>
          <a:prstGeom prst="rect">
            <a:avLst/>
          </a:prstGeom>
          <a:noFill/>
          <a:ln>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9392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3"/>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4"/>
          <a:stretch>
            <a:fillRect/>
          </a:stretch>
        </p:blipFill>
        <p:spPr>
          <a:xfrm>
            <a:off x="6398327" y="20893"/>
            <a:ext cx="2557113" cy="679378"/>
          </a:xfrm>
          <a:prstGeom prst="rect">
            <a:avLst/>
          </a:prstGeom>
        </p:spPr>
      </p:pic>
      <p:sp>
        <p:nvSpPr>
          <p:cNvPr id="9" name="Rectangle 9">
            <a:extLst>
              <a:ext uri="{FF2B5EF4-FFF2-40B4-BE49-F238E27FC236}">
                <a16:creationId xmlns:a16="http://schemas.microsoft.com/office/drawing/2014/main" id="{1E54D94F-D4B1-0ECF-D258-D12227CC68FA}"/>
              </a:ext>
            </a:extLst>
          </p:cNvPr>
          <p:cNvSpPr>
            <a:spLocks noChangeArrowheads="1"/>
          </p:cNvSpPr>
          <p:nvPr/>
        </p:nvSpPr>
        <p:spPr bwMode="auto">
          <a:xfrm>
            <a:off x="5307724" y="10653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4" name="图片 13">
            <a:extLst>
              <a:ext uri="{FF2B5EF4-FFF2-40B4-BE49-F238E27FC236}">
                <a16:creationId xmlns:a16="http://schemas.microsoft.com/office/drawing/2014/main" id="{15CBF205-A77E-FB41-3161-E2ADF82CF8B1}"/>
              </a:ext>
            </a:extLst>
          </p:cNvPr>
          <p:cNvPicPr>
            <a:picLocks noChangeAspect="1"/>
          </p:cNvPicPr>
          <p:nvPr/>
        </p:nvPicPr>
        <p:blipFill>
          <a:blip r:embed="rId5"/>
          <a:stretch>
            <a:fillRect/>
          </a:stretch>
        </p:blipFill>
        <p:spPr>
          <a:xfrm>
            <a:off x="3345755" y="870258"/>
            <a:ext cx="3052572" cy="1632204"/>
          </a:xfrm>
          <a:prstGeom prst="rect">
            <a:avLst/>
          </a:prstGeom>
        </p:spPr>
      </p:pic>
      <p:pic>
        <p:nvPicPr>
          <p:cNvPr id="18" name="图片 17">
            <a:extLst>
              <a:ext uri="{FF2B5EF4-FFF2-40B4-BE49-F238E27FC236}">
                <a16:creationId xmlns:a16="http://schemas.microsoft.com/office/drawing/2014/main" id="{42FC7E3A-E24A-6CE9-4441-8AABA17F5A7F}"/>
              </a:ext>
            </a:extLst>
          </p:cNvPr>
          <p:cNvPicPr>
            <a:picLocks noChangeAspect="1"/>
          </p:cNvPicPr>
          <p:nvPr/>
        </p:nvPicPr>
        <p:blipFill>
          <a:blip r:embed="rId6"/>
          <a:stretch>
            <a:fillRect/>
          </a:stretch>
        </p:blipFill>
        <p:spPr>
          <a:xfrm>
            <a:off x="265751" y="860714"/>
            <a:ext cx="3080004" cy="1638300"/>
          </a:xfrm>
          <a:prstGeom prst="rect">
            <a:avLst/>
          </a:prstGeom>
        </p:spPr>
      </p:pic>
      <p:pic>
        <p:nvPicPr>
          <p:cNvPr id="24" name="图片 23">
            <a:extLst>
              <a:ext uri="{FF2B5EF4-FFF2-40B4-BE49-F238E27FC236}">
                <a16:creationId xmlns:a16="http://schemas.microsoft.com/office/drawing/2014/main" id="{14F6A335-DA01-D59E-21D1-35CB9E0B36E9}"/>
              </a:ext>
            </a:extLst>
          </p:cNvPr>
          <p:cNvPicPr>
            <a:picLocks noChangeAspect="1"/>
          </p:cNvPicPr>
          <p:nvPr/>
        </p:nvPicPr>
        <p:blipFill>
          <a:blip r:embed="rId7"/>
          <a:stretch>
            <a:fillRect/>
          </a:stretch>
        </p:blipFill>
        <p:spPr>
          <a:xfrm>
            <a:off x="475596" y="2958694"/>
            <a:ext cx="3073908" cy="1661160"/>
          </a:xfrm>
          <a:prstGeom prst="rect">
            <a:avLst/>
          </a:prstGeom>
        </p:spPr>
      </p:pic>
      <p:pic>
        <p:nvPicPr>
          <p:cNvPr id="32" name="图片 31">
            <a:extLst>
              <a:ext uri="{FF2B5EF4-FFF2-40B4-BE49-F238E27FC236}">
                <a16:creationId xmlns:a16="http://schemas.microsoft.com/office/drawing/2014/main" id="{E32F4404-51FA-E5FB-52B2-9A22D4356708}"/>
              </a:ext>
            </a:extLst>
          </p:cNvPr>
          <p:cNvPicPr>
            <a:picLocks noChangeAspect="1"/>
          </p:cNvPicPr>
          <p:nvPr/>
        </p:nvPicPr>
        <p:blipFill>
          <a:blip r:embed="rId8"/>
          <a:stretch>
            <a:fillRect/>
          </a:stretch>
        </p:blipFill>
        <p:spPr>
          <a:xfrm>
            <a:off x="4048793" y="2958694"/>
            <a:ext cx="2349534" cy="1587999"/>
          </a:xfrm>
          <a:prstGeom prst="rect">
            <a:avLst/>
          </a:prstGeom>
        </p:spPr>
      </p:pic>
      <p:sp>
        <p:nvSpPr>
          <p:cNvPr id="10" name="Rectangle 1">
            <a:extLst>
              <a:ext uri="{FF2B5EF4-FFF2-40B4-BE49-F238E27FC236}">
                <a16:creationId xmlns:a16="http://schemas.microsoft.com/office/drawing/2014/main" id="{7A47F6D2-94FB-203B-D8B6-28F4C0CAD11A}"/>
              </a:ext>
            </a:extLst>
          </p:cNvPr>
          <p:cNvSpPr>
            <a:spLocks noChangeArrowheads="1"/>
          </p:cNvSpPr>
          <p:nvPr/>
        </p:nvSpPr>
        <p:spPr bwMode="auto">
          <a:xfrm>
            <a:off x="365725" y="2512008"/>
            <a:ext cx="635165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1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Figure7</a:t>
            </a:r>
            <a:r>
              <a:rPr kumimoji="0" lang="en-US" altLang="zh-CN" sz="1100" b="1"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10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The</a:t>
            </a:r>
            <a:r>
              <a:rPr lang="en-US" altLang="zh-CN" sz="11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100" b="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variation curve of the source term error with the update of the monitoring data. </a:t>
            </a:r>
            <a:r>
              <a:rPr lang="en-US" altLang="zh-CN" sz="1100"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(a) Three monitoring sections;(b) One monitoring section</a:t>
            </a:r>
            <a:endParaRPr kumimoji="0" lang="en-US" altLang="zh-CN" sz="800" b="0" i="0" u="none" strike="noStrike" cap="none" normalizeH="0" baseline="0" dirty="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ABB9C9BF-49BB-4CD8-0D7C-2EB23F67D4C4}"/>
              </a:ext>
            </a:extLst>
          </p:cNvPr>
          <p:cNvSpPr>
            <a:spLocks noChangeArrowheads="1"/>
          </p:cNvSpPr>
          <p:nvPr/>
        </p:nvSpPr>
        <p:spPr bwMode="auto">
          <a:xfrm>
            <a:off x="123057" y="4619854"/>
            <a:ext cx="37789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zh-CN" sz="11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Figure8</a:t>
            </a:r>
            <a:r>
              <a:rPr kumimoji="0" lang="en-US" altLang="zh-CN" sz="1100" b="1"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10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1100"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he</a:t>
            </a:r>
            <a:r>
              <a:rPr lang="en-US" altLang="zh-CN" sz="11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100" b="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information entropy (cross-entropy and joint entropy) of the sampled data of three sections changes with time</a:t>
            </a:r>
            <a:endParaRPr kumimoji="0" lang="en-US" altLang="zh-CN" sz="800" b="0" i="0" u="none" strike="noStrike" cap="none" normalizeH="0" baseline="0" dirty="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12" name="Rectangle 1">
            <a:extLst>
              <a:ext uri="{FF2B5EF4-FFF2-40B4-BE49-F238E27FC236}">
                <a16:creationId xmlns:a16="http://schemas.microsoft.com/office/drawing/2014/main" id="{90EF7E3B-645B-38B0-2594-14566259AB7D}"/>
              </a:ext>
            </a:extLst>
          </p:cNvPr>
          <p:cNvSpPr>
            <a:spLocks noChangeArrowheads="1"/>
          </p:cNvSpPr>
          <p:nvPr/>
        </p:nvSpPr>
        <p:spPr bwMode="auto">
          <a:xfrm>
            <a:off x="4144711" y="4592759"/>
            <a:ext cx="249147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11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Figure9</a:t>
            </a:r>
            <a:r>
              <a:rPr kumimoji="0" lang="en-US" altLang="zh-CN" sz="110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Pollutant concentration curve of parallel sampling section.</a:t>
            </a:r>
            <a:endParaRPr kumimoji="0" lang="en-US" altLang="zh-CN" sz="1100" i="0" u="none" strike="noStrike" cap="none" normalizeH="0" baseline="0" dirty="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13" name="Text Box 11">
            <a:extLst>
              <a:ext uri="{FF2B5EF4-FFF2-40B4-BE49-F238E27FC236}">
                <a16:creationId xmlns:a16="http://schemas.microsoft.com/office/drawing/2014/main" id="{F249B841-F457-8657-9AC0-CD9BDACEC365}"/>
              </a:ext>
            </a:extLst>
          </p:cNvPr>
          <p:cNvSpPr txBox="1">
            <a:spLocks/>
          </p:cNvSpPr>
          <p:nvPr/>
        </p:nvSpPr>
        <p:spPr>
          <a:xfrm>
            <a:off x="2567354" y="1847397"/>
            <a:ext cx="338158" cy="236537"/>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(a) </a:t>
            </a:r>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5" name="Text Box 11">
            <a:extLst>
              <a:ext uri="{FF2B5EF4-FFF2-40B4-BE49-F238E27FC236}">
                <a16:creationId xmlns:a16="http://schemas.microsoft.com/office/drawing/2014/main" id="{2B97C08E-13F5-5ABC-3373-5421F22BB1FB}"/>
              </a:ext>
            </a:extLst>
          </p:cNvPr>
          <p:cNvSpPr txBox="1">
            <a:spLocks/>
          </p:cNvSpPr>
          <p:nvPr/>
        </p:nvSpPr>
        <p:spPr>
          <a:xfrm>
            <a:off x="5647358" y="1847397"/>
            <a:ext cx="338158" cy="236537"/>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000" kern="100" dirty="0">
                <a:effectLst/>
                <a:latin typeface="Times New Roman" panose="02020603050405020304" pitchFamily="18" charset="0"/>
                <a:ea typeface="宋体" panose="02010600030101010101" pitchFamily="2" charset="-122"/>
                <a:cs typeface="Times New Roman" panose="02020603050405020304" pitchFamily="18" charset="0"/>
              </a:rPr>
              <a:t>b</a:t>
            </a: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16" name="直接连接符 15">
            <a:extLst>
              <a:ext uri="{FF2B5EF4-FFF2-40B4-BE49-F238E27FC236}">
                <a16:creationId xmlns:a16="http://schemas.microsoft.com/office/drawing/2014/main" id="{62503690-20BD-6A72-0E1F-214B651C973C}"/>
              </a:ext>
            </a:extLst>
          </p:cNvPr>
          <p:cNvCxnSpPr>
            <a:cxnSpLocks/>
          </p:cNvCxnSpPr>
          <p:nvPr/>
        </p:nvCxnSpPr>
        <p:spPr>
          <a:xfrm>
            <a:off x="6559062" y="872513"/>
            <a:ext cx="0" cy="4197756"/>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6BA2B4B6-29FA-FD3C-627F-1F5EA908C2EE}"/>
              </a:ext>
            </a:extLst>
          </p:cNvPr>
          <p:cNvSpPr txBox="1"/>
          <p:nvPr/>
        </p:nvSpPr>
        <p:spPr>
          <a:xfrm>
            <a:off x="6579226" y="860714"/>
            <a:ext cx="2439759" cy="4167936"/>
          </a:xfrm>
          <a:prstGeom prst="rect">
            <a:avLst/>
          </a:prstGeom>
          <a:noFill/>
        </p:spPr>
        <p:txBody>
          <a:bodyPr wrap="square">
            <a:spAutoFit/>
          </a:bodyPr>
          <a:lstStyle/>
          <a:p>
            <a:pPr marL="285750" marR="0" lvl="0" indent="-285750" algn="just" defTabSz="914400" rtl="0" eaLnBrk="1" fontAlgn="auto" latinLnBrk="0" hangingPunct="1">
              <a:lnSpc>
                <a:spcPts val="2000"/>
              </a:lnSpc>
              <a:spcBef>
                <a:spcPts val="0"/>
              </a:spcBef>
              <a:spcAft>
                <a:spcPts val="0"/>
              </a:spcAft>
              <a:buClr>
                <a:srgbClr val="000000"/>
              </a:buClr>
              <a:buSzTx/>
              <a:buFont typeface="Wingdings" panose="05000000000000000000" pitchFamily="2" charset="2"/>
              <a:buChar char="p"/>
              <a:tabLst/>
              <a:defRPr/>
            </a:pPr>
            <a:r>
              <a:rPr lang="en-US" altLang="zh-CN" sz="1200" dirty="0">
                <a:solidFill>
                  <a:srgbClr val="212121"/>
                </a:solidFill>
                <a:latin typeface="Times New Roman" panose="02020603050405020304" pitchFamily="18" charset="0"/>
                <a:ea typeface="楷体" panose="02010609060101010101" pitchFamily="49" charset="-122"/>
                <a:cs typeface="Times New Roman" panose="02020603050405020304" pitchFamily="18" charset="0"/>
              </a:rPr>
              <a:t>Increasing the monitoring section can shorten the convergence time of the source identification calculation error(See Figure 7).</a:t>
            </a:r>
            <a:endParaRPr kumimoji="0" lang="en-US" altLang="zh-CN" sz="1200" b="0" i="0" u="none" strike="noStrike" kern="0" cap="none" spc="0" normalizeH="0" baseline="0" noProof="0" dirty="0">
              <a:ln>
                <a:noFill/>
              </a:ln>
              <a:solidFill>
                <a:srgbClr val="21212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p>
            <a:pPr marL="285750" marR="0" lvl="0" indent="-285750" algn="just" defTabSz="914400" rtl="0" eaLnBrk="1" fontAlgn="auto" latinLnBrk="0" hangingPunct="1">
              <a:lnSpc>
                <a:spcPts val="2000"/>
              </a:lnSpc>
              <a:spcBef>
                <a:spcPts val="0"/>
              </a:spcBef>
              <a:spcAft>
                <a:spcPts val="0"/>
              </a:spcAft>
              <a:buClr>
                <a:srgbClr val="000000"/>
              </a:buClr>
              <a:buSzTx/>
              <a:buFont typeface="Wingdings" panose="05000000000000000000" pitchFamily="2" charset="2"/>
              <a:buChar char="p"/>
              <a:tabLst/>
              <a:defRPr/>
            </a:pPr>
            <a:r>
              <a:rPr kumimoji="0" lang="en-US" altLang="zh-CN" sz="1200" b="0" i="0" u="none" strike="noStrike" kern="0" cap="none" spc="0" normalizeH="0" baseline="0" noProof="0" dirty="0">
                <a:ln>
                  <a:noFill/>
                </a:ln>
                <a:solidFill>
                  <a:srgbClr val="21212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As shown in Figure 9, the penetration curves of the three sections begin to overlap after 20 minutes. The calculation results of the information entropy also show that the </a:t>
            </a:r>
            <a:r>
              <a:rPr lang="en-US" altLang="zh-CN" sz="1200" dirty="0">
                <a:solidFill>
                  <a:srgbClr val="212121"/>
                </a:solidFill>
                <a:latin typeface="Times New Roman" panose="02020603050405020304" pitchFamily="18" charset="0"/>
                <a:ea typeface="楷体" panose="02010609060101010101" pitchFamily="49" charset="-122"/>
                <a:cs typeface="Times New Roman" panose="02020603050405020304" pitchFamily="18" charset="0"/>
              </a:rPr>
              <a:t>joint</a:t>
            </a:r>
            <a:r>
              <a:rPr kumimoji="0" lang="en-US" altLang="zh-CN" sz="1200" b="0" i="0" u="none" strike="noStrike" kern="0" cap="none" spc="0" normalizeH="0" baseline="0" noProof="0" dirty="0">
                <a:ln>
                  <a:noFill/>
                </a:ln>
                <a:solidFill>
                  <a:srgbClr val="21212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entropy of the monitoring data of the three sections reaches the lowest value at 20 minutes, and then begins to increase(See Figure 8).</a:t>
            </a:r>
          </a:p>
        </p:txBody>
      </p:sp>
    </p:spTree>
    <p:extLst>
      <p:ext uri="{BB962C8B-B14F-4D97-AF65-F5344CB8AC3E}">
        <p14:creationId xmlns:p14="http://schemas.microsoft.com/office/powerpoint/2010/main" val="2739818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4"/>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5"/>
          <a:stretch>
            <a:fillRect/>
          </a:stretch>
        </p:blipFill>
        <p:spPr>
          <a:xfrm>
            <a:off x="6398327" y="20893"/>
            <a:ext cx="2557113" cy="679378"/>
          </a:xfrm>
          <a:prstGeom prst="rect">
            <a:avLst/>
          </a:prstGeom>
        </p:spPr>
      </p:pic>
      <p:graphicFrame>
        <p:nvGraphicFramePr>
          <p:cNvPr id="4" name="对象 3">
            <a:extLst>
              <a:ext uri="{FF2B5EF4-FFF2-40B4-BE49-F238E27FC236}">
                <a16:creationId xmlns:a16="http://schemas.microsoft.com/office/drawing/2014/main" id="{B7545962-0CBF-FA85-9ECE-8C97D691E0A8}"/>
              </a:ext>
            </a:extLst>
          </p:cNvPr>
          <p:cNvGraphicFramePr>
            <a:graphicFrameLocks noChangeAspect="1"/>
          </p:cNvGraphicFramePr>
          <p:nvPr>
            <p:extLst>
              <p:ext uri="{D42A27DB-BD31-4B8C-83A1-F6EECF244321}">
                <p14:modId xmlns:p14="http://schemas.microsoft.com/office/powerpoint/2010/main" val="1628668693"/>
              </p:ext>
            </p:extLst>
          </p:nvPr>
        </p:nvGraphicFramePr>
        <p:xfrm>
          <a:off x="6978993" y="1318995"/>
          <a:ext cx="1057275" cy="200025"/>
        </p:xfrm>
        <a:graphic>
          <a:graphicData uri="http://schemas.openxmlformats.org/presentationml/2006/ole">
            <mc:AlternateContent xmlns:mc="http://schemas.openxmlformats.org/markup-compatibility/2006">
              <mc:Choice xmlns:v="urn:schemas-microsoft-com:vml" Requires="v">
                <p:oleObj spid="_x0000_s7289" name="Equation" r:id="rId6" imgW="1066800" imgH="228600" progId="Equation.DSMT4">
                  <p:embed/>
                </p:oleObj>
              </mc:Choice>
              <mc:Fallback>
                <p:oleObj name="Equation" r:id="rId6" imgW="1066800" imgH="2286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8993" y="1318995"/>
                        <a:ext cx="105727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对象 5">
            <a:extLst>
              <a:ext uri="{FF2B5EF4-FFF2-40B4-BE49-F238E27FC236}">
                <a16:creationId xmlns:a16="http://schemas.microsoft.com/office/drawing/2014/main" id="{81DB8606-D354-0CC9-66BE-B686F92EB000}"/>
              </a:ext>
            </a:extLst>
          </p:cNvPr>
          <p:cNvGraphicFramePr>
            <a:graphicFrameLocks noChangeAspect="1"/>
          </p:cNvGraphicFramePr>
          <p:nvPr>
            <p:extLst>
              <p:ext uri="{D42A27DB-BD31-4B8C-83A1-F6EECF244321}">
                <p14:modId xmlns:p14="http://schemas.microsoft.com/office/powerpoint/2010/main" val="2997534410"/>
              </p:ext>
            </p:extLst>
          </p:nvPr>
        </p:nvGraphicFramePr>
        <p:xfrm>
          <a:off x="7222601" y="1906954"/>
          <a:ext cx="561975" cy="333375"/>
        </p:xfrm>
        <a:graphic>
          <a:graphicData uri="http://schemas.openxmlformats.org/presentationml/2006/ole">
            <mc:AlternateContent xmlns:mc="http://schemas.openxmlformats.org/markup-compatibility/2006">
              <mc:Choice xmlns:v="urn:schemas-microsoft-com:vml" Requires="v">
                <p:oleObj spid="_x0000_s7290" name="Equation" r:id="rId8" imgW="545626" imgH="355292" progId="Equation.DSMT4">
                  <p:embed/>
                </p:oleObj>
              </mc:Choice>
              <mc:Fallback>
                <p:oleObj name="Equation" r:id="rId8" imgW="545626" imgH="355292" progId="Equation.DSMT4">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2601" y="1906954"/>
                        <a:ext cx="5619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a:extLst>
              <a:ext uri="{FF2B5EF4-FFF2-40B4-BE49-F238E27FC236}">
                <a16:creationId xmlns:a16="http://schemas.microsoft.com/office/drawing/2014/main" id="{7238BEFE-EACF-A2C2-8045-1877ADF10771}"/>
              </a:ext>
            </a:extLst>
          </p:cNvPr>
          <p:cNvGraphicFramePr>
            <a:graphicFrameLocks noChangeAspect="1"/>
          </p:cNvGraphicFramePr>
          <p:nvPr>
            <p:extLst>
              <p:ext uri="{D42A27DB-BD31-4B8C-83A1-F6EECF244321}">
                <p14:modId xmlns:p14="http://schemas.microsoft.com/office/powerpoint/2010/main" val="2584332842"/>
              </p:ext>
            </p:extLst>
          </p:nvPr>
        </p:nvGraphicFramePr>
        <p:xfrm>
          <a:off x="7147409" y="3159168"/>
          <a:ext cx="1190625" cy="400050"/>
        </p:xfrm>
        <a:graphic>
          <a:graphicData uri="http://schemas.openxmlformats.org/presentationml/2006/ole">
            <mc:AlternateContent xmlns:mc="http://schemas.openxmlformats.org/markup-compatibility/2006">
              <mc:Choice xmlns:v="urn:schemas-microsoft-com:vml" Requires="v">
                <p:oleObj spid="_x0000_s7291" name="Equation" r:id="rId10" imgW="1180588" imgH="393529" progId="Equation.DSMT4">
                  <p:embed/>
                </p:oleObj>
              </mc:Choice>
              <mc:Fallback>
                <p:oleObj name="Equation" r:id="rId10" imgW="1180588" imgH="393529" progId="Equation.DSMT4">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47409" y="3159168"/>
                        <a:ext cx="11906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a:extLst>
              <a:ext uri="{FF2B5EF4-FFF2-40B4-BE49-F238E27FC236}">
                <a16:creationId xmlns:a16="http://schemas.microsoft.com/office/drawing/2014/main" id="{60839482-1C4A-46E4-0990-B0968AF2E977}"/>
              </a:ext>
            </a:extLst>
          </p:cNvPr>
          <p:cNvGraphicFramePr>
            <a:graphicFrameLocks noChangeAspect="1"/>
          </p:cNvGraphicFramePr>
          <p:nvPr>
            <p:extLst>
              <p:ext uri="{D42A27DB-BD31-4B8C-83A1-F6EECF244321}">
                <p14:modId xmlns:p14="http://schemas.microsoft.com/office/powerpoint/2010/main" val="1317147770"/>
              </p:ext>
            </p:extLst>
          </p:nvPr>
        </p:nvGraphicFramePr>
        <p:xfrm>
          <a:off x="7172805" y="2568685"/>
          <a:ext cx="857250" cy="200025"/>
        </p:xfrm>
        <a:graphic>
          <a:graphicData uri="http://schemas.openxmlformats.org/presentationml/2006/ole">
            <mc:AlternateContent xmlns:mc="http://schemas.openxmlformats.org/markup-compatibility/2006">
              <mc:Choice xmlns:v="urn:schemas-microsoft-com:vml" Requires="v">
                <p:oleObj spid="_x0000_s7292" name="Equation" r:id="rId12" imgW="875920" imgH="215806" progId="Equation.DSMT4">
                  <p:embed/>
                </p:oleObj>
              </mc:Choice>
              <mc:Fallback>
                <p:oleObj name="Equation" r:id="rId12" imgW="875920" imgH="215806" progId="Equation.DSMT4">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2805" y="2568685"/>
                        <a:ext cx="85725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图片 11">
            <a:extLst>
              <a:ext uri="{FF2B5EF4-FFF2-40B4-BE49-F238E27FC236}">
                <a16:creationId xmlns:a16="http://schemas.microsoft.com/office/drawing/2014/main" id="{8C0D5815-927B-5B8D-29AF-3382F3A720F4}"/>
              </a:ext>
            </a:extLst>
          </p:cNvPr>
          <p:cNvPicPr>
            <a:picLocks noChangeAspect="1"/>
          </p:cNvPicPr>
          <p:nvPr/>
        </p:nvPicPr>
        <p:blipFill>
          <a:blip r:embed="rId14"/>
          <a:stretch>
            <a:fillRect/>
          </a:stretch>
        </p:blipFill>
        <p:spPr>
          <a:xfrm>
            <a:off x="374785" y="1289342"/>
            <a:ext cx="5707416" cy="3038756"/>
          </a:xfrm>
          <a:prstGeom prst="rect">
            <a:avLst/>
          </a:prstGeom>
        </p:spPr>
      </p:pic>
      <p:sp>
        <p:nvSpPr>
          <p:cNvPr id="10" name="矩形 9">
            <a:extLst>
              <a:ext uri="{FF2B5EF4-FFF2-40B4-BE49-F238E27FC236}">
                <a16:creationId xmlns:a16="http://schemas.microsoft.com/office/drawing/2014/main" id="{43BE7EFB-1390-35C1-4B00-8E9AE6CAECBA}"/>
              </a:ext>
            </a:extLst>
          </p:cNvPr>
          <p:cNvSpPr/>
          <p:nvPr/>
        </p:nvSpPr>
        <p:spPr>
          <a:xfrm>
            <a:off x="6398328" y="1235456"/>
            <a:ext cx="2385616" cy="3446584"/>
          </a:xfrm>
          <a:prstGeom prst="rect">
            <a:avLst/>
          </a:prstGeom>
          <a:noFill/>
          <a:ln>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
            <a:extLst>
              <a:ext uri="{FF2B5EF4-FFF2-40B4-BE49-F238E27FC236}">
                <a16:creationId xmlns:a16="http://schemas.microsoft.com/office/drawing/2014/main" id="{36B97341-D62D-D4C7-AE2E-B067125E2B96}"/>
              </a:ext>
            </a:extLst>
          </p:cNvPr>
          <p:cNvSpPr>
            <a:spLocks noChangeArrowheads="1"/>
          </p:cNvSpPr>
          <p:nvPr/>
        </p:nvSpPr>
        <p:spPr bwMode="auto">
          <a:xfrm>
            <a:off x="374785" y="4412736"/>
            <a:ext cx="570741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CN" sz="11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Figure8</a:t>
            </a:r>
            <a:r>
              <a:rPr kumimoji="0" lang="en-US" altLang="zh-CN" sz="1100" b="1"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100" b="0" i="0" u="none" strike="noStrike" cap="none" normalizeH="0" baseline="0" dirty="0">
                <a:ln>
                  <a:noFill/>
                </a:ln>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Practical technology roadmap</a:t>
            </a:r>
            <a:endParaRPr kumimoji="0" lang="en-US" altLang="zh-CN" sz="800" b="0" i="0" u="none" strike="noStrike" cap="none" normalizeH="0" baseline="0" dirty="0">
              <a:ln>
                <a:noFill/>
              </a:ln>
              <a:solidFill>
                <a:schemeClr val="accent2"/>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14" name="文本框 13">
            <a:extLst>
              <a:ext uri="{FF2B5EF4-FFF2-40B4-BE49-F238E27FC236}">
                <a16:creationId xmlns:a16="http://schemas.microsoft.com/office/drawing/2014/main" id="{FDB72FB4-E7EF-4474-9EAB-369B4DF89695}"/>
              </a:ext>
            </a:extLst>
          </p:cNvPr>
          <p:cNvSpPr txBox="1"/>
          <p:nvPr/>
        </p:nvSpPr>
        <p:spPr>
          <a:xfrm>
            <a:off x="6837510" y="3842999"/>
            <a:ext cx="1758411" cy="276999"/>
          </a:xfrm>
          <a:prstGeom prst="rect">
            <a:avLst/>
          </a:prstGeom>
          <a:noFill/>
        </p:spPr>
        <p:txBody>
          <a:bodyPr wrap="square">
            <a:spAutoFit/>
          </a:bodyPr>
          <a:lstStyle/>
          <a:p>
            <a:r>
              <a:rPr lang="en-US" altLang="zh-CN" sz="1000" dirty="0">
                <a:effectLst/>
                <a:latin typeface="Times New Roman" panose="02020603050405020304" pitchFamily="18" charset="0"/>
                <a:ea typeface="宋体" panose="02010600030101010101" pitchFamily="2" charset="-122"/>
              </a:rPr>
              <a:t> </a:t>
            </a:r>
            <a:r>
              <a:rPr lang="en-US" altLang="zh-CN" sz="1200" dirty="0">
                <a:effectLst/>
                <a:latin typeface="Times New Roman" panose="02020603050405020304" pitchFamily="18" charset="0"/>
                <a:ea typeface="宋体" panose="02010600030101010101" pitchFamily="2" charset="-122"/>
              </a:rPr>
              <a:t>monitoring sections </a:t>
            </a:r>
            <a:r>
              <a:rPr lang="en-US" altLang="zh-CN" sz="1200" i="1" dirty="0">
                <a:effectLst/>
                <a:latin typeface="Times New Roman" panose="02020603050405020304" pitchFamily="18" charset="0"/>
                <a:ea typeface="宋体" panose="02010600030101010101" pitchFamily="2" charset="-122"/>
              </a:rPr>
              <a:t>N</a:t>
            </a:r>
            <a:endParaRPr lang="zh-CN" altLang="en-US" dirty="0"/>
          </a:p>
        </p:txBody>
      </p:sp>
      <p:sp>
        <p:nvSpPr>
          <p:cNvPr id="15" name="文本框 14">
            <a:extLst>
              <a:ext uri="{FF2B5EF4-FFF2-40B4-BE49-F238E27FC236}">
                <a16:creationId xmlns:a16="http://schemas.microsoft.com/office/drawing/2014/main" id="{745D40C5-CDD4-F75C-CF16-7CE18033CF2D}"/>
              </a:ext>
            </a:extLst>
          </p:cNvPr>
          <p:cNvSpPr txBox="1"/>
          <p:nvPr/>
        </p:nvSpPr>
        <p:spPr>
          <a:xfrm>
            <a:off x="6781676" y="4275230"/>
            <a:ext cx="2301072" cy="276999"/>
          </a:xfrm>
          <a:prstGeom prst="rect">
            <a:avLst/>
          </a:prstGeom>
          <a:noFill/>
        </p:spPr>
        <p:txBody>
          <a:bodyPr wrap="square">
            <a:spAutoFit/>
          </a:bodyPr>
          <a:lstStyle/>
          <a:p>
            <a:r>
              <a:rPr lang="en-US" altLang="zh-CN" sz="1200" dirty="0">
                <a:effectLst/>
                <a:latin typeface="Times New Roman" panose="02020603050405020304" pitchFamily="18" charset="0"/>
                <a:ea typeface="楷体" panose="02010609060101010101" pitchFamily="49" charset="-122"/>
              </a:rPr>
              <a:t>sampling time interval </a:t>
            </a:r>
            <a:r>
              <a:rPr lang="en-US" altLang="zh-CN" sz="1200" dirty="0">
                <a:effectLst/>
                <a:latin typeface="Times New Roman" panose="02020603050405020304" pitchFamily="18" charset="0"/>
                <a:ea typeface="宋体" panose="02010600030101010101" pitchFamily="2" charset="-122"/>
              </a:rPr>
              <a:t>Δ</a:t>
            </a:r>
            <a:r>
              <a:rPr lang="en-US" altLang="zh-CN" sz="1200" i="1" dirty="0">
                <a:effectLst/>
                <a:latin typeface="Times New Roman" panose="02020603050405020304" pitchFamily="18" charset="0"/>
                <a:ea typeface="楷体" panose="02010609060101010101" pitchFamily="49" charset="-122"/>
              </a:rPr>
              <a:t>T</a:t>
            </a:r>
            <a:r>
              <a:rPr lang="en-US" altLang="zh-CN" sz="1200" dirty="0">
                <a:effectLst/>
                <a:latin typeface="Times New Roman" panose="02020603050405020304" pitchFamily="18" charset="0"/>
                <a:ea typeface="宋体" panose="02010600030101010101" pitchFamily="2" charset="-122"/>
              </a:rPr>
              <a:t>.</a:t>
            </a:r>
            <a:endParaRPr lang="zh-CN" altLang="en-US" sz="1200" dirty="0"/>
          </a:p>
        </p:txBody>
      </p:sp>
      <p:sp>
        <p:nvSpPr>
          <p:cNvPr id="18" name="文本框 17">
            <a:extLst>
              <a:ext uri="{FF2B5EF4-FFF2-40B4-BE49-F238E27FC236}">
                <a16:creationId xmlns:a16="http://schemas.microsoft.com/office/drawing/2014/main" id="{20084154-4E50-B58A-F1D8-32F2D46252B5}"/>
              </a:ext>
            </a:extLst>
          </p:cNvPr>
          <p:cNvSpPr txBox="1"/>
          <p:nvPr/>
        </p:nvSpPr>
        <p:spPr>
          <a:xfrm>
            <a:off x="6398327" y="746217"/>
            <a:ext cx="2385616" cy="430887"/>
          </a:xfrm>
          <a:prstGeom prst="rect">
            <a:avLst/>
          </a:prstGeom>
          <a:noFill/>
        </p:spPr>
        <p:txBody>
          <a:bodyPr wrap="square">
            <a:spAutoFit/>
          </a:bodyPr>
          <a:lstStyle/>
          <a:p>
            <a:pPr algn="ctr"/>
            <a:r>
              <a:rPr lang="en-US" altLang="zh-CN" sz="1100" dirty="0">
                <a:solidFill>
                  <a:schemeClr val="accent4">
                    <a:lumMod val="60000"/>
                    <a:lumOff val="40000"/>
                  </a:schemeClr>
                </a:solidFill>
              </a:rPr>
              <a:t>Guidelines for the layout of emergency monitoring sections</a:t>
            </a:r>
            <a:endParaRPr lang="zh-CN" altLang="en-US" sz="1100" dirty="0">
              <a:solidFill>
                <a:schemeClr val="accent4">
                  <a:lumMod val="60000"/>
                  <a:lumOff val="40000"/>
                </a:schemeClr>
              </a:solidFill>
            </a:endParaRPr>
          </a:p>
        </p:txBody>
      </p:sp>
    </p:spTree>
    <p:extLst>
      <p:ext uri="{BB962C8B-B14F-4D97-AF65-F5344CB8AC3E}">
        <p14:creationId xmlns:p14="http://schemas.microsoft.com/office/powerpoint/2010/main" val="2032973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3"/>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4"/>
          <a:stretch>
            <a:fillRect/>
          </a:stretch>
        </p:blipFill>
        <p:spPr>
          <a:xfrm>
            <a:off x="6398327" y="20893"/>
            <a:ext cx="2557113" cy="679378"/>
          </a:xfrm>
          <a:prstGeom prst="rect">
            <a:avLst/>
          </a:prstGeom>
        </p:spPr>
      </p:pic>
      <p:sp>
        <p:nvSpPr>
          <p:cNvPr id="9" name="Rectangle 9">
            <a:extLst>
              <a:ext uri="{FF2B5EF4-FFF2-40B4-BE49-F238E27FC236}">
                <a16:creationId xmlns:a16="http://schemas.microsoft.com/office/drawing/2014/main" id="{1E54D94F-D4B1-0ECF-D258-D12227CC68FA}"/>
              </a:ext>
            </a:extLst>
          </p:cNvPr>
          <p:cNvSpPr>
            <a:spLocks noChangeArrowheads="1"/>
          </p:cNvSpPr>
          <p:nvPr/>
        </p:nvSpPr>
        <p:spPr bwMode="auto">
          <a:xfrm>
            <a:off x="5307724" y="106537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文本框 5">
            <a:extLst>
              <a:ext uri="{FF2B5EF4-FFF2-40B4-BE49-F238E27FC236}">
                <a16:creationId xmlns:a16="http://schemas.microsoft.com/office/drawing/2014/main" id="{186D2601-E732-1ED5-3CBA-A6287D46AC98}"/>
              </a:ext>
            </a:extLst>
          </p:cNvPr>
          <p:cNvSpPr txBox="1"/>
          <p:nvPr/>
        </p:nvSpPr>
        <p:spPr>
          <a:xfrm>
            <a:off x="156754" y="2023411"/>
            <a:ext cx="8987246" cy="1754326"/>
          </a:xfrm>
          <a:prstGeom prst="rect">
            <a:avLst/>
          </a:prstGeom>
          <a:noFill/>
        </p:spPr>
        <p:txBody>
          <a:bodyPr wrap="square" rtlCol="0">
            <a:spAutoFit/>
          </a:bodyPr>
          <a:lstStyle/>
          <a:p>
            <a:pPr algn="ctr"/>
            <a:r>
              <a:rPr lang="en-US" altLang="zh-CN" sz="5400" dirty="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atin typeface="Times New Roman" panose="02020603050405020304" pitchFamily="18" charset="0"/>
                <a:ea typeface="思源黑体 CN Heavy" panose="020B0A00000000000000" pitchFamily="34" charset="-122"/>
                <a:cs typeface="Times New Roman" panose="02020603050405020304" pitchFamily="18" charset="0"/>
              </a:rPr>
              <a:t>THANK YOU FOR LISTENING</a:t>
            </a:r>
            <a:endParaRPr lang="zh-CN" altLang="en-US" sz="5400" dirty="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atin typeface="Times New Roman" panose="02020603050405020304" pitchFamily="18" charset="0"/>
              <a:ea typeface="思源黑体 CN Heavy" panose="020B0A00000000000000" pitchFamily="34" charset="-122"/>
              <a:cs typeface="Times New Roman" panose="02020603050405020304" pitchFamily="18" charset="0"/>
            </a:endParaRPr>
          </a:p>
        </p:txBody>
      </p:sp>
    </p:spTree>
    <p:extLst>
      <p:ext uri="{BB962C8B-B14F-4D97-AF65-F5344CB8AC3E}">
        <p14:creationId xmlns:p14="http://schemas.microsoft.com/office/powerpoint/2010/main" val="2877875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3"/>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4"/>
          <a:stretch>
            <a:fillRect/>
          </a:stretch>
        </p:blipFill>
        <p:spPr>
          <a:xfrm>
            <a:off x="6398327" y="20893"/>
            <a:ext cx="2557113" cy="679378"/>
          </a:xfrm>
          <a:prstGeom prst="rect">
            <a:avLst/>
          </a:prstGeom>
        </p:spPr>
      </p:pic>
      <p:graphicFrame>
        <p:nvGraphicFramePr>
          <p:cNvPr id="5" name="表格 10">
            <a:extLst>
              <a:ext uri="{FF2B5EF4-FFF2-40B4-BE49-F238E27FC236}">
                <a16:creationId xmlns:a16="http://schemas.microsoft.com/office/drawing/2014/main" id="{281CFA6B-3D47-4DF3-98D3-3429F8AFAC39}"/>
              </a:ext>
            </a:extLst>
          </p:cNvPr>
          <p:cNvGraphicFramePr>
            <a:graphicFrameLocks noGrp="1"/>
          </p:cNvGraphicFramePr>
          <p:nvPr>
            <p:extLst>
              <p:ext uri="{D42A27DB-BD31-4B8C-83A1-F6EECF244321}">
                <p14:modId xmlns:p14="http://schemas.microsoft.com/office/powerpoint/2010/main" val="4150980580"/>
              </p:ext>
            </p:extLst>
          </p:nvPr>
        </p:nvGraphicFramePr>
        <p:xfrm>
          <a:off x="377546" y="848437"/>
          <a:ext cx="8388907" cy="4145691"/>
        </p:xfrm>
        <a:graphic>
          <a:graphicData uri="http://schemas.openxmlformats.org/drawingml/2006/table">
            <a:tbl>
              <a:tblPr firstRow="1" bandRow="1">
                <a:tableStyleId>{5C22544A-7EE6-4342-B048-85BDC9FD1C3A}</a:tableStyleId>
              </a:tblPr>
              <a:tblGrid>
                <a:gridCol w="1030120">
                  <a:extLst>
                    <a:ext uri="{9D8B030D-6E8A-4147-A177-3AD203B41FA5}">
                      <a16:colId xmlns:a16="http://schemas.microsoft.com/office/drawing/2014/main" val="2091762399"/>
                    </a:ext>
                  </a:extLst>
                </a:gridCol>
                <a:gridCol w="3134189">
                  <a:extLst>
                    <a:ext uri="{9D8B030D-6E8A-4147-A177-3AD203B41FA5}">
                      <a16:colId xmlns:a16="http://schemas.microsoft.com/office/drawing/2014/main" val="730892260"/>
                    </a:ext>
                  </a:extLst>
                </a:gridCol>
                <a:gridCol w="1768510">
                  <a:extLst>
                    <a:ext uri="{9D8B030D-6E8A-4147-A177-3AD203B41FA5}">
                      <a16:colId xmlns:a16="http://schemas.microsoft.com/office/drawing/2014/main" val="1122000357"/>
                    </a:ext>
                  </a:extLst>
                </a:gridCol>
                <a:gridCol w="2456088">
                  <a:extLst>
                    <a:ext uri="{9D8B030D-6E8A-4147-A177-3AD203B41FA5}">
                      <a16:colId xmlns:a16="http://schemas.microsoft.com/office/drawing/2014/main" val="2318737566"/>
                    </a:ext>
                  </a:extLst>
                </a:gridCol>
              </a:tblGrid>
              <a:tr h="417157">
                <a:tc>
                  <a:txBody>
                    <a:bodyPr/>
                    <a:lstStyle/>
                    <a:p>
                      <a:pPr algn="ctr"/>
                      <a:r>
                        <a:rPr lang="en-US" altLang="zh-CN"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Category</a:t>
                      </a:r>
                      <a:endParaRPr lang="zh-CN" altLang="en-US"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7AD2F7"/>
                    </a:solidFill>
                  </a:tcPr>
                </a:tc>
                <a:tc>
                  <a:txBody>
                    <a:bodyPr/>
                    <a:lstStyle/>
                    <a:p>
                      <a:pPr algn="ctr"/>
                      <a:r>
                        <a:rPr lang="en-US" altLang="zh-CN"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Method</a:t>
                      </a:r>
                      <a:endParaRPr lang="zh-CN" altLang="en-US"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7AD2F7"/>
                    </a:solidFill>
                  </a:tcPr>
                </a:tc>
                <a:tc>
                  <a:txBody>
                    <a:bodyPr/>
                    <a:lstStyle/>
                    <a:p>
                      <a:pPr algn="ctr"/>
                      <a:r>
                        <a:rPr lang="en-US" altLang="zh-CN"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Advantage</a:t>
                      </a:r>
                      <a:endParaRPr lang="zh-CN" altLang="en-US"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7AD2F7"/>
                    </a:solidFill>
                  </a:tcPr>
                </a:tc>
                <a:tc>
                  <a:txBody>
                    <a:bodyPr/>
                    <a:lstStyle/>
                    <a:p>
                      <a:pPr algn="ctr"/>
                      <a:r>
                        <a:rPr lang="en-US" altLang="zh-CN"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Major Disadvantage</a:t>
                      </a:r>
                      <a:endParaRPr lang="zh-CN" altLang="en-US" sz="1200" b="1"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7AD2F7"/>
                    </a:solidFill>
                  </a:tcPr>
                </a:tc>
                <a:extLst>
                  <a:ext uri="{0D108BD9-81ED-4DB2-BD59-A6C34878D82A}">
                    <a16:rowId xmlns:a16="http://schemas.microsoft.com/office/drawing/2014/main" val="540105282"/>
                  </a:ext>
                </a:extLst>
              </a:tr>
              <a:tr h="1419307">
                <a:tc>
                  <a:txBody>
                    <a:bodyPr/>
                    <a:lstStyle/>
                    <a:p>
                      <a:pPr algn="ctr"/>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Simulation-optimization approach</a:t>
                      </a:r>
                      <a:endParaRPr lang="zh-CN" altLang="en-US"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tc>
                  <a:txBody>
                    <a:bodyPr/>
                    <a:lstStyle/>
                    <a:p>
                      <a:pPr algn="l"/>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Linear programming and multiple regression</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(Gorelick et al., 1983)</a:t>
                      </a:r>
                    </a:p>
                    <a:p>
                      <a:pPr algn="l"/>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Progressive genetic algorithm</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(Aral et al.,</a:t>
                      </a:r>
                      <a:r>
                        <a:rPr lang="zh-CN" altLang="en-US"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2001)</a:t>
                      </a:r>
                    </a:p>
                    <a:p>
                      <a:pPr algn="l"/>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Particle collision algorithm (PCA) and the Ant colony optimization (ACO) methods</a:t>
                      </a:r>
                      <a:r>
                        <a:rPr lang="en-US" altLang="zh-CN" sz="1200" b="0" i="0" u="none" strike="noStrike" cap="none" baseline="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(Parolin et al., 2015)</a:t>
                      </a:r>
                    </a:p>
                    <a:p>
                      <a:pPr algn="l"/>
                      <a:r>
                        <a:rPr lang="en-US" altLang="zh-CN" sz="1200" b="0" i="0" u="none" strike="noStrike" cap="none" baseline="0"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t>
                      </a:r>
                    </a:p>
                  </a:txBody>
                  <a:tcPr anchor="ctr">
                    <a:solidFill>
                      <a:srgbClr val="CCECFF"/>
                    </a:solidFill>
                  </a:tcPr>
                </a:tc>
                <a:tc>
                  <a:txBody>
                    <a:bodyPr/>
                    <a:lstStyle/>
                    <a:p>
                      <a:pPr algn="l"/>
                      <a:r>
                        <a:rPr lang="en-US" altLang="zh-CN" sz="1200" b="0" i="0" u="none" strike="noStrike" cap="none" baseline="0"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Straightforwardness</a:t>
                      </a:r>
                    </a:p>
                  </a:txBody>
                  <a:tcPr anchor="ctr">
                    <a:solidFill>
                      <a:srgbClr val="CCECFF"/>
                    </a:solidFill>
                  </a:tcPr>
                </a:tc>
                <a:tc>
                  <a:txBody>
                    <a:bodyPr/>
                    <a:lstStyle/>
                    <a:p>
                      <a:r>
                        <a:rPr lang="en-US" altLang="zh-CN" sz="1200" b="0" i="0" u="none" strike="noStrike" cap="none" baseline="0"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The non-uniqueness problem of the inverse solution and high computational costs</a:t>
                      </a:r>
                    </a:p>
                  </a:txBody>
                  <a:tcPr anchor="ctr">
                    <a:solidFill>
                      <a:srgbClr val="CCECFF"/>
                    </a:solidFill>
                  </a:tcPr>
                </a:tc>
                <a:extLst>
                  <a:ext uri="{0D108BD9-81ED-4DB2-BD59-A6C34878D82A}">
                    <a16:rowId xmlns:a16="http://schemas.microsoft.com/office/drawing/2014/main" val="2407201323"/>
                  </a:ext>
                </a:extLst>
              </a:tr>
              <a:tr h="975598">
                <a:tc>
                  <a:txBody>
                    <a:bodyPr/>
                    <a:lstStyle/>
                    <a:p>
                      <a:pPr algn="ctr"/>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Probabilistic approach</a:t>
                      </a:r>
                      <a:endParaRPr lang="zh-CN" altLang="en-US"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tc>
                  <a:txBody>
                    <a:bodyPr/>
                    <a:lstStyle/>
                    <a:p>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Backward location probability density function method</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(Cheng and Jia, 2010)</a:t>
                      </a:r>
                    </a:p>
                    <a:p>
                      <a:r>
                        <a:rPr lang="en-US" altLang="zh-CN" sz="1200" b="0" i="0" u="none" strike="noStrike" cap="none" baseline="0"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Bayesian Approach</a:t>
                      </a:r>
                      <a:r>
                        <a:rPr lang="en-US" altLang="zh-CN" sz="1200" b="0" i="0" u="none" strike="noStrike" cap="none" baseline="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(Jiang et al., 2019)</a:t>
                      </a:r>
                    </a:p>
                    <a:p>
                      <a:r>
                        <a:rPr lang="en-US" altLang="zh-CN" sz="1200" b="0" i="0" u="none" strike="noStrike" cap="none" baseline="0" dirty="0" err="1">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Geostatistics</a:t>
                      </a:r>
                      <a:r>
                        <a:rPr lang="en-US" altLang="zh-CN" sz="1200" b="0" i="0" u="none" strike="noStrike" cap="none" baseline="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t>
                      </a:r>
                      <a:r>
                        <a:rPr lang="en-US" altLang="zh-CN" sz="1200" b="0" i="0" u="none" strike="noStrike" cap="none" baseline="0" dirty="0" err="1">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Boano</a:t>
                      </a:r>
                      <a:r>
                        <a:rPr lang="en-US" altLang="zh-CN" sz="1200" b="0" i="0" u="none" strike="noStrike" cap="none" baseline="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et al., 2005)</a:t>
                      </a:r>
                    </a:p>
                    <a:p>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t>
                      </a:r>
                      <a:endParaRPr lang="zh-CN" altLang="en-US"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tc>
                  <a:txBody>
                    <a:bodyPr/>
                    <a:lstStyle/>
                    <a:p>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The small number of simulations</a:t>
                      </a:r>
                      <a:endParaRPr lang="zh-CN" altLang="en-US"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tc>
                  <a:txBody>
                    <a:bodyPr/>
                    <a:lstStyle/>
                    <a:p>
                      <a:r>
                        <a:rPr lang="en-US" altLang="zh-CN"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Limited number of identified pollutant sources</a:t>
                      </a:r>
                      <a:endParaRPr lang="zh-CN" altLang="en-US"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extLst>
                  <a:ext uri="{0D108BD9-81ED-4DB2-BD59-A6C34878D82A}">
                    <a16:rowId xmlns:a16="http://schemas.microsoft.com/office/drawing/2014/main" val="1723044224"/>
                  </a:ext>
                </a:extLst>
              </a:tr>
              <a:tr h="1303387">
                <a:tc>
                  <a:txBody>
                    <a:bodyPr/>
                    <a:lstStyle/>
                    <a:p>
                      <a:pPr algn="ctr"/>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Mathematical approach</a:t>
                      </a:r>
                      <a:endParaRPr lang="zh-CN" altLang="en-US"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tc>
                  <a:txBody>
                    <a:bodyPr/>
                    <a:lstStyle/>
                    <a:p>
                      <a:r>
                        <a:rPr lang="en-US" altLang="zh-CN" sz="1200" b="0" i="0" u="none" strike="noStrike" cap="none"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Analytic extension method</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(Wang and Liu, 2012)</a:t>
                      </a:r>
                    </a:p>
                    <a:p>
                      <a:r>
                        <a:rPr lang="en-US" altLang="zh-CN"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Tikhonov regularization</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t>
                      </a:r>
                      <a:r>
                        <a:rPr lang="en-US" altLang="zh-CN" sz="1200" b="0" i="0" u="none" strike="noStrike" cap="none" dirty="0" err="1">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Mazaheri</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 et al., 2015)</a:t>
                      </a:r>
                    </a:p>
                    <a:p>
                      <a:r>
                        <a:rPr lang="en-US" altLang="zh-CN"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Mathematical framework</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t>
                      </a:r>
                      <a:r>
                        <a:rPr lang="es-E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El Badia et al., 2005</a:t>
                      </a:r>
                      <a:r>
                        <a:rPr lang="en-US" altLang="zh-CN" sz="1200" b="0" i="0" u="none" strike="noStrike" cap="none"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t>
                      </a:r>
                    </a:p>
                    <a:p>
                      <a:r>
                        <a:rPr lang="en-US" altLang="zh-CN"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a:t>
                      </a:r>
                      <a:endParaRPr lang="zh-CN" altLang="en-US"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tc>
                  <a:txBody>
                    <a:bodyPr/>
                    <a:lstStyle/>
                    <a:p>
                      <a:r>
                        <a:rPr lang="en-US" altLang="zh-CN"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Reduction of computational costs</a:t>
                      </a:r>
                      <a:endParaRPr lang="zh-CN" altLang="en-US"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tc>
                  <a:txBody>
                    <a:bodyPr/>
                    <a:lstStyle/>
                    <a:p>
                      <a:r>
                        <a:rPr lang="en-US" altLang="zh-CN"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Complexity</a:t>
                      </a:r>
                      <a:endParaRPr lang="zh-CN" altLang="en-US" sz="1200" b="0" i="0" u="none" strike="noStrike" cap="none"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txBody>
                  <a:tcPr anchor="ctr">
                    <a:solidFill>
                      <a:srgbClr val="CCECFF"/>
                    </a:solidFill>
                  </a:tcPr>
                </a:tc>
                <a:extLst>
                  <a:ext uri="{0D108BD9-81ED-4DB2-BD59-A6C34878D82A}">
                    <a16:rowId xmlns:a16="http://schemas.microsoft.com/office/drawing/2014/main" val="1928556112"/>
                  </a:ext>
                </a:extLst>
              </a:tr>
            </a:tbl>
          </a:graphicData>
        </a:graphic>
      </p:graphicFrame>
    </p:spTree>
    <p:extLst>
      <p:ext uri="{BB962C8B-B14F-4D97-AF65-F5344CB8AC3E}">
        <p14:creationId xmlns:p14="http://schemas.microsoft.com/office/powerpoint/2010/main" val="702978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3"/>
          <a:srcRect/>
          <a:stretch>
            <a:fillRect/>
          </a:stretch>
        </p:blipFill>
        <p:spPr>
          <a:xfrm>
            <a:off x="0" y="55645"/>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4"/>
          <a:stretch>
            <a:fillRect/>
          </a:stretch>
        </p:blipFill>
        <p:spPr>
          <a:xfrm>
            <a:off x="6398325" y="20893"/>
            <a:ext cx="2557113" cy="679378"/>
          </a:xfrm>
          <a:prstGeom prst="rect">
            <a:avLst/>
          </a:prstGeom>
        </p:spPr>
      </p:pic>
      <p:sp>
        <p:nvSpPr>
          <p:cNvPr id="3" name="文本框 2">
            <a:extLst>
              <a:ext uri="{FF2B5EF4-FFF2-40B4-BE49-F238E27FC236}">
                <a16:creationId xmlns:a16="http://schemas.microsoft.com/office/drawing/2014/main" id="{CCABEEF7-45C3-4BA7-A49F-4D3AF9D05298}"/>
              </a:ext>
            </a:extLst>
          </p:cNvPr>
          <p:cNvSpPr txBox="1"/>
          <p:nvPr/>
        </p:nvSpPr>
        <p:spPr>
          <a:xfrm>
            <a:off x="155981" y="1104452"/>
            <a:ext cx="4288534" cy="369332"/>
          </a:xfrm>
          <a:prstGeom prst="rect">
            <a:avLst/>
          </a:prstGeom>
          <a:noFill/>
        </p:spPr>
        <p:txBody>
          <a:bodyPr wrap="square" rtlCol="0">
            <a:spAutoFit/>
          </a:bodyPr>
          <a:lstStyle/>
          <a:p>
            <a:r>
              <a:rPr lang="en-US" altLang="zh-CN" sz="1800" dirty="0">
                <a:solidFill>
                  <a:srgbClr val="F0A182"/>
                </a:solidFill>
                <a:latin typeface="Times New Roman" panose="02020603050405020304" pitchFamily="18" charset="0"/>
                <a:cs typeface="Times New Roman" panose="02020603050405020304" pitchFamily="18" charset="0"/>
              </a:rPr>
              <a:t>Practical problems and technical bottlenecks</a:t>
            </a:r>
          </a:p>
        </p:txBody>
      </p:sp>
      <p:sp>
        <p:nvSpPr>
          <p:cNvPr id="4" name="等腰三角形 3">
            <a:extLst>
              <a:ext uri="{FF2B5EF4-FFF2-40B4-BE49-F238E27FC236}">
                <a16:creationId xmlns:a16="http://schemas.microsoft.com/office/drawing/2014/main" id="{B905527F-0066-AFC3-2B83-4F273254D85E}"/>
              </a:ext>
            </a:extLst>
          </p:cNvPr>
          <p:cNvSpPr/>
          <p:nvPr/>
        </p:nvSpPr>
        <p:spPr>
          <a:xfrm>
            <a:off x="5316628" y="1634548"/>
            <a:ext cx="3098746" cy="2599466"/>
          </a:xfrm>
          <a:prstGeom prst="triangle">
            <a:avLst>
              <a:gd name="adj" fmla="val 50000"/>
            </a:avLst>
          </a:prstGeom>
          <a:solidFill>
            <a:schemeClr val="accent5">
              <a:lumMod val="40000"/>
              <a:lumOff val="60000"/>
              <a:alpha val="89804"/>
            </a:scheme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6" name="任意多边形: 形状 5">
            <a:extLst>
              <a:ext uri="{FF2B5EF4-FFF2-40B4-BE49-F238E27FC236}">
                <a16:creationId xmlns:a16="http://schemas.microsoft.com/office/drawing/2014/main" id="{AA50F64A-0ABF-D2EA-4FD6-FA16A4928098}"/>
              </a:ext>
            </a:extLst>
          </p:cNvPr>
          <p:cNvSpPr/>
          <p:nvPr/>
        </p:nvSpPr>
        <p:spPr>
          <a:xfrm>
            <a:off x="7472240" y="3564416"/>
            <a:ext cx="1325088" cy="720565"/>
          </a:xfrm>
          <a:custGeom>
            <a:avLst/>
            <a:gdLst>
              <a:gd name="connsiteX0" fmla="*/ 0 w 6244376"/>
              <a:gd name="connsiteY0" fmla="*/ 160490 h 962922"/>
              <a:gd name="connsiteX1" fmla="*/ 160490 w 6244376"/>
              <a:gd name="connsiteY1" fmla="*/ 0 h 962922"/>
              <a:gd name="connsiteX2" fmla="*/ 6083886 w 6244376"/>
              <a:gd name="connsiteY2" fmla="*/ 0 h 962922"/>
              <a:gd name="connsiteX3" fmla="*/ 6244376 w 6244376"/>
              <a:gd name="connsiteY3" fmla="*/ 160490 h 962922"/>
              <a:gd name="connsiteX4" fmla="*/ 6244376 w 6244376"/>
              <a:gd name="connsiteY4" fmla="*/ 802432 h 962922"/>
              <a:gd name="connsiteX5" fmla="*/ 6083886 w 6244376"/>
              <a:gd name="connsiteY5" fmla="*/ 962922 h 962922"/>
              <a:gd name="connsiteX6" fmla="*/ 160490 w 6244376"/>
              <a:gd name="connsiteY6" fmla="*/ 962922 h 962922"/>
              <a:gd name="connsiteX7" fmla="*/ 0 w 6244376"/>
              <a:gd name="connsiteY7" fmla="*/ 802432 h 962922"/>
              <a:gd name="connsiteX8" fmla="*/ 0 w 6244376"/>
              <a:gd name="connsiteY8" fmla="*/ 160490 h 96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4376" h="962922">
                <a:moveTo>
                  <a:pt x="0" y="160490"/>
                </a:moveTo>
                <a:cubicBezTo>
                  <a:pt x="0" y="71854"/>
                  <a:pt x="71854" y="0"/>
                  <a:pt x="160490" y="0"/>
                </a:cubicBezTo>
                <a:lnTo>
                  <a:pt x="6083886" y="0"/>
                </a:lnTo>
                <a:cubicBezTo>
                  <a:pt x="6172522" y="0"/>
                  <a:pt x="6244376" y="71854"/>
                  <a:pt x="6244376" y="160490"/>
                </a:cubicBezTo>
                <a:lnTo>
                  <a:pt x="6244376" y="802432"/>
                </a:lnTo>
                <a:cubicBezTo>
                  <a:pt x="6244376" y="891068"/>
                  <a:pt x="6172522" y="962922"/>
                  <a:pt x="6083886" y="962922"/>
                </a:cubicBezTo>
                <a:lnTo>
                  <a:pt x="160490" y="962922"/>
                </a:lnTo>
                <a:cubicBezTo>
                  <a:pt x="71854" y="962922"/>
                  <a:pt x="0" y="891068"/>
                  <a:pt x="0" y="802432"/>
                </a:cubicBezTo>
                <a:lnTo>
                  <a:pt x="0" y="160490"/>
                </a:lnTo>
                <a:close/>
              </a:path>
            </a:pathLst>
          </a:custGeom>
          <a:solidFill>
            <a:sysClr val="window" lastClr="FFFFFF">
              <a:alpha val="90000"/>
              <a:hueOff val="0"/>
              <a:satOff val="0"/>
              <a:lumOff val="0"/>
              <a:alphaOff val="0"/>
            </a:sysClr>
          </a:solidFill>
          <a:ln w="12700" cap="flat" cmpd="sng" algn="ctr">
            <a:solidFill>
              <a:schemeClr val="accent1">
                <a:alpha val="9000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0346" tIns="100346" rIns="100346" bIns="100346" numCol="1" spcCol="1270" anchor="ctr" anchorCtr="0">
            <a:noAutofit/>
          </a:bodyPr>
          <a:lstStyle/>
          <a:p>
            <a:pPr marL="0" lvl="0" indent="0" algn="ctr" defTabSz="622300">
              <a:lnSpc>
                <a:spcPct val="90000"/>
              </a:lnSpc>
              <a:spcBef>
                <a:spcPct val="0"/>
              </a:spcBef>
              <a:spcAft>
                <a:spcPct val="35000"/>
              </a:spcAft>
              <a:buFont typeface="Wingdings" panose="05000000000000000000" pitchFamily="2" charset="2"/>
              <a:buNone/>
            </a:pPr>
            <a:r>
              <a:rPr lang="en-US" altLang="zh-CN" sz="1400" kern="12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Data assimilation</a:t>
            </a:r>
            <a:endParaRPr lang="zh-CN" altLang="en-US" sz="1400" kern="12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任意多边形: 形状 6">
            <a:extLst>
              <a:ext uri="{FF2B5EF4-FFF2-40B4-BE49-F238E27FC236}">
                <a16:creationId xmlns:a16="http://schemas.microsoft.com/office/drawing/2014/main" id="{5386097A-E1E6-EEDD-70E2-24D8DA75D094}"/>
              </a:ext>
            </a:extLst>
          </p:cNvPr>
          <p:cNvSpPr/>
          <p:nvPr/>
        </p:nvSpPr>
        <p:spPr>
          <a:xfrm>
            <a:off x="4953959" y="3567213"/>
            <a:ext cx="1325088" cy="720565"/>
          </a:xfrm>
          <a:custGeom>
            <a:avLst/>
            <a:gdLst>
              <a:gd name="connsiteX0" fmla="*/ 0 w 6244376"/>
              <a:gd name="connsiteY0" fmla="*/ 160490 h 962922"/>
              <a:gd name="connsiteX1" fmla="*/ 160490 w 6244376"/>
              <a:gd name="connsiteY1" fmla="*/ 0 h 962922"/>
              <a:gd name="connsiteX2" fmla="*/ 6083886 w 6244376"/>
              <a:gd name="connsiteY2" fmla="*/ 0 h 962922"/>
              <a:gd name="connsiteX3" fmla="*/ 6244376 w 6244376"/>
              <a:gd name="connsiteY3" fmla="*/ 160490 h 962922"/>
              <a:gd name="connsiteX4" fmla="*/ 6244376 w 6244376"/>
              <a:gd name="connsiteY4" fmla="*/ 802432 h 962922"/>
              <a:gd name="connsiteX5" fmla="*/ 6083886 w 6244376"/>
              <a:gd name="connsiteY5" fmla="*/ 962922 h 962922"/>
              <a:gd name="connsiteX6" fmla="*/ 160490 w 6244376"/>
              <a:gd name="connsiteY6" fmla="*/ 962922 h 962922"/>
              <a:gd name="connsiteX7" fmla="*/ 0 w 6244376"/>
              <a:gd name="connsiteY7" fmla="*/ 802432 h 962922"/>
              <a:gd name="connsiteX8" fmla="*/ 0 w 6244376"/>
              <a:gd name="connsiteY8" fmla="*/ 160490 h 96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4376" h="962922">
                <a:moveTo>
                  <a:pt x="0" y="160490"/>
                </a:moveTo>
                <a:cubicBezTo>
                  <a:pt x="0" y="71854"/>
                  <a:pt x="71854" y="0"/>
                  <a:pt x="160490" y="0"/>
                </a:cubicBezTo>
                <a:lnTo>
                  <a:pt x="6083886" y="0"/>
                </a:lnTo>
                <a:cubicBezTo>
                  <a:pt x="6172522" y="0"/>
                  <a:pt x="6244376" y="71854"/>
                  <a:pt x="6244376" y="160490"/>
                </a:cubicBezTo>
                <a:lnTo>
                  <a:pt x="6244376" y="802432"/>
                </a:lnTo>
                <a:cubicBezTo>
                  <a:pt x="6244376" y="891068"/>
                  <a:pt x="6172522" y="962922"/>
                  <a:pt x="6083886" y="962922"/>
                </a:cubicBezTo>
                <a:lnTo>
                  <a:pt x="160490" y="962922"/>
                </a:lnTo>
                <a:cubicBezTo>
                  <a:pt x="71854" y="962922"/>
                  <a:pt x="0" y="891068"/>
                  <a:pt x="0" y="802432"/>
                </a:cubicBezTo>
                <a:lnTo>
                  <a:pt x="0" y="160490"/>
                </a:lnTo>
                <a:close/>
              </a:path>
            </a:pathLst>
          </a:custGeom>
          <a:solidFill>
            <a:sysClr val="window" lastClr="FFFFFF">
              <a:alpha val="90000"/>
              <a:hueOff val="0"/>
              <a:satOff val="0"/>
              <a:lumOff val="0"/>
              <a:alphaOff val="0"/>
            </a:sysClr>
          </a:solidFill>
          <a:ln w="12700" cap="flat" cmpd="sng" algn="ctr">
            <a:solidFill>
              <a:schemeClr val="accent1">
                <a:alpha val="7000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0346" tIns="100346" rIns="100346" bIns="100346" numCol="1" spcCol="1270" anchor="ctr" anchorCtr="0">
            <a:noAutofit/>
          </a:bodyPr>
          <a:lstStyle/>
          <a:p>
            <a:pPr marL="0" lvl="0" indent="0" algn="ctr" defTabSz="622300">
              <a:lnSpc>
                <a:spcPct val="90000"/>
              </a:lnSpc>
              <a:spcBef>
                <a:spcPct val="0"/>
              </a:spcBef>
              <a:spcAft>
                <a:spcPct val="35000"/>
              </a:spcAft>
              <a:buNone/>
            </a:pPr>
            <a:r>
              <a:rPr lang="en-US" altLang="zh-CN" kern="12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M</a:t>
            </a:r>
            <a:r>
              <a:rPr lang="en-US" altLang="zh-CN" sz="1400" kern="12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ulti-source information fusion</a:t>
            </a:r>
            <a:endParaRPr lang="zh-CN" altLang="en-US" sz="1400" kern="12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任意多边形: 形状 7">
            <a:extLst>
              <a:ext uri="{FF2B5EF4-FFF2-40B4-BE49-F238E27FC236}">
                <a16:creationId xmlns:a16="http://schemas.microsoft.com/office/drawing/2014/main" id="{D83A1853-61C5-64AE-2355-5780EFA7EA6B}"/>
              </a:ext>
            </a:extLst>
          </p:cNvPr>
          <p:cNvSpPr/>
          <p:nvPr/>
        </p:nvSpPr>
        <p:spPr>
          <a:xfrm>
            <a:off x="6033804" y="2065121"/>
            <a:ext cx="1664391" cy="720565"/>
          </a:xfrm>
          <a:custGeom>
            <a:avLst/>
            <a:gdLst>
              <a:gd name="connsiteX0" fmla="*/ 0 w 6244376"/>
              <a:gd name="connsiteY0" fmla="*/ 160490 h 962922"/>
              <a:gd name="connsiteX1" fmla="*/ 160490 w 6244376"/>
              <a:gd name="connsiteY1" fmla="*/ 0 h 962922"/>
              <a:gd name="connsiteX2" fmla="*/ 6083886 w 6244376"/>
              <a:gd name="connsiteY2" fmla="*/ 0 h 962922"/>
              <a:gd name="connsiteX3" fmla="*/ 6244376 w 6244376"/>
              <a:gd name="connsiteY3" fmla="*/ 160490 h 962922"/>
              <a:gd name="connsiteX4" fmla="*/ 6244376 w 6244376"/>
              <a:gd name="connsiteY4" fmla="*/ 802432 h 962922"/>
              <a:gd name="connsiteX5" fmla="*/ 6083886 w 6244376"/>
              <a:gd name="connsiteY5" fmla="*/ 962922 h 962922"/>
              <a:gd name="connsiteX6" fmla="*/ 160490 w 6244376"/>
              <a:gd name="connsiteY6" fmla="*/ 962922 h 962922"/>
              <a:gd name="connsiteX7" fmla="*/ 0 w 6244376"/>
              <a:gd name="connsiteY7" fmla="*/ 802432 h 962922"/>
              <a:gd name="connsiteX8" fmla="*/ 0 w 6244376"/>
              <a:gd name="connsiteY8" fmla="*/ 160490 h 96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4376" h="962922">
                <a:moveTo>
                  <a:pt x="0" y="160490"/>
                </a:moveTo>
                <a:cubicBezTo>
                  <a:pt x="0" y="71854"/>
                  <a:pt x="71854" y="0"/>
                  <a:pt x="160490" y="0"/>
                </a:cubicBezTo>
                <a:lnTo>
                  <a:pt x="6083886" y="0"/>
                </a:lnTo>
                <a:cubicBezTo>
                  <a:pt x="6172522" y="0"/>
                  <a:pt x="6244376" y="71854"/>
                  <a:pt x="6244376" y="160490"/>
                </a:cubicBezTo>
                <a:lnTo>
                  <a:pt x="6244376" y="802432"/>
                </a:lnTo>
                <a:cubicBezTo>
                  <a:pt x="6244376" y="891068"/>
                  <a:pt x="6172522" y="962922"/>
                  <a:pt x="6083886" y="962922"/>
                </a:cubicBezTo>
                <a:lnTo>
                  <a:pt x="160490" y="962922"/>
                </a:lnTo>
                <a:cubicBezTo>
                  <a:pt x="71854" y="962922"/>
                  <a:pt x="0" y="891068"/>
                  <a:pt x="0" y="802432"/>
                </a:cubicBezTo>
                <a:lnTo>
                  <a:pt x="0" y="160490"/>
                </a:lnTo>
                <a:close/>
              </a:path>
            </a:pathLst>
          </a:custGeom>
          <a:solidFill>
            <a:sysClr val="window" lastClr="FFFFFF">
              <a:alpha val="90000"/>
              <a:hueOff val="0"/>
              <a:satOff val="0"/>
              <a:lumOff val="0"/>
              <a:alphaOff val="0"/>
            </a:sysClr>
          </a:solidFill>
          <a:ln w="12700" cap="flat" cmpd="sng" algn="ctr">
            <a:solidFill>
              <a:schemeClr val="accent1">
                <a:alpha val="5000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0346" tIns="100346" rIns="100346" bIns="100346" numCol="1" spcCol="1270" anchor="ctr" anchorCtr="0">
            <a:noAutofit/>
          </a:bodyPr>
          <a:lstStyle/>
          <a:p>
            <a:pPr marL="0" lvl="0" indent="0" algn="ctr" defTabSz="622300">
              <a:lnSpc>
                <a:spcPct val="90000"/>
              </a:lnSpc>
              <a:spcBef>
                <a:spcPct val="0"/>
              </a:spcBef>
              <a:spcAft>
                <a:spcPct val="35000"/>
              </a:spcAft>
              <a:buNone/>
            </a:pPr>
            <a:r>
              <a:rPr lang="en-US" altLang="zh-CN" kern="12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Optimal layout of monitoring network</a:t>
            </a:r>
            <a:endParaRPr lang="zh-CN" altLang="en-US" kern="1200"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6" name="图片 15" descr="地图&#10;&#10;描述已自动生成">
            <a:extLst>
              <a:ext uri="{FF2B5EF4-FFF2-40B4-BE49-F238E27FC236}">
                <a16:creationId xmlns:a16="http://schemas.microsoft.com/office/drawing/2014/main" id="{C2282C20-C334-A29C-D0D3-B9C98991BDA4}"/>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l="32392" t="24268" r="29241" b="26119"/>
          <a:stretch>
            <a:fillRect/>
          </a:stretch>
        </p:blipFill>
        <p:spPr>
          <a:xfrm rot="10800000">
            <a:off x="6080531" y="2969862"/>
            <a:ext cx="1570936" cy="1249492"/>
          </a:xfrm>
          <a:custGeom>
            <a:avLst/>
            <a:gdLst>
              <a:gd name="connsiteX0" fmla="*/ 1973403 w 3946806"/>
              <a:gd name="connsiteY0" fmla="*/ 0 h 3402419"/>
              <a:gd name="connsiteX1" fmla="*/ 3946806 w 3946806"/>
              <a:gd name="connsiteY1" fmla="*/ 3402419 h 3402419"/>
              <a:gd name="connsiteX2" fmla="*/ 0 w 3946806"/>
              <a:gd name="connsiteY2" fmla="*/ 3402419 h 3402419"/>
            </a:gdLst>
            <a:ahLst/>
            <a:cxnLst>
              <a:cxn ang="0">
                <a:pos x="connsiteX0" y="connsiteY0"/>
              </a:cxn>
              <a:cxn ang="0">
                <a:pos x="connsiteX1" y="connsiteY1"/>
              </a:cxn>
              <a:cxn ang="0">
                <a:pos x="connsiteX2" y="connsiteY2"/>
              </a:cxn>
            </a:cxnLst>
            <a:rect l="l" t="t" r="r" b="b"/>
            <a:pathLst>
              <a:path w="3946806" h="3402419">
                <a:moveTo>
                  <a:pt x="1973403" y="0"/>
                </a:moveTo>
                <a:lnTo>
                  <a:pt x="3946806" y="3402419"/>
                </a:lnTo>
                <a:lnTo>
                  <a:pt x="0" y="3402419"/>
                </a:lnTo>
                <a:close/>
              </a:path>
            </a:pathLst>
          </a:custGeom>
        </p:spPr>
      </p:pic>
      <p:sp>
        <p:nvSpPr>
          <p:cNvPr id="18" name="矩形 17">
            <a:extLst>
              <a:ext uri="{FF2B5EF4-FFF2-40B4-BE49-F238E27FC236}">
                <a16:creationId xmlns:a16="http://schemas.microsoft.com/office/drawing/2014/main" id="{95D0016C-7656-BDB0-AA21-4363EBFF039A}"/>
              </a:ext>
            </a:extLst>
          </p:cNvPr>
          <p:cNvSpPr/>
          <p:nvPr/>
        </p:nvSpPr>
        <p:spPr>
          <a:xfrm>
            <a:off x="356564" y="1538041"/>
            <a:ext cx="3779618" cy="2942986"/>
          </a:xfrm>
          <a:prstGeom prst="rect">
            <a:avLst/>
          </a:prstGeom>
          <a:noFill/>
          <a:ln w="38100">
            <a:solidFill>
              <a:srgbClr val="F0A1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a:endParaRPr lang="zh-CN" altLang="en-US">
              <a:solidFill>
                <a:srgbClr val="FF0000"/>
              </a:solidFill>
            </a:endParaRPr>
          </a:p>
        </p:txBody>
      </p:sp>
      <p:sp>
        <p:nvSpPr>
          <p:cNvPr id="19" name="文本框 18">
            <a:extLst>
              <a:ext uri="{FF2B5EF4-FFF2-40B4-BE49-F238E27FC236}">
                <a16:creationId xmlns:a16="http://schemas.microsoft.com/office/drawing/2014/main" id="{054BB7F2-686C-D28E-85F1-9C132925B11E}"/>
              </a:ext>
            </a:extLst>
          </p:cNvPr>
          <p:cNvSpPr txBox="1"/>
          <p:nvPr/>
        </p:nvSpPr>
        <p:spPr>
          <a:xfrm>
            <a:off x="410440" y="1778859"/>
            <a:ext cx="3779617" cy="259827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b="0" i="0" dirty="0">
                <a:solidFill>
                  <a:schemeClr val="accent2"/>
                </a:solidFill>
                <a:effectLst/>
                <a:latin typeface="Times New Roman" panose="02020603050405020304" pitchFamily="18" charset="0"/>
                <a:ea typeface="楷体" panose="02010609060101010101" pitchFamily="49" charset="-122"/>
                <a:cs typeface="Times New Roman" panose="02020603050405020304" pitchFamily="18" charset="0"/>
              </a:rPr>
              <a:t>The preconditions of model are high and  calibration data demand is large.</a:t>
            </a:r>
          </a:p>
          <a:p>
            <a:pPr marL="285750" indent="-285750">
              <a:lnSpc>
                <a:spcPct val="150000"/>
              </a:lnSpc>
              <a:buFont typeface="Wingdings" panose="05000000000000000000" pitchFamily="2" charset="2"/>
              <a:buChar char="Ø"/>
            </a:pPr>
            <a:r>
              <a:rPr lang="en-US" altLang="zh-CN"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rPr>
              <a:t>The time for obtaining monitoring data is too long, which violates the timeliness of source identification.</a:t>
            </a:r>
          </a:p>
          <a:p>
            <a:pPr marL="285750" indent="-285750">
              <a:lnSpc>
                <a:spcPct val="150000"/>
              </a:lnSpc>
              <a:buFont typeface="Wingdings" panose="05000000000000000000" pitchFamily="2" charset="2"/>
              <a:buChar char="Ø"/>
            </a:pPr>
            <a:r>
              <a:rPr lang="en-US" altLang="zh-CN" dirty="0">
                <a:solidFill>
                  <a:schemeClr val="accent2"/>
                </a:solidFill>
                <a:latin typeface="Times New Roman" panose="02020603050405020304" pitchFamily="18" charset="0"/>
                <a:ea typeface="楷体" panose="02010609060101010101" pitchFamily="49" charset="-122"/>
                <a:cs typeface="Times New Roman" panose="02020603050405020304" pitchFamily="18" charset="0"/>
              </a:rPr>
              <a:t>There are many kinds of pollutants, but little information is extracted.</a:t>
            </a:r>
          </a:p>
          <a:p>
            <a:pPr marL="285750" indent="-285750">
              <a:lnSpc>
                <a:spcPct val="150000"/>
              </a:lnSpc>
              <a:buFont typeface="Wingdings" panose="05000000000000000000" pitchFamily="2" charset="2"/>
              <a:buChar char="Ø"/>
            </a:pPr>
            <a:endParaRPr lang="en-US" altLang="zh-CN" sz="1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矩形 19">
            <a:extLst>
              <a:ext uri="{FF2B5EF4-FFF2-40B4-BE49-F238E27FC236}">
                <a16:creationId xmlns:a16="http://schemas.microsoft.com/office/drawing/2014/main" id="{86DAA63B-CCD6-B6A4-6002-27AAE41D8523}"/>
              </a:ext>
            </a:extLst>
          </p:cNvPr>
          <p:cNvSpPr/>
          <p:nvPr/>
        </p:nvSpPr>
        <p:spPr>
          <a:xfrm>
            <a:off x="4864807" y="1538042"/>
            <a:ext cx="4090631" cy="2942986"/>
          </a:xfrm>
          <a:prstGeom prst="rect">
            <a:avLst/>
          </a:prstGeom>
          <a:noFill/>
          <a:ln w="38100">
            <a:solidFill>
              <a:srgbClr val="D9D1C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mn-lt"/>
                <a:ea typeface="+mn-ea"/>
                <a:cs typeface="+mn-cs"/>
                <a:sym typeface="Arial" panose="020B0604020202020204"/>
              </a:defRPr>
            </a:lvl9pPr>
          </a:lstStyle>
          <a:p>
            <a:pPr algn="ctr"/>
            <a:endParaRPr lang="zh-CN" altLang="en-US"/>
          </a:p>
        </p:txBody>
      </p:sp>
      <p:sp>
        <p:nvSpPr>
          <p:cNvPr id="21" name="文本框 20">
            <a:extLst>
              <a:ext uri="{FF2B5EF4-FFF2-40B4-BE49-F238E27FC236}">
                <a16:creationId xmlns:a16="http://schemas.microsoft.com/office/drawing/2014/main" id="{54E10F3D-2FFB-5F8E-A5EA-FDB5896A892C}"/>
              </a:ext>
            </a:extLst>
          </p:cNvPr>
          <p:cNvSpPr txBox="1"/>
          <p:nvPr/>
        </p:nvSpPr>
        <p:spPr>
          <a:xfrm>
            <a:off x="6080530" y="1113201"/>
            <a:ext cx="1503806" cy="369332"/>
          </a:xfrm>
          <a:prstGeom prst="rect">
            <a:avLst/>
          </a:prstGeom>
          <a:noFill/>
        </p:spPr>
        <p:txBody>
          <a:bodyPr wrap="square" rtlCol="0">
            <a:spAutoFit/>
          </a:bodyPr>
          <a:lstStyle/>
          <a:p>
            <a:r>
              <a:rPr lang="en-US" altLang="zh-CN" sz="1800" dirty="0">
                <a:solidFill>
                  <a:schemeClr val="accent3">
                    <a:lumMod val="75000"/>
                  </a:schemeClr>
                </a:solidFill>
                <a:latin typeface="Times New Roman" panose="02020603050405020304" pitchFamily="18" charset="0"/>
                <a:cs typeface="Times New Roman" panose="02020603050405020304" pitchFamily="18" charset="0"/>
              </a:rPr>
              <a:t>Solution path</a:t>
            </a:r>
          </a:p>
        </p:txBody>
      </p:sp>
      <p:sp>
        <p:nvSpPr>
          <p:cNvPr id="2" name="箭头: 右 1">
            <a:extLst>
              <a:ext uri="{FF2B5EF4-FFF2-40B4-BE49-F238E27FC236}">
                <a16:creationId xmlns:a16="http://schemas.microsoft.com/office/drawing/2014/main" id="{7A43ABF0-F681-25D6-FCFE-8EE63B7DFBBB}"/>
              </a:ext>
            </a:extLst>
          </p:cNvPr>
          <p:cNvSpPr/>
          <p:nvPr/>
        </p:nvSpPr>
        <p:spPr>
          <a:xfrm>
            <a:off x="4190057" y="2669233"/>
            <a:ext cx="620875" cy="377190"/>
          </a:xfrm>
          <a:prstGeom prst="rightArrow">
            <a:avLst/>
          </a:prstGeom>
          <a:solidFill>
            <a:srgbClr val="D9D1C2"/>
          </a:solidFill>
          <a:ln w="12700">
            <a:solidFill>
              <a:srgbClr val="F0A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4535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3"/>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4"/>
          <a:stretch>
            <a:fillRect/>
          </a:stretch>
        </p:blipFill>
        <p:spPr>
          <a:xfrm>
            <a:off x="6398327" y="20893"/>
            <a:ext cx="2557113" cy="679378"/>
          </a:xfrm>
          <a:prstGeom prst="rect">
            <a:avLst/>
          </a:prstGeom>
        </p:spPr>
      </p:pic>
      <p:pic>
        <p:nvPicPr>
          <p:cNvPr id="4" name="图片 3">
            <a:extLst>
              <a:ext uri="{FF2B5EF4-FFF2-40B4-BE49-F238E27FC236}">
                <a16:creationId xmlns:a16="http://schemas.microsoft.com/office/drawing/2014/main" id="{D3B403EE-29D3-4F10-8172-334521AE824D}"/>
              </a:ext>
            </a:extLst>
          </p:cNvPr>
          <p:cNvPicPr>
            <a:picLocks noChangeAspect="1"/>
          </p:cNvPicPr>
          <p:nvPr/>
        </p:nvPicPr>
        <p:blipFill>
          <a:blip r:embed="rId5"/>
          <a:stretch>
            <a:fillRect/>
          </a:stretch>
        </p:blipFill>
        <p:spPr>
          <a:xfrm>
            <a:off x="3134586" y="1258825"/>
            <a:ext cx="2706388" cy="1441416"/>
          </a:xfrm>
          <a:prstGeom prst="rect">
            <a:avLst/>
          </a:prstGeom>
        </p:spPr>
      </p:pic>
      <p:pic>
        <p:nvPicPr>
          <p:cNvPr id="7" name="图片 6">
            <a:extLst>
              <a:ext uri="{FF2B5EF4-FFF2-40B4-BE49-F238E27FC236}">
                <a16:creationId xmlns:a16="http://schemas.microsoft.com/office/drawing/2014/main" id="{7EE178A0-FC72-411A-9D16-B9E9161B61E8}"/>
              </a:ext>
            </a:extLst>
          </p:cNvPr>
          <p:cNvPicPr>
            <a:picLocks noChangeAspect="1"/>
          </p:cNvPicPr>
          <p:nvPr/>
        </p:nvPicPr>
        <p:blipFill>
          <a:blip r:embed="rId6"/>
          <a:stretch>
            <a:fillRect/>
          </a:stretch>
        </p:blipFill>
        <p:spPr>
          <a:xfrm>
            <a:off x="459946" y="3458840"/>
            <a:ext cx="1829464" cy="1106495"/>
          </a:xfrm>
          <a:prstGeom prst="rect">
            <a:avLst/>
          </a:prstGeom>
        </p:spPr>
      </p:pic>
      <p:sp>
        <p:nvSpPr>
          <p:cNvPr id="12" name="文本框 11">
            <a:extLst>
              <a:ext uri="{FF2B5EF4-FFF2-40B4-BE49-F238E27FC236}">
                <a16:creationId xmlns:a16="http://schemas.microsoft.com/office/drawing/2014/main" id="{5F1676E7-0066-447C-9ACB-ED2FCB8E511D}"/>
              </a:ext>
            </a:extLst>
          </p:cNvPr>
          <p:cNvSpPr txBox="1"/>
          <p:nvPr/>
        </p:nvSpPr>
        <p:spPr>
          <a:xfrm>
            <a:off x="727156" y="4563236"/>
            <a:ext cx="1400376" cy="276999"/>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Sun et al., 2022</a:t>
            </a:r>
            <a:endParaRPr lang="zh-CN" altLang="en-US" sz="12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3ABAA862-5C82-433B-9DBB-6A55D9397F6C}"/>
              </a:ext>
            </a:extLst>
          </p:cNvPr>
          <p:cNvSpPr txBox="1"/>
          <p:nvPr/>
        </p:nvSpPr>
        <p:spPr>
          <a:xfrm>
            <a:off x="591113" y="2940876"/>
            <a:ext cx="1797133" cy="307777"/>
          </a:xfrm>
          <a:prstGeom prst="rect">
            <a:avLst/>
          </a:prstGeom>
          <a:noFill/>
        </p:spPr>
        <p:txBody>
          <a:bodyPr wrap="square" rtlCol="0">
            <a:spAutoFit/>
          </a:bodyPr>
          <a:lstStyle/>
          <a:p>
            <a:r>
              <a:rPr lang="en-US" altLang="zh-CN" b="1" dirty="0">
                <a:solidFill>
                  <a:schemeClr val="tx1">
                    <a:lumMod val="50000"/>
                  </a:schemeClr>
                </a:solidFill>
              </a:rPr>
              <a:t>In situ monitoring</a:t>
            </a:r>
            <a:endParaRPr lang="zh-CN" altLang="en-US" b="1" dirty="0">
              <a:solidFill>
                <a:schemeClr val="tx1">
                  <a:lumMod val="50000"/>
                </a:schemeClr>
              </a:solidFill>
            </a:endParaRPr>
          </a:p>
        </p:txBody>
      </p:sp>
      <p:sp>
        <p:nvSpPr>
          <p:cNvPr id="13" name="文本框 12">
            <a:extLst>
              <a:ext uri="{FF2B5EF4-FFF2-40B4-BE49-F238E27FC236}">
                <a16:creationId xmlns:a16="http://schemas.microsoft.com/office/drawing/2014/main" id="{D30040CF-830A-4ACD-A597-54F01A6D0737}"/>
              </a:ext>
            </a:extLst>
          </p:cNvPr>
          <p:cNvSpPr txBox="1"/>
          <p:nvPr/>
        </p:nvSpPr>
        <p:spPr>
          <a:xfrm>
            <a:off x="5922902" y="1519261"/>
            <a:ext cx="1763506" cy="830997"/>
          </a:xfrm>
          <a:prstGeom prst="rect">
            <a:avLst/>
          </a:prstGeom>
          <a:noFill/>
        </p:spPr>
        <p:txBody>
          <a:bodyPr wrap="square" rtlCol="0">
            <a:spAutoFit/>
          </a:bodyPr>
          <a:lstStyle/>
          <a:p>
            <a:r>
              <a:rPr lang="en-US" altLang="zh-CN" sz="1200" b="1" dirty="0">
                <a:solidFill>
                  <a:srgbClr val="00B050"/>
                </a:solidFill>
              </a:rPr>
              <a:t>A tiered  monitoring framework</a:t>
            </a:r>
            <a:r>
              <a:rPr lang="zh-CN" altLang="en-US" sz="1200" b="1" dirty="0">
                <a:solidFill>
                  <a:schemeClr val="accent2"/>
                </a:solidFill>
                <a:latin typeface="Times New Roman" panose="02020603050405020304" pitchFamily="18" charset="0"/>
                <a:cs typeface="Times New Roman" panose="02020603050405020304" pitchFamily="18" charset="0"/>
              </a:rPr>
              <a:t>（</a:t>
            </a:r>
            <a:r>
              <a:rPr lang="en-US" altLang="zh-CN" sz="1200" b="1" dirty="0">
                <a:solidFill>
                  <a:schemeClr val="accent2"/>
                </a:solidFill>
                <a:latin typeface="Times New Roman" panose="02020603050405020304" pitchFamily="18" charset="0"/>
                <a:cs typeface="Times New Roman" panose="02020603050405020304" pitchFamily="18" charset="0"/>
              </a:rPr>
              <a:t>O'Grady et al., 2021</a:t>
            </a:r>
            <a:r>
              <a:rPr lang="zh-CN" altLang="en-US" sz="1200" b="1" dirty="0">
                <a:solidFill>
                  <a:schemeClr val="accent2"/>
                </a:solidFill>
                <a:latin typeface="Times New Roman" panose="02020603050405020304" pitchFamily="18" charset="0"/>
                <a:cs typeface="Times New Roman" panose="02020603050405020304" pitchFamily="18" charset="0"/>
              </a:rPr>
              <a:t>）</a:t>
            </a:r>
            <a:endParaRPr lang="en-US" altLang="zh-CN" sz="1200" b="1" dirty="0">
              <a:solidFill>
                <a:schemeClr val="accent2"/>
              </a:solidFill>
              <a:latin typeface="Times New Roman" panose="02020603050405020304" pitchFamily="18" charset="0"/>
              <a:cs typeface="Times New Roman" panose="02020603050405020304" pitchFamily="18" charset="0"/>
            </a:endParaRPr>
          </a:p>
          <a:p>
            <a:endParaRPr lang="zh-CN" altLang="en-US" sz="1200" b="1" dirty="0">
              <a:solidFill>
                <a:srgbClr val="00B050"/>
              </a:solidFill>
            </a:endParaRPr>
          </a:p>
        </p:txBody>
      </p:sp>
      <p:pic>
        <p:nvPicPr>
          <p:cNvPr id="16" name="图片 15">
            <a:extLst>
              <a:ext uri="{FF2B5EF4-FFF2-40B4-BE49-F238E27FC236}">
                <a16:creationId xmlns:a16="http://schemas.microsoft.com/office/drawing/2014/main" id="{6B802F1F-D8C5-4D1A-A128-F30573ED4253}"/>
              </a:ext>
            </a:extLst>
          </p:cNvPr>
          <p:cNvPicPr>
            <a:picLocks noChangeAspect="1"/>
          </p:cNvPicPr>
          <p:nvPr/>
        </p:nvPicPr>
        <p:blipFill>
          <a:blip r:embed="rId7"/>
          <a:stretch>
            <a:fillRect/>
          </a:stretch>
        </p:blipFill>
        <p:spPr>
          <a:xfrm>
            <a:off x="2901982" y="3433284"/>
            <a:ext cx="2072557" cy="1125411"/>
          </a:xfrm>
          <a:prstGeom prst="rect">
            <a:avLst/>
          </a:prstGeom>
        </p:spPr>
      </p:pic>
      <p:sp>
        <p:nvSpPr>
          <p:cNvPr id="20" name="文本框 19">
            <a:extLst>
              <a:ext uri="{FF2B5EF4-FFF2-40B4-BE49-F238E27FC236}">
                <a16:creationId xmlns:a16="http://schemas.microsoft.com/office/drawing/2014/main" id="{71DC24DC-40BA-4750-8B60-26ABC8C0D2C8}"/>
              </a:ext>
            </a:extLst>
          </p:cNvPr>
          <p:cNvSpPr txBox="1"/>
          <p:nvPr/>
        </p:nvSpPr>
        <p:spPr>
          <a:xfrm>
            <a:off x="3134586" y="4563236"/>
            <a:ext cx="1907186" cy="276999"/>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Eichhorn et al., 2018</a:t>
            </a:r>
            <a:endParaRPr lang="zh-CN" altLang="en-US" sz="1200" b="1" dirty="0">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4E470E84-63EA-4CAD-8148-42554B8B1ACB}"/>
              </a:ext>
            </a:extLst>
          </p:cNvPr>
          <p:cNvPicPr>
            <a:picLocks noChangeAspect="1"/>
          </p:cNvPicPr>
          <p:nvPr/>
        </p:nvPicPr>
        <p:blipFill>
          <a:blip r:embed="rId8"/>
          <a:stretch>
            <a:fillRect/>
          </a:stretch>
        </p:blipFill>
        <p:spPr>
          <a:xfrm>
            <a:off x="5312575" y="3433284"/>
            <a:ext cx="3585460" cy="1132051"/>
          </a:xfrm>
          <a:prstGeom prst="rect">
            <a:avLst/>
          </a:prstGeom>
        </p:spPr>
      </p:pic>
      <p:sp>
        <p:nvSpPr>
          <p:cNvPr id="26" name="文本框 25">
            <a:extLst>
              <a:ext uri="{FF2B5EF4-FFF2-40B4-BE49-F238E27FC236}">
                <a16:creationId xmlns:a16="http://schemas.microsoft.com/office/drawing/2014/main" id="{24CAD31D-FAD1-4D09-BD1E-CAA2500CB14A}"/>
              </a:ext>
            </a:extLst>
          </p:cNvPr>
          <p:cNvSpPr txBox="1"/>
          <p:nvPr/>
        </p:nvSpPr>
        <p:spPr>
          <a:xfrm>
            <a:off x="6478516" y="4532458"/>
            <a:ext cx="1644041" cy="307777"/>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Lega et al., 2014</a:t>
            </a:r>
            <a:endParaRPr lang="zh-CN" altLang="en-US" b="1" dirty="0">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DFD3626A-1120-4E79-B3D6-A2CF991BD41F}"/>
              </a:ext>
            </a:extLst>
          </p:cNvPr>
          <p:cNvSpPr/>
          <p:nvPr/>
        </p:nvSpPr>
        <p:spPr>
          <a:xfrm>
            <a:off x="231538" y="3295776"/>
            <a:ext cx="2391611" cy="1544459"/>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9D1BD0AF-1606-4A4C-BE83-21117A4C4A4A}"/>
              </a:ext>
            </a:extLst>
          </p:cNvPr>
          <p:cNvSpPr/>
          <p:nvPr/>
        </p:nvSpPr>
        <p:spPr>
          <a:xfrm>
            <a:off x="2721697" y="3295776"/>
            <a:ext cx="2391611" cy="1544459"/>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0922FF8B-2192-4D79-BB99-2B064D6C2235}"/>
              </a:ext>
            </a:extLst>
          </p:cNvPr>
          <p:cNvSpPr/>
          <p:nvPr/>
        </p:nvSpPr>
        <p:spPr>
          <a:xfrm>
            <a:off x="5253372" y="3295776"/>
            <a:ext cx="3703866" cy="152993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2E41470A-CF6A-4126-AA16-1CB24AFC4C21}"/>
              </a:ext>
            </a:extLst>
          </p:cNvPr>
          <p:cNvSpPr txBox="1"/>
          <p:nvPr/>
        </p:nvSpPr>
        <p:spPr>
          <a:xfrm>
            <a:off x="3188773" y="2940876"/>
            <a:ext cx="1649662" cy="307777"/>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AUV monitoring</a:t>
            </a:r>
            <a:endParaRPr lang="zh-CN" altLang="en-US" b="1" dirty="0">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ACEF740D-7BEA-4840-943C-AB7F9F83BB60}"/>
              </a:ext>
            </a:extLst>
          </p:cNvPr>
          <p:cNvSpPr txBox="1"/>
          <p:nvPr/>
        </p:nvSpPr>
        <p:spPr>
          <a:xfrm>
            <a:off x="5934500" y="2940066"/>
            <a:ext cx="2557113" cy="307777"/>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remote sensing monitoring</a:t>
            </a:r>
            <a:endParaRPr lang="zh-CN" altLang="en-US" b="1" dirty="0">
              <a:latin typeface="Arial" panose="020B0604020202020204" pitchFamily="34" charset="0"/>
              <a:cs typeface="Arial" panose="020B0604020202020204" pitchFamily="34" charset="0"/>
            </a:endParaRPr>
          </a:p>
        </p:txBody>
      </p:sp>
      <p:cxnSp>
        <p:nvCxnSpPr>
          <p:cNvPr id="34" name="直接箭头连接符 33">
            <a:extLst>
              <a:ext uri="{FF2B5EF4-FFF2-40B4-BE49-F238E27FC236}">
                <a16:creationId xmlns:a16="http://schemas.microsoft.com/office/drawing/2014/main" id="{8752762E-684D-4B44-B19E-09C55395E090}"/>
              </a:ext>
            </a:extLst>
          </p:cNvPr>
          <p:cNvCxnSpPr>
            <a:cxnSpLocks/>
            <a:stCxn id="2" idx="0"/>
          </p:cNvCxnSpPr>
          <p:nvPr/>
        </p:nvCxnSpPr>
        <p:spPr>
          <a:xfrm flipV="1">
            <a:off x="1489680" y="2348719"/>
            <a:ext cx="1574576" cy="592157"/>
          </a:xfrm>
          <a:prstGeom prst="straightConnector1">
            <a:avLst/>
          </a:prstGeom>
          <a:ln w="127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72766084-B19F-458B-B747-ACB27C4B1F3A}"/>
              </a:ext>
            </a:extLst>
          </p:cNvPr>
          <p:cNvCxnSpPr>
            <a:cxnSpLocks/>
            <a:stCxn id="33" idx="0"/>
          </p:cNvCxnSpPr>
          <p:nvPr/>
        </p:nvCxnSpPr>
        <p:spPr>
          <a:xfrm flipH="1" flipV="1">
            <a:off x="5934500" y="2398191"/>
            <a:ext cx="1278557" cy="541875"/>
          </a:xfrm>
          <a:prstGeom prst="straightConnector1">
            <a:avLst/>
          </a:prstGeom>
          <a:ln w="127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9DBCD947-CC7A-4097-BAEB-461F20E6E5AD}"/>
              </a:ext>
            </a:extLst>
          </p:cNvPr>
          <p:cNvCxnSpPr>
            <a:cxnSpLocks/>
          </p:cNvCxnSpPr>
          <p:nvPr/>
        </p:nvCxnSpPr>
        <p:spPr>
          <a:xfrm flipV="1">
            <a:off x="4484264" y="2754232"/>
            <a:ext cx="0" cy="275374"/>
          </a:xfrm>
          <a:prstGeom prst="straightConnector1">
            <a:avLst/>
          </a:prstGeom>
          <a:ln w="1270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矩形: 剪去左右顶角 38">
            <a:extLst>
              <a:ext uri="{FF2B5EF4-FFF2-40B4-BE49-F238E27FC236}">
                <a16:creationId xmlns:a16="http://schemas.microsoft.com/office/drawing/2014/main" id="{FEA2597D-E318-4331-ABBD-179CF205EA0B}"/>
              </a:ext>
            </a:extLst>
          </p:cNvPr>
          <p:cNvSpPr/>
          <p:nvPr/>
        </p:nvSpPr>
        <p:spPr>
          <a:xfrm>
            <a:off x="127297" y="1152525"/>
            <a:ext cx="8908455" cy="3780516"/>
          </a:xfrm>
          <a:prstGeom prst="snip2SameRect">
            <a:avLst>
              <a:gd name="adj1" fmla="val 50000"/>
              <a:gd name="adj2"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DFC200A3-E079-8CBC-467B-2837DD2E05CC}"/>
              </a:ext>
            </a:extLst>
          </p:cNvPr>
          <p:cNvSpPr txBox="1"/>
          <p:nvPr/>
        </p:nvSpPr>
        <p:spPr>
          <a:xfrm>
            <a:off x="2623150" y="779226"/>
            <a:ext cx="4082450" cy="338554"/>
          </a:xfrm>
          <a:prstGeom prst="rect">
            <a:avLst/>
          </a:prstGeom>
          <a:noFill/>
        </p:spPr>
        <p:txBody>
          <a:bodyPr wrap="square" rtlCol="0">
            <a:spAutoFit/>
          </a:bodyPr>
          <a:lstStyle/>
          <a:p>
            <a:r>
              <a:rPr lang="en-US" altLang="zh-CN" sz="1600" b="1" dirty="0">
                <a:solidFill>
                  <a:srgbClr val="7030A0"/>
                </a:solidFill>
              </a:rPr>
              <a:t>Monitoring technology innovation</a:t>
            </a:r>
            <a:endParaRPr lang="zh-CN" altLang="en-US" sz="1600" b="1" dirty="0">
              <a:solidFill>
                <a:srgbClr val="7030A0"/>
              </a:solidFill>
            </a:endParaRPr>
          </a:p>
        </p:txBody>
      </p:sp>
    </p:spTree>
    <p:extLst>
      <p:ext uri="{BB962C8B-B14F-4D97-AF65-F5344CB8AC3E}">
        <p14:creationId xmlns:p14="http://schemas.microsoft.com/office/powerpoint/2010/main" val="354543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3"/>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4"/>
          <a:stretch>
            <a:fillRect/>
          </a:stretch>
        </p:blipFill>
        <p:spPr>
          <a:xfrm>
            <a:off x="6398327" y="20893"/>
            <a:ext cx="2557113" cy="679378"/>
          </a:xfrm>
          <a:prstGeom prst="rect">
            <a:avLst/>
          </a:prstGeom>
        </p:spPr>
      </p:pic>
      <p:pic>
        <p:nvPicPr>
          <p:cNvPr id="3" name="图形 2">
            <a:extLst>
              <a:ext uri="{FF2B5EF4-FFF2-40B4-BE49-F238E27FC236}">
                <a16:creationId xmlns:a16="http://schemas.microsoft.com/office/drawing/2014/main" id="{E1665224-99B5-46AA-B36B-5C6DD3ADAE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0487" y="859127"/>
            <a:ext cx="2697480" cy="3878824"/>
          </a:xfrm>
          <a:prstGeom prst="rect">
            <a:avLst/>
          </a:prstGeom>
        </p:spPr>
      </p:pic>
      <p:graphicFrame>
        <p:nvGraphicFramePr>
          <p:cNvPr id="18" name="图示 17">
            <a:extLst>
              <a:ext uri="{FF2B5EF4-FFF2-40B4-BE49-F238E27FC236}">
                <a16:creationId xmlns:a16="http://schemas.microsoft.com/office/drawing/2014/main" id="{08197260-0928-9DF9-66DE-8082D81168C5}"/>
              </a:ext>
            </a:extLst>
          </p:cNvPr>
          <p:cNvGraphicFramePr/>
          <p:nvPr>
            <p:extLst>
              <p:ext uri="{D42A27DB-BD31-4B8C-83A1-F6EECF244321}">
                <p14:modId xmlns:p14="http://schemas.microsoft.com/office/powerpoint/2010/main" val="391751983"/>
              </p:ext>
            </p:extLst>
          </p:nvPr>
        </p:nvGraphicFramePr>
        <p:xfrm>
          <a:off x="3744491" y="765609"/>
          <a:ext cx="4719943" cy="117417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9" name="文本框 28">
            <a:extLst>
              <a:ext uri="{FF2B5EF4-FFF2-40B4-BE49-F238E27FC236}">
                <a16:creationId xmlns:a16="http://schemas.microsoft.com/office/drawing/2014/main" id="{7D536C00-CC40-BCF1-28FA-A7BF55A09011}"/>
              </a:ext>
            </a:extLst>
          </p:cNvPr>
          <p:cNvSpPr txBox="1"/>
          <p:nvPr/>
        </p:nvSpPr>
        <p:spPr>
          <a:xfrm>
            <a:off x="3744491" y="1729627"/>
            <a:ext cx="4859022" cy="3008324"/>
          </a:xfrm>
          <a:prstGeom prst="rect">
            <a:avLst/>
          </a:prstGeom>
          <a:noFill/>
        </p:spPr>
        <p:txBody>
          <a:bodyPr wrap="square" rtlCol="0">
            <a:spAutoFit/>
          </a:bodyPr>
          <a:lstStyle/>
          <a:p>
            <a:pPr algn="ctr">
              <a:lnSpc>
                <a:spcPct val="150000"/>
              </a:lnSpc>
            </a:pPr>
            <a:r>
              <a:rPr lang="en-US" altLang="zh-CN" sz="1600" b="1"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The basic operation routes and technical details </a:t>
            </a:r>
          </a:p>
          <a:p>
            <a:pPr marL="285750" indent="-285750" algn="just">
              <a:lnSpc>
                <a:spcPct val="150000"/>
              </a:lnSpc>
              <a:buFont typeface="Wingdings" panose="05000000000000000000" pitchFamily="2" charset="2"/>
              <a:buChar char="p"/>
            </a:pPr>
            <a:r>
              <a:rPr lang="en-US" altLang="zh-CN" dirty="0">
                <a:latin typeface="Times New Roman" panose="02020603050405020304" pitchFamily="18" charset="0"/>
                <a:ea typeface="楷体" panose="02010609060101010101" pitchFamily="49" charset="-122"/>
                <a:cs typeface="Times New Roman" panose="02020603050405020304" pitchFamily="18" charset="0"/>
              </a:rPr>
              <a:t>When a pollution warning is received, multiple mobile monitoring platforms are dispatched to track the pollution plume and conduct monitoring.</a:t>
            </a:r>
          </a:p>
          <a:p>
            <a:pPr marL="285750" indent="-285750" algn="just">
              <a:lnSpc>
                <a:spcPct val="150000"/>
              </a:lnSpc>
              <a:buFont typeface="Wingdings" panose="05000000000000000000" pitchFamily="2" charset="2"/>
              <a:buChar char="p"/>
            </a:pPr>
            <a:r>
              <a:rPr lang="en-US" altLang="zh-CN" dirty="0">
                <a:latin typeface="Times New Roman" panose="02020603050405020304" pitchFamily="18" charset="0"/>
                <a:ea typeface="楷体" panose="02010609060101010101" pitchFamily="49" charset="-122"/>
                <a:cs typeface="Times New Roman" panose="02020603050405020304" pitchFamily="18" charset="0"/>
              </a:rPr>
              <a:t>Simultaneous monitoring of multiple pollutants in the same pollution event and used for numerical inversion calculations.</a:t>
            </a:r>
          </a:p>
          <a:p>
            <a:pPr marL="285750" indent="-285750" algn="just">
              <a:lnSpc>
                <a:spcPct val="150000"/>
              </a:lnSpc>
              <a:buFont typeface="Wingdings" panose="05000000000000000000" pitchFamily="2" charset="2"/>
              <a:buChar char="p"/>
            </a:pPr>
            <a:r>
              <a:rPr lang="en-US" altLang="zh-CN" dirty="0">
                <a:latin typeface="Times New Roman" panose="02020603050405020304" pitchFamily="18" charset="0"/>
                <a:ea typeface="楷体" panose="02010609060101010101" pitchFamily="49" charset="-122"/>
                <a:cs typeface="Times New Roman" panose="02020603050405020304" pitchFamily="18" charset="0"/>
              </a:rPr>
              <a:t>Bayesian inference inversion method is used as the standard calculation framework, because it can integrate new observation data well.</a:t>
            </a:r>
          </a:p>
        </p:txBody>
      </p:sp>
      <p:sp>
        <p:nvSpPr>
          <p:cNvPr id="7" name="Rectangle 1">
            <a:extLst>
              <a:ext uri="{FF2B5EF4-FFF2-40B4-BE49-F238E27FC236}">
                <a16:creationId xmlns:a16="http://schemas.microsoft.com/office/drawing/2014/main" id="{A6E4C0BE-5A07-8F5D-41A9-2FB052DD8F73}"/>
              </a:ext>
            </a:extLst>
          </p:cNvPr>
          <p:cNvSpPr>
            <a:spLocks noChangeArrowheads="1"/>
          </p:cNvSpPr>
          <p:nvPr/>
        </p:nvSpPr>
        <p:spPr bwMode="auto">
          <a:xfrm>
            <a:off x="1590106" y="4728056"/>
            <a:ext cx="59824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9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 1</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178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4"/>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5"/>
          <a:stretch>
            <a:fillRect/>
          </a:stretch>
        </p:blipFill>
        <p:spPr>
          <a:xfrm>
            <a:off x="6398327" y="20893"/>
            <a:ext cx="2557113" cy="679378"/>
          </a:xfrm>
          <a:prstGeom prst="rect">
            <a:avLst/>
          </a:prstGeom>
        </p:spPr>
      </p:pic>
      <p:pic>
        <p:nvPicPr>
          <p:cNvPr id="35" name="图片 34">
            <a:extLst>
              <a:ext uri="{FF2B5EF4-FFF2-40B4-BE49-F238E27FC236}">
                <a16:creationId xmlns:a16="http://schemas.microsoft.com/office/drawing/2014/main" id="{6F287E58-9191-78AF-B114-651E1C14B7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498" y="828449"/>
            <a:ext cx="3205271" cy="3980943"/>
          </a:xfrm>
          <a:prstGeom prst="rect">
            <a:avLst/>
          </a:prstGeom>
          <a:noFill/>
          <a:ln>
            <a:noFill/>
          </a:ln>
        </p:spPr>
      </p:pic>
      <p:sp>
        <p:nvSpPr>
          <p:cNvPr id="6" name="文本框 5">
            <a:extLst>
              <a:ext uri="{FF2B5EF4-FFF2-40B4-BE49-F238E27FC236}">
                <a16:creationId xmlns:a16="http://schemas.microsoft.com/office/drawing/2014/main" id="{DF825305-2716-7635-67CD-152707C193F2}"/>
              </a:ext>
            </a:extLst>
          </p:cNvPr>
          <p:cNvSpPr txBox="1"/>
          <p:nvPr/>
        </p:nvSpPr>
        <p:spPr>
          <a:xfrm>
            <a:off x="3851150" y="828449"/>
            <a:ext cx="4910221" cy="738664"/>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      Considering the</a:t>
            </a:r>
            <a:r>
              <a:rPr lang="en-US" altLang="zh-CN" b="1" dirty="0">
                <a:latin typeface="Times New Roman" panose="02020603050405020304" pitchFamily="18" charset="0"/>
                <a:cs typeface="Times New Roman" panose="02020603050405020304" pitchFamily="18" charset="0"/>
              </a:rPr>
              <a:t> instantaneous emission </a:t>
            </a:r>
            <a:r>
              <a:rPr lang="en-US" altLang="zh-CN" dirty="0">
                <a:latin typeface="Times New Roman" panose="02020603050405020304" pitchFamily="18" charset="0"/>
                <a:cs typeface="Times New Roman" panose="02020603050405020304" pitchFamily="18" charset="0"/>
              </a:rPr>
              <a:t>of pollution sources, the analytical solution of </a:t>
            </a:r>
            <a:r>
              <a:rPr lang="en-US" altLang="zh-CN" b="1" dirty="0">
                <a:latin typeface="Times New Roman" panose="02020603050405020304" pitchFamily="18" charset="0"/>
                <a:cs typeface="Times New Roman" panose="02020603050405020304" pitchFamily="18" charset="0"/>
              </a:rPr>
              <a:t>1-D Advection Dispersion Model </a:t>
            </a:r>
            <a:r>
              <a:rPr lang="en-US" altLang="zh-CN" dirty="0">
                <a:latin typeface="Times New Roman" panose="02020603050405020304" pitchFamily="18" charset="0"/>
                <a:cs typeface="Times New Roman" panose="02020603050405020304" pitchFamily="18" charset="0"/>
              </a:rPr>
              <a:t>is as follows</a:t>
            </a:r>
            <a:r>
              <a:rPr lang="en-US" altLang="zh-CN" dirty="0">
                <a:solidFill>
                  <a:srgbClr val="0070C0"/>
                </a:solidFill>
                <a:latin typeface="Times New Roman" panose="02020603050405020304" pitchFamily="18" charset="0"/>
                <a:cs typeface="Times New Roman" panose="02020603050405020304" pitchFamily="18" charset="0"/>
              </a:rPr>
              <a:t>(Jiang et al., 2019):</a:t>
            </a:r>
            <a:endParaRPr lang="zh-CN" altLang="en-US" dirty="0">
              <a:solidFill>
                <a:srgbClr val="0070C0"/>
              </a:solidFill>
              <a:latin typeface="Times New Roman" panose="02020603050405020304" pitchFamily="18" charset="0"/>
              <a:cs typeface="Times New Roman" panose="02020603050405020304" pitchFamily="18" charset="0"/>
            </a:endParaRPr>
          </a:p>
        </p:txBody>
      </p:sp>
      <p:graphicFrame>
        <p:nvGraphicFramePr>
          <p:cNvPr id="4" name="对象 3">
            <a:extLst>
              <a:ext uri="{FF2B5EF4-FFF2-40B4-BE49-F238E27FC236}">
                <a16:creationId xmlns:a16="http://schemas.microsoft.com/office/drawing/2014/main" id="{2B3CE514-DCFA-F727-A009-D95F94139DE4}"/>
              </a:ext>
            </a:extLst>
          </p:cNvPr>
          <p:cNvGraphicFramePr>
            <a:graphicFrameLocks noChangeAspect="1"/>
          </p:cNvGraphicFramePr>
          <p:nvPr>
            <p:extLst>
              <p:ext uri="{D42A27DB-BD31-4B8C-83A1-F6EECF244321}">
                <p14:modId xmlns:p14="http://schemas.microsoft.com/office/powerpoint/2010/main" val="622950470"/>
              </p:ext>
            </p:extLst>
          </p:nvPr>
        </p:nvGraphicFramePr>
        <p:xfrm>
          <a:off x="5184155" y="1567113"/>
          <a:ext cx="2428343" cy="461913"/>
        </p:xfrm>
        <a:graphic>
          <a:graphicData uri="http://schemas.openxmlformats.org/presentationml/2006/ole">
            <mc:AlternateContent xmlns:mc="http://schemas.openxmlformats.org/markup-compatibility/2006">
              <mc:Choice xmlns:v="urn:schemas-microsoft-com:vml" Requires="v">
                <p:oleObj spid="_x0000_s6194" name="Equation" r:id="rId7" imgW="2425700" imgH="431800" progId="Equation.DSMT4">
                  <p:embed/>
                </p:oleObj>
              </mc:Choice>
              <mc:Fallback>
                <p:oleObj name="Equation" r:id="rId7" imgW="2425700" imgH="4318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155" y="1567113"/>
                        <a:ext cx="2428343" cy="46191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BE063C8D-E951-7193-1A2A-3AA9BE8EF41E}"/>
                  </a:ext>
                </a:extLst>
              </p:cNvPr>
              <p:cNvGraphicFramePr>
                <a:graphicFrameLocks noGrp="1"/>
              </p:cNvGraphicFramePr>
              <p:nvPr>
                <p:extLst>
                  <p:ext uri="{D42A27DB-BD31-4B8C-83A1-F6EECF244321}">
                    <p14:modId xmlns:p14="http://schemas.microsoft.com/office/powerpoint/2010/main" val="1365880740"/>
                  </p:ext>
                </p:extLst>
              </p:nvPr>
            </p:nvGraphicFramePr>
            <p:xfrm>
              <a:off x="4064784" y="2339163"/>
              <a:ext cx="4696587" cy="2703128"/>
            </p:xfrm>
            <a:graphic>
              <a:graphicData uri="http://schemas.openxmlformats.org/drawingml/2006/table">
                <a:tbl>
                  <a:tblPr firstRow="1" firstCol="1" bandRow="1"/>
                  <a:tblGrid>
                    <a:gridCol w="602909">
                      <a:extLst>
                        <a:ext uri="{9D8B030D-6E8A-4147-A177-3AD203B41FA5}">
                          <a16:colId xmlns:a16="http://schemas.microsoft.com/office/drawing/2014/main" val="161701513"/>
                        </a:ext>
                      </a:extLst>
                    </a:gridCol>
                    <a:gridCol w="499237">
                      <a:extLst>
                        <a:ext uri="{9D8B030D-6E8A-4147-A177-3AD203B41FA5}">
                          <a16:colId xmlns:a16="http://schemas.microsoft.com/office/drawing/2014/main" val="2142936953"/>
                        </a:ext>
                      </a:extLst>
                    </a:gridCol>
                    <a:gridCol w="590343">
                      <a:extLst>
                        <a:ext uri="{9D8B030D-6E8A-4147-A177-3AD203B41FA5}">
                          <a16:colId xmlns:a16="http://schemas.microsoft.com/office/drawing/2014/main" val="648760712"/>
                        </a:ext>
                      </a:extLst>
                    </a:gridCol>
                    <a:gridCol w="2035899">
                      <a:extLst>
                        <a:ext uri="{9D8B030D-6E8A-4147-A177-3AD203B41FA5}">
                          <a16:colId xmlns:a16="http://schemas.microsoft.com/office/drawing/2014/main" val="859161329"/>
                        </a:ext>
                      </a:extLst>
                    </a:gridCol>
                    <a:gridCol w="968199">
                      <a:extLst>
                        <a:ext uri="{9D8B030D-6E8A-4147-A177-3AD203B41FA5}">
                          <a16:colId xmlns:a16="http://schemas.microsoft.com/office/drawing/2014/main" val="583862280"/>
                        </a:ext>
                      </a:extLst>
                    </a:gridCol>
                  </a:tblGrid>
                  <a:tr h="141727">
                    <a:tc>
                      <a:txBody>
                        <a:bodyPr/>
                        <a:lstStyle/>
                        <a:p>
                          <a:pPr algn="ctr"/>
                          <a:r>
                            <a:rPr lang="en-US" sz="9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Parameter</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Value</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Unit</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Source and estimation method</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Remark</a:t>
                          </a:r>
                          <a:r>
                            <a:rPr lang="en-US"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 </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9170911"/>
                      </a:ext>
                    </a:extLst>
                  </a:tr>
                  <a:tr h="311453">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U</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m/min</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Estimated from the extreme concentration changes at points 7-9</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1.33m/s</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11870362"/>
                      </a:ext>
                    </a:extLst>
                  </a:tr>
                  <a:tr h="311453">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D</a:t>
                          </a:r>
                          <a:r>
                            <a:rPr lang="en-US" sz="900" i="1" kern="0" baseline="-25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x</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2430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Directly calculated based on the </a:t>
                          </a:r>
                          <a:r>
                            <a:rPr lang="en-US" sz="900" kern="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Rivord</a:t>
                          </a: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regression equation</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40 m</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3087061697"/>
                      </a:ext>
                    </a:extLst>
                  </a:tr>
                  <a:tr h="207636">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A</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Historical average under heavy traffic</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 </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1188979973"/>
                      </a:ext>
                    </a:extLst>
                  </a:tr>
                  <a:tr h="311453">
                    <a:tc>
                      <a:txBody>
                        <a:bodyPr/>
                        <a:lstStyle/>
                        <a:p>
                          <a:pPr algn="ctr"/>
                          <a:r>
                            <a:rPr lang="en-US" altLang="zh-CN" sz="900" kern="0" dirty="0">
                              <a:solidFill>
                                <a:schemeClr val="accent2"/>
                              </a:solidFill>
                              <a:effectLst/>
                              <a:ea typeface="Cambria Math" panose="02040503050406030204" pitchFamily="18" charset="0"/>
                              <a:cs typeface="Times New Roman" panose="02020603050405020304" pitchFamily="18" charset="0"/>
                            </a:rPr>
                            <a:t> </a:t>
                          </a:r>
                          <a14:m>
                            <m:oMath xmlns:m="http://schemas.openxmlformats.org/officeDocument/2006/math">
                              <m:sSub>
                                <m:sSubPr>
                                  <m:ctrlPr>
                                    <a:rPr lang="zh-CN" sz="900" i="1" kern="0" smtClean="0">
                                      <a:solidFill>
                                        <a:schemeClr val="accent2"/>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900" i="1" kern="0">
                                      <a:solidFill>
                                        <a:schemeClr val="accent2"/>
                                      </a:solidFill>
                                      <a:effectLst/>
                                      <a:latin typeface="Cambria Math" panose="02040503050406030204" pitchFamily="18" charset="0"/>
                                      <a:ea typeface="宋体" panose="02010600030101010101" pitchFamily="2" charset="-122"/>
                                      <a:cs typeface="Times New Roman" panose="02020603050405020304" pitchFamily="18" charset="0"/>
                                    </a:rPr>
                                    <m:t>𝐾</m:t>
                                  </m:r>
                                </m:e>
                                <m:sub>
                                  <m:r>
                                    <a:rPr lang="en-US" sz="900" i="1" kern="0">
                                      <a:solidFill>
                                        <a:schemeClr val="accent2"/>
                                      </a:solidFill>
                                      <a:effectLst/>
                                      <a:latin typeface="Cambria Math" panose="02040503050406030204" pitchFamily="18" charset="0"/>
                                      <a:ea typeface="宋体" panose="02010600030101010101" pitchFamily="2" charset="-122"/>
                                      <a:cs typeface="Times New Roman" panose="02020603050405020304" pitchFamily="18" charset="0"/>
                                    </a:rPr>
                                    <m:t>𝛼</m:t>
                                  </m:r>
                                </m:sub>
                              </m:sSub>
                            </m:oMath>
                          </a14:m>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-8</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Assuming RWT has basically no loss during transmission</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1.44</a:t>
                          </a:r>
                          <a:r>
                            <a:rPr lang="zh-CN" sz="900" kern="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-5</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d</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2476263090"/>
                      </a:ext>
                    </a:extLst>
                  </a:tr>
                  <a:tr h="311453">
                    <a:tc>
                      <a:txBody>
                        <a:bodyPr/>
                        <a:lstStyle/>
                        <a:p>
                          <a:pPr algn="ctr"/>
                          <a14:m>
                            <m:oMathPara xmlns:m="http://schemas.openxmlformats.org/officeDocument/2006/math">
                              <m:oMathParaPr>
                                <m:jc m:val="centerGroup"/>
                              </m:oMathParaPr>
                              <m:oMath xmlns:m="http://schemas.openxmlformats.org/officeDocument/2006/math">
                                <m:sSub>
                                  <m:sSubPr>
                                    <m:ctrlPr>
                                      <a:rPr lang="zh-CN" sz="900" i="1" kern="0" smtClean="0">
                                        <a:solidFill>
                                          <a:schemeClr val="accent2"/>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900" i="1" kern="0">
                                        <a:solidFill>
                                          <a:schemeClr val="accent2"/>
                                        </a:solidFill>
                                        <a:effectLst/>
                                        <a:latin typeface="Cambria Math" panose="02040503050406030204" pitchFamily="18" charset="0"/>
                                        <a:ea typeface="宋体" panose="02010600030101010101" pitchFamily="2" charset="-122"/>
                                        <a:cs typeface="Times New Roman" panose="02020603050405020304" pitchFamily="18" charset="0"/>
                                      </a:rPr>
                                      <m:t>  </m:t>
                                    </m:r>
                                    <m:r>
                                      <a:rPr lang="en-US" sz="900" i="1" kern="0">
                                        <a:solidFill>
                                          <a:schemeClr val="accent2"/>
                                        </a:solidFill>
                                        <a:effectLst/>
                                        <a:latin typeface="Cambria Math" panose="02040503050406030204" pitchFamily="18" charset="0"/>
                                        <a:ea typeface="宋体" panose="02010600030101010101" pitchFamily="2" charset="-122"/>
                                        <a:cs typeface="Times New Roman" panose="02020603050405020304" pitchFamily="18" charset="0"/>
                                      </a:rPr>
                                      <m:t>𝐾</m:t>
                                    </m:r>
                                  </m:e>
                                  <m:sub>
                                    <m:r>
                                      <a:rPr lang="en-US" sz="900" i="1" kern="0">
                                        <a:solidFill>
                                          <a:schemeClr val="accent2"/>
                                        </a:solidFill>
                                        <a:effectLst/>
                                        <a:latin typeface="Cambria Math" panose="02040503050406030204" pitchFamily="18" charset="0"/>
                                        <a:ea typeface="宋体" panose="02010600030101010101" pitchFamily="2" charset="-122"/>
                                        <a:cs typeface="Times New Roman" panose="02020603050405020304" pitchFamily="18" charset="0"/>
                                      </a:rPr>
                                      <m:t>𝛽</m:t>
                                    </m:r>
                                  </m:sub>
                                </m:sSub>
                              </m:oMath>
                            </m:oMathPara>
                          </a14:m>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a:t>
                          </a:r>
                          <a:r>
                            <a:rPr lang="zh-CN" sz="900" kern="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a:t>
                          </a: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-5</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Assumed to be easily degradable organic matter</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0.086 d</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2740124509"/>
                      </a:ext>
                    </a:extLst>
                  </a:tr>
                  <a:tr h="255109">
                    <a:tc>
                      <a:txBody>
                        <a:bodyPr/>
                        <a:lstStyle/>
                        <a:p>
                          <a:pPr algn="ctr"/>
                          <a:r>
                            <a:rPr lang="en-US" sz="900" i="1" kern="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900" i="1" kern="0" baseline="-2500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1300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g</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Crompton report in 2008(Crompton, 2008)</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RWT</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720880324"/>
                      </a:ext>
                    </a:extLst>
                  </a:tr>
                  <a:tr h="382663">
                    <a:tc>
                      <a:txBody>
                        <a:bodyPr/>
                        <a:lstStyle/>
                        <a:p>
                          <a:pPr algn="ctr"/>
                          <a:r>
                            <a:rPr lang="en-US" sz="900" i="1" kern="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X</a:t>
                          </a:r>
                          <a:r>
                            <a:rPr lang="en-US" sz="900" i="1" kern="0" baseline="-2500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-20000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Crompton report in 2008(Crompton, 2008)</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20 kilometers away from Section No.5</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247393129"/>
                      </a:ext>
                    </a:extLst>
                  </a:tr>
                  <a:tr h="382663">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sz="900" i="1" kern="0" baseline="-25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-215</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Crompton report in 2008(Crompton, 2008)</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9:40am is the origin of the time axis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062504"/>
                      </a:ext>
                    </a:extLst>
                  </a:tr>
                </a:tbl>
              </a:graphicData>
            </a:graphic>
          </p:graphicFrame>
        </mc:Choice>
        <mc:Fallback xmlns="">
          <p:graphicFrame>
            <p:nvGraphicFramePr>
              <p:cNvPr id="7" name="表格 6">
                <a:extLst>
                  <a:ext uri="{FF2B5EF4-FFF2-40B4-BE49-F238E27FC236}">
                    <a16:creationId xmlns:a16="http://schemas.microsoft.com/office/drawing/2014/main" id="{BE063C8D-E951-7193-1A2A-3AA9BE8EF41E}"/>
                  </a:ext>
                </a:extLst>
              </p:cNvPr>
              <p:cNvGraphicFramePr>
                <a:graphicFrameLocks noGrp="1"/>
              </p:cNvGraphicFramePr>
              <p:nvPr>
                <p:extLst>
                  <p:ext uri="{D42A27DB-BD31-4B8C-83A1-F6EECF244321}">
                    <p14:modId xmlns:p14="http://schemas.microsoft.com/office/powerpoint/2010/main" val="1365880740"/>
                  </p:ext>
                </p:extLst>
              </p:nvPr>
            </p:nvGraphicFramePr>
            <p:xfrm>
              <a:off x="4064784" y="2339163"/>
              <a:ext cx="4696587" cy="2703128"/>
            </p:xfrm>
            <a:graphic>
              <a:graphicData uri="http://schemas.openxmlformats.org/drawingml/2006/table">
                <a:tbl>
                  <a:tblPr firstRow="1" firstCol="1" bandRow="1"/>
                  <a:tblGrid>
                    <a:gridCol w="602909">
                      <a:extLst>
                        <a:ext uri="{9D8B030D-6E8A-4147-A177-3AD203B41FA5}">
                          <a16:colId xmlns:a16="http://schemas.microsoft.com/office/drawing/2014/main" val="161701513"/>
                        </a:ext>
                      </a:extLst>
                    </a:gridCol>
                    <a:gridCol w="499237">
                      <a:extLst>
                        <a:ext uri="{9D8B030D-6E8A-4147-A177-3AD203B41FA5}">
                          <a16:colId xmlns:a16="http://schemas.microsoft.com/office/drawing/2014/main" val="2142936953"/>
                        </a:ext>
                      </a:extLst>
                    </a:gridCol>
                    <a:gridCol w="590343">
                      <a:extLst>
                        <a:ext uri="{9D8B030D-6E8A-4147-A177-3AD203B41FA5}">
                          <a16:colId xmlns:a16="http://schemas.microsoft.com/office/drawing/2014/main" val="648760712"/>
                        </a:ext>
                      </a:extLst>
                    </a:gridCol>
                    <a:gridCol w="2035899">
                      <a:extLst>
                        <a:ext uri="{9D8B030D-6E8A-4147-A177-3AD203B41FA5}">
                          <a16:colId xmlns:a16="http://schemas.microsoft.com/office/drawing/2014/main" val="859161329"/>
                        </a:ext>
                      </a:extLst>
                    </a:gridCol>
                    <a:gridCol w="968199">
                      <a:extLst>
                        <a:ext uri="{9D8B030D-6E8A-4147-A177-3AD203B41FA5}">
                          <a16:colId xmlns:a16="http://schemas.microsoft.com/office/drawing/2014/main" val="583862280"/>
                        </a:ext>
                      </a:extLst>
                    </a:gridCol>
                  </a:tblGrid>
                  <a:tr h="152400">
                    <a:tc>
                      <a:txBody>
                        <a:bodyPr/>
                        <a:lstStyle/>
                        <a:p>
                          <a:pPr algn="ctr"/>
                          <a:r>
                            <a:rPr lang="en-US" sz="9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Parameter</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Value</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Unit</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Source and estimation method</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900" kern="1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Remark</a:t>
                          </a:r>
                          <a:r>
                            <a:rPr lang="en-US"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 </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9170911"/>
                      </a:ext>
                    </a:extLst>
                  </a:tr>
                  <a:tr h="311453">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U</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m/min</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Estimated from the extreme concentration changes at points 7-9</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1.33m/s</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11870362"/>
                      </a:ext>
                    </a:extLst>
                  </a:tr>
                  <a:tr h="311453">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D</a:t>
                          </a:r>
                          <a:r>
                            <a:rPr lang="en-US" sz="900" i="1" kern="0" baseline="-25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x</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2430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Directly calculated based on the </a:t>
                          </a:r>
                          <a:r>
                            <a:rPr lang="en-US" sz="900" kern="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Rivord</a:t>
                          </a: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regression equation</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40 m</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3087061697"/>
                      </a:ext>
                    </a:extLst>
                  </a:tr>
                  <a:tr h="207636">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A</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Historical average under heavy traffic</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 </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1188979973"/>
                      </a:ext>
                    </a:extLst>
                  </a:tr>
                  <a:tr h="311453">
                    <a:tc>
                      <a:txBody>
                        <a:bodyPr/>
                        <a:lstStyle/>
                        <a:p>
                          <a:endParaRPr lang="zh-CN"/>
                        </a:p>
                      </a:txBody>
                      <a:tcPr marL="64056" marR="64056" marT="0" marB="0" anchor="ctr" anchorCtr="1">
                        <a:lnL>
                          <a:noFill/>
                        </a:lnL>
                        <a:lnR>
                          <a:noFill/>
                        </a:lnR>
                        <a:lnT>
                          <a:noFill/>
                        </a:lnT>
                        <a:lnB>
                          <a:noFill/>
                        </a:lnB>
                        <a:blipFill>
                          <a:blip r:embed="rId9"/>
                          <a:stretch>
                            <a:fillRect t="-331373" r="-680808" b="-476471"/>
                          </a:stretch>
                        </a:blipFill>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-8</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Assuming RWT has basically no loss during transmission</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1.44</a:t>
                          </a:r>
                          <a:r>
                            <a:rPr lang="zh-CN" sz="900" kern="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-5</a:t>
                          </a: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 d</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2476263090"/>
                      </a:ext>
                    </a:extLst>
                  </a:tr>
                  <a:tr h="311453">
                    <a:tc>
                      <a:txBody>
                        <a:bodyPr/>
                        <a:lstStyle/>
                        <a:p>
                          <a:endParaRPr lang="zh-CN"/>
                        </a:p>
                      </a:txBody>
                      <a:tcPr marL="64056" marR="64056" marT="0" marB="0" anchor="ctr" anchorCtr="1">
                        <a:lnL>
                          <a:noFill/>
                        </a:lnL>
                        <a:lnR>
                          <a:noFill/>
                        </a:lnR>
                        <a:lnT>
                          <a:noFill/>
                        </a:lnT>
                        <a:lnB>
                          <a:noFill/>
                        </a:lnB>
                        <a:blipFill>
                          <a:blip r:embed="rId9"/>
                          <a:stretch>
                            <a:fillRect t="-431373" r="-680808" b="-376471"/>
                          </a:stretch>
                        </a:blipFill>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6</a:t>
                          </a:r>
                          <a:r>
                            <a:rPr lang="zh-CN" sz="900" kern="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rPr>
                            <a:t>×</a:t>
                          </a: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10</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-5</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r>
                            <a:rPr lang="en-US" sz="900" kern="0" baseline="3000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Assumed to be easily degradable organic matter</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0.086 d</a:t>
                          </a:r>
                          <a:r>
                            <a:rPr lang="en-US" sz="900" kern="0" baseline="30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2740124509"/>
                      </a:ext>
                    </a:extLst>
                  </a:tr>
                  <a:tr h="274320">
                    <a:tc>
                      <a:txBody>
                        <a:bodyPr/>
                        <a:lstStyle/>
                        <a:p>
                          <a:pPr algn="ctr"/>
                          <a:r>
                            <a:rPr lang="en-US" sz="900" i="1" kern="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r>
                            <a:rPr lang="en-US" sz="900" i="1" kern="0" baseline="-2500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1300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g</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Crompton report in 2008(Crompton, 2008)</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RWT</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720880324"/>
                      </a:ext>
                    </a:extLst>
                  </a:tr>
                  <a:tr h="411480">
                    <a:tc>
                      <a:txBody>
                        <a:bodyPr/>
                        <a:lstStyle/>
                        <a:p>
                          <a:pPr algn="ctr"/>
                          <a:r>
                            <a:rPr lang="en-US" sz="900" i="1" kern="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X</a:t>
                          </a:r>
                          <a:r>
                            <a:rPr lang="en-US" sz="900" i="1" kern="0" baseline="-25000" dirty="0" err="1">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-20000</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Crompton report in 2008(Crompton, 2008)</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20 kilometers away from Section No.5</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a:noFill/>
                        </a:lnB>
                      </a:tcPr>
                    </a:tc>
                    <a:extLst>
                      <a:ext uri="{0D108BD9-81ED-4DB2-BD59-A6C34878D82A}">
                        <a16:rowId xmlns:a16="http://schemas.microsoft.com/office/drawing/2014/main" val="247393129"/>
                      </a:ext>
                    </a:extLst>
                  </a:tr>
                  <a:tr h="411480">
                    <a:tc>
                      <a:txBody>
                        <a:bodyPr/>
                        <a:lstStyle/>
                        <a:p>
                          <a:pPr algn="ctr"/>
                          <a:r>
                            <a:rPr lang="en-US" sz="900" i="1"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sz="900" i="1" kern="0" baseline="-2500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-215</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Crompton report in 2008(Crompton, 2008)</a:t>
                          </a:r>
                          <a:endParaRPr lang="zh-CN" sz="1000" kern="10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US" sz="900" kern="0" dirty="0">
                              <a:solidFill>
                                <a:schemeClr val="accent2"/>
                              </a:solidFill>
                              <a:effectLst/>
                              <a:latin typeface="Times New Roman" panose="02020603050405020304" pitchFamily="18" charset="0"/>
                              <a:ea typeface="宋体" panose="02010600030101010101" pitchFamily="2" charset="-122"/>
                              <a:cs typeface="Times New Roman" panose="02020603050405020304" pitchFamily="18" charset="0"/>
                            </a:rPr>
                            <a:t>9:40am is the origin of the time axis</a:t>
                          </a:r>
                          <a:endParaRPr lang="zh-CN" sz="1000" kern="100" dirty="0">
                            <a:solidFill>
                              <a:schemeClr val="accent2"/>
                            </a:solidFill>
                            <a:effectLst/>
                            <a:latin typeface="Calibri" panose="020F0502020204030204" pitchFamily="34" charset="0"/>
                            <a:ea typeface="宋体" panose="02010600030101010101" pitchFamily="2" charset="-122"/>
                            <a:cs typeface="Times New Roman" panose="02020603050405020304" pitchFamily="18" charset="0"/>
                          </a:endParaRPr>
                        </a:p>
                      </a:txBody>
                      <a:tcPr marL="64056" marR="64056" marT="0" marB="0" anchor="ctr" anchorCtr="1">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062504"/>
                      </a:ext>
                    </a:extLst>
                  </a:tr>
                </a:tbl>
              </a:graphicData>
            </a:graphic>
          </p:graphicFrame>
        </mc:Fallback>
      </mc:AlternateContent>
      <p:sp>
        <p:nvSpPr>
          <p:cNvPr id="8" name="Rectangle 5">
            <a:extLst>
              <a:ext uri="{FF2B5EF4-FFF2-40B4-BE49-F238E27FC236}">
                <a16:creationId xmlns:a16="http://schemas.microsoft.com/office/drawing/2014/main" id="{83A04C47-D4AF-A025-5006-557B1E09DE0B}"/>
              </a:ext>
            </a:extLst>
          </p:cNvPr>
          <p:cNvSpPr>
            <a:spLocks noChangeArrowheads="1"/>
          </p:cNvSpPr>
          <p:nvPr/>
        </p:nvSpPr>
        <p:spPr bwMode="auto">
          <a:xfrm>
            <a:off x="4348264" y="2036473"/>
            <a:ext cx="4178631"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100" b="1" i="0" u="none" strike="noStrike" cap="none" normalizeH="0" baseline="0" dirty="0">
                <a:ln>
                  <a:noFill/>
                </a:ln>
                <a:solidFill>
                  <a:schemeClr val="accent2"/>
                </a:solidFill>
                <a:effectLst/>
                <a:latin typeface="Times New Roman" panose="02020603050405020304" pitchFamily="18" charset="0"/>
                <a:ea typeface="黑体" panose="02010609060101010101" pitchFamily="49" charset="-122"/>
                <a:cs typeface="Times New Roman" panose="02020603050405020304" pitchFamily="18" charset="0"/>
              </a:rPr>
              <a:t>Table1.</a:t>
            </a:r>
            <a:r>
              <a:rPr kumimoji="0" lang="en-US" altLang="zh-CN" sz="1000" b="1" i="0" u="none" strike="noStrike" cap="none" normalizeH="0" baseline="0" dirty="0">
                <a:ln>
                  <a:noFill/>
                </a:ln>
                <a:solidFill>
                  <a:schemeClr val="accent2"/>
                </a:solidFill>
                <a:effectLst/>
                <a:latin typeface="Calibri Light" panose="020F0302020204030204" pitchFamily="34" charset="0"/>
                <a:ea typeface="黑体" panose="02010609060101010101" pitchFamily="49" charset="-122"/>
                <a:cs typeface="Times New Roman" panose="02020603050405020304" pitchFamily="18" charset="0"/>
              </a:rPr>
              <a:t>  </a:t>
            </a:r>
            <a:r>
              <a:rPr kumimoji="0" lang="en-US" altLang="zh-CN" sz="1100" i="0" u="none" strike="noStrike" cap="none" normalizeH="0" baseline="0" dirty="0">
                <a:ln>
                  <a:noFill/>
                </a:ln>
                <a:solidFill>
                  <a:schemeClr val="accent2"/>
                </a:solidFill>
                <a:effectLst/>
                <a:latin typeface="Times New Roman" panose="02020603050405020304" pitchFamily="18" charset="0"/>
                <a:ea typeface="黑体" panose="02010609060101010101" pitchFamily="49" charset="-122"/>
                <a:cs typeface="Times New Roman" panose="02020603050405020304" pitchFamily="18" charset="0"/>
              </a:rPr>
              <a:t>Model parameters and source parameters settings of the Case </a:t>
            </a:r>
            <a:endParaRPr kumimoji="0" lang="en-US" altLang="zh-CN" sz="1100" i="0" u="none" strike="noStrike" cap="none" normalizeH="0" baseline="0" dirty="0">
              <a:ln>
                <a:noFill/>
              </a:ln>
              <a:solidFill>
                <a:schemeClr val="accent2"/>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7BBED3D7-76B2-BBBF-3748-C13B08FB43B4}"/>
              </a:ext>
            </a:extLst>
          </p:cNvPr>
          <p:cNvSpPr>
            <a:spLocks noChangeArrowheads="1"/>
          </p:cNvSpPr>
          <p:nvPr/>
        </p:nvSpPr>
        <p:spPr bwMode="auto">
          <a:xfrm>
            <a:off x="1590106" y="4728056"/>
            <a:ext cx="59824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9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 2</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7789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4"/>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5"/>
          <a:stretch>
            <a:fillRect/>
          </a:stretch>
        </p:blipFill>
        <p:spPr>
          <a:xfrm>
            <a:off x="6398327" y="20893"/>
            <a:ext cx="2557113" cy="679378"/>
          </a:xfrm>
          <a:prstGeom prst="rect">
            <a:avLst/>
          </a:prstGeom>
        </p:spPr>
      </p:pic>
      <p:sp>
        <p:nvSpPr>
          <p:cNvPr id="6" name="文本框 5">
            <a:extLst>
              <a:ext uri="{FF2B5EF4-FFF2-40B4-BE49-F238E27FC236}">
                <a16:creationId xmlns:a16="http://schemas.microsoft.com/office/drawing/2014/main" id="{081B1500-D401-0BC0-F589-438A34542341}"/>
              </a:ext>
            </a:extLst>
          </p:cNvPr>
          <p:cNvSpPr txBox="1"/>
          <p:nvPr/>
        </p:nvSpPr>
        <p:spPr>
          <a:xfrm>
            <a:off x="175391" y="842253"/>
            <a:ext cx="7262800" cy="338554"/>
          </a:xfrm>
          <a:prstGeom prst="rect">
            <a:avLst/>
          </a:prstGeom>
          <a:noFill/>
        </p:spPr>
        <p:txBody>
          <a:bodyPr wrap="square">
            <a:spAutoFit/>
          </a:bodyPr>
          <a:lstStyle/>
          <a:p>
            <a:r>
              <a:rPr lang="en-US" altLang="zh-CN" sz="1600" dirty="0">
                <a:solidFill>
                  <a:srgbClr val="816636"/>
                </a:solidFill>
              </a:rPr>
              <a:t>Bayesian inference formalization of source identification problem</a:t>
            </a:r>
            <a:endParaRPr lang="zh-CN" altLang="en-US" dirty="0">
              <a:solidFill>
                <a:srgbClr val="816636"/>
              </a:solidFill>
            </a:endParaRPr>
          </a:p>
        </p:txBody>
      </p:sp>
      <p:sp>
        <p:nvSpPr>
          <p:cNvPr id="8" name="文本框 7">
            <a:extLst>
              <a:ext uri="{FF2B5EF4-FFF2-40B4-BE49-F238E27FC236}">
                <a16:creationId xmlns:a16="http://schemas.microsoft.com/office/drawing/2014/main" id="{294E762E-5157-71BD-BF03-B17B647CD37D}"/>
              </a:ext>
            </a:extLst>
          </p:cNvPr>
          <p:cNvSpPr txBox="1"/>
          <p:nvPr/>
        </p:nvSpPr>
        <p:spPr>
          <a:xfrm>
            <a:off x="175390" y="1225595"/>
            <a:ext cx="2061971" cy="307777"/>
          </a:xfrm>
          <a:prstGeom prst="rect">
            <a:avLst/>
          </a:prstGeom>
          <a:noFill/>
        </p:spPr>
        <p:txBody>
          <a:bodyPr wrap="square">
            <a:spAutoFit/>
          </a:bodyPr>
          <a:lstStyle/>
          <a:p>
            <a:r>
              <a:rPr lang="en-US" altLang="zh-CN" sz="1400" b="1" kern="0" dirty="0">
                <a:solidFill>
                  <a:schemeClr val="accent2"/>
                </a:solidFill>
                <a:effectLst/>
                <a:latin typeface="Times New Roman" panose="02020603050405020304" pitchFamily="18" charset="0"/>
                <a:ea typeface="宋体" panose="02010600030101010101" pitchFamily="2" charset="-122"/>
              </a:rPr>
              <a:t>1.Model construction</a:t>
            </a:r>
            <a:endParaRPr lang="zh-CN" altLang="en-US" b="1" dirty="0">
              <a:solidFill>
                <a:schemeClr val="accent2"/>
              </a:solidFill>
            </a:endParaRPr>
          </a:p>
        </p:txBody>
      </p:sp>
      <p:sp>
        <p:nvSpPr>
          <p:cNvPr id="10" name="文本框 9">
            <a:extLst>
              <a:ext uri="{FF2B5EF4-FFF2-40B4-BE49-F238E27FC236}">
                <a16:creationId xmlns:a16="http://schemas.microsoft.com/office/drawing/2014/main" id="{2339E9BA-0791-9A4C-B450-24F506D898A9}"/>
              </a:ext>
            </a:extLst>
          </p:cNvPr>
          <p:cNvSpPr txBox="1"/>
          <p:nvPr/>
        </p:nvSpPr>
        <p:spPr>
          <a:xfrm>
            <a:off x="4783672" y="1236924"/>
            <a:ext cx="2993478" cy="307777"/>
          </a:xfrm>
          <a:prstGeom prst="rect">
            <a:avLst/>
          </a:prstGeom>
          <a:noFill/>
        </p:spPr>
        <p:txBody>
          <a:bodyPr wrap="square">
            <a:spAutoFit/>
          </a:bodyPr>
          <a:lstStyle/>
          <a:p>
            <a:r>
              <a:rPr lang="en-US" altLang="zh-CN" sz="1400" b="1" kern="0" dirty="0">
                <a:solidFill>
                  <a:schemeClr val="accent2"/>
                </a:solidFill>
                <a:effectLst/>
                <a:latin typeface="Times New Roman" panose="02020603050405020304" pitchFamily="18" charset="0"/>
                <a:ea typeface="宋体" panose="02010600030101010101" pitchFamily="2" charset="-122"/>
              </a:rPr>
              <a:t>2.Posterior distribution calculation</a:t>
            </a:r>
            <a:endParaRPr lang="zh-CN" altLang="en-US" b="1" dirty="0">
              <a:solidFill>
                <a:schemeClr val="accent2"/>
              </a:solidFill>
            </a:endParaRPr>
          </a:p>
        </p:txBody>
      </p:sp>
      <p:sp>
        <p:nvSpPr>
          <p:cNvPr id="12" name="文本框 11">
            <a:extLst>
              <a:ext uri="{FF2B5EF4-FFF2-40B4-BE49-F238E27FC236}">
                <a16:creationId xmlns:a16="http://schemas.microsoft.com/office/drawing/2014/main" id="{E27FA1E3-E5E0-186A-5A72-A0BED7FE020D}"/>
              </a:ext>
            </a:extLst>
          </p:cNvPr>
          <p:cNvSpPr txBox="1"/>
          <p:nvPr/>
        </p:nvSpPr>
        <p:spPr>
          <a:xfrm>
            <a:off x="4783672" y="2387051"/>
            <a:ext cx="2993479" cy="307777"/>
          </a:xfrm>
          <a:prstGeom prst="rect">
            <a:avLst/>
          </a:prstGeom>
          <a:noFill/>
        </p:spPr>
        <p:txBody>
          <a:bodyPr wrap="square">
            <a:spAutoFit/>
          </a:bodyPr>
          <a:lstStyle/>
          <a:p>
            <a:r>
              <a:rPr lang="en-US" altLang="zh-CN" sz="1400" b="1" kern="0" dirty="0">
                <a:solidFill>
                  <a:schemeClr val="accent2"/>
                </a:solidFill>
                <a:effectLst/>
                <a:latin typeface="Times New Roman" panose="02020603050405020304" pitchFamily="18" charset="0"/>
                <a:ea typeface="宋体" panose="02010600030101010101" pitchFamily="2" charset="-122"/>
              </a:rPr>
              <a:t>3.Analysis of posterior distribution</a:t>
            </a:r>
            <a:endParaRPr lang="zh-CN" altLang="en-US" b="1" dirty="0">
              <a:solidFill>
                <a:schemeClr val="accent2"/>
              </a:solidFill>
            </a:endParaRPr>
          </a:p>
        </p:txBody>
      </p:sp>
      <p:sp>
        <p:nvSpPr>
          <p:cNvPr id="14" name="文本框 13">
            <a:extLst>
              <a:ext uri="{FF2B5EF4-FFF2-40B4-BE49-F238E27FC236}">
                <a16:creationId xmlns:a16="http://schemas.microsoft.com/office/drawing/2014/main" id="{CE6DE16E-9BB9-40CC-2926-B8BF0674CE38}"/>
              </a:ext>
            </a:extLst>
          </p:cNvPr>
          <p:cNvSpPr txBox="1"/>
          <p:nvPr/>
        </p:nvSpPr>
        <p:spPr>
          <a:xfrm>
            <a:off x="4783672" y="3945273"/>
            <a:ext cx="1992367" cy="307777"/>
          </a:xfrm>
          <a:prstGeom prst="rect">
            <a:avLst/>
          </a:prstGeom>
          <a:noFill/>
        </p:spPr>
        <p:txBody>
          <a:bodyPr wrap="square">
            <a:spAutoFit/>
          </a:bodyPr>
          <a:lstStyle/>
          <a:p>
            <a:r>
              <a:rPr lang="en-US" altLang="zh-CN" sz="1400" b="1" kern="0" dirty="0">
                <a:solidFill>
                  <a:schemeClr val="accent2"/>
                </a:solidFill>
                <a:effectLst/>
                <a:latin typeface="Times New Roman" panose="02020603050405020304" pitchFamily="18" charset="0"/>
                <a:ea typeface="宋体" panose="02010600030101010101" pitchFamily="2" charset="-122"/>
              </a:rPr>
              <a:t>4.Decision reasoning</a:t>
            </a:r>
            <a:endParaRPr lang="zh-CN" altLang="en-US" b="1" dirty="0">
              <a:solidFill>
                <a:schemeClr val="accent2"/>
              </a:solidFill>
            </a:endParaRPr>
          </a:p>
        </p:txBody>
      </p:sp>
      <p:sp>
        <p:nvSpPr>
          <p:cNvPr id="11" name="Rectangle 2">
            <a:extLst>
              <a:ext uri="{FF2B5EF4-FFF2-40B4-BE49-F238E27FC236}">
                <a16:creationId xmlns:a16="http://schemas.microsoft.com/office/drawing/2014/main" id="{0D84FD0D-1FD5-8DAB-615B-E8C4F70EDA50}"/>
              </a:ext>
            </a:extLst>
          </p:cNvPr>
          <p:cNvSpPr>
            <a:spLocks noChangeArrowheads="1"/>
          </p:cNvSpPr>
          <p:nvPr/>
        </p:nvSpPr>
        <p:spPr bwMode="auto">
          <a:xfrm>
            <a:off x="312354" y="17306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3" name="对象 12">
            <a:extLst>
              <a:ext uri="{FF2B5EF4-FFF2-40B4-BE49-F238E27FC236}">
                <a16:creationId xmlns:a16="http://schemas.microsoft.com/office/drawing/2014/main" id="{5881B236-3617-3590-F7E9-499D2B43EAAC}"/>
              </a:ext>
            </a:extLst>
          </p:cNvPr>
          <p:cNvGraphicFramePr>
            <a:graphicFrameLocks noChangeAspect="1"/>
          </p:cNvGraphicFramePr>
          <p:nvPr>
            <p:extLst>
              <p:ext uri="{D42A27DB-BD31-4B8C-83A1-F6EECF244321}">
                <p14:modId xmlns:p14="http://schemas.microsoft.com/office/powerpoint/2010/main" val="4025634592"/>
              </p:ext>
            </p:extLst>
          </p:nvPr>
        </p:nvGraphicFramePr>
        <p:xfrm>
          <a:off x="1176501" y="1730642"/>
          <a:ext cx="1813474" cy="527556"/>
        </p:xfrm>
        <a:graphic>
          <a:graphicData uri="http://schemas.openxmlformats.org/presentationml/2006/ole">
            <mc:AlternateContent xmlns:mc="http://schemas.openxmlformats.org/markup-compatibility/2006">
              <mc:Choice xmlns:v="urn:schemas-microsoft-com:vml" Requires="v">
                <p:oleObj spid="_x0000_s3196" name="Equation" r:id="rId6" imgW="1624895" imgH="406224" progId="Equation.DSMT4">
                  <p:embed/>
                </p:oleObj>
              </mc:Choice>
              <mc:Fallback>
                <p:oleObj name="Equation" r:id="rId6" imgW="1624895" imgH="406224"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501" y="1730642"/>
                        <a:ext cx="1813474" cy="527556"/>
                      </a:xfrm>
                      <a:prstGeom prst="rect">
                        <a:avLst/>
                      </a:prstGeom>
                      <a:noFill/>
                    </p:spPr>
                  </p:pic>
                </p:oleObj>
              </mc:Fallback>
            </mc:AlternateContent>
          </a:graphicData>
        </a:graphic>
      </p:graphicFrame>
      <p:sp>
        <p:nvSpPr>
          <p:cNvPr id="18" name="文本框 17">
            <a:extLst>
              <a:ext uri="{FF2B5EF4-FFF2-40B4-BE49-F238E27FC236}">
                <a16:creationId xmlns:a16="http://schemas.microsoft.com/office/drawing/2014/main" id="{3054E5B1-06FB-E742-A32E-BB9C49550A18}"/>
              </a:ext>
            </a:extLst>
          </p:cNvPr>
          <p:cNvSpPr txBox="1"/>
          <p:nvPr/>
        </p:nvSpPr>
        <p:spPr>
          <a:xfrm>
            <a:off x="351902" y="2387051"/>
            <a:ext cx="4102839" cy="600164"/>
          </a:xfrm>
          <a:prstGeom prst="rect">
            <a:avLst/>
          </a:prstGeom>
          <a:noFill/>
        </p:spPr>
        <p:txBody>
          <a:bodyPr wrap="square">
            <a:spAutoFit/>
          </a:bodyPr>
          <a:lstStyle/>
          <a:p>
            <a:pPr algn="just"/>
            <a:r>
              <a:rPr lang="en-US" altLang="zh-CN" sz="1100" dirty="0">
                <a:latin typeface="Times New Roman" panose="02020603050405020304" pitchFamily="18" charset="0"/>
                <a:cs typeface="Times New Roman" panose="02020603050405020304" pitchFamily="18" charset="0"/>
              </a:rPr>
              <a:t>Where </a:t>
            </a:r>
            <a:r>
              <a:rPr lang="en-US" altLang="zh-CN" sz="1100" i="1" dirty="0">
                <a:latin typeface="Times New Roman" panose="02020603050405020304" pitchFamily="18" charset="0"/>
                <a:cs typeface="Times New Roman" panose="02020603050405020304" pitchFamily="18" charset="0"/>
              </a:rPr>
              <a:t>p</a:t>
            </a:r>
            <a:r>
              <a:rPr lang="en-US" altLang="zh-CN" sz="1100" dirty="0">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θ</a:t>
            </a:r>
            <a:r>
              <a:rPr lang="en-US" altLang="zh-CN" sz="1100" dirty="0" err="1">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C</a:t>
            </a:r>
            <a:r>
              <a:rPr lang="en-US" altLang="zh-CN" sz="1100" dirty="0" err="1">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I</a:t>
            </a:r>
            <a:r>
              <a:rPr lang="en-US" altLang="zh-CN" sz="1100" dirty="0">
                <a:latin typeface="Times New Roman" panose="02020603050405020304" pitchFamily="18" charset="0"/>
                <a:cs typeface="Times New Roman" panose="02020603050405020304" pitchFamily="18" charset="0"/>
              </a:rPr>
              <a:t>) is the posterior distribution of the source parameter, </a:t>
            </a:r>
            <a:r>
              <a:rPr lang="en-US" altLang="zh-CN" sz="1100" i="1" dirty="0">
                <a:latin typeface="Times New Roman" panose="02020603050405020304" pitchFamily="18" charset="0"/>
                <a:cs typeface="Times New Roman" panose="02020603050405020304" pitchFamily="18" charset="0"/>
              </a:rPr>
              <a:t>p</a:t>
            </a:r>
            <a:r>
              <a:rPr lang="en-US" altLang="zh-CN" sz="1100" dirty="0">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θ</a:t>
            </a:r>
            <a:r>
              <a:rPr lang="en-US" altLang="zh-CN" sz="1100" dirty="0" err="1">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I</a:t>
            </a:r>
            <a:r>
              <a:rPr lang="en-US" altLang="zh-CN" sz="1100" dirty="0">
                <a:latin typeface="Times New Roman" panose="02020603050405020304" pitchFamily="18" charset="0"/>
                <a:cs typeface="Times New Roman" panose="02020603050405020304" pitchFamily="18" charset="0"/>
              </a:rPr>
              <a:t>) is the prior distribution of the source parameter, </a:t>
            </a:r>
            <a:r>
              <a:rPr lang="en-US" altLang="zh-CN" sz="1100" i="1" dirty="0">
                <a:latin typeface="Times New Roman" panose="02020603050405020304" pitchFamily="18" charset="0"/>
                <a:cs typeface="Times New Roman" panose="02020603050405020304" pitchFamily="18" charset="0"/>
              </a:rPr>
              <a:t>l</a:t>
            </a:r>
            <a:r>
              <a:rPr lang="en-US" altLang="zh-CN" sz="1100" dirty="0">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C</a:t>
            </a:r>
            <a:r>
              <a:rPr lang="en-US" altLang="zh-CN" sz="1100" dirty="0" err="1">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θ</a:t>
            </a:r>
            <a:r>
              <a:rPr lang="en-US" altLang="zh-CN" sz="1100" dirty="0" err="1">
                <a:latin typeface="Times New Roman" panose="02020603050405020304" pitchFamily="18" charset="0"/>
                <a:cs typeface="Times New Roman" panose="02020603050405020304" pitchFamily="18" charset="0"/>
              </a:rPr>
              <a:t>,</a:t>
            </a:r>
            <a:r>
              <a:rPr lang="en-US" altLang="zh-CN" sz="1100" i="1" dirty="0" err="1">
                <a:latin typeface="Times New Roman" panose="02020603050405020304" pitchFamily="18" charset="0"/>
                <a:cs typeface="Times New Roman" panose="02020603050405020304" pitchFamily="18" charset="0"/>
              </a:rPr>
              <a:t>I</a:t>
            </a:r>
            <a:r>
              <a:rPr lang="en-US" altLang="zh-CN" sz="1100" dirty="0">
                <a:latin typeface="Times New Roman" panose="02020603050405020304" pitchFamily="18" charset="0"/>
                <a:cs typeface="Times New Roman" panose="02020603050405020304" pitchFamily="18" charset="0"/>
              </a:rPr>
              <a:t>) is the likelihood function, </a:t>
            </a:r>
            <a:r>
              <a:rPr lang="en-US" altLang="zh-CN" sz="1100" i="1" dirty="0">
                <a:latin typeface="Times New Roman" panose="02020603050405020304" pitchFamily="18" charset="0"/>
                <a:cs typeface="Times New Roman" panose="02020603050405020304" pitchFamily="18" charset="0"/>
              </a:rPr>
              <a:t>p</a:t>
            </a:r>
            <a:r>
              <a:rPr lang="en-US" altLang="zh-CN" sz="1100" dirty="0">
                <a:latin typeface="Times New Roman" panose="02020603050405020304" pitchFamily="18" charset="0"/>
                <a:cs typeface="Times New Roman" panose="02020603050405020304" pitchFamily="18" charset="0"/>
              </a:rPr>
              <a:t>(</a:t>
            </a:r>
            <a:r>
              <a:rPr lang="en-US" altLang="zh-CN" sz="1100" i="1" dirty="0">
                <a:latin typeface="Times New Roman" panose="02020603050405020304" pitchFamily="18" charset="0"/>
                <a:cs typeface="Times New Roman" panose="02020603050405020304" pitchFamily="18" charset="0"/>
              </a:rPr>
              <a:t>C</a:t>
            </a:r>
            <a:r>
              <a:rPr lang="en-US" altLang="zh-CN" sz="1100" dirty="0">
                <a:latin typeface="Times New Roman" panose="02020603050405020304" pitchFamily="18" charset="0"/>
                <a:cs typeface="Times New Roman" panose="02020603050405020304" pitchFamily="18" charset="0"/>
              </a:rPr>
              <a:t> |</a:t>
            </a:r>
            <a:r>
              <a:rPr lang="en-US" altLang="zh-CN" sz="1100" i="1" dirty="0">
                <a:latin typeface="Times New Roman" panose="02020603050405020304" pitchFamily="18" charset="0"/>
                <a:cs typeface="Times New Roman" panose="02020603050405020304" pitchFamily="18" charset="0"/>
              </a:rPr>
              <a:t>I</a:t>
            </a:r>
            <a:r>
              <a:rPr lang="en-US" altLang="zh-CN" sz="1100" dirty="0">
                <a:latin typeface="Times New Roman" panose="02020603050405020304" pitchFamily="18" charset="0"/>
                <a:cs typeface="Times New Roman" panose="02020603050405020304" pitchFamily="18" charset="0"/>
              </a:rPr>
              <a:t>) is the evidence.</a:t>
            </a:r>
            <a:endParaRPr lang="zh-CN" altLang="en-US" sz="1100" dirty="0">
              <a:latin typeface="Times New Roman" panose="02020603050405020304" pitchFamily="18" charset="0"/>
              <a:cs typeface="Times New Roman" panose="02020603050405020304" pitchFamily="18" charset="0"/>
            </a:endParaRPr>
          </a:p>
        </p:txBody>
      </p:sp>
      <p:graphicFrame>
        <p:nvGraphicFramePr>
          <p:cNvPr id="19" name="对象 18">
            <a:extLst>
              <a:ext uri="{FF2B5EF4-FFF2-40B4-BE49-F238E27FC236}">
                <a16:creationId xmlns:a16="http://schemas.microsoft.com/office/drawing/2014/main" id="{9A24D074-4CC3-12D1-FA81-6D906543E5DC}"/>
              </a:ext>
            </a:extLst>
          </p:cNvPr>
          <p:cNvGraphicFramePr>
            <a:graphicFrameLocks noChangeAspect="1"/>
          </p:cNvGraphicFramePr>
          <p:nvPr>
            <p:extLst>
              <p:ext uri="{D42A27DB-BD31-4B8C-83A1-F6EECF244321}">
                <p14:modId xmlns:p14="http://schemas.microsoft.com/office/powerpoint/2010/main" val="4216449246"/>
              </p:ext>
            </p:extLst>
          </p:nvPr>
        </p:nvGraphicFramePr>
        <p:xfrm>
          <a:off x="1003079" y="3100441"/>
          <a:ext cx="2659303" cy="527554"/>
        </p:xfrm>
        <a:graphic>
          <a:graphicData uri="http://schemas.openxmlformats.org/presentationml/2006/ole">
            <mc:AlternateContent xmlns:mc="http://schemas.openxmlformats.org/markup-compatibility/2006">
              <mc:Choice xmlns:v="urn:schemas-microsoft-com:vml" Requires="v">
                <p:oleObj spid="_x0000_s3197" name="Equation" r:id="rId8" imgW="2362200" imgH="469900" progId="Equation.DSMT4">
                  <p:embed/>
                </p:oleObj>
              </mc:Choice>
              <mc:Fallback>
                <p:oleObj name="Equation" r:id="rId8" imgW="2362200" imgH="4699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079" y="3100441"/>
                        <a:ext cx="2659303" cy="527554"/>
                      </a:xfrm>
                      <a:prstGeom prst="rect">
                        <a:avLst/>
                      </a:prstGeom>
                      <a:noFill/>
                    </p:spPr>
                  </p:pic>
                </p:oleObj>
              </mc:Fallback>
            </mc:AlternateContent>
          </a:graphicData>
        </a:graphic>
      </p:graphicFrame>
      <p:sp>
        <p:nvSpPr>
          <p:cNvPr id="22" name="文本框 21">
            <a:extLst>
              <a:ext uri="{FF2B5EF4-FFF2-40B4-BE49-F238E27FC236}">
                <a16:creationId xmlns:a16="http://schemas.microsoft.com/office/drawing/2014/main" id="{140E6522-9FC9-6540-31C8-CAF709FB8F5C}"/>
              </a:ext>
            </a:extLst>
          </p:cNvPr>
          <p:cNvSpPr txBox="1"/>
          <p:nvPr/>
        </p:nvSpPr>
        <p:spPr>
          <a:xfrm>
            <a:off x="277866" y="3776863"/>
            <a:ext cx="4176877" cy="769441"/>
          </a:xfrm>
          <a:prstGeom prst="rect">
            <a:avLst/>
          </a:prstGeom>
          <a:noFill/>
        </p:spPr>
        <p:txBody>
          <a:bodyPr wrap="square">
            <a:spAutoFit/>
          </a:bodyPr>
          <a:lstStyle/>
          <a:p>
            <a:pPr algn="just"/>
            <a:r>
              <a:rPr lang="en-US" altLang="zh-CN" sz="1100" dirty="0">
                <a:effectLst/>
                <a:latin typeface="Times New Roman" panose="02020603050405020304" pitchFamily="18" charset="0"/>
                <a:ea typeface="宋体" panose="02010600030101010101" pitchFamily="2" charset="-122"/>
              </a:rPr>
              <a:t>Where </a:t>
            </a:r>
            <a:r>
              <a:rPr lang="en-US" altLang="zh-CN" sz="1100" i="1" dirty="0">
                <a:effectLst/>
                <a:latin typeface="Times New Roman" panose="02020603050405020304" pitchFamily="18" charset="0"/>
                <a:ea typeface="宋体" panose="02010600030101010101" pitchFamily="2" charset="-122"/>
              </a:rPr>
              <a:t>l</a:t>
            </a:r>
            <a:r>
              <a:rPr lang="en-US" altLang="zh-CN" sz="1100" dirty="0">
                <a:effectLst/>
                <a:latin typeface="Times New Roman" panose="02020603050405020304" pitchFamily="18" charset="0"/>
                <a:ea typeface="宋体" panose="02010600030101010101" pitchFamily="2" charset="-122"/>
              </a:rPr>
              <a:t>(</a:t>
            </a:r>
            <a:r>
              <a:rPr lang="en-US" altLang="zh-CN" sz="1100" i="1" dirty="0" err="1">
                <a:effectLst/>
                <a:latin typeface="Times New Roman" panose="02020603050405020304" pitchFamily="18" charset="0"/>
                <a:ea typeface="宋体" panose="02010600030101010101" pitchFamily="2" charset="-122"/>
              </a:rPr>
              <a:t>C</a:t>
            </a:r>
            <a:r>
              <a:rPr lang="en-US" altLang="zh-CN" sz="1100" dirty="0" err="1">
                <a:effectLst/>
                <a:latin typeface="Times New Roman" panose="02020603050405020304" pitchFamily="18" charset="0"/>
                <a:ea typeface="宋体" panose="02010600030101010101" pitchFamily="2" charset="-122"/>
              </a:rPr>
              <a:t>|</a:t>
            </a:r>
            <a:r>
              <a:rPr lang="en-US" altLang="zh-CN" sz="1100" i="1" dirty="0" err="1">
                <a:effectLst/>
                <a:latin typeface="Times New Roman" panose="02020603050405020304" pitchFamily="18" charset="0"/>
                <a:ea typeface="宋体" panose="02010600030101010101" pitchFamily="2" charset="-122"/>
              </a:rPr>
              <a:t>s</a:t>
            </a:r>
            <a:r>
              <a:rPr lang="en-US" altLang="zh-CN" sz="1100" dirty="0" err="1">
                <a:effectLst/>
                <a:latin typeface="Times New Roman" panose="02020603050405020304" pitchFamily="18" charset="0"/>
                <a:ea typeface="宋体" panose="02010600030101010101" pitchFamily="2" charset="-122"/>
              </a:rPr>
              <a:t>,</a:t>
            </a:r>
            <a:r>
              <a:rPr lang="en-US" altLang="zh-CN" sz="1100" i="1" dirty="0" err="1">
                <a:effectLst/>
                <a:latin typeface="Times New Roman" panose="02020603050405020304" pitchFamily="18" charset="0"/>
                <a:ea typeface="宋体" panose="02010600030101010101" pitchFamily="2" charset="-122"/>
              </a:rPr>
              <a:t>I</a:t>
            </a:r>
            <a:r>
              <a:rPr lang="en-US" altLang="zh-CN" sz="1100" dirty="0">
                <a:effectLst/>
                <a:latin typeface="Times New Roman" panose="02020603050405020304" pitchFamily="18" charset="0"/>
                <a:ea typeface="宋体" panose="02010600030101010101" pitchFamily="2" charset="-122"/>
              </a:rPr>
              <a:t>) is the likelihood function; </a:t>
            </a:r>
            <a:r>
              <a:rPr lang="en-US" altLang="zh-CN" sz="1100" i="1" dirty="0">
                <a:effectLst/>
                <a:latin typeface="Times New Roman" panose="02020603050405020304" pitchFamily="18" charset="0"/>
                <a:ea typeface="宋体" panose="02010600030101010101" pitchFamily="2" charset="-122"/>
              </a:rPr>
              <a:t>n</a:t>
            </a:r>
            <a:r>
              <a:rPr lang="en-US" altLang="zh-CN" sz="1100" dirty="0">
                <a:effectLst/>
                <a:latin typeface="Times New Roman" panose="02020603050405020304" pitchFamily="18" charset="0"/>
                <a:ea typeface="宋体" panose="02010600030101010101" pitchFamily="2" charset="-122"/>
              </a:rPr>
              <a:t> is the number of pollutant monitoring data; </a:t>
            </a:r>
            <a:r>
              <a:rPr lang="en-US" altLang="zh-CN" sz="1100" i="1" dirty="0">
                <a:effectLst/>
                <a:latin typeface="Times New Roman" panose="02020603050405020304" pitchFamily="18" charset="0"/>
                <a:ea typeface="宋体" panose="02010600030101010101" pitchFamily="2" charset="-122"/>
              </a:rPr>
              <a:t>C</a:t>
            </a:r>
            <a:r>
              <a:rPr lang="en-US" altLang="zh-CN" sz="1100" i="1" baseline="-25000" dirty="0">
                <a:effectLst/>
                <a:latin typeface="Times New Roman" panose="02020603050405020304" pitchFamily="18" charset="0"/>
                <a:ea typeface="宋体" panose="02010600030101010101" pitchFamily="2" charset="-122"/>
              </a:rPr>
              <a:t>i</a:t>
            </a:r>
            <a:r>
              <a:rPr lang="en-US" altLang="zh-CN" sz="1100" dirty="0">
                <a:effectLst/>
                <a:latin typeface="Times New Roman" panose="02020603050405020304" pitchFamily="18" charset="0"/>
                <a:ea typeface="宋体" panose="02010600030101010101" pitchFamily="2" charset="-122"/>
              </a:rPr>
              <a:t> is the actual measured value of the concentration of </a:t>
            </a:r>
            <a:r>
              <a:rPr lang="en-US" altLang="zh-CN" sz="1100" i="1" dirty="0">
                <a:effectLst/>
                <a:latin typeface="Times New Roman" panose="02020603050405020304" pitchFamily="18" charset="0"/>
                <a:ea typeface="宋体" panose="02010600030101010101" pitchFamily="2" charset="-122"/>
              </a:rPr>
              <a:t>C</a:t>
            </a:r>
            <a:r>
              <a:rPr lang="en-US" altLang="zh-CN" sz="1100" i="1" baseline="-25000" dirty="0">
                <a:effectLst/>
                <a:latin typeface="Times New Roman" panose="02020603050405020304" pitchFamily="18" charset="0"/>
                <a:ea typeface="宋体" panose="02010600030101010101" pitchFamily="2" charset="-122"/>
              </a:rPr>
              <a:t>i</a:t>
            </a:r>
            <a:r>
              <a:rPr lang="en-US" altLang="zh-CN" sz="1100" dirty="0">
                <a:effectLst/>
                <a:latin typeface="Times New Roman" panose="02020603050405020304" pitchFamily="18" charset="0"/>
                <a:ea typeface="宋体" panose="02010600030101010101" pitchFamily="2" charset="-122"/>
              </a:rPr>
              <a:t> pollutants; </a:t>
            </a:r>
            <a:r>
              <a:rPr lang="en-US" altLang="zh-CN" sz="1100" i="1" dirty="0">
                <a:effectLst/>
                <a:latin typeface="Times New Roman" panose="02020603050405020304" pitchFamily="18" charset="0"/>
                <a:ea typeface="宋体" panose="02010600030101010101" pitchFamily="2" charset="-122"/>
              </a:rPr>
              <a:t>R</a:t>
            </a:r>
            <a:r>
              <a:rPr lang="en-US" altLang="zh-CN" sz="1100" i="1" baseline="-25000" dirty="0">
                <a:effectLst/>
                <a:latin typeface="Times New Roman" panose="02020603050405020304" pitchFamily="18" charset="0"/>
                <a:ea typeface="宋体" panose="02010600030101010101" pitchFamily="2" charset="-122"/>
              </a:rPr>
              <a:t>i</a:t>
            </a:r>
            <a:r>
              <a:rPr lang="en-US" altLang="zh-CN" sz="1100" dirty="0">
                <a:effectLst/>
                <a:latin typeface="Times New Roman" panose="02020603050405020304" pitchFamily="18" charset="0"/>
                <a:ea typeface="宋体" panose="02010600030101010101" pitchFamily="2" charset="-122"/>
              </a:rPr>
              <a:t> is the simulated value of the pollutant concentration; </a:t>
            </a:r>
            <a:r>
              <a:rPr lang="en-US" altLang="zh-CN" sz="1100" i="1" dirty="0">
                <a:effectLst/>
                <a:latin typeface="Times New Roman" panose="02020603050405020304" pitchFamily="18" charset="0"/>
                <a:ea typeface="宋体" panose="02010600030101010101" pitchFamily="2" charset="-122"/>
              </a:rPr>
              <a:t>σ2 all</a:t>
            </a:r>
            <a:r>
              <a:rPr lang="en-US" altLang="zh-CN" sz="1100" dirty="0">
                <a:effectLst/>
                <a:latin typeface="Times New Roman" panose="02020603050405020304" pitchFamily="18" charset="0"/>
                <a:ea typeface="宋体" panose="02010600030101010101" pitchFamily="2" charset="-122"/>
              </a:rPr>
              <a:t> is considered as the variance of the overall error. </a:t>
            </a:r>
            <a:endParaRPr lang="zh-CN" altLang="en-US" sz="1800" dirty="0"/>
          </a:p>
        </p:txBody>
      </p:sp>
      <p:sp>
        <p:nvSpPr>
          <p:cNvPr id="24" name="文本框 23">
            <a:extLst>
              <a:ext uri="{FF2B5EF4-FFF2-40B4-BE49-F238E27FC236}">
                <a16:creationId xmlns:a16="http://schemas.microsoft.com/office/drawing/2014/main" id="{8B2F04B3-199D-CA6C-CCD2-5823CBB9CD21}"/>
              </a:ext>
            </a:extLst>
          </p:cNvPr>
          <p:cNvSpPr txBox="1"/>
          <p:nvPr/>
        </p:nvSpPr>
        <p:spPr>
          <a:xfrm>
            <a:off x="4884354" y="1550495"/>
            <a:ext cx="3944336" cy="870688"/>
          </a:xfrm>
          <a:prstGeom prst="rect">
            <a:avLst/>
          </a:prstGeom>
          <a:noFill/>
        </p:spPr>
        <p:txBody>
          <a:bodyPr wrap="square">
            <a:spAutoFit/>
          </a:bodyPr>
          <a:lstStyle/>
          <a:p>
            <a:pPr indent="317500" algn="just">
              <a:lnSpc>
                <a:spcPct val="150000"/>
              </a:lnSpc>
            </a:pPr>
            <a:r>
              <a:rPr lang="en-US" altLang="zh-CN" sz="1100" kern="0" dirty="0">
                <a:effectLst/>
                <a:latin typeface="Times New Roman" panose="02020603050405020304" pitchFamily="18" charset="0"/>
                <a:ea typeface="宋体" panose="02010600030101010101" pitchFamily="2" charset="-122"/>
                <a:cs typeface="Times New Roman" panose="02020603050405020304" pitchFamily="18" charset="0"/>
              </a:rPr>
              <a:t>Markov chain Monte Carlo</a:t>
            </a:r>
            <a:r>
              <a:rPr lang="zh-CN" altLang="zh-CN" sz="1100" kern="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kern="0" dirty="0">
                <a:effectLst/>
                <a:latin typeface="Times New Roman" panose="02020603050405020304" pitchFamily="18" charset="0"/>
                <a:ea typeface="宋体" panose="02010600030101010101" pitchFamily="2" charset="-122"/>
                <a:cs typeface="Times New Roman" panose="02020603050405020304" pitchFamily="18" charset="0"/>
              </a:rPr>
              <a:t>MCMC</a:t>
            </a:r>
            <a:r>
              <a:rPr lang="zh-CN" altLang="zh-CN" sz="1100" kern="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100" kern="0" dirty="0">
                <a:effectLst/>
                <a:latin typeface="Times New Roman" panose="02020603050405020304" pitchFamily="18" charset="0"/>
                <a:ea typeface="宋体" panose="02010600030101010101" pitchFamily="2" charset="-122"/>
                <a:cs typeface="Times New Roman" panose="02020603050405020304" pitchFamily="18" charset="0"/>
              </a:rPr>
              <a:t>often used to quickly estimate the posterior distribution.</a:t>
            </a:r>
            <a:r>
              <a:rPr lang="en-US" altLang="zh-CN" sz="1200" kern="100" dirty="0">
                <a:effectLst/>
                <a:latin typeface="Calibri" panose="020F0502020204030204" pitchFamily="34" charset="0"/>
                <a:ea typeface="宋体" panose="02010600030101010101" pitchFamily="2" charset="-122"/>
                <a:cs typeface="Times New Roman" panose="02020603050405020304" pitchFamily="18" charset="0"/>
              </a:rPr>
              <a:t> T</a:t>
            </a:r>
            <a:r>
              <a:rPr lang="en-US" altLang="zh-CN" sz="1200" kern="0" dirty="0">
                <a:solidFill>
                  <a:srgbClr val="000000"/>
                </a:solidFill>
                <a:effectLst/>
                <a:latin typeface="Times New Roman" panose="02020603050405020304" pitchFamily="18" charset="0"/>
                <a:ea typeface="宋体" panose="02010600030101010101" pitchFamily="2" charset="-122"/>
              </a:rPr>
              <a:t>his study uses </a:t>
            </a:r>
            <a:r>
              <a:rPr lang="en-US" altLang="zh-CN" sz="1200" kern="0" dirty="0">
                <a:solidFill>
                  <a:srgbClr val="0070C0"/>
                </a:solidFill>
                <a:effectLst/>
                <a:latin typeface="Times New Roman" panose="02020603050405020304" pitchFamily="18" charset="0"/>
                <a:ea typeface="宋体" panose="02010600030101010101" pitchFamily="2" charset="-122"/>
              </a:rPr>
              <a:t>Adaptive Metropolis (AM) algorithm </a:t>
            </a:r>
            <a:r>
              <a:rPr lang="en-US" altLang="zh-CN" sz="1200" kern="0" dirty="0">
                <a:solidFill>
                  <a:srgbClr val="000000"/>
                </a:solidFill>
                <a:effectLst/>
                <a:latin typeface="Times New Roman" panose="02020603050405020304" pitchFamily="18" charset="0"/>
                <a:ea typeface="宋体" panose="02010600030101010101" pitchFamily="2" charset="-122"/>
              </a:rPr>
              <a:t>as the sampling method.</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25" name="直接连接符 24">
            <a:extLst>
              <a:ext uri="{FF2B5EF4-FFF2-40B4-BE49-F238E27FC236}">
                <a16:creationId xmlns:a16="http://schemas.microsoft.com/office/drawing/2014/main" id="{D3133978-5BBF-F7AF-6EC5-7906E812670C}"/>
              </a:ext>
            </a:extLst>
          </p:cNvPr>
          <p:cNvCxnSpPr>
            <a:cxnSpLocks/>
          </p:cNvCxnSpPr>
          <p:nvPr/>
        </p:nvCxnSpPr>
        <p:spPr>
          <a:xfrm>
            <a:off x="4572000" y="1281407"/>
            <a:ext cx="0" cy="3638067"/>
          </a:xfrm>
          <a:prstGeom prst="line">
            <a:avLst/>
          </a:prstGeom>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6B6D21D2-8530-D53E-9B5A-4920522FE5B0}"/>
              </a:ext>
            </a:extLst>
          </p:cNvPr>
          <p:cNvSpPr txBox="1"/>
          <p:nvPr/>
        </p:nvSpPr>
        <p:spPr>
          <a:xfrm>
            <a:off x="4943472" y="2711298"/>
            <a:ext cx="3944331" cy="1170770"/>
          </a:xfrm>
          <a:prstGeom prst="rect">
            <a:avLst/>
          </a:prstGeom>
          <a:noFill/>
        </p:spPr>
        <p:txBody>
          <a:bodyPr wrap="square">
            <a:spAutoFit/>
          </a:bodyPr>
          <a:lstStyle/>
          <a:p>
            <a:pPr indent="254000" algn="just">
              <a:lnSpc>
                <a:spcPct val="150000"/>
              </a:lnSpc>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MCMC sampling finally converges to the posterior probability density (or its logarithmic form), and uses the method of </a:t>
            </a:r>
            <a:r>
              <a:rPr lang="en-US" altLang="zh-CN" sz="1200"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numerical integration </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to calculate the marginal probability density of each parameter.</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2" name="文本框 31">
            <a:extLst>
              <a:ext uri="{FF2B5EF4-FFF2-40B4-BE49-F238E27FC236}">
                <a16:creationId xmlns:a16="http://schemas.microsoft.com/office/drawing/2014/main" id="{219DA0CC-6D36-B0E1-6EBB-B3C526359424}"/>
              </a:ext>
            </a:extLst>
          </p:cNvPr>
          <p:cNvSpPr txBox="1"/>
          <p:nvPr/>
        </p:nvSpPr>
        <p:spPr>
          <a:xfrm>
            <a:off x="4946440" y="4231605"/>
            <a:ext cx="3882250" cy="613117"/>
          </a:xfrm>
          <a:prstGeom prst="rect">
            <a:avLst/>
          </a:prstGeom>
          <a:noFill/>
        </p:spPr>
        <p:txBody>
          <a:bodyPr wrap="square">
            <a:spAutoFit/>
          </a:bodyPr>
          <a:lstStyle/>
          <a:p>
            <a:pPr>
              <a:lnSpc>
                <a:spcPct val="150000"/>
              </a:lnSpc>
            </a:pPr>
            <a:r>
              <a:rPr lang="en-US" altLang="zh-CN" sz="1200" dirty="0">
                <a:latin typeface="Times New Roman" panose="02020603050405020304" pitchFamily="18" charset="0"/>
                <a:cs typeface="Times New Roman" panose="02020603050405020304" pitchFamily="18" charset="0"/>
              </a:rPr>
              <a:t>       In this study, </a:t>
            </a:r>
            <a:r>
              <a:rPr lang="en-US" altLang="zh-CN" sz="1200" dirty="0">
                <a:solidFill>
                  <a:srgbClr val="0070C0"/>
                </a:solidFill>
                <a:latin typeface="Times New Roman" panose="02020603050405020304" pitchFamily="18" charset="0"/>
                <a:cs typeface="Times New Roman" panose="02020603050405020304" pitchFamily="18" charset="0"/>
              </a:rPr>
              <a:t>median and Bayesian intervals </a:t>
            </a:r>
            <a:r>
              <a:rPr lang="en-US" altLang="zh-CN" sz="1200" dirty="0">
                <a:latin typeface="Times New Roman" panose="02020603050405020304" pitchFamily="18" charset="0"/>
                <a:cs typeface="Times New Roman" panose="02020603050405020304" pitchFamily="18" charset="0"/>
              </a:rPr>
              <a:t>were used to infer the source parameter results.</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65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4"/>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5"/>
          <a:stretch>
            <a:fillRect/>
          </a:stretch>
        </p:blipFill>
        <p:spPr>
          <a:xfrm>
            <a:off x="6398327" y="20893"/>
            <a:ext cx="2557113" cy="679378"/>
          </a:xfrm>
          <a:prstGeom prst="rect">
            <a:avLst/>
          </a:prstGeom>
        </p:spPr>
      </p:pic>
      <p:pic>
        <p:nvPicPr>
          <p:cNvPr id="2" name="图片 1">
            <a:extLst>
              <a:ext uri="{FF2B5EF4-FFF2-40B4-BE49-F238E27FC236}">
                <a16:creationId xmlns:a16="http://schemas.microsoft.com/office/drawing/2014/main" id="{B3CC48F2-43C9-4476-A7CC-4738337B4BE5}"/>
              </a:ext>
            </a:extLst>
          </p:cNvPr>
          <p:cNvPicPr>
            <a:picLocks noChangeAspect="1"/>
          </p:cNvPicPr>
          <p:nvPr/>
        </p:nvPicPr>
        <p:blipFill>
          <a:blip r:embed="rId6"/>
          <a:stretch>
            <a:fillRect/>
          </a:stretch>
        </p:blipFill>
        <p:spPr>
          <a:xfrm>
            <a:off x="296463" y="882083"/>
            <a:ext cx="4965773" cy="3956686"/>
          </a:xfrm>
          <a:prstGeom prst="rect">
            <a:avLst/>
          </a:prstGeom>
          <a:ln>
            <a:noFill/>
          </a:ln>
        </p:spPr>
      </p:pic>
      <p:sp>
        <p:nvSpPr>
          <p:cNvPr id="6" name="文本框 5">
            <a:extLst>
              <a:ext uri="{FF2B5EF4-FFF2-40B4-BE49-F238E27FC236}">
                <a16:creationId xmlns:a16="http://schemas.microsoft.com/office/drawing/2014/main" id="{C00B1FA3-BEA3-C2AB-1F6A-61C030D02A4F}"/>
              </a:ext>
            </a:extLst>
          </p:cNvPr>
          <p:cNvSpPr txBox="1"/>
          <p:nvPr/>
        </p:nvSpPr>
        <p:spPr>
          <a:xfrm>
            <a:off x="5710134" y="3228367"/>
            <a:ext cx="2509832" cy="307777"/>
          </a:xfrm>
          <a:prstGeom prst="rect">
            <a:avLst/>
          </a:prstGeom>
          <a:noFill/>
        </p:spPr>
        <p:txBody>
          <a:bodyPr wrap="square">
            <a:spAutoFit/>
          </a:bodyPr>
          <a:lstStyle/>
          <a:p>
            <a:r>
              <a:rPr lang="en-US" altLang="zh-CN" dirty="0">
                <a:latin typeface="Times New Roman" panose="02020603050405020304" pitchFamily="18" charset="0"/>
                <a:ea typeface="宋体" panose="02010600030101010101" pitchFamily="2" charset="-122"/>
              </a:rPr>
              <a:t>M</a:t>
            </a:r>
            <a:r>
              <a:rPr lang="en-US" altLang="zh-CN" sz="1400" dirty="0">
                <a:solidFill>
                  <a:srgbClr val="000000"/>
                </a:solidFill>
                <a:effectLst/>
                <a:latin typeface="Times New Roman" panose="02020603050405020304" pitchFamily="18" charset="0"/>
                <a:ea typeface="宋体" panose="02010600030101010101" pitchFamily="2" charset="-122"/>
              </a:rPr>
              <a:t>ulti-source information fusion</a:t>
            </a:r>
            <a:endParaRPr lang="zh-CN" altLang="en-US" dirty="0"/>
          </a:p>
        </p:txBody>
      </p:sp>
      <p:sp>
        <p:nvSpPr>
          <p:cNvPr id="8" name="文本框 7">
            <a:extLst>
              <a:ext uri="{FF2B5EF4-FFF2-40B4-BE49-F238E27FC236}">
                <a16:creationId xmlns:a16="http://schemas.microsoft.com/office/drawing/2014/main" id="{2541FD86-F050-2B0B-5387-A5FE782C3826}"/>
              </a:ext>
            </a:extLst>
          </p:cNvPr>
          <p:cNvSpPr txBox="1"/>
          <p:nvPr/>
        </p:nvSpPr>
        <p:spPr>
          <a:xfrm>
            <a:off x="5710134" y="868693"/>
            <a:ext cx="1507789" cy="307777"/>
          </a:xfrm>
          <a:prstGeom prst="rect">
            <a:avLst/>
          </a:prstGeom>
          <a:noFill/>
        </p:spPr>
        <p:txBody>
          <a:bodyPr wrap="square">
            <a:spAutoFit/>
          </a:bodyPr>
          <a:lstStyle/>
          <a:p>
            <a:pPr algn="just"/>
            <a:r>
              <a:rPr lang="en-US" altLang="zh-CN" dirty="0">
                <a:solidFill>
                  <a:srgbClr val="0070C0"/>
                </a:solidFill>
                <a:latin typeface="Times New Roman" panose="02020603050405020304" pitchFamily="18" charset="0"/>
                <a:ea typeface="宋体" panose="02010600030101010101" pitchFamily="2" charset="-122"/>
              </a:rPr>
              <a:t>Da</a:t>
            </a:r>
            <a:r>
              <a:rPr lang="en-US" altLang="zh-CN" sz="1400" dirty="0">
                <a:solidFill>
                  <a:srgbClr val="0070C0"/>
                </a:solidFill>
                <a:effectLst/>
                <a:latin typeface="Times New Roman" panose="02020603050405020304" pitchFamily="18" charset="0"/>
                <a:ea typeface="宋体" panose="02010600030101010101" pitchFamily="2" charset="-122"/>
              </a:rPr>
              <a:t>ta assimilation</a:t>
            </a:r>
            <a:endParaRPr lang="zh-CN" altLang="en-US" dirty="0"/>
          </a:p>
        </p:txBody>
      </p:sp>
      <p:graphicFrame>
        <p:nvGraphicFramePr>
          <p:cNvPr id="10" name="对象 9">
            <a:extLst>
              <a:ext uri="{FF2B5EF4-FFF2-40B4-BE49-F238E27FC236}">
                <a16:creationId xmlns:a16="http://schemas.microsoft.com/office/drawing/2014/main" id="{F65D9E00-361B-AD85-3742-3C4E5FFBFFA5}"/>
              </a:ext>
            </a:extLst>
          </p:cNvPr>
          <p:cNvGraphicFramePr>
            <a:graphicFrameLocks noChangeAspect="1"/>
          </p:cNvGraphicFramePr>
          <p:nvPr/>
        </p:nvGraphicFramePr>
        <p:xfrm>
          <a:off x="6256737" y="1715108"/>
          <a:ext cx="2609850" cy="400050"/>
        </p:xfrm>
        <a:graphic>
          <a:graphicData uri="http://schemas.openxmlformats.org/presentationml/2006/ole">
            <mc:AlternateContent xmlns:mc="http://schemas.openxmlformats.org/markup-compatibility/2006">
              <mc:Choice xmlns:v="urn:schemas-microsoft-com:vml" Requires="v">
                <p:oleObj spid="_x0000_s5506" name="Equation" r:id="rId7" imgW="2578100" imgH="419100" progId="Equation.DSMT4">
                  <p:embed/>
                </p:oleObj>
              </mc:Choice>
              <mc:Fallback>
                <p:oleObj name="Equation" r:id="rId7" imgW="2578100" imgH="419100" progId="Equation.DSMT4">
                  <p:embed/>
                  <p:pic>
                    <p:nvPicPr>
                      <p:cNvPr id="10" name="对象 9">
                        <a:extLst>
                          <a:ext uri="{FF2B5EF4-FFF2-40B4-BE49-F238E27FC236}">
                            <a16:creationId xmlns:a16="http://schemas.microsoft.com/office/drawing/2014/main" id="{F65D9E00-361B-AD85-3742-3C4E5FFBFF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6737" y="1715108"/>
                        <a:ext cx="260985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a:extLst>
              <a:ext uri="{FF2B5EF4-FFF2-40B4-BE49-F238E27FC236}">
                <a16:creationId xmlns:a16="http://schemas.microsoft.com/office/drawing/2014/main" id="{8617416F-AB20-9DEA-F9F5-94868CFDFB30}"/>
              </a:ext>
            </a:extLst>
          </p:cNvPr>
          <p:cNvGraphicFramePr>
            <a:graphicFrameLocks noChangeAspect="1"/>
          </p:cNvGraphicFramePr>
          <p:nvPr/>
        </p:nvGraphicFramePr>
        <p:xfrm>
          <a:off x="6256737" y="1257371"/>
          <a:ext cx="2081213" cy="400050"/>
        </p:xfrm>
        <a:graphic>
          <a:graphicData uri="http://schemas.openxmlformats.org/presentationml/2006/ole">
            <mc:AlternateContent xmlns:mc="http://schemas.openxmlformats.org/markup-compatibility/2006">
              <mc:Choice xmlns:v="urn:schemas-microsoft-com:vml" Requires="v">
                <p:oleObj spid="_x0000_s5507" name="Equation" r:id="rId9" imgW="2080746" imgH="399929" progId="Equation.DSMT4">
                  <p:embed/>
                </p:oleObj>
              </mc:Choice>
              <mc:Fallback>
                <p:oleObj name="Equation" r:id="rId9" imgW="2080746" imgH="399929" progId="Equation.DSMT4">
                  <p:embed/>
                  <p:pic>
                    <p:nvPicPr>
                      <p:cNvPr id="11" name="对象 10">
                        <a:extLst>
                          <a:ext uri="{FF2B5EF4-FFF2-40B4-BE49-F238E27FC236}">
                            <a16:creationId xmlns:a16="http://schemas.microsoft.com/office/drawing/2014/main" id="{8617416F-AB20-9DEA-F9F5-94868CFDFB30}"/>
                          </a:ext>
                        </a:extLst>
                      </p:cNvPr>
                      <p:cNvPicPr/>
                      <p:nvPr/>
                    </p:nvPicPr>
                    <p:blipFill>
                      <a:blip r:embed="rId10"/>
                      <a:stretch>
                        <a:fillRect/>
                      </a:stretch>
                    </p:blipFill>
                    <p:spPr>
                      <a:xfrm>
                        <a:off x="6256737" y="1257371"/>
                        <a:ext cx="2081213" cy="400050"/>
                      </a:xfrm>
                      <a:prstGeom prst="rect">
                        <a:avLst/>
                      </a:prstGeom>
                    </p:spPr>
                  </p:pic>
                </p:oleObj>
              </mc:Fallback>
            </mc:AlternateContent>
          </a:graphicData>
        </a:graphic>
      </p:graphicFrame>
      <p:graphicFrame>
        <p:nvGraphicFramePr>
          <p:cNvPr id="13" name="对象 12">
            <a:extLst>
              <a:ext uri="{FF2B5EF4-FFF2-40B4-BE49-F238E27FC236}">
                <a16:creationId xmlns:a16="http://schemas.microsoft.com/office/drawing/2014/main" id="{233C0E37-FCA9-24E8-D3DA-3F5AF89D959F}"/>
              </a:ext>
            </a:extLst>
          </p:cNvPr>
          <p:cNvGraphicFramePr>
            <a:graphicFrameLocks noChangeAspect="1"/>
          </p:cNvGraphicFramePr>
          <p:nvPr/>
        </p:nvGraphicFramePr>
        <p:xfrm>
          <a:off x="6256737" y="2296857"/>
          <a:ext cx="2076450" cy="400050"/>
        </p:xfrm>
        <a:graphic>
          <a:graphicData uri="http://schemas.openxmlformats.org/presentationml/2006/ole">
            <mc:AlternateContent xmlns:mc="http://schemas.openxmlformats.org/markup-compatibility/2006">
              <mc:Choice xmlns:v="urn:schemas-microsoft-com:vml" Requires="v">
                <p:oleObj spid="_x0000_s5508" name="Equation" r:id="rId11" imgW="2082800" imgH="393700" progId="Equation.DSMT4">
                  <p:embed/>
                </p:oleObj>
              </mc:Choice>
              <mc:Fallback>
                <p:oleObj name="Equation" r:id="rId11" imgW="2082800" imgH="393700" progId="Equation.DSMT4">
                  <p:embed/>
                  <p:pic>
                    <p:nvPicPr>
                      <p:cNvPr id="13" name="对象 12">
                        <a:extLst>
                          <a:ext uri="{FF2B5EF4-FFF2-40B4-BE49-F238E27FC236}">
                            <a16:creationId xmlns:a16="http://schemas.microsoft.com/office/drawing/2014/main" id="{233C0E37-FCA9-24E8-D3DA-3F5AF89D95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56737" y="2296857"/>
                        <a:ext cx="207645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对象 14">
            <a:extLst>
              <a:ext uri="{FF2B5EF4-FFF2-40B4-BE49-F238E27FC236}">
                <a16:creationId xmlns:a16="http://schemas.microsoft.com/office/drawing/2014/main" id="{77124D57-FCF2-5DE1-B495-621ECAAB0FF6}"/>
              </a:ext>
            </a:extLst>
          </p:cNvPr>
          <p:cNvGraphicFramePr>
            <a:graphicFrameLocks noChangeAspect="1"/>
          </p:cNvGraphicFramePr>
          <p:nvPr/>
        </p:nvGraphicFramePr>
        <p:xfrm>
          <a:off x="6256737" y="2770630"/>
          <a:ext cx="2590800" cy="400050"/>
        </p:xfrm>
        <a:graphic>
          <a:graphicData uri="http://schemas.openxmlformats.org/presentationml/2006/ole">
            <mc:AlternateContent xmlns:mc="http://schemas.openxmlformats.org/markup-compatibility/2006">
              <mc:Choice xmlns:v="urn:schemas-microsoft-com:vml" Requires="v">
                <p:oleObj spid="_x0000_s5509" name="Equation" r:id="rId13" imgW="2565400" imgH="419100" progId="Equation.DSMT4">
                  <p:embed/>
                </p:oleObj>
              </mc:Choice>
              <mc:Fallback>
                <p:oleObj name="Equation" r:id="rId13" imgW="2565400" imgH="419100" progId="Equation.DSMT4">
                  <p:embed/>
                  <p:pic>
                    <p:nvPicPr>
                      <p:cNvPr id="15" name="对象 14">
                        <a:extLst>
                          <a:ext uri="{FF2B5EF4-FFF2-40B4-BE49-F238E27FC236}">
                            <a16:creationId xmlns:a16="http://schemas.microsoft.com/office/drawing/2014/main" id="{77124D57-FCF2-5DE1-B495-621ECAAB0F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56737" y="2770630"/>
                        <a:ext cx="25908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左大括号 15">
            <a:extLst>
              <a:ext uri="{FF2B5EF4-FFF2-40B4-BE49-F238E27FC236}">
                <a16:creationId xmlns:a16="http://schemas.microsoft.com/office/drawing/2014/main" id="{D34C538B-816F-8041-D021-CFCB6FA1F38F}"/>
              </a:ext>
            </a:extLst>
          </p:cNvPr>
          <p:cNvSpPr/>
          <p:nvPr/>
        </p:nvSpPr>
        <p:spPr>
          <a:xfrm>
            <a:off x="6120199" y="1449378"/>
            <a:ext cx="136538" cy="457737"/>
          </a:xfrm>
          <a:prstGeom prst="leftBrace">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solidFill>
                <a:srgbClr val="0070C0"/>
              </a:solidFill>
            </a:endParaRPr>
          </a:p>
        </p:txBody>
      </p:sp>
      <p:sp>
        <p:nvSpPr>
          <p:cNvPr id="19" name="左大括号 18">
            <a:extLst>
              <a:ext uri="{FF2B5EF4-FFF2-40B4-BE49-F238E27FC236}">
                <a16:creationId xmlns:a16="http://schemas.microsoft.com/office/drawing/2014/main" id="{6918432D-FB52-2176-D5E7-48D569E6FDC1}"/>
              </a:ext>
            </a:extLst>
          </p:cNvPr>
          <p:cNvSpPr/>
          <p:nvPr/>
        </p:nvSpPr>
        <p:spPr>
          <a:xfrm>
            <a:off x="6120199" y="2504900"/>
            <a:ext cx="136538" cy="457737"/>
          </a:xfrm>
          <a:prstGeom prst="leftBrace">
            <a:avLst/>
          </a:prstGeom>
          <a:ln>
            <a:solidFill>
              <a:srgbClr val="0070C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solidFill>
                <a:srgbClr val="0070C0"/>
              </a:solidFill>
            </a:endParaRPr>
          </a:p>
        </p:txBody>
      </p:sp>
      <p:sp>
        <p:nvSpPr>
          <p:cNvPr id="18" name="文本框 17">
            <a:extLst>
              <a:ext uri="{FF2B5EF4-FFF2-40B4-BE49-F238E27FC236}">
                <a16:creationId xmlns:a16="http://schemas.microsoft.com/office/drawing/2014/main" id="{ECCCB897-247A-784B-0D7F-B1C1E7E7A9BB}"/>
              </a:ext>
            </a:extLst>
          </p:cNvPr>
          <p:cNvSpPr txBox="1"/>
          <p:nvPr/>
        </p:nvSpPr>
        <p:spPr>
          <a:xfrm>
            <a:off x="5519632" y="1524165"/>
            <a:ext cx="657569" cy="307777"/>
          </a:xfrm>
          <a:prstGeom prst="rect">
            <a:avLst/>
          </a:prstGeom>
          <a:noFill/>
        </p:spPr>
        <p:txBody>
          <a:bodyPr wrap="square" rtlCol="0">
            <a:spAutoFit/>
          </a:bodyPr>
          <a:lstStyle/>
          <a:p>
            <a:r>
              <a:rPr lang="en-US" altLang="zh-CN" dirty="0">
                <a:solidFill>
                  <a:srgbClr val="0070C0"/>
                </a:solidFill>
                <a:latin typeface="Times New Roman" panose="02020603050405020304" pitchFamily="18" charset="0"/>
                <a:cs typeface="Times New Roman" panose="02020603050405020304" pitchFamily="18" charset="0"/>
              </a:rPr>
              <a:t>Path Ⅰ </a:t>
            </a:r>
            <a:endParaRPr lang="zh-CN" altLang="en-US" dirty="0">
              <a:solidFill>
                <a:srgbClr val="0070C0"/>
              </a:solidFill>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EE13028D-B866-35BD-6370-CAE4000C5E1F}"/>
              </a:ext>
            </a:extLst>
          </p:cNvPr>
          <p:cNvSpPr txBox="1"/>
          <p:nvPr/>
        </p:nvSpPr>
        <p:spPr>
          <a:xfrm>
            <a:off x="5519632" y="2583003"/>
            <a:ext cx="657569" cy="307777"/>
          </a:xfrm>
          <a:prstGeom prst="rect">
            <a:avLst/>
          </a:prstGeom>
          <a:noFill/>
        </p:spPr>
        <p:txBody>
          <a:bodyPr wrap="square" rtlCol="0">
            <a:spAutoFit/>
          </a:bodyPr>
          <a:lstStyle/>
          <a:p>
            <a:r>
              <a:rPr lang="en-US" altLang="zh-CN" dirty="0">
                <a:solidFill>
                  <a:srgbClr val="0070C0"/>
                </a:solidFill>
                <a:latin typeface="Times New Roman" panose="02020603050405020304" pitchFamily="18" charset="0"/>
                <a:cs typeface="Times New Roman" panose="02020603050405020304" pitchFamily="18" charset="0"/>
              </a:rPr>
              <a:t>Path Ⅱ</a:t>
            </a:r>
            <a:r>
              <a:rPr lang="en-US" altLang="zh-CN" dirty="0"/>
              <a:t> </a:t>
            </a:r>
            <a:endParaRPr lang="zh-CN" altLang="en-US" dirty="0"/>
          </a:p>
        </p:txBody>
      </p:sp>
      <p:graphicFrame>
        <p:nvGraphicFramePr>
          <p:cNvPr id="22" name="对象 21">
            <a:extLst>
              <a:ext uri="{FF2B5EF4-FFF2-40B4-BE49-F238E27FC236}">
                <a16:creationId xmlns:a16="http://schemas.microsoft.com/office/drawing/2014/main" id="{CFD51741-8074-FA9C-36DF-775B6BB4CB42}"/>
              </a:ext>
            </a:extLst>
          </p:cNvPr>
          <p:cNvGraphicFramePr>
            <a:graphicFrameLocks noChangeAspect="1"/>
          </p:cNvGraphicFramePr>
          <p:nvPr/>
        </p:nvGraphicFramePr>
        <p:xfrm>
          <a:off x="6494862" y="3700952"/>
          <a:ext cx="1057275" cy="200025"/>
        </p:xfrm>
        <a:graphic>
          <a:graphicData uri="http://schemas.openxmlformats.org/presentationml/2006/ole">
            <mc:AlternateContent xmlns:mc="http://schemas.openxmlformats.org/markup-compatibility/2006">
              <mc:Choice xmlns:v="urn:schemas-microsoft-com:vml" Requires="v">
                <p:oleObj spid="_x0000_s5510" name="Equation" r:id="rId15" imgW="1066800" imgH="228600" progId="Equation.DSMT4">
                  <p:embed/>
                </p:oleObj>
              </mc:Choice>
              <mc:Fallback>
                <p:oleObj name="Equation" r:id="rId15" imgW="1066800" imgH="228600" progId="Equation.DSMT4">
                  <p:embed/>
                  <p:pic>
                    <p:nvPicPr>
                      <p:cNvPr id="22" name="对象 21">
                        <a:extLst>
                          <a:ext uri="{FF2B5EF4-FFF2-40B4-BE49-F238E27FC236}">
                            <a16:creationId xmlns:a16="http://schemas.microsoft.com/office/drawing/2014/main" id="{CFD51741-8074-FA9C-36DF-775B6BB4CB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4862" y="3700952"/>
                        <a:ext cx="105727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对象 23">
            <a:extLst>
              <a:ext uri="{FF2B5EF4-FFF2-40B4-BE49-F238E27FC236}">
                <a16:creationId xmlns:a16="http://schemas.microsoft.com/office/drawing/2014/main" id="{C779EE0C-AF28-2E36-B8F6-888A91CB3C24}"/>
              </a:ext>
            </a:extLst>
          </p:cNvPr>
          <p:cNvGraphicFramePr>
            <a:graphicFrameLocks noChangeAspect="1"/>
          </p:cNvGraphicFramePr>
          <p:nvPr/>
        </p:nvGraphicFramePr>
        <p:xfrm>
          <a:off x="6493562" y="3965772"/>
          <a:ext cx="942975" cy="200025"/>
        </p:xfrm>
        <a:graphic>
          <a:graphicData uri="http://schemas.openxmlformats.org/presentationml/2006/ole">
            <mc:AlternateContent xmlns:mc="http://schemas.openxmlformats.org/markup-compatibility/2006">
              <mc:Choice xmlns:v="urn:schemas-microsoft-com:vml" Requires="v">
                <p:oleObj spid="_x0000_s5511" name="Equation" r:id="rId17" imgW="952087" imgH="228501" progId="Equation.DSMT4">
                  <p:embed/>
                </p:oleObj>
              </mc:Choice>
              <mc:Fallback>
                <p:oleObj name="Equation" r:id="rId17" imgW="952087" imgH="228501" progId="Equation.DSMT4">
                  <p:embed/>
                  <p:pic>
                    <p:nvPicPr>
                      <p:cNvPr id="24" name="对象 23">
                        <a:extLst>
                          <a:ext uri="{FF2B5EF4-FFF2-40B4-BE49-F238E27FC236}">
                            <a16:creationId xmlns:a16="http://schemas.microsoft.com/office/drawing/2014/main" id="{C779EE0C-AF28-2E36-B8F6-888A91CB3C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93562" y="3965772"/>
                        <a:ext cx="94297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对象 25">
            <a:extLst>
              <a:ext uri="{FF2B5EF4-FFF2-40B4-BE49-F238E27FC236}">
                <a16:creationId xmlns:a16="http://schemas.microsoft.com/office/drawing/2014/main" id="{E4BA27B5-9A8E-7036-15DF-A697771C150B}"/>
              </a:ext>
            </a:extLst>
          </p:cNvPr>
          <p:cNvGraphicFramePr>
            <a:graphicFrameLocks noChangeAspect="1"/>
          </p:cNvGraphicFramePr>
          <p:nvPr/>
        </p:nvGraphicFramePr>
        <p:xfrm>
          <a:off x="6248133" y="4429597"/>
          <a:ext cx="2857500" cy="180975"/>
        </p:xfrm>
        <a:graphic>
          <a:graphicData uri="http://schemas.openxmlformats.org/presentationml/2006/ole">
            <mc:AlternateContent xmlns:mc="http://schemas.openxmlformats.org/markup-compatibility/2006">
              <mc:Choice xmlns:v="urn:schemas-microsoft-com:vml" Requires="v">
                <p:oleObj spid="_x0000_s5512" name="Equation" r:id="rId19" imgW="2819400" imgH="215900" progId="Equation.DSMT4">
                  <p:embed/>
                </p:oleObj>
              </mc:Choice>
              <mc:Fallback>
                <p:oleObj name="Equation" r:id="rId19" imgW="2819400" imgH="215900" progId="Equation.DSMT4">
                  <p:embed/>
                  <p:pic>
                    <p:nvPicPr>
                      <p:cNvPr id="26" name="对象 25">
                        <a:extLst>
                          <a:ext uri="{FF2B5EF4-FFF2-40B4-BE49-F238E27FC236}">
                            <a16:creationId xmlns:a16="http://schemas.microsoft.com/office/drawing/2014/main" id="{E4BA27B5-9A8E-7036-15DF-A697771C15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48133" y="4429597"/>
                        <a:ext cx="28575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对象 27">
            <a:extLst>
              <a:ext uri="{FF2B5EF4-FFF2-40B4-BE49-F238E27FC236}">
                <a16:creationId xmlns:a16="http://schemas.microsoft.com/office/drawing/2014/main" id="{A4149350-5A40-108A-E43F-E9D894D9A812}"/>
              </a:ext>
            </a:extLst>
          </p:cNvPr>
          <p:cNvGraphicFramePr>
            <a:graphicFrameLocks noChangeAspect="1"/>
          </p:cNvGraphicFramePr>
          <p:nvPr/>
        </p:nvGraphicFramePr>
        <p:xfrm>
          <a:off x="6842755" y="4694417"/>
          <a:ext cx="1571625" cy="257175"/>
        </p:xfrm>
        <a:graphic>
          <a:graphicData uri="http://schemas.openxmlformats.org/presentationml/2006/ole">
            <mc:AlternateContent xmlns:mc="http://schemas.openxmlformats.org/markup-compatibility/2006">
              <mc:Choice xmlns:v="urn:schemas-microsoft-com:vml" Requires="v">
                <p:oleObj spid="_x0000_s5513" name="Equation" r:id="rId21" imgW="1562100" imgH="266700" progId="Equation.DSMT4">
                  <p:embed/>
                </p:oleObj>
              </mc:Choice>
              <mc:Fallback>
                <p:oleObj name="Equation" r:id="rId21" imgW="1562100" imgH="266700" progId="Equation.DSMT4">
                  <p:embed/>
                  <p:pic>
                    <p:nvPicPr>
                      <p:cNvPr id="28" name="对象 27">
                        <a:extLst>
                          <a:ext uri="{FF2B5EF4-FFF2-40B4-BE49-F238E27FC236}">
                            <a16:creationId xmlns:a16="http://schemas.microsoft.com/office/drawing/2014/main" id="{A4149350-5A40-108A-E43F-E9D894D9A81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2755" y="4694417"/>
                        <a:ext cx="1571625" cy="257175"/>
                      </a:xfrm>
                      <a:prstGeom prst="rect">
                        <a:avLst/>
                      </a:prstGeom>
                      <a:noFill/>
                    </p:spPr>
                  </p:pic>
                </p:oleObj>
              </mc:Fallback>
            </mc:AlternateContent>
          </a:graphicData>
        </a:graphic>
      </p:graphicFrame>
      <p:sp>
        <p:nvSpPr>
          <p:cNvPr id="30" name="左大括号 29">
            <a:extLst>
              <a:ext uri="{FF2B5EF4-FFF2-40B4-BE49-F238E27FC236}">
                <a16:creationId xmlns:a16="http://schemas.microsoft.com/office/drawing/2014/main" id="{3B1C4544-A917-9AA2-AD9D-A20ED96950DA}"/>
              </a:ext>
            </a:extLst>
          </p:cNvPr>
          <p:cNvSpPr/>
          <p:nvPr/>
        </p:nvSpPr>
        <p:spPr>
          <a:xfrm>
            <a:off x="6180065" y="3691642"/>
            <a:ext cx="136538" cy="457737"/>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solidFill>
                <a:srgbClr val="0070C0"/>
              </a:solidFill>
            </a:endParaRPr>
          </a:p>
        </p:txBody>
      </p:sp>
      <p:sp>
        <p:nvSpPr>
          <p:cNvPr id="32" name="文本框 31">
            <a:extLst>
              <a:ext uri="{FF2B5EF4-FFF2-40B4-BE49-F238E27FC236}">
                <a16:creationId xmlns:a16="http://schemas.microsoft.com/office/drawing/2014/main" id="{9D50FD63-D26E-C789-AC05-84F20346B4C0}"/>
              </a:ext>
            </a:extLst>
          </p:cNvPr>
          <p:cNvSpPr txBox="1"/>
          <p:nvPr/>
        </p:nvSpPr>
        <p:spPr>
          <a:xfrm>
            <a:off x="5519632" y="4488158"/>
            <a:ext cx="657569" cy="307777"/>
          </a:xfrm>
          <a:prstGeom prst="rect">
            <a:avLst/>
          </a:prstGeom>
          <a:noFill/>
        </p:spPr>
        <p:txBody>
          <a:bodyPr wrap="square" rtlCol="0">
            <a:spAutoFit/>
          </a:bodyPr>
          <a:lstStyle/>
          <a:p>
            <a:r>
              <a:rPr lang="en-US" altLang="zh-CN" dirty="0">
                <a:solidFill>
                  <a:schemeClr val="accent2"/>
                </a:solidFill>
                <a:latin typeface="Times New Roman" panose="02020603050405020304" pitchFamily="18" charset="0"/>
                <a:cs typeface="Times New Roman" panose="02020603050405020304" pitchFamily="18" charset="0"/>
              </a:rPr>
              <a:t>Path Ⅱ</a:t>
            </a:r>
            <a:r>
              <a:rPr lang="en-US" altLang="zh-CN" dirty="0">
                <a:solidFill>
                  <a:schemeClr val="accent2"/>
                </a:solidFill>
              </a:rPr>
              <a:t> </a:t>
            </a:r>
            <a:endParaRPr lang="zh-CN" altLang="en-US" dirty="0">
              <a:solidFill>
                <a:schemeClr val="accent2"/>
              </a:solidFill>
            </a:endParaRPr>
          </a:p>
        </p:txBody>
      </p:sp>
      <p:sp>
        <p:nvSpPr>
          <p:cNvPr id="33" name="文本框 32">
            <a:extLst>
              <a:ext uri="{FF2B5EF4-FFF2-40B4-BE49-F238E27FC236}">
                <a16:creationId xmlns:a16="http://schemas.microsoft.com/office/drawing/2014/main" id="{1487D291-72A9-9913-F459-987E81B2EFCB}"/>
              </a:ext>
            </a:extLst>
          </p:cNvPr>
          <p:cNvSpPr txBox="1"/>
          <p:nvPr/>
        </p:nvSpPr>
        <p:spPr>
          <a:xfrm>
            <a:off x="5590765" y="3799944"/>
            <a:ext cx="657569" cy="307777"/>
          </a:xfrm>
          <a:prstGeom prst="rect">
            <a:avLst/>
          </a:prstGeom>
          <a:noFill/>
        </p:spPr>
        <p:txBody>
          <a:bodyPr wrap="square" rtlCol="0">
            <a:spAutoFit/>
          </a:bodyPr>
          <a:lstStyle/>
          <a:p>
            <a:r>
              <a:rPr lang="en-US" altLang="zh-CN" dirty="0">
                <a:solidFill>
                  <a:schemeClr val="accent2"/>
                </a:solidFill>
                <a:latin typeface="Times New Roman" panose="02020603050405020304" pitchFamily="18" charset="0"/>
                <a:cs typeface="Times New Roman" panose="02020603050405020304" pitchFamily="18" charset="0"/>
              </a:rPr>
              <a:t>Path Ⅰ </a:t>
            </a:r>
            <a:endParaRPr lang="zh-CN" altLang="en-US" dirty="0">
              <a:solidFill>
                <a:schemeClr val="accent2"/>
              </a:solidFill>
              <a:latin typeface="Times New Roman" panose="02020603050405020304" pitchFamily="18" charset="0"/>
              <a:cs typeface="Times New Roman" panose="02020603050405020304" pitchFamily="18" charset="0"/>
            </a:endParaRPr>
          </a:p>
        </p:txBody>
      </p:sp>
      <p:sp>
        <p:nvSpPr>
          <p:cNvPr id="34" name="左大括号 33">
            <a:extLst>
              <a:ext uri="{FF2B5EF4-FFF2-40B4-BE49-F238E27FC236}">
                <a16:creationId xmlns:a16="http://schemas.microsoft.com/office/drawing/2014/main" id="{22AD41AF-D68D-0CDC-0A98-271DA0041D1B}"/>
              </a:ext>
            </a:extLst>
          </p:cNvPr>
          <p:cNvSpPr/>
          <p:nvPr/>
        </p:nvSpPr>
        <p:spPr>
          <a:xfrm>
            <a:off x="6146945" y="4413179"/>
            <a:ext cx="136538" cy="457737"/>
          </a:xfrm>
          <a:prstGeom prst="lef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dirty="0">
              <a:solidFill>
                <a:srgbClr val="0070C0"/>
              </a:solidFill>
            </a:endParaRPr>
          </a:p>
        </p:txBody>
      </p:sp>
      <p:sp>
        <p:nvSpPr>
          <p:cNvPr id="23" name="Rectangle 1">
            <a:extLst>
              <a:ext uri="{FF2B5EF4-FFF2-40B4-BE49-F238E27FC236}">
                <a16:creationId xmlns:a16="http://schemas.microsoft.com/office/drawing/2014/main" id="{BD1FC5A0-7F78-23B2-DC7A-2DA338EA993E}"/>
              </a:ext>
            </a:extLst>
          </p:cNvPr>
          <p:cNvSpPr>
            <a:spLocks noChangeArrowheads="1"/>
          </p:cNvSpPr>
          <p:nvPr/>
        </p:nvSpPr>
        <p:spPr bwMode="auto">
          <a:xfrm>
            <a:off x="2398815" y="4838769"/>
            <a:ext cx="59824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9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 3</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55677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descr="C:\Users\Administrator\Desktop\南科大环境学院LOGO\ppt模板\LOGO02.pngLOGO02">
            <a:extLst>
              <a:ext uri="{FF2B5EF4-FFF2-40B4-BE49-F238E27FC236}">
                <a16:creationId xmlns:a16="http://schemas.microsoft.com/office/drawing/2014/main" id="{EC333868-99A0-0D46-B78D-5598D9DE7443}"/>
              </a:ext>
            </a:extLst>
          </p:cNvPr>
          <p:cNvPicPr>
            <a:picLocks noChangeAspect="1"/>
          </p:cNvPicPr>
          <p:nvPr/>
        </p:nvPicPr>
        <p:blipFill>
          <a:blip r:embed="rId4"/>
          <a:srcRect/>
          <a:stretch>
            <a:fillRect/>
          </a:stretch>
        </p:blipFill>
        <p:spPr>
          <a:xfrm>
            <a:off x="0" y="55647"/>
            <a:ext cx="4783672" cy="609879"/>
          </a:xfrm>
          <a:prstGeom prst="rect">
            <a:avLst/>
          </a:prstGeom>
        </p:spPr>
      </p:pic>
      <p:pic>
        <p:nvPicPr>
          <p:cNvPr id="17" name="图片 16">
            <a:extLst>
              <a:ext uri="{FF2B5EF4-FFF2-40B4-BE49-F238E27FC236}">
                <a16:creationId xmlns:a16="http://schemas.microsoft.com/office/drawing/2014/main" id="{08988327-0147-4EAD-8DA3-D89E3DE1DA3C}"/>
              </a:ext>
            </a:extLst>
          </p:cNvPr>
          <p:cNvPicPr>
            <a:picLocks noChangeAspect="1"/>
          </p:cNvPicPr>
          <p:nvPr/>
        </p:nvPicPr>
        <p:blipFill>
          <a:blip r:embed="rId5"/>
          <a:stretch>
            <a:fillRect/>
          </a:stretch>
        </p:blipFill>
        <p:spPr>
          <a:xfrm>
            <a:off x="6398327" y="20893"/>
            <a:ext cx="2557113" cy="679378"/>
          </a:xfrm>
          <a:prstGeom prst="rect">
            <a:avLst/>
          </a:prstGeom>
        </p:spPr>
      </p:pic>
      <p:pic>
        <p:nvPicPr>
          <p:cNvPr id="4" name="图形 4">
            <a:extLst>
              <a:ext uri="{FF2B5EF4-FFF2-40B4-BE49-F238E27FC236}">
                <a16:creationId xmlns:a16="http://schemas.microsoft.com/office/drawing/2014/main" id="{CED08BF4-94D3-9B3B-BA6B-16E23A0459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319" y="881389"/>
            <a:ext cx="5120849" cy="3957380"/>
          </a:xfrm>
          <a:prstGeom prst="rect">
            <a:avLst/>
          </a:prstGeom>
        </p:spPr>
      </p:pic>
      <p:sp>
        <p:nvSpPr>
          <p:cNvPr id="5" name="Text Box 11">
            <a:extLst>
              <a:ext uri="{FF2B5EF4-FFF2-40B4-BE49-F238E27FC236}">
                <a16:creationId xmlns:a16="http://schemas.microsoft.com/office/drawing/2014/main" id="{D80503AB-A40E-103D-9503-78BEE057B57E}"/>
              </a:ext>
            </a:extLst>
          </p:cNvPr>
          <p:cNvSpPr txBox="1">
            <a:spLocks/>
          </p:cNvSpPr>
          <p:nvPr/>
        </p:nvSpPr>
        <p:spPr>
          <a:xfrm>
            <a:off x="1392063" y="1651874"/>
            <a:ext cx="1021080" cy="236537"/>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(a) </a:t>
            </a:r>
            <a:r>
              <a:rPr lang="en-US" sz="1000" i="1" kern="100" dirty="0" err="1">
                <a:effectLst/>
                <a:latin typeface="Times New Roman" panose="02020603050405020304" pitchFamily="18" charset="0"/>
                <a:ea typeface="宋体" panose="02010600030101010101" pitchFamily="2" charset="-122"/>
                <a:cs typeface="Times New Roman" panose="02020603050405020304" pitchFamily="18" charset="0"/>
              </a:rPr>
              <a:t>X</a:t>
            </a:r>
            <a:r>
              <a:rPr lang="en-US" sz="1000" i="1" kern="100" baseline="-25000" dirty="0" err="1">
                <a:effectLst/>
                <a:latin typeface="Times New Roman" panose="02020603050405020304" pitchFamily="18" charset="0"/>
                <a:ea typeface="宋体" panose="02010600030101010101" pitchFamily="2" charset="-122"/>
                <a:cs typeface="Times New Roman" panose="02020603050405020304" pitchFamily="18" charset="0"/>
              </a:rPr>
              <a:t>s</a:t>
            </a: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 by path I</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Text Box 11">
            <a:extLst>
              <a:ext uri="{FF2B5EF4-FFF2-40B4-BE49-F238E27FC236}">
                <a16:creationId xmlns:a16="http://schemas.microsoft.com/office/drawing/2014/main" id="{BBDB445D-1FE0-4BCF-1AD9-E9CBD91568E1}"/>
              </a:ext>
            </a:extLst>
          </p:cNvPr>
          <p:cNvSpPr txBox="1">
            <a:spLocks/>
          </p:cNvSpPr>
          <p:nvPr/>
        </p:nvSpPr>
        <p:spPr>
          <a:xfrm>
            <a:off x="3975381" y="1652414"/>
            <a:ext cx="985520" cy="29019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(b) </a:t>
            </a:r>
            <a:r>
              <a:rPr lang="en-US" sz="1000" i="1" kern="100" dirty="0">
                <a:effectLst/>
                <a:latin typeface="Times New Roman" panose="02020603050405020304" pitchFamily="18" charset="0"/>
                <a:ea typeface="宋体" panose="02010600030101010101" pitchFamily="2" charset="-122"/>
                <a:cs typeface="Times New Roman" panose="02020603050405020304" pitchFamily="18" charset="0"/>
              </a:rPr>
              <a:t>T</a:t>
            </a:r>
            <a:r>
              <a:rPr lang="en-US" sz="10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s</a:t>
            </a: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 by path I</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Text Box 11">
            <a:extLst>
              <a:ext uri="{FF2B5EF4-FFF2-40B4-BE49-F238E27FC236}">
                <a16:creationId xmlns:a16="http://schemas.microsoft.com/office/drawing/2014/main" id="{AC7E087A-1EAE-8714-17AB-AF24D3BD1DB7}"/>
              </a:ext>
            </a:extLst>
          </p:cNvPr>
          <p:cNvSpPr txBox="1">
            <a:spLocks/>
          </p:cNvSpPr>
          <p:nvPr/>
        </p:nvSpPr>
        <p:spPr>
          <a:xfrm>
            <a:off x="1289828" y="2978524"/>
            <a:ext cx="1123315" cy="236537"/>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(c) </a:t>
            </a:r>
            <a:r>
              <a:rPr lang="en-US" sz="1000" i="1" kern="100" dirty="0" err="1">
                <a:effectLst/>
                <a:latin typeface="Times New Roman" panose="02020603050405020304" pitchFamily="18" charset="0"/>
                <a:ea typeface="宋体" panose="02010600030101010101" pitchFamily="2" charset="-122"/>
                <a:cs typeface="Times New Roman" panose="02020603050405020304" pitchFamily="18" charset="0"/>
              </a:rPr>
              <a:t>X</a:t>
            </a:r>
            <a:r>
              <a:rPr lang="en-US" sz="1000" i="1" kern="100" baseline="-25000" dirty="0" err="1">
                <a:effectLst/>
                <a:latin typeface="Times New Roman" panose="02020603050405020304" pitchFamily="18" charset="0"/>
                <a:ea typeface="宋体" panose="02010600030101010101" pitchFamily="2" charset="-122"/>
                <a:cs typeface="Times New Roman" panose="02020603050405020304" pitchFamily="18" charset="0"/>
              </a:rPr>
              <a:t>s</a:t>
            </a:r>
            <a:r>
              <a:rPr lang="en-US" sz="1000" i="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by path II</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r"/>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8" name="Text Box 11">
            <a:extLst>
              <a:ext uri="{FF2B5EF4-FFF2-40B4-BE49-F238E27FC236}">
                <a16:creationId xmlns:a16="http://schemas.microsoft.com/office/drawing/2014/main" id="{0254106F-07F7-0953-AD78-5D4A886344B1}"/>
              </a:ext>
            </a:extLst>
          </p:cNvPr>
          <p:cNvSpPr txBox="1">
            <a:spLocks/>
          </p:cNvSpPr>
          <p:nvPr/>
        </p:nvSpPr>
        <p:spPr>
          <a:xfrm>
            <a:off x="3975381" y="2971641"/>
            <a:ext cx="1003103" cy="268619"/>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(d) </a:t>
            </a:r>
            <a:r>
              <a:rPr lang="en-US" sz="1000" i="1" kern="100" dirty="0">
                <a:effectLst/>
                <a:latin typeface="Times New Roman" panose="02020603050405020304" pitchFamily="18" charset="0"/>
                <a:ea typeface="宋体" panose="02010600030101010101" pitchFamily="2" charset="-122"/>
                <a:cs typeface="Times New Roman" panose="02020603050405020304" pitchFamily="18" charset="0"/>
              </a:rPr>
              <a:t>T</a:t>
            </a:r>
            <a:r>
              <a:rPr lang="en-US" sz="10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s </a:t>
            </a: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by path II</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9" name="Text Box 11">
            <a:extLst>
              <a:ext uri="{FF2B5EF4-FFF2-40B4-BE49-F238E27FC236}">
                <a16:creationId xmlns:a16="http://schemas.microsoft.com/office/drawing/2014/main" id="{90A78A02-1280-E711-2714-B1E21C5CB5FF}"/>
              </a:ext>
            </a:extLst>
          </p:cNvPr>
          <p:cNvSpPr txBox="1">
            <a:spLocks/>
          </p:cNvSpPr>
          <p:nvPr/>
        </p:nvSpPr>
        <p:spPr>
          <a:xfrm>
            <a:off x="1392063" y="4311118"/>
            <a:ext cx="1069224" cy="236537"/>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latinLnBrk="1"/>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(e)       by path II</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graphicFrame>
        <p:nvGraphicFramePr>
          <p:cNvPr id="2" name="对象 1">
            <a:extLst>
              <a:ext uri="{FF2B5EF4-FFF2-40B4-BE49-F238E27FC236}">
                <a16:creationId xmlns:a16="http://schemas.microsoft.com/office/drawing/2014/main" id="{DF6CE961-5090-02F1-8F0C-4D1BFC077444}"/>
              </a:ext>
            </a:extLst>
          </p:cNvPr>
          <p:cNvGraphicFramePr>
            <a:graphicFrameLocks noChangeAspect="1"/>
          </p:cNvGraphicFramePr>
          <p:nvPr>
            <p:extLst>
              <p:ext uri="{D42A27DB-BD31-4B8C-83A1-F6EECF244321}">
                <p14:modId xmlns:p14="http://schemas.microsoft.com/office/powerpoint/2010/main" val="3425577749"/>
              </p:ext>
            </p:extLst>
          </p:nvPr>
        </p:nvGraphicFramePr>
        <p:xfrm>
          <a:off x="1622885" y="4344455"/>
          <a:ext cx="228600" cy="203200"/>
        </p:xfrm>
        <a:graphic>
          <a:graphicData uri="http://schemas.openxmlformats.org/presentationml/2006/ole">
            <mc:AlternateContent xmlns:mc="http://schemas.openxmlformats.org/markup-compatibility/2006">
              <mc:Choice xmlns:v="urn:schemas-microsoft-com:vml" Requires="v">
                <p:oleObj spid="_x0000_s1098" name="Equation" r:id="rId8" imgW="228600" imgH="203040" progId="Equation.DSMT4">
                  <p:embed/>
                </p:oleObj>
              </mc:Choice>
              <mc:Fallback>
                <p:oleObj name="Equation" r:id="rId8" imgW="228600" imgH="203040" progId="Equation.DSMT4">
                  <p:embed/>
                  <p:pic>
                    <p:nvPicPr>
                      <p:cNvPr id="0" name=""/>
                      <p:cNvPicPr/>
                      <p:nvPr/>
                    </p:nvPicPr>
                    <p:blipFill>
                      <a:blip r:embed="rId9"/>
                      <a:stretch>
                        <a:fillRect/>
                      </a:stretch>
                    </p:blipFill>
                    <p:spPr>
                      <a:xfrm>
                        <a:off x="1622885" y="4344455"/>
                        <a:ext cx="228600" cy="203200"/>
                      </a:xfrm>
                      <a:prstGeom prst="rect">
                        <a:avLst/>
                      </a:prstGeom>
                    </p:spPr>
                  </p:pic>
                </p:oleObj>
              </mc:Fallback>
            </mc:AlternateContent>
          </a:graphicData>
        </a:graphic>
      </p:graphicFrame>
      <p:sp>
        <p:nvSpPr>
          <p:cNvPr id="13" name="Text Box 11">
            <a:extLst>
              <a:ext uri="{FF2B5EF4-FFF2-40B4-BE49-F238E27FC236}">
                <a16:creationId xmlns:a16="http://schemas.microsoft.com/office/drawing/2014/main" id="{5979E6CD-3B02-FBD1-A05D-545B8C9ACFB4}"/>
              </a:ext>
            </a:extLst>
          </p:cNvPr>
          <p:cNvSpPr txBox="1">
            <a:spLocks/>
          </p:cNvSpPr>
          <p:nvPr/>
        </p:nvSpPr>
        <p:spPr>
          <a:xfrm>
            <a:off x="3815893" y="4300206"/>
            <a:ext cx="1194637" cy="268619"/>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000" kern="100" dirty="0">
                <a:effectLst/>
                <a:latin typeface="Times New Roman" panose="02020603050405020304" pitchFamily="18" charset="0"/>
                <a:ea typeface="宋体" panose="02010600030101010101" pitchFamily="2" charset="-122"/>
                <a:cs typeface="Times New Roman" panose="02020603050405020304" pitchFamily="18" charset="0"/>
              </a:rPr>
              <a:t>(f)         by path II</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sz="1050" kern="100" dirty="0">
                <a:effectLst/>
                <a:latin typeface="Calibri" panose="020F0502020204030204" pitchFamily="34"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0F1E2AF8-915A-7144-D888-87E3DDF5B21D}"/>
              </a:ext>
            </a:extLst>
          </p:cNvPr>
          <p:cNvPicPr>
            <a:picLocks noChangeAspect="1"/>
          </p:cNvPicPr>
          <p:nvPr/>
        </p:nvPicPr>
        <p:blipFill>
          <a:blip r:embed="rId10"/>
          <a:stretch>
            <a:fillRect/>
          </a:stretch>
        </p:blipFill>
        <p:spPr>
          <a:xfrm>
            <a:off x="4156036" y="4320215"/>
            <a:ext cx="257175" cy="228600"/>
          </a:xfrm>
          <a:prstGeom prst="rect">
            <a:avLst/>
          </a:prstGeom>
        </p:spPr>
      </p:pic>
      <p:sp>
        <p:nvSpPr>
          <p:cNvPr id="19" name="文本框 18">
            <a:extLst>
              <a:ext uri="{FF2B5EF4-FFF2-40B4-BE49-F238E27FC236}">
                <a16:creationId xmlns:a16="http://schemas.microsoft.com/office/drawing/2014/main" id="{12BF4662-845F-4027-6EAA-68E515549340}"/>
              </a:ext>
            </a:extLst>
          </p:cNvPr>
          <p:cNvSpPr txBox="1"/>
          <p:nvPr/>
        </p:nvSpPr>
        <p:spPr>
          <a:xfrm>
            <a:off x="5388374" y="755183"/>
            <a:ext cx="3650117" cy="2626104"/>
          </a:xfrm>
          <a:prstGeom prst="rect">
            <a:avLst/>
          </a:prstGeom>
          <a:noFill/>
        </p:spPr>
        <p:txBody>
          <a:bodyPr wrap="square">
            <a:spAutoFit/>
          </a:bodyPr>
          <a:lstStyle/>
          <a:p>
            <a:pPr marL="285750" marR="0" lvl="0" indent="-285750" algn="just" defTabSz="914400" rtl="0" eaLnBrk="1" fontAlgn="auto" latinLnBrk="0" hangingPunct="1">
              <a:lnSpc>
                <a:spcPts val="2000"/>
              </a:lnSpc>
              <a:spcBef>
                <a:spcPts val="0"/>
              </a:spcBef>
              <a:spcAft>
                <a:spcPts val="0"/>
              </a:spcAft>
              <a:buClr>
                <a:srgbClr val="000000"/>
              </a:buClr>
              <a:buSzTx/>
              <a:buFont typeface="Wingdings" panose="05000000000000000000" pitchFamily="2" charset="2"/>
              <a:buChar char="p"/>
              <a:tabLst/>
              <a:defRPr/>
            </a:pPr>
            <a:r>
              <a:rPr lang="en-US" altLang="zh-CN" sz="1100" dirty="0">
                <a:effectLst/>
                <a:latin typeface="Times New Roman" panose="02020603050405020304" pitchFamily="18" charset="0"/>
                <a:ea typeface="宋体" panose="02010600030101010101" pitchFamily="2" charset="-122"/>
              </a:rPr>
              <a:t>It can be seen that the error uncertainty interval of the three source term parameters of pollutant emission, emission location and emission history gradually converges, and the accuracy improves with the new monitoring data assimilation input.</a:t>
            </a:r>
            <a:endParaRPr kumimoji="0" lang="en-US" altLang="zh-CN" sz="1100" b="0" i="0" u="none" strike="noStrike" kern="0" cap="none" spc="0" normalizeH="0" baseline="0" noProof="0" dirty="0">
              <a:ln>
                <a:noFill/>
              </a:ln>
              <a:solidFill>
                <a:srgbClr val="21212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p>
            <a:pPr marL="285750" marR="0" lvl="0" indent="-285750" algn="just" defTabSz="914400" rtl="0" eaLnBrk="1" fontAlgn="auto" latinLnBrk="0" hangingPunct="1">
              <a:lnSpc>
                <a:spcPts val="2000"/>
              </a:lnSpc>
              <a:spcBef>
                <a:spcPts val="0"/>
              </a:spcBef>
              <a:spcAft>
                <a:spcPts val="0"/>
              </a:spcAft>
              <a:buClr>
                <a:srgbClr val="000000"/>
              </a:buClr>
              <a:buSzTx/>
              <a:buFont typeface="Wingdings" panose="05000000000000000000" pitchFamily="2" charset="2"/>
              <a:buChar char="p"/>
              <a:tabLst/>
              <a:defRPr/>
            </a:pPr>
            <a:r>
              <a:rPr kumimoji="0" lang="en-US" altLang="zh-CN" sz="1100" b="0" i="0" u="none" strike="noStrike" kern="0" cap="none" spc="0" normalizeH="0" baseline="0" noProof="0" dirty="0">
                <a:ln>
                  <a:noFill/>
                </a:ln>
                <a:solidFill>
                  <a:srgbClr val="21212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For data assimilation, the results of the two implementation paths are not very different</a:t>
            </a:r>
            <a:r>
              <a:rPr lang="en-US" altLang="zh-CN" sz="1100" dirty="0">
                <a:solidFill>
                  <a:srgbClr val="212121"/>
                </a:solidFill>
                <a:latin typeface="Times New Roman" panose="02020603050405020304" pitchFamily="18" charset="0"/>
                <a:ea typeface="楷体" panose="02010609060101010101" pitchFamily="49" charset="-122"/>
                <a:cs typeface="Times New Roman" panose="02020603050405020304" pitchFamily="18" charset="0"/>
              </a:rPr>
              <a:t>.</a:t>
            </a:r>
            <a:endParaRPr kumimoji="0" lang="en-US" altLang="zh-CN" sz="1100" b="0" i="0" u="none" strike="noStrike" kern="0" cap="none" spc="0" normalizeH="0" baseline="0" noProof="0" dirty="0">
              <a:ln>
                <a:noFill/>
              </a:ln>
              <a:solidFill>
                <a:srgbClr val="21212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Arial" panose="020B0604020202020204"/>
            </a:endParaRPr>
          </a:p>
          <a:p>
            <a:pPr marL="285750" marR="0" lvl="0" indent="-285750" algn="just" defTabSz="914400" rtl="0" eaLnBrk="1" fontAlgn="auto" latinLnBrk="0" hangingPunct="1">
              <a:lnSpc>
                <a:spcPts val="2000"/>
              </a:lnSpc>
              <a:spcBef>
                <a:spcPts val="0"/>
              </a:spcBef>
              <a:spcAft>
                <a:spcPts val="0"/>
              </a:spcAft>
              <a:buClr>
                <a:srgbClr val="000000"/>
              </a:buClr>
              <a:buSzTx/>
              <a:buFont typeface="Wingdings" panose="05000000000000000000" pitchFamily="2" charset="2"/>
              <a:buChar char="p"/>
              <a:tabLst/>
              <a:defRPr/>
            </a:pPr>
            <a:r>
              <a:rPr kumimoji="0" lang="en-US" altLang="zh-CN" sz="1100" b="0" i="0" u="none" strike="noStrike" kern="0" cap="none" spc="0" normalizeH="0" baseline="0" noProof="0" dirty="0">
                <a:ln>
                  <a:noFill/>
                </a:ln>
                <a:solidFill>
                  <a:srgbClr val="21212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Arial" panose="020B0604020202020204"/>
              </a:rPr>
              <a:t>For information fusion, both implementation paths have improved the accuracy of the results. From the results after convergence, the path I has brought better accuracy.</a:t>
            </a:r>
          </a:p>
        </p:txBody>
      </p:sp>
      <p:pic>
        <p:nvPicPr>
          <p:cNvPr id="20" name="图形 19">
            <a:extLst>
              <a:ext uri="{FF2B5EF4-FFF2-40B4-BE49-F238E27FC236}">
                <a16:creationId xmlns:a16="http://schemas.microsoft.com/office/drawing/2014/main" id="{C68A783A-15A8-1582-B87C-52174F6E05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05528" y="3381287"/>
            <a:ext cx="2634204" cy="1415271"/>
          </a:xfrm>
          <a:prstGeom prst="rect">
            <a:avLst/>
          </a:prstGeom>
        </p:spPr>
      </p:pic>
      <p:sp>
        <p:nvSpPr>
          <p:cNvPr id="15" name="Rectangle 1">
            <a:extLst>
              <a:ext uri="{FF2B5EF4-FFF2-40B4-BE49-F238E27FC236}">
                <a16:creationId xmlns:a16="http://schemas.microsoft.com/office/drawing/2014/main" id="{D869B931-4A46-FF33-617D-D95243909F23}"/>
              </a:ext>
            </a:extLst>
          </p:cNvPr>
          <p:cNvSpPr>
            <a:spLocks noChangeArrowheads="1"/>
          </p:cNvSpPr>
          <p:nvPr/>
        </p:nvSpPr>
        <p:spPr bwMode="auto">
          <a:xfrm>
            <a:off x="2398815" y="4838769"/>
            <a:ext cx="59824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9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 4</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sp>
        <p:nvSpPr>
          <p:cNvPr id="16" name="Rectangle 1">
            <a:extLst>
              <a:ext uri="{FF2B5EF4-FFF2-40B4-BE49-F238E27FC236}">
                <a16:creationId xmlns:a16="http://schemas.microsoft.com/office/drawing/2014/main" id="{BB44C909-5E79-5351-452F-3F1DA3CA8B33}"/>
              </a:ext>
            </a:extLst>
          </p:cNvPr>
          <p:cNvSpPr>
            <a:spLocks noChangeArrowheads="1"/>
          </p:cNvSpPr>
          <p:nvPr/>
        </p:nvSpPr>
        <p:spPr bwMode="auto">
          <a:xfrm>
            <a:off x="6872406" y="4836885"/>
            <a:ext cx="59824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900" b="1" dirty="0">
                <a:solidFill>
                  <a:schemeClr val="accent2"/>
                </a:solidFill>
                <a:latin typeface="Times New Roman" panose="02020603050405020304" pitchFamily="18" charset="0"/>
                <a:ea typeface="宋体" panose="02010600030101010101" pitchFamily="2" charset="-122"/>
                <a:cs typeface="Times New Roman" panose="02020603050405020304" pitchFamily="18" charset="0"/>
              </a:rPr>
              <a:t>Figure 5</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29694748"/>
      </p:ext>
    </p:extLst>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12576</TotalTime>
  <Words>2550</Words>
  <Application>Microsoft Office PowerPoint</Application>
  <PresentationFormat>全屏显示(16:9)</PresentationFormat>
  <Paragraphs>249</Paragraphs>
  <Slides>13</Slides>
  <Notes>13</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13</vt:i4>
      </vt:variant>
    </vt:vector>
  </HeadingPairs>
  <TitlesOfParts>
    <vt:vector size="24" baseType="lpstr">
      <vt:lpstr>Arial</vt:lpstr>
      <vt:lpstr>Fira Sans Extra Condensed Medium</vt:lpstr>
      <vt:lpstr>Calibri</vt:lpstr>
      <vt:lpstr>Times New Roman</vt:lpstr>
      <vt:lpstr>Livvic</vt:lpstr>
      <vt:lpstr>Calibri Light</vt:lpstr>
      <vt:lpstr>Cambria Math</vt:lpstr>
      <vt:lpstr>Wingdings</vt:lpstr>
      <vt:lpstr>Catamaran Light</vt:lpstr>
      <vt:lpstr>Engineering Project Proposal by Slidesgo</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dc:title>
  <dc:creator>meng</dc:creator>
  <cp:lastModifiedBy>997078439@qq.com</cp:lastModifiedBy>
  <cp:revision>299</cp:revision>
  <dcterms:created xsi:type="dcterms:W3CDTF">2020-06-03T02:39:00Z</dcterms:created>
  <dcterms:modified xsi:type="dcterms:W3CDTF">2022-05-19T09:47:36Z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