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73" r:id="rId2"/>
    <p:sldId id="278" r:id="rId3"/>
    <p:sldId id="279" r:id="rId4"/>
    <p:sldId id="277" r:id="rId5"/>
    <p:sldId id="276" r:id="rId6"/>
    <p:sldId id="280" r:id="rId7"/>
    <p:sldId id="281" r:id="rId8"/>
    <p:sldId id="283" r:id="rId9"/>
    <p:sldId id="282" r:id="rId10"/>
    <p:sldId id="274" r:id="rId11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80" userDrawn="1">
          <p15:clr>
            <a:srgbClr val="A4A3A4"/>
          </p15:clr>
        </p15:guide>
        <p15:guide id="2" orient="horz" pos="144" userDrawn="1">
          <p15:clr>
            <a:srgbClr val="A4A3A4"/>
          </p15:clr>
        </p15:guide>
        <p15:guide id="3" orient="horz" pos="4104" userDrawn="1">
          <p15:clr>
            <a:srgbClr val="A4A3A4"/>
          </p15:clr>
        </p15:guide>
        <p15:guide id="4" pos="5580" userDrawn="1">
          <p15:clr>
            <a:srgbClr val="A4A3A4"/>
          </p15:clr>
        </p15:guide>
        <p15:guide id="5" orient="horz" pos="1512" userDrawn="1">
          <p15:clr>
            <a:srgbClr val="A4A3A4"/>
          </p15:clr>
        </p15:guide>
        <p15:guide id="6" orient="horz" pos="2376" userDrawn="1">
          <p15:clr>
            <a:srgbClr val="A4A3A4"/>
          </p15:clr>
        </p15:guide>
        <p15:guide id="7" pos="3618" userDrawn="1">
          <p15:clr>
            <a:srgbClr val="A4A3A4"/>
          </p15:clr>
        </p15:guide>
        <p15:guide id="8" pos="1512" userDrawn="1">
          <p15:clr>
            <a:srgbClr val="A4A3A4"/>
          </p15:clr>
        </p15:guide>
        <p15:guide id="9" orient="horz" pos="1680" userDrawn="1">
          <p15:clr>
            <a:srgbClr val="A4A3A4"/>
          </p15:clr>
        </p15:guide>
        <p15:guide id="10" orient="horz" pos="1008" userDrawn="1">
          <p15:clr>
            <a:srgbClr val="A4A3A4"/>
          </p15:clr>
        </p15:guide>
        <p15:guide id="11" pos="306" userDrawn="1">
          <p15:clr>
            <a:srgbClr val="A4A3A4"/>
          </p15:clr>
        </p15:guide>
        <p15:guide id="12" orient="horz" pos="792" userDrawn="1">
          <p15:clr>
            <a:srgbClr val="A4A3A4"/>
          </p15:clr>
        </p15:guide>
        <p15:guide id="13" orient="horz" pos="2760" userDrawn="1">
          <p15:clr>
            <a:srgbClr val="A4A3A4"/>
          </p15:clr>
        </p15:guide>
        <p15:guide id="1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5C64B7"/>
    <a:srgbClr val="9CC7CE"/>
    <a:srgbClr val="667181"/>
    <a:srgbClr val="CC9900"/>
    <a:srgbClr val="5F5F5F"/>
    <a:srgbClr val="4A66AC"/>
    <a:srgbClr val="CCCC00"/>
    <a:srgbClr val="000000"/>
    <a:srgbClr val="303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7" autoAdjust="0"/>
    <p:restoredTop sz="64124" autoAdjust="0"/>
  </p:normalViewPr>
  <p:slideViewPr>
    <p:cSldViewPr snapToGrid="0">
      <p:cViewPr varScale="1">
        <p:scale>
          <a:sx n="45" d="100"/>
          <a:sy n="45" d="100"/>
        </p:scale>
        <p:origin x="1942" y="24"/>
      </p:cViewPr>
      <p:guideLst>
        <p:guide pos="180"/>
        <p:guide orient="horz" pos="144"/>
        <p:guide orient="horz" pos="4104"/>
        <p:guide pos="5580"/>
        <p:guide orient="horz" pos="1512"/>
        <p:guide orient="horz" pos="2376"/>
        <p:guide pos="3618"/>
        <p:guide pos="1512"/>
        <p:guide orient="horz" pos="1680"/>
        <p:guide orient="horz" pos="1008"/>
        <p:guide pos="306"/>
        <p:guide orient="horz" pos="792"/>
        <p:guide orient="horz" pos="27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a\Downloads\1997_2022_Mean_layer_properties_output(-BD3)dic2021(vs_comp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8A3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C44-4BF7-8212-F694F490002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44-4BF7-8212-F694F4900025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C44-4BF7-8212-F694F4900025}"/>
              </c:ext>
            </c:extLst>
          </c:dPt>
          <c:dLbls>
            <c:dLbl>
              <c:idx val="0"/>
              <c:layout>
                <c:manualLayout>
                  <c:x val="-4.0612275841378411E-3"/>
                  <c:y val="3.636361553980365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96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 smtClean="0">
                        <a:latin typeface="LM Roman 10" panose="00000500000000000000" pitchFamily="50" charset="0"/>
                      </a:rPr>
                      <a:t>Eastern North Atlantic (ENA) Basin</a:t>
                    </a:r>
                    <a:endParaRPr lang="en-US" sz="1200" b="1" dirty="0">
                      <a:latin typeface="LM Roman 10" panose="00000500000000000000" pitchFamily="50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8936400044921271"/>
                      <c:h val="8.66908594468950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C44-4BF7-8212-F694F4900025}"/>
                </c:ext>
              </c:extLst>
            </c:dLbl>
            <c:dLbl>
              <c:idx val="1"/>
              <c:layout>
                <c:manualLayout>
                  <c:x val="-1.6621139443649527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 smtClean="0">
                        <a:latin typeface="LM Roman 10" panose="00000500000000000000" pitchFamily="50" charset="0"/>
                      </a:rPr>
                      <a:t>Iceland Basin</a:t>
                    </a:r>
                    <a:endParaRPr lang="en-US" sz="1200" b="1" dirty="0">
                      <a:latin typeface="LM Roman 10" panose="00000500000000000000" pitchFamily="50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80786461569287427"/>
                      <c:h val="0.271054390233706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C44-4BF7-8212-F694F4900025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 err="1" smtClean="0">
                        <a:latin typeface="LM Roman 10" panose="00000500000000000000" pitchFamily="50" charset="0"/>
                      </a:rPr>
                      <a:t>Irminger</a:t>
                    </a:r>
                    <a:r>
                      <a:rPr lang="en-US" sz="1200" b="1" baseline="0" dirty="0" smtClean="0">
                        <a:latin typeface="LM Roman 10" panose="00000500000000000000" pitchFamily="50" charset="0"/>
                      </a:rPr>
                      <a:t> Basin</a:t>
                    </a:r>
                    <a:endParaRPr lang="en-US" sz="1200" b="1" dirty="0">
                      <a:latin typeface="LM Roman 10" panose="00000500000000000000" pitchFamily="50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8064111378897183"/>
                      <c:h val="0.271054390233706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C44-4BF7-8212-F694F49000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96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44-4BF7-8212-F694F49000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96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4-BC44-4BF7-8212-F694F49000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96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5-BC44-4BF7-8212-F694F4900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934750448"/>
        <c:axId val="1"/>
      </c:barChart>
      <c:catAx>
        <c:axId val="93475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7128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4750448"/>
        <c:crosses val="autoZero"/>
        <c:crossBetween val="between"/>
      </c:valAx>
      <c:spPr>
        <a:noFill/>
        <a:ln w="19009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8A3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C44-4BF7-8212-F694F490002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44-4BF7-8212-F694F4900025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C44-4BF7-8212-F694F4900025}"/>
              </c:ext>
            </c:extLst>
          </c:dPt>
          <c:dLbls>
            <c:dLbl>
              <c:idx val="0"/>
              <c:layout>
                <c:manualLayout>
                  <c:x val="-4.0612275841378411E-3"/>
                  <c:y val="3.636361553980365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96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 smtClean="0">
                        <a:latin typeface="LM Roman 10" panose="00000500000000000000" pitchFamily="50" charset="0"/>
                      </a:rPr>
                      <a:t>Eastern North Atlantic (ENA) Basin</a:t>
                    </a:r>
                    <a:endParaRPr lang="en-US" sz="1200" b="1" dirty="0">
                      <a:latin typeface="LM Roman 10" panose="00000500000000000000" pitchFamily="50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8936400044921271"/>
                      <c:h val="8.66908594468950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C44-4BF7-8212-F694F490002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44-4BF7-8212-F694F490002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44-4BF7-8212-F694F49000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96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44-4BF7-8212-F694F49000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96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4-BC44-4BF7-8212-F694F49000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96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5-BC44-4BF7-8212-F694F4900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934750448"/>
        <c:axId val="1"/>
      </c:barChart>
      <c:catAx>
        <c:axId val="93475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7128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4750448"/>
        <c:crosses val="autoZero"/>
        <c:crossBetween val="between"/>
      </c:valAx>
      <c:spPr>
        <a:noFill/>
        <a:ln w="19009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178589378455364E-2"/>
          <c:y val="4.2016915054941699E-2"/>
          <c:w val="0.85410570354237636"/>
          <c:h val="0.87265987486161378"/>
        </c:manualLayout>
      </c:layout>
      <c:scatterChart>
        <c:scatterStyle val="lineMarker"/>
        <c:varyColors val="0"/>
        <c:ser>
          <c:idx val="4"/>
          <c:order val="0"/>
          <c:tx>
            <c:v>Irminger</c:v>
          </c:tx>
          <c:spPr>
            <a:ln>
              <a:solidFill>
                <a:srgbClr val="6600CC"/>
              </a:solidFill>
            </a:ln>
          </c:spPr>
          <c:marker>
            <c:spPr>
              <a:solidFill>
                <a:srgbClr val="6600CC"/>
              </a:solidFill>
              <a:ln>
                <a:solidFill>
                  <a:srgbClr val="6600CC"/>
                </a:solidFill>
              </a:ln>
            </c:spPr>
          </c:marker>
          <c:xVal>
            <c:numRef>
              <c:f>Ir!$B$3:$B$17</c:f>
              <c:numCache>
                <c:formatCode>General</c:formatCode>
                <c:ptCount val="15"/>
                <c:pt idx="0">
                  <c:v>1981</c:v>
                </c:pt>
                <c:pt idx="1">
                  <c:v>1991</c:v>
                </c:pt>
                <c:pt idx="2">
                  <c:v>1991</c:v>
                </c:pt>
                <c:pt idx="3">
                  <c:v>1997</c:v>
                </c:pt>
                <c:pt idx="4">
                  <c:v>1997</c:v>
                </c:pt>
                <c:pt idx="5">
                  <c:v>2002</c:v>
                </c:pt>
                <c:pt idx="6">
                  <c:v>2004</c:v>
                </c:pt>
                <c:pt idx="7">
                  <c:v>2006</c:v>
                </c:pt>
                <c:pt idx="8">
                  <c:v>2008</c:v>
                </c:pt>
                <c:pt idx="9">
                  <c:v>2010</c:v>
                </c:pt>
                <c:pt idx="10">
                  <c:v>2012</c:v>
                </c:pt>
                <c:pt idx="11">
                  <c:v>2014</c:v>
                </c:pt>
                <c:pt idx="12">
                  <c:v>2016</c:v>
                </c:pt>
                <c:pt idx="13">
                  <c:v>2018</c:v>
                </c:pt>
                <c:pt idx="14">
                  <c:v>2021</c:v>
                </c:pt>
              </c:numCache>
            </c:numRef>
          </c:xVal>
          <c:yVal>
            <c:numRef>
              <c:f>Ir!$AN$3:$AN$17</c:f>
              <c:numCache>
                <c:formatCode>0.0</c:formatCode>
                <c:ptCount val="15"/>
                <c:pt idx="0">
                  <c:v>35.079845439910208</c:v>
                </c:pt>
                <c:pt idx="1">
                  <c:v>38.95944248489279</c:v>
                </c:pt>
                <c:pt idx="2">
                  <c:v>41.143673237966752</c:v>
                </c:pt>
                <c:pt idx="3">
                  <c:v>50.314171500018773</c:v>
                </c:pt>
                <c:pt idx="4">
                  <c:v>50.389724677690999</c:v>
                </c:pt>
                <c:pt idx="5">
                  <c:v>49.254756766693944</c:v>
                </c:pt>
                <c:pt idx="6">
                  <c:v>55.353127800613969</c:v>
                </c:pt>
                <c:pt idx="7">
                  <c:v>55.148885174001599</c:v>
                </c:pt>
                <c:pt idx="8">
                  <c:v>60.626273655485214</c:v>
                </c:pt>
                <c:pt idx="9">
                  <c:v>59.571053722074012</c:v>
                </c:pt>
                <c:pt idx="10">
                  <c:v>61.502091499694693</c:v>
                </c:pt>
                <c:pt idx="11">
                  <c:v>60.883503854363347</c:v>
                </c:pt>
                <c:pt idx="12">
                  <c:v>69.904012188201094</c:v>
                </c:pt>
                <c:pt idx="13">
                  <c:v>68.69574458884226</c:v>
                </c:pt>
                <c:pt idx="14">
                  <c:v>69.711956169382432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B06-4729-863B-86A307C6745C}"/>
            </c:ext>
          </c:extLst>
        </c:ser>
        <c:ser>
          <c:idx val="3"/>
          <c:order val="1"/>
          <c:tx>
            <c:v>Iceland</c:v>
          </c:tx>
          <c:spPr>
            <a:ln>
              <a:solidFill>
                <a:schemeClr val="accent6">
                  <a:lumMod val="40000"/>
                  <a:lumOff val="60000"/>
                </a:schemeClr>
              </a:solidFill>
            </a:ln>
          </c:spPr>
          <c:marker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</c:marker>
          <c:xVal>
            <c:numRef>
              <c:f>Ic!$B$3:$B$17</c:f>
              <c:numCache>
                <c:formatCode>0</c:formatCode>
                <c:ptCount val="15"/>
                <c:pt idx="0">
                  <c:v>1981</c:v>
                </c:pt>
                <c:pt idx="1">
                  <c:v>1991</c:v>
                </c:pt>
                <c:pt idx="2">
                  <c:v>1991</c:v>
                </c:pt>
                <c:pt idx="3">
                  <c:v>1993</c:v>
                </c:pt>
                <c:pt idx="4" formatCode="General">
                  <c:v>1997</c:v>
                </c:pt>
                <c:pt idx="5" formatCode="General">
                  <c:v>2002</c:v>
                </c:pt>
                <c:pt idx="6" formatCode="General">
                  <c:v>2004</c:v>
                </c:pt>
                <c:pt idx="7" formatCode="General">
                  <c:v>2006</c:v>
                </c:pt>
                <c:pt idx="8" formatCode="General">
                  <c:v>2008</c:v>
                </c:pt>
                <c:pt idx="9" formatCode="General">
                  <c:v>2010</c:v>
                </c:pt>
                <c:pt idx="10" formatCode="General">
                  <c:v>2012</c:v>
                </c:pt>
                <c:pt idx="11" formatCode="General">
                  <c:v>2014</c:v>
                </c:pt>
                <c:pt idx="12" formatCode="General">
                  <c:v>2016</c:v>
                </c:pt>
                <c:pt idx="13" formatCode="General">
                  <c:v>2018</c:v>
                </c:pt>
                <c:pt idx="14" formatCode="General">
                  <c:v>2021</c:v>
                </c:pt>
              </c:numCache>
            </c:numRef>
          </c:xVal>
          <c:yVal>
            <c:numRef>
              <c:f>Ic!$AN$3:$AN$17</c:f>
              <c:numCache>
                <c:formatCode>0.0</c:formatCode>
                <c:ptCount val="15"/>
                <c:pt idx="0">
                  <c:v>39.895489251887575</c:v>
                </c:pt>
                <c:pt idx="1">
                  <c:v>48.578328233985687</c:v>
                </c:pt>
                <c:pt idx="2">
                  <c:v>48.578328233985687</c:v>
                </c:pt>
                <c:pt idx="3">
                  <c:v>50.703863808288354</c:v>
                </c:pt>
                <c:pt idx="4">
                  <c:v>54.39902990775586</c:v>
                </c:pt>
                <c:pt idx="5">
                  <c:v>52.677004888539308</c:v>
                </c:pt>
                <c:pt idx="6">
                  <c:v>54.049454515132147</c:v>
                </c:pt>
                <c:pt idx="7">
                  <c:v>57.908881762971681</c:v>
                </c:pt>
                <c:pt idx="8">
                  <c:v>63.037963193230183</c:v>
                </c:pt>
                <c:pt idx="9">
                  <c:v>62.529563539793251</c:v>
                </c:pt>
                <c:pt idx="10">
                  <c:v>62.213890051029381</c:v>
                </c:pt>
                <c:pt idx="11">
                  <c:v>65.78345867482706</c:v>
                </c:pt>
                <c:pt idx="12">
                  <c:v>67.461623122949334</c:v>
                </c:pt>
                <c:pt idx="13">
                  <c:v>68.369790108097774</c:v>
                </c:pt>
                <c:pt idx="14">
                  <c:v>67.888673251749552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B06-4729-863B-86A307C6745C}"/>
            </c:ext>
          </c:extLst>
        </c:ser>
        <c:ser>
          <c:idx val="2"/>
          <c:order val="2"/>
          <c:tx>
            <c:v>ENA</c:v>
          </c:tx>
          <c:spPr>
            <a:ln w="25400">
              <a:solidFill>
                <a:schemeClr val="accent6">
                  <a:lumMod val="40000"/>
                  <a:lumOff val="60000"/>
                </a:schemeClr>
              </a:solidFill>
            </a:ln>
          </c:spPr>
          <c:marker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</c:marker>
          <c:xVal>
            <c:numRef>
              <c:f>ENA!$B$3:$B$17</c:f>
              <c:numCache>
                <c:formatCode>0</c:formatCode>
                <c:ptCount val="15"/>
                <c:pt idx="0">
                  <c:v>1981</c:v>
                </c:pt>
                <c:pt idx="1">
                  <c:v>1990</c:v>
                </c:pt>
                <c:pt idx="2">
                  <c:v>1991</c:v>
                </c:pt>
                <c:pt idx="3" formatCode="General">
                  <c:v>1993</c:v>
                </c:pt>
                <c:pt idx="4" formatCode="General">
                  <c:v>1997</c:v>
                </c:pt>
                <c:pt idx="5" formatCode="General">
                  <c:v>2002</c:v>
                </c:pt>
                <c:pt idx="6" formatCode="General">
                  <c:v>2004</c:v>
                </c:pt>
                <c:pt idx="7" formatCode="General">
                  <c:v>2006</c:v>
                </c:pt>
                <c:pt idx="8" formatCode="General">
                  <c:v>2008</c:v>
                </c:pt>
                <c:pt idx="9" formatCode="General">
                  <c:v>2010</c:v>
                </c:pt>
                <c:pt idx="10" formatCode="General">
                  <c:v>2012</c:v>
                </c:pt>
                <c:pt idx="11" formatCode="General">
                  <c:v>2014</c:v>
                </c:pt>
                <c:pt idx="12" formatCode="General">
                  <c:v>2016</c:v>
                </c:pt>
                <c:pt idx="13" formatCode="General">
                  <c:v>2018</c:v>
                </c:pt>
                <c:pt idx="14" formatCode="General">
                  <c:v>2021</c:v>
                </c:pt>
              </c:numCache>
            </c:numRef>
          </c:xVal>
          <c:yVal>
            <c:numRef>
              <c:f>ENA!$AN$3:$AN$17</c:f>
              <c:numCache>
                <c:formatCode>0.0</c:formatCode>
                <c:ptCount val="15"/>
                <c:pt idx="0">
                  <c:v>42.33720035110796</c:v>
                </c:pt>
                <c:pt idx="1">
                  <c:v>50.650134729832956</c:v>
                </c:pt>
                <c:pt idx="2">
                  <c:v>50.055360882098498</c:v>
                </c:pt>
                <c:pt idx="3">
                  <c:v>51.4731311011492</c:v>
                </c:pt>
                <c:pt idx="4">
                  <c:v>55.448348463844837</c:v>
                </c:pt>
                <c:pt idx="5">
                  <c:v>57.268547060396301</c:v>
                </c:pt>
                <c:pt idx="6">
                  <c:v>58.390672120212017</c:v>
                </c:pt>
                <c:pt idx="7">
                  <c:v>63.898542226971109</c:v>
                </c:pt>
                <c:pt idx="8">
                  <c:v>63.252066783727876</c:v>
                </c:pt>
                <c:pt idx="9">
                  <c:v>66.281385250565108</c:v>
                </c:pt>
                <c:pt idx="10">
                  <c:v>64.339504529895279</c:v>
                </c:pt>
                <c:pt idx="11">
                  <c:v>67.196461310802206</c:v>
                </c:pt>
                <c:pt idx="12">
                  <c:v>71.215366241593372</c:v>
                </c:pt>
                <c:pt idx="13">
                  <c:v>69.443054132395687</c:v>
                </c:pt>
                <c:pt idx="14">
                  <c:v>73.329600752421015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B06-4729-863B-86A307C67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2169071"/>
        <c:axId val="1262164495"/>
      </c:scatterChart>
      <c:valAx>
        <c:axId val="1262169071"/>
        <c:scaling>
          <c:orientation val="minMax"/>
          <c:max val="2022"/>
          <c:min val="19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62164495"/>
        <c:crosses val="autoZero"/>
        <c:crossBetween val="midCat"/>
      </c:valAx>
      <c:valAx>
        <c:axId val="1262164495"/>
        <c:scaling>
          <c:orientation val="minMax"/>
          <c:max val="75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62169071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700824630963684"/>
          <c:y val="0.57293184108126072"/>
          <c:w val="0.24016003983544609"/>
          <c:h val="0.29246180471982486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9514047-C512-4285-B04D-00FDA149EF86}" type="datetime1">
              <a:rPr lang="es-ES"/>
              <a:pPr>
                <a:defRPr/>
              </a:pPr>
              <a:t>22/05/2022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4DB6DD3-7BA9-4661-A9CF-6D9D6D98786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39DD1F0-CA18-445A-8D76-69066156C1A3}" type="datetime1">
              <a:rPr lang="es-ES"/>
              <a:pPr>
                <a:defRPr/>
              </a:pPr>
              <a:t>22/05/2022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5729F57-C218-4974-A169-2325EE50EED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ción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posición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dirty="0" smtClean="0"/>
          </a:p>
        </p:txBody>
      </p:sp>
      <p:sp>
        <p:nvSpPr>
          <p:cNvPr id="5124" name="Marcador de posición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9E0821-82C2-4A3C-A61E-014FEA1D132C}" type="slidenum">
              <a:rPr lang="es-ES" altLang="es-E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32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ción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posición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dirty="0" smtClean="0"/>
          </a:p>
        </p:txBody>
      </p:sp>
      <p:sp>
        <p:nvSpPr>
          <p:cNvPr id="5124" name="Marcador de posición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9E0821-82C2-4A3C-A61E-014FEA1D132C}" type="slidenum">
              <a:rPr lang="es-ES" altLang="es-E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84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ción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Marcador de posición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altLang="es-ES" baseline="0" dirty="0" smtClean="0"/>
          </a:p>
        </p:txBody>
      </p:sp>
      <p:sp>
        <p:nvSpPr>
          <p:cNvPr id="21508" name="Marcador de posición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6EF694-82C5-498D-8447-3897102F533B}" type="slidenum">
              <a:rPr lang="es-ES" altLang="es-E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44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ción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Marcador de posición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altLang="es-ES" baseline="0" dirty="0" smtClean="0"/>
          </a:p>
          <a:p>
            <a:pPr>
              <a:spcBef>
                <a:spcPct val="0"/>
              </a:spcBef>
            </a:pPr>
            <a:endParaRPr lang="es-ES" altLang="es-ES" baseline="0" dirty="0" smtClean="0"/>
          </a:p>
          <a:p>
            <a:pPr>
              <a:spcBef>
                <a:spcPct val="0"/>
              </a:spcBef>
            </a:pPr>
            <a:endParaRPr lang="es-ES" altLang="es-ES" baseline="0" dirty="0" smtClean="0"/>
          </a:p>
          <a:p>
            <a:pPr>
              <a:spcBef>
                <a:spcPct val="0"/>
              </a:spcBef>
            </a:pPr>
            <a:endParaRPr lang="es-ES" altLang="es-ES" dirty="0" smtClean="0"/>
          </a:p>
        </p:txBody>
      </p:sp>
      <p:sp>
        <p:nvSpPr>
          <p:cNvPr id="21508" name="Marcador de posición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6EF694-82C5-498D-8447-3897102F533B}" type="slidenum">
              <a:rPr lang="es-ES" altLang="es-E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02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ción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Marcador de posición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s-ES" altLang="es-ES" dirty="0" smtClean="0"/>
          </a:p>
        </p:txBody>
      </p:sp>
      <p:sp>
        <p:nvSpPr>
          <p:cNvPr id="21508" name="Marcador de posición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6EF694-82C5-498D-8447-3897102F533B}" type="slidenum">
              <a:rPr lang="es-ES" altLang="es-E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85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ción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Marcador de posición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z="900" dirty="0" smtClean="0"/>
          </a:p>
        </p:txBody>
      </p:sp>
      <p:sp>
        <p:nvSpPr>
          <p:cNvPr id="21508" name="Marcador de posición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6EF694-82C5-498D-8447-3897102F533B}" type="slidenum">
              <a:rPr lang="es-ES" altLang="es-E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845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ción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Marcador de posición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altLang="es-ES" dirty="0" smtClean="0"/>
          </a:p>
        </p:txBody>
      </p:sp>
      <p:sp>
        <p:nvSpPr>
          <p:cNvPr id="21508" name="Marcador de posición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6EF694-82C5-498D-8447-3897102F533B}" type="slidenum">
              <a:rPr lang="es-ES" altLang="es-E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27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ción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Marcador de posición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altLang="es-ES" dirty="0" smtClean="0"/>
          </a:p>
        </p:txBody>
      </p:sp>
      <p:sp>
        <p:nvSpPr>
          <p:cNvPr id="21508" name="Marcador de posición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6EF694-82C5-498D-8447-3897102F533B}" type="slidenum">
              <a:rPr lang="es-ES" altLang="es-E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128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ción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Marcador de posición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altLang="es-ES" dirty="0" smtClean="0"/>
          </a:p>
        </p:txBody>
      </p:sp>
      <p:sp>
        <p:nvSpPr>
          <p:cNvPr id="21508" name="Marcador de posición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6EF694-82C5-498D-8447-3897102F533B}" type="slidenum">
              <a:rPr lang="es-ES" altLang="es-E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45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ción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Marcador de posición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altLang="es-ES" dirty="0" smtClean="0"/>
          </a:p>
        </p:txBody>
      </p:sp>
      <p:sp>
        <p:nvSpPr>
          <p:cNvPr id="21508" name="Marcador de posición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6EF694-82C5-498D-8447-3897102F533B}" type="slidenum">
              <a:rPr lang="es-ES" altLang="es-E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84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CCFD5-FC79-49C5-B831-92FBBD412B9B}" type="datetime1">
              <a:rPr lang="es-ES"/>
              <a:pPr>
                <a:defRPr/>
              </a:pPr>
              <a:t>22/05/2022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8024F-4FCA-4E8A-85B6-1958BBA53CB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549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44A66-4811-4068-8001-512F62DE8126}" type="datetime1">
              <a:rPr lang="es-ES"/>
              <a:pPr>
                <a:defRPr/>
              </a:pPr>
              <a:t>22/05/2022</a:t>
            </a:fld>
            <a:endParaRPr lang="es-ES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EFB9B-32E6-4CC1-AC6C-2B202E67FA5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462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es-ES" noProof="0" smtClean="0"/>
              <a:t>Editar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3840-56CB-4720-B972-7A09699B4A22}" type="datetime1">
              <a:rPr lang="es-ES"/>
              <a:pPr>
                <a:defRPr/>
              </a:pPr>
              <a:t>22/05/2022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BDCA-6721-4EEF-87E6-69B2173F8E7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4543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 rtlCol="0"/>
          <a:lstStyle/>
          <a:p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 rtlCol="0"/>
          <a:lstStyle/>
          <a:p>
            <a:pPr lvl="0"/>
            <a:r>
              <a:rPr lang="es-ES" noProof="0" smtClean="0"/>
              <a:t>Editar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E1F00-2154-487A-8401-0D27A624479A}" type="datetime1">
              <a:rPr lang="es-ES"/>
              <a:pPr>
                <a:defRPr/>
              </a:pPr>
              <a:t>22/05/2022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DC89A-C597-4224-B32C-8DE64553562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827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s-ES" noProof="0" smtClean="0"/>
              <a:t>Editar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FF3F6-6495-4B48-BF4C-D8FA729C37E0}" type="datetime1">
              <a:rPr lang="es-ES"/>
              <a:pPr>
                <a:defRPr/>
              </a:pPr>
              <a:t>22/05/2022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65BAD-01A0-447C-86E0-917B0ED5E5D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960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rtlCol="0" anchor="b"/>
          <a:lstStyle>
            <a:lvl1pPr>
              <a:defRPr sz="4500"/>
            </a:lvl1pPr>
          </a:lstStyle>
          <a:p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D7D73-877A-4D1D-8CD7-A57AC843E998}" type="datetime1">
              <a:rPr lang="es-ES"/>
              <a:pPr>
                <a:defRPr/>
              </a:pPr>
              <a:t>22/05/2022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502B4-BDDC-475D-B332-82BE88D70FF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586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rtlCol="0"/>
          <a:lstStyle/>
          <a:p>
            <a:pPr lvl="0"/>
            <a:r>
              <a:rPr lang="es-ES" noProof="0" smtClean="0"/>
              <a:t>Editar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rtlCol="0"/>
          <a:lstStyle/>
          <a:p>
            <a:pPr lvl="0"/>
            <a:r>
              <a:rPr lang="es-ES" noProof="0" smtClean="0"/>
              <a:t>Editar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8A627-E397-4390-A728-D0F8A10A3977}" type="datetime1">
              <a:rPr lang="es-ES"/>
              <a:pPr>
                <a:defRPr/>
              </a:pPr>
              <a:t>22/05/2022</a:t>
            </a:fld>
            <a:endParaRPr lang="es-ES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6EAB8-8884-4340-A287-0464F6182C2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366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 rtlCol="0"/>
          <a:lstStyle/>
          <a:p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rtlCol="0"/>
          <a:lstStyle/>
          <a:p>
            <a:pPr lvl="0"/>
            <a:r>
              <a:rPr lang="es-ES" noProof="0" smtClean="0"/>
              <a:t>Editar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s-ES" noProof="0" smtClean="0"/>
              <a:t>Editar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 rtlCol="0"/>
          <a:lstStyle/>
          <a:p>
            <a:pPr lvl="0"/>
            <a:r>
              <a:rPr lang="es-ES" noProof="0" smtClean="0"/>
              <a:t>Editar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6CD43-8A80-4692-85B4-C3D21B2D700F}" type="datetime1">
              <a:rPr lang="es-ES"/>
              <a:pPr>
                <a:defRPr/>
              </a:pPr>
              <a:t>22/05/2022</a:t>
            </a:fld>
            <a:endParaRPr lang="es-ES" dirty="0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4F835-3E60-4819-B529-35B1AA9BECA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19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37DE-DEA3-4A27-95AB-0632EB67FA0B}" type="datetime1">
              <a:rPr lang="es-ES"/>
              <a:pPr>
                <a:defRPr/>
              </a:pPr>
              <a:t>22/05/2022</a:t>
            </a:fld>
            <a:endParaRPr lang="es-E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BCD92-D3E6-456A-8713-AD8CA67DAF2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054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94348-01C9-47E8-8F38-8F9A8EF8789F}" type="datetime1">
              <a:rPr lang="es-ES"/>
              <a:pPr>
                <a:defRPr/>
              </a:pPr>
              <a:t>22/05/2022</a:t>
            </a:fld>
            <a:endParaRPr lang="es-ES" dirty="0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CBD04-05F0-4C75-B74D-9EFB326899E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964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23B832CC-E04A-47A7-966D-475AEA6409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16854" y="2491272"/>
            <a:ext cx="2105277" cy="2804628"/>
          </a:xfrm>
          <a:custGeom>
            <a:avLst/>
            <a:gdLst>
              <a:gd name="connsiteX0" fmla="*/ 1406866 w 2807036"/>
              <a:gd name="connsiteY0" fmla="*/ 0 h 2804628"/>
              <a:gd name="connsiteX1" fmla="*/ 2061159 w 2807036"/>
              <a:gd name="connsiteY1" fmla="*/ 271017 h 2804628"/>
              <a:gd name="connsiteX2" fmla="*/ 2542705 w 2807036"/>
              <a:gd name="connsiteY2" fmla="*/ 752562 h 2804628"/>
              <a:gd name="connsiteX3" fmla="*/ 2796783 w 2807036"/>
              <a:gd name="connsiteY3" fmla="*/ 1230127 h 2804628"/>
              <a:gd name="connsiteX4" fmla="*/ 2807036 w 2807036"/>
              <a:gd name="connsiteY4" fmla="*/ 1301178 h 2804628"/>
              <a:gd name="connsiteX5" fmla="*/ 2807036 w 2807036"/>
              <a:gd name="connsiteY5" fmla="*/ 1512532 h 2804628"/>
              <a:gd name="connsiteX6" fmla="*/ 2796783 w 2807036"/>
              <a:gd name="connsiteY6" fmla="*/ 1583584 h 2804628"/>
              <a:gd name="connsiteX7" fmla="*/ 2542705 w 2807036"/>
              <a:gd name="connsiteY7" fmla="*/ 2061148 h 2804628"/>
              <a:gd name="connsiteX8" fmla="*/ 2061149 w 2807036"/>
              <a:gd name="connsiteY8" fmla="*/ 2542704 h 2804628"/>
              <a:gd name="connsiteX9" fmla="*/ 1583585 w 2807036"/>
              <a:gd name="connsiteY9" fmla="*/ 2796782 h 2804628"/>
              <a:gd name="connsiteX10" fmla="*/ 1529213 w 2807036"/>
              <a:gd name="connsiteY10" fmla="*/ 2804628 h 2804628"/>
              <a:gd name="connsiteX11" fmla="*/ 1284499 w 2807036"/>
              <a:gd name="connsiteY11" fmla="*/ 2804628 h 2804628"/>
              <a:gd name="connsiteX12" fmla="*/ 1230128 w 2807036"/>
              <a:gd name="connsiteY12" fmla="*/ 2796782 h 2804628"/>
              <a:gd name="connsiteX13" fmla="*/ 752563 w 2807036"/>
              <a:gd name="connsiteY13" fmla="*/ 2542704 h 2804628"/>
              <a:gd name="connsiteX14" fmla="*/ 271018 w 2807036"/>
              <a:gd name="connsiteY14" fmla="*/ 2061158 h 2804628"/>
              <a:gd name="connsiteX15" fmla="*/ 271018 w 2807036"/>
              <a:gd name="connsiteY15" fmla="*/ 752572 h 2804628"/>
              <a:gd name="connsiteX16" fmla="*/ 752573 w 2807036"/>
              <a:gd name="connsiteY16" fmla="*/ 271017 h 2804628"/>
              <a:gd name="connsiteX17" fmla="*/ 1406866 w 2807036"/>
              <a:gd name="connsiteY17" fmla="*/ 0 h 280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7036" h="2804628">
                <a:moveTo>
                  <a:pt x="1406866" y="0"/>
                </a:moveTo>
                <a:cubicBezTo>
                  <a:pt x="1643674" y="0"/>
                  <a:pt x="1880481" y="90339"/>
                  <a:pt x="2061159" y="271017"/>
                </a:cubicBezTo>
                <a:lnTo>
                  <a:pt x="2542705" y="752562"/>
                </a:lnTo>
                <a:cubicBezTo>
                  <a:pt x="2678213" y="888071"/>
                  <a:pt x="2762906" y="1055152"/>
                  <a:pt x="2796783" y="1230127"/>
                </a:cubicBezTo>
                <a:lnTo>
                  <a:pt x="2807036" y="1301178"/>
                </a:lnTo>
                <a:lnTo>
                  <a:pt x="2807036" y="1512532"/>
                </a:lnTo>
                <a:lnTo>
                  <a:pt x="2796783" y="1583584"/>
                </a:lnTo>
                <a:cubicBezTo>
                  <a:pt x="2762906" y="1758558"/>
                  <a:pt x="2678213" y="1925640"/>
                  <a:pt x="2542705" y="2061148"/>
                </a:cubicBezTo>
                <a:lnTo>
                  <a:pt x="2061149" y="2542704"/>
                </a:lnTo>
                <a:cubicBezTo>
                  <a:pt x="1925641" y="2678212"/>
                  <a:pt x="1758559" y="2762905"/>
                  <a:pt x="1583585" y="2796782"/>
                </a:cubicBezTo>
                <a:lnTo>
                  <a:pt x="1529213" y="2804628"/>
                </a:lnTo>
                <a:lnTo>
                  <a:pt x="1284499" y="2804628"/>
                </a:lnTo>
                <a:lnTo>
                  <a:pt x="1230128" y="2796782"/>
                </a:lnTo>
                <a:cubicBezTo>
                  <a:pt x="1055153" y="2762905"/>
                  <a:pt x="888072" y="2678212"/>
                  <a:pt x="752563" y="2542704"/>
                </a:cubicBezTo>
                <a:lnTo>
                  <a:pt x="271018" y="2061158"/>
                </a:lnTo>
                <a:cubicBezTo>
                  <a:pt x="-90339" y="1699802"/>
                  <a:pt x="-90339" y="1113928"/>
                  <a:pt x="271018" y="752572"/>
                </a:cubicBezTo>
                <a:lnTo>
                  <a:pt x="752573" y="271017"/>
                </a:lnTo>
                <a:cubicBezTo>
                  <a:pt x="933252" y="90339"/>
                  <a:pt x="1170059" y="0"/>
                  <a:pt x="140686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6" name="Forma libre: Forma 7">
            <a:extLst>
              <a:ext uri="{FF2B5EF4-FFF2-40B4-BE49-F238E27FC236}">
                <a16:creationId xmlns:a16="http://schemas.microsoft.com/office/drawing/2014/main" id="{23B832CC-E04A-47A7-966D-475AEA6409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12" y="2491272"/>
            <a:ext cx="2105277" cy="2804628"/>
          </a:xfrm>
          <a:custGeom>
            <a:avLst/>
            <a:gdLst>
              <a:gd name="connsiteX0" fmla="*/ 1406866 w 2807036"/>
              <a:gd name="connsiteY0" fmla="*/ 0 h 2804628"/>
              <a:gd name="connsiteX1" fmla="*/ 2061159 w 2807036"/>
              <a:gd name="connsiteY1" fmla="*/ 271017 h 2804628"/>
              <a:gd name="connsiteX2" fmla="*/ 2542705 w 2807036"/>
              <a:gd name="connsiteY2" fmla="*/ 752562 h 2804628"/>
              <a:gd name="connsiteX3" fmla="*/ 2796783 w 2807036"/>
              <a:gd name="connsiteY3" fmla="*/ 1230127 h 2804628"/>
              <a:gd name="connsiteX4" fmla="*/ 2807036 w 2807036"/>
              <a:gd name="connsiteY4" fmla="*/ 1301178 h 2804628"/>
              <a:gd name="connsiteX5" fmla="*/ 2807036 w 2807036"/>
              <a:gd name="connsiteY5" fmla="*/ 1512532 h 2804628"/>
              <a:gd name="connsiteX6" fmla="*/ 2796783 w 2807036"/>
              <a:gd name="connsiteY6" fmla="*/ 1583584 h 2804628"/>
              <a:gd name="connsiteX7" fmla="*/ 2542705 w 2807036"/>
              <a:gd name="connsiteY7" fmla="*/ 2061148 h 2804628"/>
              <a:gd name="connsiteX8" fmla="*/ 2061149 w 2807036"/>
              <a:gd name="connsiteY8" fmla="*/ 2542704 h 2804628"/>
              <a:gd name="connsiteX9" fmla="*/ 1583585 w 2807036"/>
              <a:gd name="connsiteY9" fmla="*/ 2796782 h 2804628"/>
              <a:gd name="connsiteX10" fmla="*/ 1529213 w 2807036"/>
              <a:gd name="connsiteY10" fmla="*/ 2804628 h 2804628"/>
              <a:gd name="connsiteX11" fmla="*/ 1284499 w 2807036"/>
              <a:gd name="connsiteY11" fmla="*/ 2804628 h 2804628"/>
              <a:gd name="connsiteX12" fmla="*/ 1230128 w 2807036"/>
              <a:gd name="connsiteY12" fmla="*/ 2796782 h 2804628"/>
              <a:gd name="connsiteX13" fmla="*/ 752563 w 2807036"/>
              <a:gd name="connsiteY13" fmla="*/ 2542704 h 2804628"/>
              <a:gd name="connsiteX14" fmla="*/ 271018 w 2807036"/>
              <a:gd name="connsiteY14" fmla="*/ 2061158 h 2804628"/>
              <a:gd name="connsiteX15" fmla="*/ 271018 w 2807036"/>
              <a:gd name="connsiteY15" fmla="*/ 752572 h 2804628"/>
              <a:gd name="connsiteX16" fmla="*/ 752573 w 2807036"/>
              <a:gd name="connsiteY16" fmla="*/ 271017 h 2804628"/>
              <a:gd name="connsiteX17" fmla="*/ 1406866 w 2807036"/>
              <a:gd name="connsiteY17" fmla="*/ 0 h 280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7036" h="2804628">
                <a:moveTo>
                  <a:pt x="1406866" y="0"/>
                </a:moveTo>
                <a:cubicBezTo>
                  <a:pt x="1643674" y="0"/>
                  <a:pt x="1880481" y="90339"/>
                  <a:pt x="2061159" y="271017"/>
                </a:cubicBezTo>
                <a:lnTo>
                  <a:pt x="2542705" y="752562"/>
                </a:lnTo>
                <a:cubicBezTo>
                  <a:pt x="2678213" y="888071"/>
                  <a:pt x="2762906" y="1055152"/>
                  <a:pt x="2796783" y="1230127"/>
                </a:cubicBezTo>
                <a:lnTo>
                  <a:pt x="2807036" y="1301178"/>
                </a:lnTo>
                <a:lnTo>
                  <a:pt x="2807036" y="1512532"/>
                </a:lnTo>
                <a:lnTo>
                  <a:pt x="2796783" y="1583584"/>
                </a:lnTo>
                <a:cubicBezTo>
                  <a:pt x="2762906" y="1758558"/>
                  <a:pt x="2678213" y="1925640"/>
                  <a:pt x="2542705" y="2061148"/>
                </a:cubicBezTo>
                <a:lnTo>
                  <a:pt x="2061149" y="2542704"/>
                </a:lnTo>
                <a:cubicBezTo>
                  <a:pt x="1925641" y="2678212"/>
                  <a:pt x="1758559" y="2762905"/>
                  <a:pt x="1583585" y="2796782"/>
                </a:cubicBezTo>
                <a:lnTo>
                  <a:pt x="1529213" y="2804628"/>
                </a:lnTo>
                <a:lnTo>
                  <a:pt x="1284499" y="2804628"/>
                </a:lnTo>
                <a:lnTo>
                  <a:pt x="1230128" y="2796782"/>
                </a:lnTo>
                <a:cubicBezTo>
                  <a:pt x="1055153" y="2762905"/>
                  <a:pt x="888072" y="2678212"/>
                  <a:pt x="752563" y="2542704"/>
                </a:cubicBezTo>
                <a:lnTo>
                  <a:pt x="271018" y="2061158"/>
                </a:lnTo>
                <a:cubicBezTo>
                  <a:pt x="-90339" y="1699802"/>
                  <a:pt x="-90339" y="1113928"/>
                  <a:pt x="271018" y="752572"/>
                </a:cubicBezTo>
                <a:lnTo>
                  <a:pt x="752573" y="271017"/>
                </a:lnTo>
                <a:cubicBezTo>
                  <a:pt x="933252" y="90339"/>
                  <a:pt x="1170059" y="0"/>
                  <a:pt x="140686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7" name="Forma libre: Forma 7">
            <a:extLst>
              <a:ext uri="{FF2B5EF4-FFF2-40B4-BE49-F238E27FC236}">
                <a16:creationId xmlns:a16="http://schemas.microsoft.com/office/drawing/2014/main" id="{23B832CC-E04A-47A7-966D-475AEA6409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89299" y="2491272"/>
            <a:ext cx="2105277" cy="2804628"/>
          </a:xfrm>
          <a:custGeom>
            <a:avLst/>
            <a:gdLst>
              <a:gd name="connsiteX0" fmla="*/ 1406866 w 2807036"/>
              <a:gd name="connsiteY0" fmla="*/ 0 h 2804628"/>
              <a:gd name="connsiteX1" fmla="*/ 2061159 w 2807036"/>
              <a:gd name="connsiteY1" fmla="*/ 271017 h 2804628"/>
              <a:gd name="connsiteX2" fmla="*/ 2542705 w 2807036"/>
              <a:gd name="connsiteY2" fmla="*/ 752562 h 2804628"/>
              <a:gd name="connsiteX3" fmla="*/ 2796783 w 2807036"/>
              <a:gd name="connsiteY3" fmla="*/ 1230127 h 2804628"/>
              <a:gd name="connsiteX4" fmla="*/ 2807036 w 2807036"/>
              <a:gd name="connsiteY4" fmla="*/ 1301178 h 2804628"/>
              <a:gd name="connsiteX5" fmla="*/ 2807036 w 2807036"/>
              <a:gd name="connsiteY5" fmla="*/ 1512532 h 2804628"/>
              <a:gd name="connsiteX6" fmla="*/ 2796783 w 2807036"/>
              <a:gd name="connsiteY6" fmla="*/ 1583584 h 2804628"/>
              <a:gd name="connsiteX7" fmla="*/ 2542705 w 2807036"/>
              <a:gd name="connsiteY7" fmla="*/ 2061148 h 2804628"/>
              <a:gd name="connsiteX8" fmla="*/ 2061149 w 2807036"/>
              <a:gd name="connsiteY8" fmla="*/ 2542704 h 2804628"/>
              <a:gd name="connsiteX9" fmla="*/ 1583585 w 2807036"/>
              <a:gd name="connsiteY9" fmla="*/ 2796782 h 2804628"/>
              <a:gd name="connsiteX10" fmla="*/ 1529213 w 2807036"/>
              <a:gd name="connsiteY10" fmla="*/ 2804628 h 2804628"/>
              <a:gd name="connsiteX11" fmla="*/ 1284499 w 2807036"/>
              <a:gd name="connsiteY11" fmla="*/ 2804628 h 2804628"/>
              <a:gd name="connsiteX12" fmla="*/ 1230128 w 2807036"/>
              <a:gd name="connsiteY12" fmla="*/ 2796782 h 2804628"/>
              <a:gd name="connsiteX13" fmla="*/ 752563 w 2807036"/>
              <a:gd name="connsiteY13" fmla="*/ 2542704 h 2804628"/>
              <a:gd name="connsiteX14" fmla="*/ 271018 w 2807036"/>
              <a:gd name="connsiteY14" fmla="*/ 2061158 h 2804628"/>
              <a:gd name="connsiteX15" fmla="*/ 271018 w 2807036"/>
              <a:gd name="connsiteY15" fmla="*/ 752572 h 2804628"/>
              <a:gd name="connsiteX16" fmla="*/ 752573 w 2807036"/>
              <a:gd name="connsiteY16" fmla="*/ 271017 h 2804628"/>
              <a:gd name="connsiteX17" fmla="*/ 1406866 w 2807036"/>
              <a:gd name="connsiteY17" fmla="*/ 0 h 280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7036" h="2804628">
                <a:moveTo>
                  <a:pt x="1406866" y="0"/>
                </a:moveTo>
                <a:cubicBezTo>
                  <a:pt x="1643674" y="0"/>
                  <a:pt x="1880481" y="90339"/>
                  <a:pt x="2061159" y="271017"/>
                </a:cubicBezTo>
                <a:lnTo>
                  <a:pt x="2542705" y="752562"/>
                </a:lnTo>
                <a:cubicBezTo>
                  <a:pt x="2678213" y="888071"/>
                  <a:pt x="2762906" y="1055152"/>
                  <a:pt x="2796783" y="1230127"/>
                </a:cubicBezTo>
                <a:lnTo>
                  <a:pt x="2807036" y="1301178"/>
                </a:lnTo>
                <a:lnTo>
                  <a:pt x="2807036" y="1512532"/>
                </a:lnTo>
                <a:lnTo>
                  <a:pt x="2796783" y="1583584"/>
                </a:lnTo>
                <a:cubicBezTo>
                  <a:pt x="2762906" y="1758558"/>
                  <a:pt x="2678213" y="1925640"/>
                  <a:pt x="2542705" y="2061148"/>
                </a:cubicBezTo>
                <a:lnTo>
                  <a:pt x="2061149" y="2542704"/>
                </a:lnTo>
                <a:cubicBezTo>
                  <a:pt x="1925641" y="2678212"/>
                  <a:pt x="1758559" y="2762905"/>
                  <a:pt x="1583585" y="2796782"/>
                </a:cubicBezTo>
                <a:lnTo>
                  <a:pt x="1529213" y="2804628"/>
                </a:lnTo>
                <a:lnTo>
                  <a:pt x="1284499" y="2804628"/>
                </a:lnTo>
                <a:lnTo>
                  <a:pt x="1230128" y="2796782"/>
                </a:lnTo>
                <a:cubicBezTo>
                  <a:pt x="1055153" y="2762905"/>
                  <a:pt x="888072" y="2678212"/>
                  <a:pt x="752563" y="2542704"/>
                </a:cubicBezTo>
                <a:lnTo>
                  <a:pt x="271018" y="2061158"/>
                </a:lnTo>
                <a:cubicBezTo>
                  <a:pt x="-90339" y="1699802"/>
                  <a:pt x="-90339" y="1113928"/>
                  <a:pt x="271018" y="752572"/>
                </a:cubicBezTo>
                <a:lnTo>
                  <a:pt x="752573" y="271017"/>
                </a:lnTo>
                <a:cubicBezTo>
                  <a:pt x="933252" y="90339"/>
                  <a:pt x="1170059" y="0"/>
                  <a:pt x="140686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9DBF1-B226-46C2-86DF-D7A9157BA75E}" type="datetime1">
              <a:rPr lang="es-ES"/>
              <a:pPr>
                <a:defRPr/>
              </a:pPr>
              <a:t>22/05/2022</a:t>
            </a:fld>
            <a:endParaRPr lang="es-ES" dirty="0"/>
          </a:p>
        </p:txBody>
      </p:sp>
      <p:sp>
        <p:nvSpPr>
          <p:cNvPr id="9" name="Marcador de pie de página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Marcador de posición de número de diapositiva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A9698-6C73-4BA9-93A9-1589E1BDC54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424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noProof="0" smtClean="0"/>
              <a:t>Editar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DB490-46F3-4767-9284-EFCC39F9AE52}" type="datetime1">
              <a:rPr lang="es-ES"/>
              <a:pPr>
                <a:defRPr/>
              </a:pPr>
              <a:t>22/05/2022</a:t>
            </a:fld>
            <a:endParaRPr lang="es-ES" dirty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2A136-8DEF-4C18-B511-1C9B640FDC6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96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Marcador de posición de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Editar estilos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122FFF-5694-43B8-96AA-BF58D4DBBF39}" type="datetime1">
              <a:rPr lang="es-ES"/>
              <a:pPr>
                <a:defRPr/>
              </a:pPr>
              <a:t>22/05/2022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77D545-BF72-47FC-9A33-E7B0089DA6F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5pPr>
      <a:lvl6pPr marL="34289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6pPr>
      <a:lvl7pPr marL="68578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7pPr>
      <a:lvl8pPr marL="102867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8pPr>
      <a:lvl9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171446" indent="-171446" algn="l" rtl="0" fontAlgn="base">
        <a:lnSpc>
          <a:spcPct val="90000"/>
        </a:lnSpc>
        <a:spcBef>
          <a:spcPts val="751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chart" Target="../charts/char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avigating Miocene Ocean Temperatures for Insights into the Future - E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ángulo 18">
            <a:extLst>
              <a:ext uri="{C183D7F6-B498-43B3-948B-1728B52AA6E4}"/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F5F5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E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 de texto 6"/>
          <p:cNvSpPr txBox="1"/>
          <p:nvPr/>
        </p:nvSpPr>
        <p:spPr>
          <a:xfrm>
            <a:off x="887819" y="1556255"/>
            <a:ext cx="7433151" cy="1852430"/>
          </a:xfrm>
          <a:prstGeom prst="rect">
            <a:avLst/>
          </a:prstGeom>
          <a:solidFill>
            <a:srgbClr val="000000">
              <a:alpha val="50196"/>
            </a:srgbClr>
          </a:solidFill>
          <a:ln w="76200">
            <a:solidFill>
              <a:srgbClr val="CC9900"/>
            </a:solidFill>
          </a:ln>
        </p:spPr>
        <p:txBody>
          <a:bodyPr wrap="square" lIns="0" tIns="0" rIns="0" bIns="0">
            <a:spAutoFit/>
          </a:bodyPr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M Roman Caps 10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North Atlantic </a:t>
            </a:r>
            <a:r>
              <a:rPr lang="en-GB" sz="40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M Roman Caps 10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GB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M Roman Caps 10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M Roman Caps 10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sink variability revealed by the go-ship a</a:t>
            </a:r>
            <a:r>
              <a:rPr lang="en-GB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M Roman Caps 10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M Roman Caps 10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-ovide section</a:t>
            </a:r>
            <a:endParaRPr lang="es-E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1" name="Título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Diapositiva 1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6006" y="156354"/>
            <a:ext cx="3079185" cy="114289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87819" y="4377429"/>
            <a:ext cx="7549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>
                <a:solidFill>
                  <a:schemeClr val="bg1"/>
                </a:solidFill>
                <a:latin typeface="LM Roman 10" panose="00000500000000000000" pitchFamily="50" charset="0"/>
              </a:rPr>
              <a:t>López-Mozos, M., Velo, A., </a:t>
            </a:r>
            <a:r>
              <a:rPr lang="es-ES" sz="1500" dirty="0" err="1">
                <a:solidFill>
                  <a:schemeClr val="bg1"/>
                </a:solidFill>
                <a:latin typeface="LM Roman 10" panose="00000500000000000000" pitchFamily="50" charset="0"/>
              </a:rPr>
              <a:t>Fontela</a:t>
            </a:r>
            <a:r>
              <a:rPr lang="es-ES" sz="1500" dirty="0">
                <a:solidFill>
                  <a:schemeClr val="bg1"/>
                </a:solidFill>
                <a:latin typeface="LM Roman 10" panose="00000500000000000000" pitchFamily="50" charset="0"/>
              </a:rPr>
              <a:t>, M., de la Paz, M., </a:t>
            </a:r>
            <a:r>
              <a:rPr lang="es-ES" sz="1500" dirty="0" err="1">
                <a:solidFill>
                  <a:schemeClr val="bg1"/>
                </a:solidFill>
                <a:latin typeface="LM Roman 10" panose="00000500000000000000" pitchFamily="50" charset="0"/>
              </a:rPr>
              <a:t>Carracedo</a:t>
            </a:r>
            <a:r>
              <a:rPr lang="es-ES" sz="1500" dirty="0">
                <a:solidFill>
                  <a:schemeClr val="bg1"/>
                </a:solidFill>
                <a:latin typeface="LM Roman 10" panose="00000500000000000000" pitchFamily="50" charset="0"/>
              </a:rPr>
              <a:t>, L., Fajar, N., García-Ibáñez, M., </a:t>
            </a:r>
            <a:r>
              <a:rPr lang="es-ES" sz="1500" dirty="0" err="1">
                <a:solidFill>
                  <a:schemeClr val="bg1"/>
                </a:solidFill>
                <a:latin typeface="LM Roman 10" panose="00000500000000000000" pitchFamily="50" charset="0"/>
              </a:rPr>
              <a:t>Padín</a:t>
            </a:r>
            <a:r>
              <a:rPr lang="es-ES" sz="1500" dirty="0">
                <a:solidFill>
                  <a:schemeClr val="bg1"/>
                </a:solidFill>
                <a:latin typeface="LM Roman 10" panose="00000500000000000000" pitchFamily="50" charset="0"/>
              </a:rPr>
              <a:t>, X.A., </a:t>
            </a:r>
            <a:r>
              <a:rPr lang="es-ES" sz="1500" dirty="0" err="1">
                <a:solidFill>
                  <a:schemeClr val="bg1"/>
                </a:solidFill>
                <a:latin typeface="LM Roman 10" panose="00000500000000000000" pitchFamily="50" charset="0"/>
              </a:rPr>
              <a:t>Desbruyères</a:t>
            </a:r>
            <a:r>
              <a:rPr lang="es-ES" sz="1500" dirty="0">
                <a:solidFill>
                  <a:schemeClr val="bg1"/>
                </a:solidFill>
                <a:latin typeface="LM Roman 10" panose="00000500000000000000" pitchFamily="50" charset="0"/>
              </a:rPr>
              <a:t>, D., </a:t>
            </a:r>
            <a:r>
              <a:rPr lang="es-ES" sz="1500" dirty="0" err="1">
                <a:solidFill>
                  <a:schemeClr val="bg1"/>
                </a:solidFill>
                <a:latin typeface="LM Roman 10" panose="00000500000000000000" pitchFamily="50" charset="0"/>
              </a:rPr>
              <a:t>Mercier</a:t>
            </a:r>
            <a:r>
              <a:rPr lang="es-ES" sz="1500" dirty="0">
                <a:solidFill>
                  <a:schemeClr val="bg1"/>
                </a:solidFill>
                <a:latin typeface="LM Roman 10" panose="00000500000000000000" pitchFamily="50" charset="0"/>
              </a:rPr>
              <a:t>, H., </a:t>
            </a:r>
            <a:r>
              <a:rPr lang="es-ES" sz="1500" dirty="0" err="1">
                <a:solidFill>
                  <a:schemeClr val="bg1"/>
                </a:solidFill>
                <a:latin typeface="LM Roman 10" panose="00000500000000000000" pitchFamily="50" charset="0"/>
              </a:rPr>
              <a:t>Lherminier</a:t>
            </a:r>
            <a:r>
              <a:rPr lang="es-ES" sz="1500" dirty="0">
                <a:solidFill>
                  <a:schemeClr val="bg1"/>
                </a:solidFill>
                <a:latin typeface="LM Roman 10" panose="00000500000000000000" pitchFamily="50" charset="0"/>
              </a:rPr>
              <a:t>, P., Pérez, F.F.</a:t>
            </a:r>
          </a:p>
        </p:txBody>
      </p:sp>
      <p:pic>
        <p:nvPicPr>
          <p:cNvPr id="8" name="Imagen 5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47" y="156355"/>
            <a:ext cx="464823" cy="43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7" y="156354"/>
            <a:ext cx="647229" cy="87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7"/>
          <a:srcRect b="13207"/>
          <a:stretch/>
        </p:blipFill>
        <p:spPr>
          <a:xfrm>
            <a:off x="1629236" y="5502401"/>
            <a:ext cx="5902799" cy="570387"/>
          </a:xfrm>
          <a:prstGeom prst="rect">
            <a:avLst/>
          </a:prstGeom>
          <a:effectLst>
            <a:outerShdw blurRad="63500" sx="1000" sy="1000" algn="ctr" rotWithShape="0">
              <a:prstClr val="black"/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0" y="5524600"/>
            <a:ext cx="6092798" cy="570387"/>
          </a:xfrm>
          <a:prstGeom prst="rect">
            <a:avLst/>
          </a:prstGeom>
          <a:solidFill>
            <a:srgbClr val="4A66AC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2035" y="5495826"/>
            <a:ext cx="839718" cy="5769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635" y="5495826"/>
            <a:ext cx="806600" cy="576962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22635" y="6072788"/>
            <a:ext cx="7614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>
                <a:latin typeface="LM Roman 10" panose="00000500000000000000" pitchFamily="50" charset="0"/>
              </a:rPr>
              <a:t>This project has received funding from the European Union’s Horizon 2020 research and innovation </a:t>
            </a:r>
            <a:r>
              <a:rPr lang="en-US" sz="800" dirty="0" err="1">
                <a:latin typeface="LM Roman 10" panose="00000500000000000000" pitchFamily="50" charset="0"/>
              </a:rPr>
              <a:t>programme</a:t>
            </a:r>
            <a:r>
              <a:rPr lang="en-US" sz="800" dirty="0">
                <a:latin typeface="LM Roman 10" panose="00000500000000000000" pitchFamily="50" charset="0"/>
              </a:rPr>
              <a:t> under grant agreement No 820989 he work reflects only the author’s/authors’ view; the European Commission and their executive agency are not responsible for any use that may be made of the information the work contains</a:t>
            </a:r>
            <a:endParaRPr lang="es-ES" sz="800" dirty="0">
              <a:latin typeface="LM Roman 10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avigating Miocene Ocean Temperatures for Insights into the Future - E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ángulo 18">
            <a:extLst>
              <a:ext uri="{C183D7F6-B498-43B3-948B-1728B52AA6E4}"/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F5F5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s-E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 de texto 6"/>
          <p:cNvSpPr txBox="1"/>
          <p:nvPr/>
        </p:nvSpPr>
        <p:spPr>
          <a:xfrm>
            <a:off x="887819" y="1556255"/>
            <a:ext cx="7433151" cy="1852430"/>
          </a:xfrm>
          <a:prstGeom prst="rect">
            <a:avLst/>
          </a:prstGeom>
          <a:solidFill>
            <a:srgbClr val="000000">
              <a:alpha val="50196"/>
            </a:srgbClr>
          </a:solidFill>
          <a:ln w="76200">
            <a:solidFill>
              <a:srgbClr val="CC9900"/>
            </a:solidFill>
          </a:ln>
        </p:spPr>
        <p:txBody>
          <a:bodyPr wrap="square" lIns="0" tIns="0" rIns="0" bIns="0">
            <a:spAutoFit/>
          </a:bodyPr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M Roman Caps 10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North Atlantic </a:t>
            </a:r>
            <a:r>
              <a:rPr lang="en-GB" sz="40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M Roman Caps 10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GB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M Roman Caps 10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M Roman Caps 10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sink variability revealed by the go-ship a</a:t>
            </a:r>
            <a:r>
              <a:rPr lang="en-GB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M Roman Caps 10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en-GB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M Roman Caps 10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-ovide section</a:t>
            </a:r>
            <a:endParaRPr lang="es-E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1" name="Título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Diapositiva 1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6006" y="156354"/>
            <a:ext cx="3079185" cy="114289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87819" y="4377429"/>
            <a:ext cx="7549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>
                <a:solidFill>
                  <a:schemeClr val="bg1"/>
                </a:solidFill>
                <a:latin typeface="LM Roman 10" panose="00000500000000000000" pitchFamily="50" charset="0"/>
              </a:rPr>
              <a:t>López-Mozos, M., Velo, A., </a:t>
            </a:r>
            <a:r>
              <a:rPr lang="es-ES" sz="1500" dirty="0" err="1">
                <a:solidFill>
                  <a:schemeClr val="bg1"/>
                </a:solidFill>
                <a:latin typeface="LM Roman 10" panose="00000500000000000000" pitchFamily="50" charset="0"/>
              </a:rPr>
              <a:t>Fontela</a:t>
            </a:r>
            <a:r>
              <a:rPr lang="es-ES" sz="1500" dirty="0">
                <a:solidFill>
                  <a:schemeClr val="bg1"/>
                </a:solidFill>
                <a:latin typeface="LM Roman 10" panose="00000500000000000000" pitchFamily="50" charset="0"/>
              </a:rPr>
              <a:t>, M., de la Paz, M., </a:t>
            </a:r>
            <a:r>
              <a:rPr lang="es-ES" sz="1500" dirty="0" err="1">
                <a:solidFill>
                  <a:schemeClr val="bg1"/>
                </a:solidFill>
                <a:latin typeface="LM Roman 10" panose="00000500000000000000" pitchFamily="50" charset="0"/>
              </a:rPr>
              <a:t>Carracedo</a:t>
            </a:r>
            <a:r>
              <a:rPr lang="es-ES" sz="1500" dirty="0">
                <a:solidFill>
                  <a:schemeClr val="bg1"/>
                </a:solidFill>
                <a:latin typeface="LM Roman 10" panose="00000500000000000000" pitchFamily="50" charset="0"/>
              </a:rPr>
              <a:t>, L., Fajar, N., García-Ibáñez, M., </a:t>
            </a:r>
            <a:r>
              <a:rPr lang="es-ES" sz="1500" dirty="0" err="1">
                <a:solidFill>
                  <a:schemeClr val="bg1"/>
                </a:solidFill>
                <a:latin typeface="LM Roman 10" panose="00000500000000000000" pitchFamily="50" charset="0"/>
              </a:rPr>
              <a:t>Padín</a:t>
            </a:r>
            <a:r>
              <a:rPr lang="es-ES" sz="1500" dirty="0">
                <a:solidFill>
                  <a:schemeClr val="bg1"/>
                </a:solidFill>
                <a:latin typeface="LM Roman 10" panose="00000500000000000000" pitchFamily="50" charset="0"/>
              </a:rPr>
              <a:t>, X.A., </a:t>
            </a:r>
            <a:r>
              <a:rPr lang="es-ES" sz="1500" dirty="0" err="1">
                <a:solidFill>
                  <a:schemeClr val="bg1"/>
                </a:solidFill>
                <a:latin typeface="LM Roman 10" panose="00000500000000000000" pitchFamily="50" charset="0"/>
              </a:rPr>
              <a:t>Desbruyères</a:t>
            </a:r>
            <a:r>
              <a:rPr lang="es-ES" sz="1500" dirty="0">
                <a:solidFill>
                  <a:schemeClr val="bg1"/>
                </a:solidFill>
                <a:latin typeface="LM Roman 10" panose="00000500000000000000" pitchFamily="50" charset="0"/>
              </a:rPr>
              <a:t>, D., </a:t>
            </a:r>
            <a:r>
              <a:rPr lang="es-ES" sz="1500" dirty="0" err="1">
                <a:solidFill>
                  <a:schemeClr val="bg1"/>
                </a:solidFill>
                <a:latin typeface="LM Roman 10" panose="00000500000000000000" pitchFamily="50" charset="0"/>
              </a:rPr>
              <a:t>Mercier</a:t>
            </a:r>
            <a:r>
              <a:rPr lang="es-ES" sz="1500" dirty="0">
                <a:solidFill>
                  <a:schemeClr val="bg1"/>
                </a:solidFill>
                <a:latin typeface="LM Roman 10" panose="00000500000000000000" pitchFamily="50" charset="0"/>
              </a:rPr>
              <a:t>, H., </a:t>
            </a:r>
            <a:r>
              <a:rPr lang="es-ES" sz="1500" dirty="0" err="1">
                <a:solidFill>
                  <a:schemeClr val="bg1"/>
                </a:solidFill>
                <a:latin typeface="LM Roman 10" panose="00000500000000000000" pitchFamily="50" charset="0"/>
              </a:rPr>
              <a:t>Lherminier</a:t>
            </a:r>
            <a:r>
              <a:rPr lang="es-ES" sz="1500" dirty="0">
                <a:solidFill>
                  <a:schemeClr val="bg1"/>
                </a:solidFill>
                <a:latin typeface="LM Roman 10" panose="00000500000000000000" pitchFamily="50" charset="0"/>
              </a:rPr>
              <a:t>, P., Pérez, F.F.</a:t>
            </a:r>
          </a:p>
        </p:txBody>
      </p:sp>
      <p:pic>
        <p:nvPicPr>
          <p:cNvPr id="8" name="Imagen 5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47" y="156355"/>
            <a:ext cx="464823" cy="43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7" y="156354"/>
            <a:ext cx="647229" cy="87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0" y="511386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FFFF00"/>
                </a:solidFill>
                <a:latin typeface="LM Roman 10" panose="00000500000000000000" pitchFamily="50" charset="0"/>
              </a:rPr>
              <a:t>mlopezm@iim.csic.es</a:t>
            </a:r>
            <a:endParaRPr lang="es-ES" sz="2000" dirty="0">
              <a:solidFill>
                <a:srgbClr val="FFFF00"/>
              </a:solidFill>
              <a:latin typeface="LM Roman 10" panose="000005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364442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00"/>
                </a:solidFill>
                <a:latin typeface="LM Roman Caps 10" panose="00000500000000000000" pitchFamily="50" charset="0"/>
              </a:rPr>
              <a:t>THANK YOU</a:t>
            </a:r>
            <a:endParaRPr lang="es-ES" sz="3200" b="1" dirty="0">
              <a:solidFill>
                <a:srgbClr val="FFFF00"/>
              </a:solidFill>
              <a:latin typeface="LM Roman Caps 10" panose="00000500000000000000" pitchFamily="50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/>
          <a:srcRect b="13207"/>
          <a:stretch/>
        </p:blipFill>
        <p:spPr>
          <a:xfrm>
            <a:off x="1629236" y="5502401"/>
            <a:ext cx="5902799" cy="570387"/>
          </a:xfrm>
          <a:prstGeom prst="rect">
            <a:avLst/>
          </a:prstGeom>
          <a:effectLst>
            <a:outerShdw blurRad="63500" sx="1000" sy="1000" algn="ctr" rotWithShape="0">
              <a:prstClr val="black"/>
            </a:outerShdw>
          </a:effectLst>
        </p:spPr>
      </p:pic>
      <p:sp>
        <p:nvSpPr>
          <p:cNvPr id="16" name="Rectángulo 15"/>
          <p:cNvSpPr/>
          <p:nvPr/>
        </p:nvSpPr>
        <p:spPr>
          <a:xfrm>
            <a:off x="0" y="5524600"/>
            <a:ext cx="6092798" cy="570387"/>
          </a:xfrm>
          <a:prstGeom prst="rect">
            <a:avLst/>
          </a:prstGeom>
          <a:solidFill>
            <a:srgbClr val="4A66AC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2035" y="5495826"/>
            <a:ext cx="839718" cy="57696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635" y="5495826"/>
            <a:ext cx="806600" cy="576962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822635" y="6072788"/>
            <a:ext cx="7614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>
                <a:latin typeface="LM Roman 10" panose="00000500000000000000" pitchFamily="50" charset="0"/>
              </a:rPr>
              <a:t>This project has received funding from the European Union’s Horizon 2020 research and innovation </a:t>
            </a:r>
            <a:r>
              <a:rPr lang="en-US" sz="800" dirty="0" err="1">
                <a:latin typeface="LM Roman 10" panose="00000500000000000000" pitchFamily="50" charset="0"/>
              </a:rPr>
              <a:t>programme</a:t>
            </a:r>
            <a:r>
              <a:rPr lang="en-US" sz="800" dirty="0">
                <a:latin typeface="LM Roman 10" panose="00000500000000000000" pitchFamily="50" charset="0"/>
              </a:rPr>
              <a:t> under grant agreement No 820989 he work reflects only the author’s/authors’ view; the European Commission and their executive agency are not responsible for any use that may be made of the information the work contains</a:t>
            </a:r>
            <a:endParaRPr lang="es-ES" sz="800" dirty="0">
              <a:latin typeface="LM Roman 10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77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"/>
          <p:cNvGrpSpPr/>
          <p:nvPr/>
        </p:nvGrpSpPr>
        <p:grpSpPr>
          <a:xfrm>
            <a:off x="966577" y="933947"/>
            <a:ext cx="3354436" cy="2737842"/>
            <a:chOff x="0" y="0"/>
            <a:chExt cx="8750669" cy="8495513"/>
          </a:xfrm>
        </p:grpSpPr>
        <p:pic>
          <p:nvPicPr>
            <p:cNvPr id="217" name="LayoutOSM2022.jpeg" descr="LayoutOSM2022.jpeg"/>
            <p:cNvPicPr>
              <a:picLocks noChangeAspect="1"/>
            </p:cNvPicPr>
            <p:nvPr/>
          </p:nvPicPr>
          <p:blipFill>
            <a:blip r:embed="rId3"/>
            <a:srcRect l="923" t="923" r="16627" b="923"/>
            <a:stretch>
              <a:fillRect/>
            </a:stretch>
          </p:blipFill>
          <p:spPr>
            <a:xfrm>
              <a:off x="0" y="0"/>
              <a:ext cx="8737278" cy="84955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8" name="Shape"/>
            <p:cNvSpPr/>
            <p:nvPr/>
          </p:nvSpPr>
          <p:spPr>
            <a:xfrm>
              <a:off x="2308623" y="386295"/>
              <a:ext cx="3525938" cy="285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17" y="21600"/>
                  </a:moveTo>
                  <a:lnTo>
                    <a:pt x="5812" y="19968"/>
                  </a:lnTo>
                  <a:lnTo>
                    <a:pt x="2761" y="19297"/>
                  </a:lnTo>
                  <a:lnTo>
                    <a:pt x="0" y="19203"/>
                  </a:lnTo>
                  <a:lnTo>
                    <a:pt x="671" y="16901"/>
                  </a:lnTo>
                  <a:lnTo>
                    <a:pt x="1335" y="14056"/>
                  </a:lnTo>
                  <a:lnTo>
                    <a:pt x="1050" y="11843"/>
                  </a:lnTo>
                  <a:lnTo>
                    <a:pt x="2009" y="10962"/>
                  </a:lnTo>
                  <a:lnTo>
                    <a:pt x="3022" y="8481"/>
                  </a:lnTo>
                  <a:lnTo>
                    <a:pt x="3255" y="5092"/>
                  </a:lnTo>
                  <a:lnTo>
                    <a:pt x="4359" y="3761"/>
                  </a:lnTo>
                  <a:lnTo>
                    <a:pt x="6143" y="2956"/>
                  </a:lnTo>
                  <a:lnTo>
                    <a:pt x="7023" y="3010"/>
                  </a:lnTo>
                  <a:lnTo>
                    <a:pt x="8351" y="1143"/>
                  </a:lnTo>
                  <a:lnTo>
                    <a:pt x="9529" y="0"/>
                  </a:lnTo>
                  <a:lnTo>
                    <a:pt x="12986" y="2513"/>
                  </a:lnTo>
                  <a:lnTo>
                    <a:pt x="19617" y="2798"/>
                  </a:lnTo>
                  <a:lnTo>
                    <a:pt x="19082" y="3261"/>
                  </a:lnTo>
                  <a:lnTo>
                    <a:pt x="21492" y="4402"/>
                  </a:lnTo>
                  <a:lnTo>
                    <a:pt x="19714" y="5202"/>
                  </a:lnTo>
                  <a:lnTo>
                    <a:pt x="20161" y="5906"/>
                  </a:lnTo>
                  <a:lnTo>
                    <a:pt x="21113" y="5533"/>
                  </a:lnTo>
                  <a:lnTo>
                    <a:pt x="21600" y="6354"/>
                  </a:lnTo>
                  <a:lnTo>
                    <a:pt x="12417" y="21600"/>
                  </a:lnTo>
                  <a:close/>
                </a:path>
              </a:pathLst>
            </a:custGeom>
            <a:solidFill>
              <a:srgbClr val="FF7E79">
                <a:alpha val="1922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9" name="Shape"/>
            <p:cNvSpPr/>
            <p:nvPr/>
          </p:nvSpPr>
          <p:spPr>
            <a:xfrm>
              <a:off x="4413983" y="1237415"/>
              <a:ext cx="3986266" cy="4191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402"/>
                  </a:moveTo>
                  <a:lnTo>
                    <a:pt x="7877" y="0"/>
                  </a:lnTo>
                  <a:lnTo>
                    <a:pt x="8181" y="716"/>
                  </a:lnTo>
                  <a:lnTo>
                    <a:pt x="7785" y="985"/>
                  </a:lnTo>
                  <a:lnTo>
                    <a:pt x="7455" y="884"/>
                  </a:lnTo>
                  <a:lnTo>
                    <a:pt x="7395" y="1518"/>
                  </a:lnTo>
                  <a:lnTo>
                    <a:pt x="8897" y="1341"/>
                  </a:lnTo>
                  <a:lnTo>
                    <a:pt x="9784" y="2095"/>
                  </a:lnTo>
                  <a:lnTo>
                    <a:pt x="10795" y="2286"/>
                  </a:lnTo>
                  <a:lnTo>
                    <a:pt x="12035" y="2125"/>
                  </a:lnTo>
                  <a:lnTo>
                    <a:pt x="12324" y="1633"/>
                  </a:lnTo>
                  <a:lnTo>
                    <a:pt x="13252" y="1524"/>
                  </a:lnTo>
                  <a:lnTo>
                    <a:pt x="13716" y="956"/>
                  </a:lnTo>
                  <a:lnTo>
                    <a:pt x="14923" y="473"/>
                  </a:lnTo>
                  <a:lnTo>
                    <a:pt x="21600" y="4235"/>
                  </a:lnTo>
                  <a:lnTo>
                    <a:pt x="6802" y="21600"/>
                  </a:lnTo>
                  <a:lnTo>
                    <a:pt x="2473" y="12723"/>
                  </a:lnTo>
                  <a:lnTo>
                    <a:pt x="0" y="10402"/>
                  </a:lnTo>
                  <a:close/>
                </a:path>
              </a:pathLst>
            </a:custGeom>
            <a:solidFill>
              <a:srgbClr val="D4FB79">
                <a:alpha val="1410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3" name="Shape"/>
            <p:cNvSpPr/>
            <p:nvPr/>
          </p:nvSpPr>
          <p:spPr>
            <a:xfrm>
              <a:off x="5698071" y="2155881"/>
              <a:ext cx="3052599" cy="5974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91"/>
                  </a:moveTo>
                  <a:lnTo>
                    <a:pt x="18855" y="0"/>
                  </a:lnTo>
                  <a:lnTo>
                    <a:pt x="19482" y="43"/>
                  </a:lnTo>
                  <a:lnTo>
                    <a:pt x="20038" y="3"/>
                  </a:lnTo>
                  <a:lnTo>
                    <a:pt x="21600" y="721"/>
                  </a:lnTo>
                  <a:lnTo>
                    <a:pt x="21599" y="4799"/>
                  </a:lnTo>
                  <a:lnTo>
                    <a:pt x="20917" y="5134"/>
                  </a:lnTo>
                  <a:lnTo>
                    <a:pt x="20478" y="4980"/>
                  </a:lnTo>
                  <a:lnTo>
                    <a:pt x="20572" y="4405"/>
                  </a:lnTo>
                  <a:lnTo>
                    <a:pt x="19614" y="4572"/>
                  </a:lnTo>
                  <a:lnTo>
                    <a:pt x="19135" y="4923"/>
                  </a:lnTo>
                  <a:lnTo>
                    <a:pt x="18929" y="5353"/>
                  </a:lnTo>
                  <a:lnTo>
                    <a:pt x="18820" y="5973"/>
                  </a:lnTo>
                  <a:lnTo>
                    <a:pt x="19068" y="6254"/>
                  </a:lnTo>
                  <a:lnTo>
                    <a:pt x="19552" y="5644"/>
                  </a:lnTo>
                  <a:lnTo>
                    <a:pt x="20159" y="5855"/>
                  </a:lnTo>
                  <a:lnTo>
                    <a:pt x="20903" y="6307"/>
                  </a:lnTo>
                  <a:lnTo>
                    <a:pt x="20180" y="6600"/>
                  </a:lnTo>
                  <a:lnTo>
                    <a:pt x="20932" y="7111"/>
                  </a:lnTo>
                  <a:lnTo>
                    <a:pt x="20073" y="7377"/>
                  </a:lnTo>
                  <a:lnTo>
                    <a:pt x="20599" y="8171"/>
                  </a:lnTo>
                  <a:lnTo>
                    <a:pt x="19013" y="7847"/>
                  </a:lnTo>
                  <a:lnTo>
                    <a:pt x="17864" y="8074"/>
                  </a:lnTo>
                  <a:lnTo>
                    <a:pt x="17138" y="8607"/>
                  </a:lnTo>
                  <a:lnTo>
                    <a:pt x="17326" y="8890"/>
                  </a:lnTo>
                  <a:lnTo>
                    <a:pt x="15781" y="8995"/>
                  </a:lnTo>
                  <a:lnTo>
                    <a:pt x="15715" y="9671"/>
                  </a:lnTo>
                  <a:lnTo>
                    <a:pt x="15307" y="9996"/>
                  </a:lnTo>
                  <a:lnTo>
                    <a:pt x="16684" y="10307"/>
                  </a:lnTo>
                  <a:lnTo>
                    <a:pt x="15173" y="11108"/>
                  </a:lnTo>
                  <a:lnTo>
                    <a:pt x="15238" y="11499"/>
                  </a:lnTo>
                  <a:lnTo>
                    <a:pt x="15984" y="11930"/>
                  </a:lnTo>
                  <a:lnTo>
                    <a:pt x="17834" y="11846"/>
                  </a:lnTo>
                  <a:lnTo>
                    <a:pt x="19163" y="11451"/>
                  </a:lnTo>
                  <a:lnTo>
                    <a:pt x="20345" y="11281"/>
                  </a:lnTo>
                  <a:lnTo>
                    <a:pt x="21062" y="10370"/>
                  </a:lnTo>
                  <a:lnTo>
                    <a:pt x="20783" y="9354"/>
                  </a:lnTo>
                  <a:lnTo>
                    <a:pt x="21490" y="9122"/>
                  </a:lnTo>
                  <a:lnTo>
                    <a:pt x="21494" y="18931"/>
                  </a:lnTo>
                  <a:lnTo>
                    <a:pt x="20195" y="19042"/>
                  </a:lnTo>
                  <a:lnTo>
                    <a:pt x="18476" y="18837"/>
                  </a:lnTo>
                  <a:lnTo>
                    <a:pt x="17627" y="19121"/>
                  </a:lnTo>
                  <a:lnTo>
                    <a:pt x="16398" y="19524"/>
                  </a:lnTo>
                  <a:lnTo>
                    <a:pt x="16954" y="20071"/>
                  </a:lnTo>
                  <a:lnTo>
                    <a:pt x="17325" y="21236"/>
                  </a:lnTo>
                  <a:lnTo>
                    <a:pt x="17187" y="21600"/>
                  </a:lnTo>
                  <a:lnTo>
                    <a:pt x="13524" y="21588"/>
                  </a:lnTo>
                  <a:lnTo>
                    <a:pt x="12857" y="21457"/>
                  </a:lnTo>
                  <a:lnTo>
                    <a:pt x="11649" y="21013"/>
                  </a:lnTo>
                  <a:lnTo>
                    <a:pt x="6502" y="18277"/>
                  </a:lnTo>
                  <a:lnTo>
                    <a:pt x="0" y="11991"/>
                  </a:lnTo>
                  <a:close/>
                </a:path>
              </a:pathLst>
            </a:custGeom>
            <a:solidFill>
              <a:srgbClr val="D783FF">
                <a:alpha val="1540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4" name="Line"/>
            <p:cNvSpPr/>
            <p:nvPr/>
          </p:nvSpPr>
          <p:spPr>
            <a:xfrm>
              <a:off x="7170832" y="1320031"/>
              <a:ext cx="1239099" cy="74825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5" name="Line"/>
            <p:cNvSpPr/>
            <p:nvPr/>
          </p:nvSpPr>
          <p:spPr>
            <a:xfrm>
              <a:off x="3827864" y="383753"/>
              <a:ext cx="1695099" cy="385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712" y="19401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6" name="Line"/>
            <p:cNvSpPr/>
            <p:nvPr/>
          </p:nvSpPr>
          <p:spPr>
            <a:xfrm>
              <a:off x="8608555" y="2233388"/>
              <a:ext cx="138642" cy="107252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0499" name="Título 3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Diapositiva 8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445815" y="217504"/>
            <a:ext cx="2880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M Roman Caps 10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Region of study</a:t>
            </a:r>
            <a:endParaRPr lang="es-ES" sz="2400" dirty="0">
              <a:solidFill>
                <a:srgbClr val="CC9900"/>
              </a:solidFill>
            </a:endParaRPr>
          </a:p>
        </p:txBody>
      </p:sp>
      <p:sp>
        <p:nvSpPr>
          <p:cNvPr id="277" name="Currents from Daniault et al., 2016"/>
          <p:cNvSpPr txBox="1"/>
          <p:nvPr/>
        </p:nvSpPr>
        <p:spPr>
          <a:xfrm>
            <a:off x="2909716" y="3641693"/>
            <a:ext cx="1503617" cy="21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700" dirty="0">
                <a:latin typeface="LM Roman 10" panose="00000500000000000000" pitchFamily="50" charset="0"/>
              </a:rPr>
              <a:t>Currents from </a:t>
            </a:r>
            <a:r>
              <a:rPr sz="700" dirty="0" err="1">
                <a:latin typeface="LM Roman 10" panose="00000500000000000000" pitchFamily="50" charset="0"/>
              </a:rPr>
              <a:t>Daniault</a:t>
            </a:r>
            <a:r>
              <a:rPr sz="700" dirty="0">
                <a:latin typeface="LM Roman 10" panose="00000500000000000000" pitchFamily="50" charset="0"/>
              </a:rPr>
              <a:t> et al., 2016</a:t>
            </a:r>
          </a:p>
        </p:txBody>
      </p:sp>
      <p:sp>
        <p:nvSpPr>
          <p:cNvPr id="2" name="CuadroTexto 1"/>
          <p:cNvSpPr txBox="1"/>
          <p:nvPr/>
        </p:nvSpPr>
        <p:spPr>
          <a:xfrm rot="3288506">
            <a:off x="2121218" y="2509761"/>
            <a:ext cx="2288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C00000"/>
                </a:solidFill>
              </a:rPr>
              <a:t>GO-SHIP A25 OVIDE</a:t>
            </a:r>
            <a:endParaRPr lang="es-E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4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"/>
          <p:cNvGrpSpPr/>
          <p:nvPr/>
        </p:nvGrpSpPr>
        <p:grpSpPr>
          <a:xfrm>
            <a:off x="966577" y="933947"/>
            <a:ext cx="3354436" cy="2737842"/>
            <a:chOff x="0" y="0"/>
            <a:chExt cx="8750669" cy="8495513"/>
          </a:xfrm>
        </p:grpSpPr>
        <p:pic>
          <p:nvPicPr>
            <p:cNvPr id="217" name="LayoutOSM2022.jpeg" descr="LayoutOSM2022.jpeg"/>
            <p:cNvPicPr>
              <a:picLocks noChangeAspect="1"/>
            </p:cNvPicPr>
            <p:nvPr/>
          </p:nvPicPr>
          <p:blipFill>
            <a:blip r:embed="rId3"/>
            <a:srcRect l="923" t="923" r="16627" b="923"/>
            <a:stretch>
              <a:fillRect/>
            </a:stretch>
          </p:blipFill>
          <p:spPr>
            <a:xfrm>
              <a:off x="0" y="0"/>
              <a:ext cx="8737278" cy="84955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8" name="Shape"/>
            <p:cNvSpPr/>
            <p:nvPr/>
          </p:nvSpPr>
          <p:spPr>
            <a:xfrm>
              <a:off x="2308623" y="386295"/>
              <a:ext cx="3525938" cy="285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17" y="21600"/>
                  </a:moveTo>
                  <a:lnTo>
                    <a:pt x="5812" y="19968"/>
                  </a:lnTo>
                  <a:lnTo>
                    <a:pt x="2761" y="19297"/>
                  </a:lnTo>
                  <a:lnTo>
                    <a:pt x="0" y="19203"/>
                  </a:lnTo>
                  <a:lnTo>
                    <a:pt x="671" y="16901"/>
                  </a:lnTo>
                  <a:lnTo>
                    <a:pt x="1335" y="14056"/>
                  </a:lnTo>
                  <a:lnTo>
                    <a:pt x="1050" y="11843"/>
                  </a:lnTo>
                  <a:lnTo>
                    <a:pt x="2009" y="10962"/>
                  </a:lnTo>
                  <a:lnTo>
                    <a:pt x="3022" y="8481"/>
                  </a:lnTo>
                  <a:lnTo>
                    <a:pt x="3255" y="5092"/>
                  </a:lnTo>
                  <a:lnTo>
                    <a:pt x="4359" y="3761"/>
                  </a:lnTo>
                  <a:lnTo>
                    <a:pt x="6143" y="2956"/>
                  </a:lnTo>
                  <a:lnTo>
                    <a:pt x="7023" y="3010"/>
                  </a:lnTo>
                  <a:lnTo>
                    <a:pt x="8351" y="1143"/>
                  </a:lnTo>
                  <a:lnTo>
                    <a:pt x="9529" y="0"/>
                  </a:lnTo>
                  <a:lnTo>
                    <a:pt x="12986" y="2513"/>
                  </a:lnTo>
                  <a:lnTo>
                    <a:pt x="19617" y="2798"/>
                  </a:lnTo>
                  <a:lnTo>
                    <a:pt x="19082" y="3261"/>
                  </a:lnTo>
                  <a:lnTo>
                    <a:pt x="21492" y="4402"/>
                  </a:lnTo>
                  <a:lnTo>
                    <a:pt x="19714" y="5202"/>
                  </a:lnTo>
                  <a:lnTo>
                    <a:pt x="20161" y="5906"/>
                  </a:lnTo>
                  <a:lnTo>
                    <a:pt x="21113" y="5533"/>
                  </a:lnTo>
                  <a:lnTo>
                    <a:pt x="21600" y="6354"/>
                  </a:lnTo>
                  <a:lnTo>
                    <a:pt x="12417" y="21600"/>
                  </a:lnTo>
                  <a:close/>
                </a:path>
              </a:pathLst>
            </a:custGeom>
            <a:solidFill>
              <a:srgbClr val="FF7E79">
                <a:alpha val="1922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9" name="Shape"/>
            <p:cNvSpPr/>
            <p:nvPr/>
          </p:nvSpPr>
          <p:spPr>
            <a:xfrm>
              <a:off x="4413983" y="1237415"/>
              <a:ext cx="3986266" cy="4191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402"/>
                  </a:moveTo>
                  <a:lnTo>
                    <a:pt x="7877" y="0"/>
                  </a:lnTo>
                  <a:lnTo>
                    <a:pt x="8181" y="716"/>
                  </a:lnTo>
                  <a:lnTo>
                    <a:pt x="7785" y="985"/>
                  </a:lnTo>
                  <a:lnTo>
                    <a:pt x="7455" y="884"/>
                  </a:lnTo>
                  <a:lnTo>
                    <a:pt x="7395" y="1518"/>
                  </a:lnTo>
                  <a:lnTo>
                    <a:pt x="8897" y="1341"/>
                  </a:lnTo>
                  <a:lnTo>
                    <a:pt x="9784" y="2095"/>
                  </a:lnTo>
                  <a:lnTo>
                    <a:pt x="10795" y="2286"/>
                  </a:lnTo>
                  <a:lnTo>
                    <a:pt x="12035" y="2125"/>
                  </a:lnTo>
                  <a:lnTo>
                    <a:pt x="12324" y="1633"/>
                  </a:lnTo>
                  <a:lnTo>
                    <a:pt x="13252" y="1524"/>
                  </a:lnTo>
                  <a:lnTo>
                    <a:pt x="13716" y="956"/>
                  </a:lnTo>
                  <a:lnTo>
                    <a:pt x="14923" y="473"/>
                  </a:lnTo>
                  <a:lnTo>
                    <a:pt x="21600" y="4235"/>
                  </a:lnTo>
                  <a:lnTo>
                    <a:pt x="6802" y="21600"/>
                  </a:lnTo>
                  <a:lnTo>
                    <a:pt x="2473" y="12723"/>
                  </a:lnTo>
                  <a:lnTo>
                    <a:pt x="0" y="10402"/>
                  </a:lnTo>
                  <a:close/>
                </a:path>
              </a:pathLst>
            </a:custGeom>
            <a:solidFill>
              <a:srgbClr val="D4FB79">
                <a:alpha val="1410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3" name="Shape"/>
            <p:cNvSpPr/>
            <p:nvPr/>
          </p:nvSpPr>
          <p:spPr>
            <a:xfrm>
              <a:off x="5698071" y="2155881"/>
              <a:ext cx="3052599" cy="5974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91"/>
                  </a:moveTo>
                  <a:lnTo>
                    <a:pt x="18855" y="0"/>
                  </a:lnTo>
                  <a:lnTo>
                    <a:pt x="19482" y="43"/>
                  </a:lnTo>
                  <a:lnTo>
                    <a:pt x="20038" y="3"/>
                  </a:lnTo>
                  <a:lnTo>
                    <a:pt x="21600" y="721"/>
                  </a:lnTo>
                  <a:lnTo>
                    <a:pt x="21599" y="4799"/>
                  </a:lnTo>
                  <a:lnTo>
                    <a:pt x="20917" y="5134"/>
                  </a:lnTo>
                  <a:lnTo>
                    <a:pt x="20478" y="4980"/>
                  </a:lnTo>
                  <a:lnTo>
                    <a:pt x="20572" y="4405"/>
                  </a:lnTo>
                  <a:lnTo>
                    <a:pt x="19614" y="4572"/>
                  </a:lnTo>
                  <a:lnTo>
                    <a:pt x="19135" y="4923"/>
                  </a:lnTo>
                  <a:lnTo>
                    <a:pt x="18929" y="5353"/>
                  </a:lnTo>
                  <a:lnTo>
                    <a:pt x="18820" y="5973"/>
                  </a:lnTo>
                  <a:lnTo>
                    <a:pt x="19068" y="6254"/>
                  </a:lnTo>
                  <a:lnTo>
                    <a:pt x="19552" y="5644"/>
                  </a:lnTo>
                  <a:lnTo>
                    <a:pt x="20159" y="5855"/>
                  </a:lnTo>
                  <a:lnTo>
                    <a:pt x="20903" y="6307"/>
                  </a:lnTo>
                  <a:lnTo>
                    <a:pt x="20180" y="6600"/>
                  </a:lnTo>
                  <a:lnTo>
                    <a:pt x="20932" y="7111"/>
                  </a:lnTo>
                  <a:lnTo>
                    <a:pt x="20073" y="7377"/>
                  </a:lnTo>
                  <a:lnTo>
                    <a:pt x="20599" y="8171"/>
                  </a:lnTo>
                  <a:lnTo>
                    <a:pt x="19013" y="7847"/>
                  </a:lnTo>
                  <a:lnTo>
                    <a:pt x="17864" y="8074"/>
                  </a:lnTo>
                  <a:lnTo>
                    <a:pt x="17138" y="8607"/>
                  </a:lnTo>
                  <a:lnTo>
                    <a:pt x="17326" y="8890"/>
                  </a:lnTo>
                  <a:lnTo>
                    <a:pt x="15781" y="8995"/>
                  </a:lnTo>
                  <a:lnTo>
                    <a:pt x="15715" y="9671"/>
                  </a:lnTo>
                  <a:lnTo>
                    <a:pt x="15307" y="9996"/>
                  </a:lnTo>
                  <a:lnTo>
                    <a:pt x="16684" y="10307"/>
                  </a:lnTo>
                  <a:lnTo>
                    <a:pt x="15173" y="11108"/>
                  </a:lnTo>
                  <a:lnTo>
                    <a:pt x="15238" y="11499"/>
                  </a:lnTo>
                  <a:lnTo>
                    <a:pt x="15984" y="11930"/>
                  </a:lnTo>
                  <a:lnTo>
                    <a:pt x="17834" y="11846"/>
                  </a:lnTo>
                  <a:lnTo>
                    <a:pt x="19163" y="11451"/>
                  </a:lnTo>
                  <a:lnTo>
                    <a:pt x="20345" y="11281"/>
                  </a:lnTo>
                  <a:lnTo>
                    <a:pt x="21062" y="10370"/>
                  </a:lnTo>
                  <a:lnTo>
                    <a:pt x="20783" y="9354"/>
                  </a:lnTo>
                  <a:lnTo>
                    <a:pt x="21490" y="9122"/>
                  </a:lnTo>
                  <a:lnTo>
                    <a:pt x="21494" y="18931"/>
                  </a:lnTo>
                  <a:lnTo>
                    <a:pt x="20195" y="19042"/>
                  </a:lnTo>
                  <a:lnTo>
                    <a:pt x="18476" y="18837"/>
                  </a:lnTo>
                  <a:lnTo>
                    <a:pt x="17627" y="19121"/>
                  </a:lnTo>
                  <a:lnTo>
                    <a:pt x="16398" y="19524"/>
                  </a:lnTo>
                  <a:lnTo>
                    <a:pt x="16954" y="20071"/>
                  </a:lnTo>
                  <a:lnTo>
                    <a:pt x="17325" y="21236"/>
                  </a:lnTo>
                  <a:lnTo>
                    <a:pt x="17187" y="21600"/>
                  </a:lnTo>
                  <a:lnTo>
                    <a:pt x="13524" y="21588"/>
                  </a:lnTo>
                  <a:lnTo>
                    <a:pt x="12857" y="21457"/>
                  </a:lnTo>
                  <a:lnTo>
                    <a:pt x="11649" y="21013"/>
                  </a:lnTo>
                  <a:lnTo>
                    <a:pt x="6502" y="18277"/>
                  </a:lnTo>
                  <a:lnTo>
                    <a:pt x="0" y="11991"/>
                  </a:lnTo>
                  <a:close/>
                </a:path>
              </a:pathLst>
            </a:custGeom>
            <a:solidFill>
              <a:srgbClr val="D783FF">
                <a:alpha val="1540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4" name="Line"/>
            <p:cNvSpPr/>
            <p:nvPr/>
          </p:nvSpPr>
          <p:spPr>
            <a:xfrm>
              <a:off x="7170832" y="1320031"/>
              <a:ext cx="1239099" cy="74825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5" name="Line"/>
            <p:cNvSpPr/>
            <p:nvPr/>
          </p:nvSpPr>
          <p:spPr>
            <a:xfrm>
              <a:off x="3827864" y="383753"/>
              <a:ext cx="1695099" cy="385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712" y="19401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6" name="Line"/>
            <p:cNvSpPr/>
            <p:nvPr/>
          </p:nvSpPr>
          <p:spPr>
            <a:xfrm>
              <a:off x="8608555" y="2233388"/>
              <a:ext cx="138642" cy="107252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0484" name="Cuadro de texto 42"/>
          <p:cNvSpPr txBox="1">
            <a:spLocks noChangeArrowheads="1"/>
          </p:cNvSpPr>
          <p:nvPr/>
        </p:nvSpPr>
        <p:spPr bwMode="auto">
          <a:xfrm>
            <a:off x="8930879" y="5718572"/>
            <a:ext cx="253596" cy="25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 eaLnBrk="1" hangingPunct="1"/>
            <a:r>
              <a:rPr lang="es-ES" altLang="es-ES" sz="1051" b="1">
                <a:solidFill>
                  <a:schemeClr val="bg1"/>
                </a:solidFill>
              </a:rPr>
              <a:t>8</a:t>
            </a:r>
          </a:p>
        </p:txBody>
      </p:sp>
      <p:cxnSp>
        <p:nvCxnSpPr>
          <p:cNvPr id="4" name="Conector angular 3">
            <a:extLst>
              <a:ext uri="{C183D7F6-B498-43B3-948B-1728B52AA6E4}"/>
            </a:extLst>
          </p:cNvPr>
          <p:cNvCxnSpPr/>
          <p:nvPr/>
        </p:nvCxnSpPr>
        <p:spPr>
          <a:xfrm flipV="1">
            <a:off x="1851553" y="1227811"/>
            <a:ext cx="3407792" cy="607219"/>
          </a:xfrm>
          <a:prstGeom prst="bentConnector3">
            <a:avLst>
              <a:gd name="adj1" fmla="val 19441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ector angular 188">
            <a:extLst>
              <a:ext uri="{C183D7F6-B498-43B3-948B-1728B52AA6E4}"/>
            </a:extLst>
          </p:cNvPr>
          <p:cNvCxnSpPr/>
          <p:nvPr/>
        </p:nvCxnSpPr>
        <p:spPr>
          <a:xfrm flipV="1">
            <a:off x="2838450" y="1733049"/>
            <a:ext cx="2389728" cy="365109"/>
          </a:xfrm>
          <a:prstGeom prst="bentConnector3">
            <a:avLst>
              <a:gd name="adj1" fmla="val 22099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ector angular 206">
            <a:extLst>
              <a:ext uri="{C183D7F6-B498-43B3-948B-1728B52AA6E4}"/>
            </a:extLst>
          </p:cNvPr>
          <p:cNvCxnSpPr/>
          <p:nvPr/>
        </p:nvCxnSpPr>
        <p:spPr>
          <a:xfrm flipV="1">
            <a:off x="3911600" y="2291044"/>
            <a:ext cx="1345365" cy="1262922"/>
          </a:xfrm>
          <a:prstGeom prst="bentConnector3">
            <a:avLst>
              <a:gd name="adj1" fmla="val -1447"/>
            </a:avLst>
          </a:prstGeom>
          <a:ln w="28575"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Elipse 242" descr="Este es un icono para la ubicación geográfica."/>
          <p:cNvSpPr/>
          <p:nvPr/>
        </p:nvSpPr>
        <p:spPr>
          <a:xfrm>
            <a:off x="5192669" y="1158755"/>
            <a:ext cx="145256" cy="145256"/>
          </a:xfrm>
          <a:prstGeom prst="ellipse">
            <a:avLst/>
          </a:prstGeom>
          <a:solidFill>
            <a:srgbClr val="303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44" name="Elipse 243">
            <a:extLst>
              <a:ext uri="{C183D7F6-B498-43B3-948B-1728B52AA6E4}"/>
            </a:extLst>
          </p:cNvPr>
          <p:cNvSpPr/>
          <p:nvPr/>
        </p:nvSpPr>
        <p:spPr>
          <a:xfrm>
            <a:off x="5192669" y="1689774"/>
            <a:ext cx="145256" cy="145256"/>
          </a:xfrm>
          <a:prstGeom prst="ellipse">
            <a:avLst/>
          </a:prstGeom>
          <a:solidFill>
            <a:srgbClr val="667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45" name="Elipse 244">
            <a:extLst>
              <a:ext uri="{C183D7F6-B498-43B3-948B-1728B52AA6E4}"/>
            </a:extLst>
          </p:cNvPr>
          <p:cNvSpPr/>
          <p:nvPr/>
        </p:nvSpPr>
        <p:spPr>
          <a:xfrm>
            <a:off x="5192669" y="2220792"/>
            <a:ext cx="145256" cy="145256"/>
          </a:xfrm>
          <a:prstGeom prst="ellipse">
            <a:avLst/>
          </a:prstGeom>
          <a:solidFill>
            <a:srgbClr val="98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graphicFrame>
        <p:nvGraphicFramePr>
          <p:cNvPr id="24" name="Gráfico 229" descr="Esto es un gráfico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953837"/>
              </p:ext>
            </p:extLst>
          </p:nvPr>
        </p:nvGraphicFramePr>
        <p:xfrm>
          <a:off x="5466091" y="887492"/>
          <a:ext cx="3713163" cy="1746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0495" name="Grupo 1"/>
          <p:cNvGrpSpPr>
            <a:grpSpLocks/>
          </p:cNvGrpSpPr>
          <p:nvPr/>
        </p:nvGrpSpPr>
        <p:grpSpPr bwMode="auto">
          <a:xfrm>
            <a:off x="5139093" y="1043267"/>
            <a:ext cx="375047" cy="375047"/>
            <a:chOff x="6592808" y="4268642"/>
            <a:chExt cx="499689" cy="499687"/>
          </a:xfrm>
        </p:grpSpPr>
        <p:sp>
          <p:nvSpPr>
            <p:cNvPr id="220" name="Elipse 219"/>
            <p:cNvSpPr/>
            <p:nvPr/>
          </p:nvSpPr>
          <p:spPr>
            <a:xfrm>
              <a:off x="6592808" y="4268642"/>
              <a:ext cx="499689" cy="49968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grpSp>
          <p:nvGrpSpPr>
            <p:cNvPr id="20509" name="Grupo 235"/>
            <p:cNvGrpSpPr>
              <a:grpSpLocks/>
            </p:cNvGrpSpPr>
            <p:nvPr/>
          </p:nvGrpSpPr>
          <p:grpSpPr bwMode="auto">
            <a:xfrm>
              <a:off x="6764352" y="4410488"/>
              <a:ext cx="156601" cy="215995"/>
              <a:chOff x="6673850" y="4457700"/>
              <a:chExt cx="603250" cy="857250"/>
            </a:xfrm>
          </p:grpSpPr>
          <p:sp>
            <p:nvSpPr>
              <p:cNvPr id="20510" name="Forma libre 188"/>
              <p:cNvSpPr>
                <a:spLocks noEditPoints="1"/>
              </p:cNvSpPr>
              <p:nvPr/>
            </p:nvSpPr>
            <p:spPr bwMode="auto">
              <a:xfrm>
                <a:off x="6673850" y="4457700"/>
                <a:ext cx="603250" cy="857250"/>
              </a:xfrm>
              <a:custGeom>
                <a:avLst/>
                <a:gdLst>
                  <a:gd name="T0" fmla="*/ 301625 w 1440"/>
                  <a:gd name="T1" fmla="*/ 0 h 2048"/>
                  <a:gd name="T2" fmla="*/ 0 w 1440"/>
                  <a:gd name="T3" fmla="*/ 301377 h 2048"/>
                  <a:gd name="T4" fmla="*/ 44825 w 1440"/>
                  <a:gd name="T5" fmla="*/ 460018 h 2048"/>
                  <a:gd name="T6" fmla="*/ 284449 w 1440"/>
                  <a:gd name="T7" fmla="*/ 845530 h 2048"/>
                  <a:gd name="T8" fmla="*/ 305814 w 1440"/>
                  <a:gd name="T9" fmla="*/ 857250 h 2048"/>
                  <a:gd name="T10" fmla="*/ 305814 w 1440"/>
                  <a:gd name="T11" fmla="*/ 857250 h 2048"/>
                  <a:gd name="T12" fmla="*/ 327179 w 1440"/>
                  <a:gd name="T13" fmla="*/ 845111 h 2048"/>
                  <a:gd name="T14" fmla="*/ 560520 w 1440"/>
                  <a:gd name="T15" fmla="*/ 455833 h 2048"/>
                  <a:gd name="T16" fmla="*/ 603250 w 1440"/>
                  <a:gd name="T17" fmla="*/ 301377 h 2048"/>
                  <a:gd name="T18" fmla="*/ 301625 w 1440"/>
                  <a:gd name="T19" fmla="*/ 0 h 2048"/>
                  <a:gd name="T20" fmla="*/ 517371 w 1440"/>
                  <a:gd name="T21" fmla="*/ 429881 h 2048"/>
                  <a:gd name="T22" fmla="*/ 305395 w 1440"/>
                  <a:gd name="T23" fmla="*/ 783999 h 2048"/>
                  <a:gd name="T24" fmla="*/ 87555 w 1440"/>
                  <a:gd name="T25" fmla="*/ 433229 h 2048"/>
                  <a:gd name="T26" fmla="*/ 49852 w 1440"/>
                  <a:gd name="T27" fmla="*/ 301377 h 2048"/>
                  <a:gd name="T28" fmla="*/ 301625 w 1440"/>
                  <a:gd name="T29" fmla="*/ 49811 h 2048"/>
                  <a:gd name="T30" fmla="*/ 552979 w 1440"/>
                  <a:gd name="T31" fmla="*/ 301377 h 2048"/>
                  <a:gd name="T32" fmla="*/ 517371 w 1440"/>
                  <a:gd name="T33" fmla="*/ 429881 h 20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40" h="2048">
                    <a:moveTo>
                      <a:pt x="720" y="0"/>
                    </a:moveTo>
                    <a:cubicBezTo>
                      <a:pt x="323" y="0"/>
                      <a:pt x="0" y="323"/>
                      <a:pt x="0" y="720"/>
                    </a:cubicBezTo>
                    <a:cubicBezTo>
                      <a:pt x="0" y="854"/>
                      <a:pt x="37" y="985"/>
                      <a:pt x="107" y="1099"/>
                    </a:cubicBezTo>
                    <a:cubicBezTo>
                      <a:pt x="679" y="2020"/>
                      <a:pt x="679" y="2020"/>
                      <a:pt x="679" y="2020"/>
                    </a:cubicBezTo>
                    <a:cubicBezTo>
                      <a:pt x="690" y="2037"/>
                      <a:pt x="709" y="2048"/>
                      <a:pt x="730" y="2048"/>
                    </a:cubicBezTo>
                    <a:cubicBezTo>
                      <a:pt x="730" y="2048"/>
                      <a:pt x="730" y="2048"/>
                      <a:pt x="730" y="2048"/>
                    </a:cubicBezTo>
                    <a:cubicBezTo>
                      <a:pt x="751" y="2048"/>
                      <a:pt x="771" y="2037"/>
                      <a:pt x="781" y="2019"/>
                    </a:cubicBezTo>
                    <a:cubicBezTo>
                      <a:pt x="1338" y="1089"/>
                      <a:pt x="1338" y="1089"/>
                      <a:pt x="1338" y="1089"/>
                    </a:cubicBezTo>
                    <a:cubicBezTo>
                      <a:pt x="1405" y="978"/>
                      <a:pt x="1440" y="850"/>
                      <a:pt x="1440" y="720"/>
                    </a:cubicBezTo>
                    <a:cubicBezTo>
                      <a:pt x="1440" y="323"/>
                      <a:pt x="1117" y="0"/>
                      <a:pt x="720" y="0"/>
                    </a:cubicBezTo>
                    <a:close/>
                    <a:moveTo>
                      <a:pt x="1235" y="1027"/>
                    </a:moveTo>
                    <a:cubicBezTo>
                      <a:pt x="729" y="1873"/>
                      <a:pt x="729" y="1873"/>
                      <a:pt x="729" y="1873"/>
                    </a:cubicBezTo>
                    <a:cubicBezTo>
                      <a:pt x="209" y="1035"/>
                      <a:pt x="209" y="1035"/>
                      <a:pt x="209" y="1035"/>
                    </a:cubicBezTo>
                    <a:cubicBezTo>
                      <a:pt x="151" y="941"/>
                      <a:pt x="119" y="832"/>
                      <a:pt x="119" y="720"/>
                    </a:cubicBezTo>
                    <a:cubicBezTo>
                      <a:pt x="119" y="389"/>
                      <a:pt x="389" y="119"/>
                      <a:pt x="720" y="119"/>
                    </a:cubicBezTo>
                    <a:cubicBezTo>
                      <a:pt x="1051" y="119"/>
                      <a:pt x="1320" y="389"/>
                      <a:pt x="1320" y="720"/>
                    </a:cubicBezTo>
                    <a:cubicBezTo>
                      <a:pt x="1320" y="828"/>
                      <a:pt x="1291" y="935"/>
                      <a:pt x="1235" y="10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11" name="Forma libre 189"/>
              <p:cNvSpPr>
                <a:spLocks noEditPoints="1"/>
              </p:cNvSpPr>
              <p:nvPr/>
            </p:nvSpPr>
            <p:spPr bwMode="auto">
              <a:xfrm>
                <a:off x="6824663" y="4608513"/>
                <a:ext cx="301625" cy="301625"/>
              </a:xfrm>
              <a:custGeom>
                <a:avLst/>
                <a:gdLst>
                  <a:gd name="T0" fmla="*/ 150813 w 720"/>
                  <a:gd name="T1" fmla="*/ 0 h 720"/>
                  <a:gd name="T2" fmla="*/ 0 w 720"/>
                  <a:gd name="T3" fmla="*/ 150813 h 720"/>
                  <a:gd name="T4" fmla="*/ 150813 w 720"/>
                  <a:gd name="T5" fmla="*/ 301625 h 720"/>
                  <a:gd name="T6" fmla="*/ 301625 w 720"/>
                  <a:gd name="T7" fmla="*/ 150813 h 720"/>
                  <a:gd name="T8" fmla="*/ 150813 w 720"/>
                  <a:gd name="T9" fmla="*/ 0 h 720"/>
                  <a:gd name="T10" fmla="*/ 150813 w 720"/>
                  <a:gd name="T11" fmla="*/ 251773 h 720"/>
                  <a:gd name="T12" fmla="*/ 49852 w 720"/>
                  <a:gd name="T13" fmla="*/ 150813 h 720"/>
                  <a:gd name="T14" fmla="*/ 150813 w 720"/>
                  <a:gd name="T15" fmla="*/ 49852 h 720"/>
                  <a:gd name="T16" fmla="*/ 251354 w 720"/>
                  <a:gd name="T17" fmla="*/ 150813 h 720"/>
                  <a:gd name="T18" fmla="*/ 150813 w 720"/>
                  <a:gd name="T19" fmla="*/ 251773 h 7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20" h="720">
                    <a:moveTo>
                      <a:pt x="360" y="0"/>
                    </a:moveTo>
                    <a:cubicBezTo>
                      <a:pt x="161" y="0"/>
                      <a:pt x="0" y="161"/>
                      <a:pt x="0" y="360"/>
                    </a:cubicBezTo>
                    <a:cubicBezTo>
                      <a:pt x="0" y="557"/>
                      <a:pt x="159" y="720"/>
                      <a:pt x="360" y="720"/>
                    </a:cubicBezTo>
                    <a:cubicBezTo>
                      <a:pt x="564" y="720"/>
                      <a:pt x="720" y="555"/>
                      <a:pt x="720" y="360"/>
                    </a:cubicBezTo>
                    <a:cubicBezTo>
                      <a:pt x="720" y="161"/>
                      <a:pt x="559" y="0"/>
                      <a:pt x="360" y="0"/>
                    </a:cubicBezTo>
                    <a:close/>
                    <a:moveTo>
                      <a:pt x="360" y="601"/>
                    </a:moveTo>
                    <a:cubicBezTo>
                      <a:pt x="227" y="601"/>
                      <a:pt x="119" y="493"/>
                      <a:pt x="119" y="360"/>
                    </a:cubicBezTo>
                    <a:cubicBezTo>
                      <a:pt x="119" y="228"/>
                      <a:pt x="228" y="119"/>
                      <a:pt x="360" y="119"/>
                    </a:cubicBezTo>
                    <a:cubicBezTo>
                      <a:pt x="492" y="119"/>
                      <a:pt x="600" y="228"/>
                      <a:pt x="600" y="360"/>
                    </a:cubicBezTo>
                    <a:cubicBezTo>
                      <a:pt x="600" y="491"/>
                      <a:pt x="495" y="601"/>
                      <a:pt x="360" y="6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20496" name="Grupo 4"/>
          <p:cNvGrpSpPr>
            <a:grpSpLocks/>
          </p:cNvGrpSpPr>
          <p:nvPr/>
        </p:nvGrpSpPr>
        <p:grpSpPr bwMode="auto">
          <a:xfrm>
            <a:off x="5135521" y="1573095"/>
            <a:ext cx="375047" cy="375047"/>
            <a:chOff x="6592808" y="4975580"/>
            <a:chExt cx="499689" cy="499687"/>
          </a:xfrm>
        </p:grpSpPr>
        <p:sp>
          <p:nvSpPr>
            <p:cNvPr id="221" name="Elipse 220"/>
            <p:cNvSpPr/>
            <p:nvPr/>
          </p:nvSpPr>
          <p:spPr>
            <a:xfrm>
              <a:off x="6592808" y="4975580"/>
              <a:ext cx="499689" cy="49968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grpSp>
          <p:nvGrpSpPr>
            <p:cNvPr id="20505" name="Grupo 246"/>
            <p:cNvGrpSpPr>
              <a:grpSpLocks/>
            </p:cNvGrpSpPr>
            <p:nvPr/>
          </p:nvGrpSpPr>
          <p:grpSpPr bwMode="auto">
            <a:xfrm>
              <a:off x="6763568" y="5116346"/>
              <a:ext cx="158168" cy="218155"/>
              <a:chOff x="6673850" y="4457700"/>
              <a:chExt cx="603250" cy="857250"/>
            </a:xfrm>
          </p:grpSpPr>
          <p:sp>
            <p:nvSpPr>
              <p:cNvPr id="20506" name="Forma libre 188"/>
              <p:cNvSpPr>
                <a:spLocks noEditPoints="1"/>
              </p:cNvSpPr>
              <p:nvPr/>
            </p:nvSpPr>
            <p:spPr bwMode="auto">
              <a:xfrm>
                <a:off x="6673850" y="4457700"/>
                <a:ext cx="603250" cy="857250"/>
              </a:xfrm>
              <a:custGeom>
                <a:avLst/>
                <a:gdLst>
                  <a:gd name="T0" fmla="*/ 301625 w 1440"/>
                  <a:gd name="T1" fmla="*/ 0 h 2048"/>
                  <a:gd name="T2" fmla="*/ 0 w 1440"/>
                  <a:gd name="T3" fmla="*/ 301377 h 2048"/>
                  <a:gd name="T4" fmla="*/ 44825 w 1440"/>
                  <a:gd name="T5" fmla="*/ 460018 h 2048"/>
                  <a:gd name="T6" fmla="*/ 284449 w 1440"/>
                  <a:gd name="T7" fmla="*/ 845530 h 2048"/>
                  <a:gd name="T8" fmla="*/ 305814 w 1440"/>
                  <a:gd name="T9" fmla="*/ 857250 h 2048"/>
                  <a:gd name="T10" fmla="*/ 305814 w 1440"/>
                  <a:gd name="T11" fmla="*/ 857250 h 2048"/>
                  <a:gd name="T12" fmla="*/ 327179 w 1440"/>
                  <a:gd name="T13" fmla="*/ 845111 h 2048"/>
                  <a:gd name="T14" fmla="*/ 560520 w 1440"/>
                  <a:gd name="T15" fmla="*/ 455833 h 2048"/>
                  <a:gd name="T16" fmla="*/ 603250 w 1440"/>
                  <a:gd name="T17" fmla="*/ 301377 h 2048"/>
                  <a:gd name="T18" fmla="*/ 301625 w 1440"/>
                  <a:gd name="T19" fmla="*/ 0 h 2048"/>
                  <a:gd name="T20" fmla="*/ 517371 w 1440"/>
                  <a:gd name="T21" fmla="*/ 429881 h 2048"/>
                  <a:gd name="T22" fmla="*/ 305395 w 1440"/>
                  <a:gd name="T23" fmla="*/ 783999 h 2048"/>
                  <a:gd name="T24" fmla="*/ 87555 w 1440"/>
                  <a:gd name="T25" fmla="*/ 433229 h 2048"/>
                  <a:gd name="T26" fmla="*/ 49852 w 1440"/>
                  <a:gd name="T27" fmla="*/ 301377 h 2048"/>
                  <a:gd name="T28" fmla="*/ 301625 w 1440"/>
                  <a:gd name="T29" fmla="*/ 49811 h 2048"/>
                  <a:gd name="T30" fmla="*/ 552979 w 1440"/>
                  <a:gd name="T31" fmla="*/ 301377 h 2048"/>
                  <a:gd name="T32" fmla="*/ 517371 w 1440"/>
                  <a:gd name="T33" fmla="*/ 429881 h 20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40" h="2048">
                    <a:moveTo>
                      <a:pt x="720" y="0"/>
                    </a:moveTo>
                    <a:cubicBezTo>
                      <a:pt x="323" y="0"/>
                      <a:pt x="0" y="323"/>
                      <a:pt x="0" y="720"/>
                    </a:cubicBezTo>
                    <a:cubicBezTo>
                      <a:pt x="0" y="854"/>
                      <a:pt x="37" y="985"/>
                      <a:pt x="107" y="1099"/>
                    </a:cubicBezTo>
                    <a:cubicBezTo>
                      <a:pt x="679" y="2020"/>
                      <a:pt x="679" y="2020"/>
                      <a:pt x="679" y="2020"/>
                    </a:cubicBezTo>
                    <a:cubicBezTo>
                      <a:pt x="690" y="2037"/>
                      <a:pt x="709" y="2048"/>
                      <a:pt x="730" y="2048"/>
                    </a:cubicBezTo>
                    <a:cubicBezTo>
                      <a:pt x="730" y="2048"/>
                      <a:pt x="730" y="2048"/>
                      <a:pt x="730" y="2048"/>
                    </a:cubicBezTo>
                    <a:cubicBezTo>
                      <a:pt x="751" y="2048"/>
                      <a:pt x="771" y="2037"/>
                      <a:pt x="781" y="2019"/>
                    </a:cubicBezTo>
                    <a:cubicBezTo>
                      <a:pt x="1338" y="1089"/>
                      <a:pt x="1338" y="1089"/>
                      <a:pt x="1338" y="1089"/>
                    </a:cubicBezTo>
                    <a:cubicBezTo>
                      <a:pt x="1405" y="978"/>
                      <a:pt x="1440" y="850"/>
                      <a:pt x="1440" y="720"/>
                    </a:cubicBezTo>
                    <a:cubicBezTo>
                      <a:pt x="1440" y="323"/>
                      <a:pt x="1117" y="0"/>
                      <a:pt x="720" y="0"/>
                    </a:cubicBezTo>
                    <a:close/>
                    <a:moveTo>
                      <a:pt x="1235" y="1027"/>
                    </a:moveTo>
                    <a:cubicBezTo>
                      <a:pt x="729" y="1873"/>
                      <a:pt x="729" y="1873"/>
                      <a:pt x="729" y="1873"/>
                    </a:cubicBezTo>
                    <a:cubicBezTo>
                      <a:pt x="209" y="1035"/>
                      <a:pt x="209" y="1035"/>
                      <a:pt x="209" y="1035"/>
                    </a:cubicBezTo>
                    <a:cubicBezTo>
                      <a:pt x="151" y="941"/>
                      <a:pt x="119" y="832"/>
                      <a:pt x="119" y="720"/>
                    </a:cubicBezTo>
                    <a:cubicBezTo>
                      <a:pt x="119" y="389"/>
                      <a:pt x="389" y="119"/>
                      <a:pt x="720" y="119"/>
                    </a:cubicBezTo>
                    <a:cubicBezTo>
                      <a:pt x="1051" y="119"/>
                      <a:pt x="1320" y="389"/>
                      <a:pt x="1320" y="720"/>
                    </a:cubicBezTo>
                    <a:cubicBezTo>
                      <a:pt x="1320" y="828"/>
                      <a:pt x="1291" y="935"/>
                      <a:pt x="1235" y="10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07" name="Forma libre 189" descr="Este es un icono para la ubicación geográfica."/>
              <p:cNvSpPr>
                <a:spLocks noEditPoints="1"/>
              </p:cNvSpPr>
              <p:nvPr/>
            </p:nvSpPr>
            <p:spPr bwMode="auto">
              <a:xfrm>
                <a:off x="6824663" y="4608513"/>
                <a:ext cx="301625" cy="301625"/>
              </a:xfrm>
              <a:custGeom>
                <a:avLst/>
                <a:gdLst>
                  <a:gd name="T0" fmla="*/ 150813 w 720"/>
                  <a:gd name="T1" fmla="*/ 0 h 720"/>
                  <a:gd name="T2" fmla="*/ 0 w 720"/>
                  <a:gd name="T3" fmla="*/ 150813 h 720"/>
                  <a:gd name="T4" fmla="*/ 150813 w 720"/>
                  <a:gd name="T5" fmla="*/ 301625 h 720"/>
                  <a:gd name="T6" fmla="*/ 301625 w 720"/>
                  <a:gd name="T7" fmla="*/ 150813 h 720"/>
                  <a:gd name="T8" fmla="*/ 150813 w 720"/>
                  <a:gd name="T9" fmla="*/ 0 h 720"/>
                  <a:gd name="T10" fmla="*/ 150813 w 720"/>
                  <a:gd name="T11" fmla="*/ 251773 h 720"/>
                  <a:gd name="T12" fmla="*/ 49852 w 720"/>
                  <a:gd name="T13" fmla="*/ 150813 h 720"/>
                  <a:gd name="T14" fmla="*/ 150813 w 720"/>
                  <a:gd name="T15" fmla="*/ 49852 h 720"/>
                  <a:gd name="T16" fmla="*/ 251354 w 720"/>
                  <a:gd name="T17" fmla="*/ 150813 h 720"/>
                  <a:gd name="T18" fmla="*/ 150813 w 720"/>
                  <a:gd name="T19" fmla="*/ 251773 h 7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20" h="720">
                    <a:moveTo>
                      <a:pt x="360" y="0"/>
                    </a:moveTo>
                    <a:cubicBezTo>
                      <a:pt x="161" y="0"/>
                      <a:pt x="0" y="161"/>
                      <a:pt x="0" y="360"/>
                    </a:cubicBezTo>
                    <a:cubicBezTo>
                      <a:pt x="0" y="557"/>
                      <a:pt x="159" y="720"/>
                      <a:pt x="360" y="720"/>
                    </a:cubicBezTo>
                    <a:cubicBezTo>
                      <a:pt x="564" y="720"/>
                      <a:pt x="720" y="555"/>
                      <a:pt x="720" y="360"/>
                    </a:cubicBezTo>
                    <a:cubicBezTo>
                      <a:pt x="720" y="161"/>
                      <a:pt x="559" y="0"/>
                      <a:pt x="360" y="0"/>
                    </a:cubicBezTo>
                    <a:close/>
                    <a:moveTo>
                      <a:pt x="360" y="601"/>
                    </a:moveTo>
                    <a:cubicBezTo>
                      <a:pt x="227" y="601"/>
                      <a:pt x="119" y="493"/>
                      <a:pt x="119" y="360"/>
                    </a:cubicBezTo>
                    <a:cubicBezTo>
                      <a:pt x="119" y="228"/>
                      <a:pt x="228" y="119"/>
                      <a:pt x="360" y="119"/>
                    </a:cubicBezTo>
                    <a:cubicBezTo>
                      <a:pt x="492" y="119"/>
                      <a:pt x="600" y="228"/>
                      <a:pt x="600" y="360"/>
                    </a:cubicBezTo>
                    <a:cubicBezTo>
                      <a:pt x="600" y="491"/>
                      <a:pt x="495" y="601"/>
                      <a:pt x="360" y="6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20497" name="Grupo 27"/>
          <p:cNvGrpSpPr>
            <a:grpSpLocks/>
          </p:cNvGrpSpPr>
          <p:nvPr/>
        </p:nvGrpSpPr>
        <p:grpSpPr bwMode="auto">
          <a:xfrm>
            <a:off x="5135521" y="2098158"/>
            <a:ext cx="375047" cy="373856"/>
            <a:chOff x="6592808" y="5674846"/>
            <a:chExt cx="499689" cy="499687"/>
          </a:xfrm>
        </p:grpSpPr>
        <p:sp>
          <p:nvSpPr>
            <p:cNvPr id="222" name="Elipse 221" descr="Este es un icono para la ubicación geográfica."/>
            <p:cNvSpPr/>
            <p:nvPr/>
          </p:nvSpPr>
          <p:spPr>
            <a:xfrm>
              <a:off x="6592808" y="5674846"/>
              <a:ext cx="499689" cy="499687"/>
            </a:xfrm>
            <a:prstGeom prst="ellipse">
              <a:avLst/>
            </a:prstGeom>
            <a:solidFill>
              <a:srgbClr val="98A3AD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grpSp>
          <p:nvGrpSpPr>
            <p:cNvPr id="20501" name="Grupo 251"/>
            <p:cNvGrpSpPr>
              <a:grpSpLocks/>
            </p:cNvGrpSpPr>
            <p:nvPr/>
          </p:nvGrpSpPr>
          <p:grpSpPr bwMode="auto">
            <a:xfrm>
              <a:off x="6763568" y="5815612"/>
              <a:ext cx="158168" cy="218155"/>
              <a:chOff x="6673850" y="4457700"/>
              <a:chExt cx="603250" cy="857250"/>
            </a:xfrm>
          </p:grpSpPr>
          <p:sp>
            <p:nvSpPr>
              <p:cNvPr id="20502" name="Forma libre 188"/>
              <p:cNvSpPr>
                <a:spLocks noEditPoints="1"/>
              </p:cNvSpPr>
              <p:nvPr/>
            </p:nvSpPr>
            <p:spPr bwMode="auto">
              <a:xfrm>
                <a:off x="6673850" y="4457700"/>
                <a:ext cx="603250" cy="857250"/>
              </a:xfrm>
              <a:custGeom>
                <a:avLst/>
                <a:gdLst>
                  <a:gd name="T0" fmla="*/ 301625 w 1440"/>
                  <a:gd name="T1" fmla="*/ 0 h 2048"/>
                  <a:gd name="T2" fmla="*/ 0 w 1440"/>
                  <a:gd name="T3" fmla="*/ 301377 h 2048"/>
                  <a:gd name="T4" fmla="*/ 44825 w 1440"/>
                  <a:gd name="T5" fmla="*/ 460018 h 2048"/>
                  <a:gd name="T6" fmla="*/ 284449 w 1440"/>
                  <a:gd name="T7" fmla="*/ 845530 h 2048"/>
                  <a:gd name="T8" fmla="*/ 305814 w 1440"/>
                  <a:gd name="T9" fmla="*/ 857250 h 2048"/>
                  <a:gd name="T10" fmla="*/ 305814 w 1440"/>
                  <a:gd name="T11" fmla="*/ 857250 h 2048"/>
                  <a:gd name="T12" fmla="*/ 327179 w 1440"/>
                  <a:gd name="T13" fmla="*/ 845111 h 2048"/>
                  <a:gd name="T14" fmla="*/ 560520 w 1440"/>
                  <a:gd name="T15" fmla="*/ 455833 h 2048"/>
                  <a:gd name="T16" fmla="*/ 603250 w 1440"/>
                  <a:gd name="T17" fmla="*/ 301377 h 2048"/>
                  <a:gd name="T18" fmla="*/ 301625 w 1440"/>
                  <a:gd name="T19" fmla="*/ 0 h 2048"/>
                  <a:gd name="T20" fmla="*/ 517371 w 1440"/>
                  <a:gd name="T21" fmla="*/ 429881 h 2048"/>
                  <a:gd name="T22" fmla="*/ 305395 w 1440"/>
                  <a:gd name="T23" fmla="*/ 783999 h 2048"/>
                  <a:gd name="T24" fmla="*/ 87555 w 1440"/>
                  <a:gd name="T25" fmla="*/ 433229 h 2048"/>
                  <a:gd name="T26" fmla="*/ 49852 w 1440"/>
                  <a:gd name="T27" fmla="*/ 301377 h 2048"/>
                  <a:gd name="T28" fmla="*/ 301625 w 1440"/>
                  <a:gd name="T29" fmla="*/ 49811 h 2048"/>
                  <a:gd name="T30" fmla="*/ 552979 w 1440"/>
                  <a:gd name="T31" fmla="*/ 301377 h 2048"/>
                  <a:gd name="T32" fmla="*/ 517371 w 1440"/>
                  <a:gd name="T33" fmla="*/ 429881 h 20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40" h="2048">
                    <a:moveTo>
                      <a:pt x="720" y="0"/>
                    </a:moveTo>
                    <a:cubicBezTo>
                      <a:pt x="323" y="0"/>
                      <a:pt x="0" y="323"/>
                      <a:pt x="0" y="720"/>
                    </a:cubicBezTo>
                    <a:cubicBezTo>
                      <a:pt x="0" y="854"/>
                      <a:pt x="37" y="985"/>
                      <a:pt x="107" y="1099"/>
                    </a:cubicBezTo>
                    <a:cubicBezTo>
                      <a:pt x="679" y="2020"/>
                      <a:pt x="679" y="2020"/>
                      <a:pt x="679" y="2020"/>
                    </a:cubicBezTo>
                    <a:cubicBezTo>
                      <a:pt x="690" y="2037"/>
                      <a:pt x="709" y="2048"/>
                      <a:pt x="730" y="2048"/>
                    </a:cubicBezTo>
                    <a:cubicBezTo>
                      <a:pt x="730" y="2048"/>
                      <a:pt x="730" y="2048"/>
                      <a:pt x="730" y="2048"/>
                    </a:cubicBezTo>
                    <a:cubicBezTo>
                      <a:pt x="751" y="2048"/>
                      <a:pt x="771" y="2037"/>
                      <a:pt x="781" y="2019"/>
                    </a:cubicBezTo>
                    <a:cubicBezTo>
                      <a:pt x="1338" y="1089"/>
                      <a:pt x="1338" y="1089"/>
                      <a:pt x="1338" y="1089"/>
                    </a:cubicBezTo>
                    <a:cubicBezTo>
                      <a:pt x="1405" y="978"/>
                      <a:pt x="1440" y="850"/>
                      <a:pt x="1440" y="720"/>
                    </a:cubicBezTo>
                    <a:cubicBezTo>
                      <a:pt x="1440" y="323"/>
                      <a:pt x="1117" y="0"/>
                      <a:pt x="720" y="0"/>
                    </a:cubicBezTo>
                    <a:close/>
                    <a:moveTo>
                      <a:pt x="1235" y="1027"/>
                    </a:moveTo>
                    <a:cubicBezTo>
                      <a:pt x="729" y="1873"/>
                      <a:pt x="729" y="1873"/>
                      <a:pt x="729" y="1873"/>
                    </a:cubicBezTo>
                    <a:cubicBezTo>
                      <a:pt x="209" y="1035"/>
                      <a:pt x="209" y="1035"/>
                      <a:pt x="209" y="1035"/>
                    </a:cubicBezTo>
                    <a:cubicBezTo>
                      <a:pt x="151" y="941"/>
                      <a:pt x="119" y="832"/>
                      <a:pt x="119" y="720"/>
                    </a:cubicBezTo>
                    <a:cubicBezTo>
                      <a:pt x="119" y="389"/>
                      <a:pt x="389" y="119"/>
                      <a:pt x="720" y="119"/>
                    </a:cubicBezTo>
                    <a:cubicBezTo>
                      <a:pt x="1051" y="119"/>
                      <a:pt x="1320" y="389"/>
                      <a:pt x="1320" y="720"/>
                    </a:cubicBezTo>
                    <a:cubicBezTo>
                      <a:pt x="1320" y="828"/>
                      <a:pt x="1291" y="935"/>
                      <a:pt x="1235" y="10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03" name="Forma libre 189"/>
              <p:cNvSpPr>
                <a:spLocks noEditPoints="1"/>
              </p:cNvSpPr>
              <p:nvPr/>
            </p:nvSpPr>
            <p:spPr bwMode="auto">
              <a:xfrm>
                <a:off x="6824663" y="4608513"/>
                <a:ext cx="301625" cy="301625"/>
              </a:xfrm>
              <a:custGeom>
                <a:avLst/>
                <a:gdLst>
                  <a:gd name="T0" fmla="*/ 150813 w 720"/>
                  <a:gd name="T1" fmla="*/ 0 h 720"/>
                  <a:gd name="T2" fmla="*/ 0 w 720"/>
                  <a:gd name="T3" fmla="*/ 150813 h 720"/>
                  <a:gd name="T4" fmla="*/ 150813 w 720"/>
                  <a:gd name="T5" fmla="*/ 301625 h 720"/>
                  <a:gd name="T6" fmla="*/ 301625 w 720"/>
                  <a:gd name="T7" fmla="*/ 150813 h 720"/>
                  <a:gd name="T8" fmla="*/ 150813 w 720"/>
                  <a:gd name="T9" fmla="*/ 0 h 720"/>
                  <a:gd name="T10" fmla="*/ 150813 w 720"/>
                  <a:gd name="T11" fmla="*/ 251773 h 720"/>
                  <a:gd name="T12" fmla="*/ 49852 w 720"/>
                  <a:gd name="T13" fmla="*/ 150813 h 720"/>
                  <a:gd name="T14" fmla="*/ 150813 w 720"/>
                  <a:gd name="T15" fmla="*/ 49852 h 720"/>
                  <a:gd name="T16" fmla="*/ 251354 w 720"/>
                  <a:gd name="T17" fmla="*/ 150813 h 720"/>
                  <a:gd name="T18" fmla="*/ 150813 w 720"/>
                  <a:gd name="T19" fmla="*/ 251773 h 7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20" h="720">
                    <a:moveTo>
                      <a:pt x="360" y="0"/>
                    </a:moveTo>
                    <a:cubicBezTo>
                      <a:pt x="161" y="0"/>
                      <a:pt x="0" y="161"/>
                      <a:pt x="0" y="360"/>
                    </a:cubicBezTo>
                    <a:cubicBezTo>
                      <a:pt x="0" y="557"/>
                      <a:pt x="159" y="720"/>
                      <a:pt x="360" y="720"/>
                    </a:cubicBezTo>
                    <a:cubicBezTo>
                      <a:pt x="564" y="720"/>
                      <a:pt x="720" y="555"/>
                      <a:pt x="720" y="360"/>
                    </a:cubicBezTo>
                    <a:cubicBezTo>
                      <a:pt x="720" y="161"/>
                      <a:pt x="559" y="0"/>
                      <a:pt x="360" y="0"/>
                    </a:cubicBezTo>
                    <a:close/>
                    <a:moveTo>
                      <a:pt x="360" y="601"/>
                    </a:moveTo>
                    <a:cubicBezTo>
                      <a:pt x="227" y="601"/>
                      <a:pt x="119" y="493"/>
                      <a:pt x="119" y="360"/>
                    </a:cubicBezTo>
                    <a:cubicBezTo>
                      <a:pt x="119" y="228"/>
                      <a:pt x="228" y="119"/>
                      <a:pt x="360" y="119"/>
                    </a:cubicBezTo>
                    <a:cubicBezTo>
                      <a:pt x="492" y="119"/>
                      <a:pt x="600" y="228"/>
                      <a:pt x="600" y="360"/>
                    </a:cubicBezTo>
                    <a:cubicBezTo>
                      <a:pt x="600" y="491"/>
                      <a:pt x="495" y="601"/>
                      <a:pt x="360" y="6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20499" name="Título 3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Diapositiva 8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445815" y="217504"/>
            <a:ext cx="2880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M Roman Caps 10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Region of study</a:t>
            </a:r>
            <a:endParaRPr lang="es-ES" sz="2400" dirty="0">
              <a:solidFill>
                <a:srgbClr val="CC9900"/>
              </a:solidFill>
            </a:endParaRPr>
          </a:p>
        </p:txBody>
      </p:sp>
      <p:sp>
        <p:nvSpPr>
          <p:cNvPr id="277" name="Currents from Daniault et al., 2016"/>
          <p:cNvSpPr txBox="1"/>
          <p:nvPr/>
        </p:nvSpPr>
        <p:spPr>
          <a:xfrm>
            <a:off x="2909716" y="3641693"/>
            <a:ext cx="1503617" cy="21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700" dirty="0">
                <a:latin typeface="LM Roman 10" panose="00000500000000000000" pitchFamily="50" charset="0"/>
              </a:rPr>
              <a:t>Currents from </a:t>
            </a:r>
            <a:r>
              <a:rPr sz="700" dirty="0" err="1">
                <a:latin typeface="LM Roman 10" panose="00000500000000000000" pitchFamily="50" charset="0"/>
              </a:rPr>
              <a:t>Daniault</a:t>
            </a:r>
            <a:r>
              <a:rPr sz="700" dirty="0">
                <a:latin typeface="LM Roman 10" panose="00000500000000000000" pitchFamily="50" charset="0"/>
              </a:rPr>
              <a:t> et al., 2016</a:t>
            </a:r>
          </a:p>
        </p:txBody>
      </p:sp>
      <p:sp>
        <p:nvSpPr>
          <p:cNvPr id="2" name="CuadroTexto 1"/>
          <p:cNvSpPr txBox="1"/>
          <p:nvPr/>
        </p:nvSpPr>
        <p:spPr>
          <a:xfrm rot="3288506">
            <a:off x="2121218" y="2509761"/>
            <a:ext cx="2288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C00000"/>
                </a:solidFill>
              </a:rPr>
              <a:t>GO-SHIP A25 OVIDE</a:t>
            </a:r>
            <a:endParaRPr lang="es-E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8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"/>
          <p:cNvGrpSpPr/>
          <p:nvPr/>
        </p:nvGrpSpPr>
        <p:grpSpPr>
          <a:xfrm>
            <a:off x="966577" y="933947"/>
            <a:ext cx="3354436" cy="2737842"/>
            <a:chOff x="0" y="0"/>
            <a:chExt cx="8750669" cy="8495513"/>
          </a:xfrm>
        </p:grpSpPr>
        <p:pic>
          <p:nvPicPr>
            <p:cNvPr id="217" name="LayoutOSM2022.jpeg" descr="LayoutOSM2022.jpeg"/>
            <p:cNvPicPr>
              <a:picLocks noChangeAspect="1"/>
            </p:cNvPicPr>
            <p:nvPr/>
          </p:nvPicPr>
          <p:blipFill>
            <a:blip r:embed="rId3"/>
            <a:srcRect l="923" t="923" r="16627" b="923"/>
            <a:stretch>
              <a:fillRect/>
            </a:stretch>
          </p:blipFill>
          <p:spPr>
            <a:xfrm>
              <a:off x="0" y="0"/>
              <a:ext cx="8737278" cy="84955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8" name="Shape"/>
            <p:cNvSpPr/>
            <p:nvPr/>
          </p:nvSpPr>
          <p:spPr>
            <a:xfrm>
              <a:off x="2308623" y="386295"/>
              <a:ext cx="3525938" cy="285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17" y="21600"/>
                  </a:moveTo>
                  <a:lnTo>
                    <a:pt x="5812" y="19968"/>
                  </a:lnTo>
                  <a:lnTo>
                    <a:pt x="2761" y="19297"/>
                  </a:lnTo>
                  <a:lnTo>
                    <a:pt x="0" y="19203"/>
                  </a:lnTo>
                  <a:lnTo>
                    <a:pt x="671" y="16901"/>
                  </a:lnTo>
                  <a:lnTo>
                    <a:pt x="1335" y="14056"/>
                  </a:lnTo>
                  <a:lnTo>
                    <a:pt x="1050" y="11843"/>
                  </a:lnTo>
                  <a:lnTo>
                    <a:pt x="2009" y="10962"/>
                  </a:lnTo>
                  <a:lnTo>
                    <a:pt x="3022" y="8481"/>
                  </a:lnTo>
                  <a:lnTo>
                    <a:pt x="3255" y="5092"/>
                  </a:lnTo>
                  <a:lnTo>
                    <a:pt x="4359" y="3761"/>
                  </a:lnTo>
                  <a:lnTo>
                    <a:pt x="6143" y="2956"/>
                  </a:lnTo>
                  <a:lnTo>
                    <a:pt x="7023" y="3010"/>
                  </a:lnTo>
                  <a:lnTo>
                    <a:pt x="8351" y="1143"/>
                  </a:lnTo>
                  <a:lnTo>
                    <a:pt x="9529" y="0"/>
                  </a:lnTo>
                  <a:lnTo>
                    <a:pt x="12986" y="2513"/>
                  </a:lnTo>
                  <a:lnTo>
                    <a:pt x="19617" y="2798"/>
                  </a:lnTo>
                  <a:lnTo>
                    <a:pt x="19082" y="3261"/>
                  </a:lnTo>
                  <a:lnTo>
                    <a:pt x="21492" y="4402"/>
                  </a:lnTo>
                  <a:lnTo>
                    <a:pt x="19714" y="5202"/>
                  </a:lnTo>
                  <a:lnTo>
                    <a:pt x="20161" y="5906"/>
                  </a:lnTo>
                  <a:lnTo>
                    <a:pt x="21113" y="5533"/>
                  </a:lnTo>
                  <a:lnTo>
                    <a:pt x="21600" y="6354"/>
                  </a:lnTo>
                  <a:lnTo>
                    <a:pt x="12417" y="21600"/>
                  </a:lnTo>
                  <a:close/>
                </a:path>
              </a:pathLst>
            </a:custGeom>
            <a:solidFill>
              <a:srgbClr val="FF7E79">
                <a:alpha val="1922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9" name="Shape"/>
            <p:cNvSpPr/>
            <p:nvPr/>
          </p:nvSpPr>
          <p:spPr>
            <a:xfrm>
              <a:off x="4413983" y="1237415"/>
              <a:ext cx="3986266" cy="4191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402"/>
                  </a:moveTo>
                  <a:lnTo>
                    <a:pt x="7877" y="0"/>
                  </a:lnTo>
                  <a:lnTo>
                    <a:pt x="8181" y="716"/>
                  </a:lnTo>
                  <a:lnTo>
                    <a:pt x="7785" y="985"/>
                  </a:lnTo>
                  <a:lnTo>
                    <a:pt x="7455" y="884"/>
                  </a:lnTo>
                  <a:lnTo>
                    <a:pt x="7395" y="1518"/>
                  </a:lnTo>
                  <a:lnTo>
                    <a:pt x="8897" y="1341"/>
                  </a:lnTo>
                  <a:lnTo>
                    <a:pt x="9784" y="2095"/>
                  </a:lnTo>
                  <a:lnTo>
                    <a:pt x="10795" y="2286"/>
                  </a:lnTo>
                  <a:lnTo>
                    <a:pt x="12035" y="2125"/>
                  </a:lnTo>
                  <a:lnTo>
                    <a:pt x="12324" y="1633"/>
                  </a:lnTo>
                  <a:lnTo>
                    <a:pt x="13252" y="1524"/>
                  </a:lnTo>
                  <a:lnTo>
                    <a:pt x="13716" y="956"/>
                  </a:lnTo>
                  <a:lnTo>
                    <a:pt x="14923" y="473"/>
                  </a:lnTo>
                  <a:lnTo>
                    <a:pt x="21600" y="4235"/>
                  </a:lnTo>
                  <a:lnTo>
                    <a:pt x="6802" y="21600"/>
                  </a:lnTo>
                  <a:lnTo>
                    <a:pt x="2473" y="12723"/>
                  </a:lnTo>
                  <a:lnTo>
                    <a:pt x="0" y="10402"/>
                  </a:lnTo>
                  <a:close/>
                </a:path>
              </a:pathLst>
            </a:custGeom>
            <a:solidFill>
              <a:srgbClr val="D4FB79">
                <a:alpha val="1410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3" name="Shape"/>
            <p:cNvSpPr/>
            <p:nvPr/>
          </p:nvSpPr>
          <p:spPr>
            <a:xfrm>
              <a:off x="5698071" y="2155881"/>
              <a:ext cx="3052599" cy="5974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91"/>
                  </a:moveTo>
                  <a:lnTo>
                    <a:pt x="18855" y="0"/>
                  </a:lnTo>
                  <a:lnTo>
                    <a:pt x="19482" y="43"/>
                  </a:lnTo>
                  <a:lnTo>
                    <a:pt x="20038" y="3"/>
                  </a:lnTo>
                  <a:lnTo>
                    <a:pt x="21600" y="721"/>
                  </a:lnTo>
                  <a:lnTo>
                    <a:pt x="21599" y="4799"/>
                  </a:lnTo>
                  <a:lnTo>
                    <a:pt x="20917" y="5134"/>
                  </a:lnTo>
                  <a:lnTo>
                    <a:pt x="20478" y="4980"/>
                  </a:lnTo>
                  <a:lnTo>
                    <a:pt x="20572" y="4405"/>
                  </a:lnTo>
                  <a:lnTo>
                    <a:pt x="19614" y="4572"/>
                  </a:lnTo>
                  <a:lnTo>
                    <a:pt x="19135" y="4923"/>
                  </a:lnTo>
                  <a:lnTo>
                    <a:pt x="18929" y="5353"/>
                  </a:lnTo>
                  <a:lnTo>
                    <a:pt x="18820" y="5973"/>
                  </a:lnTo>
                  <a:lnTo>
                    <a:pt x="19068" y="6254"/>
                  </a:lnTo>
                  <a:lnTo>
                    <a:pt x="19552" y="5644"/>
                  </a:lnTo>
                  <a:lnTo>
                    <a:pt x="20159" y="5855"/>
                  </a:lnTo>
                  <a:lnTo>
                    <a:pt x="20903" y="6307"/>
                  </a:lnTo>
                  <a:lnTo>
                    <a:pt x="20180" y="6600"/>
                  </a:lnTo>
                  <a:lnTo>
                    <a:pt x="20932" y="7111"/>
                  </a:lnTo>
                  <a:lnTo>
                    <a:pt x="20073" y="7377"/>
                  </a:lnTo>
                  <a:lnTo>
                    <a:pt x="20599" y="8171"/>
                  </a:lnTo>
                  <a:lnTo>
                    <a:pt x="19013" y="7847"/>
                  </a:lnTo>
                  <a:lnTo>
                    <a:pt x="17864" y="8074"/>
                  </a:lnTo>
                  <a:lnTo>
                    <a:pt x="17138" y="8607"/>
                  </a:lnTo>
                  <a:lnTo>
                    <a:pt x="17326" y="8890"/>
                  </a:lnTo>
                  <a:lnTo>
                    <a:pt x="15781" y="8995"/>
                  </a:lnTo>
                  <a:lnTo>
                    <a:pt x="15715" y="9671"/>
                  </a:lnTo>
                  <a:lnTo>
                    <a:pt x="15307" y="9996"/>
                  </a:lnTo>
                  <a:lnTo>
                    <a:pt x="16684" y="10307"/>
                  </a:lnTo>
                  <a:lnTo>
                    <a:pt x="15173" y="11108"/>
                  </a:lnTo>
                  <a:lnTo>
                    <a:pt x="15238" y="11499"/>
                  </a:lnTo>
                  <a:lnTo>
                    <a:pt x="15984" y="11930"/>
                  </a:lnTo>
                  <a:lnTo>
                    <a:pt x="17834" y="11846"/>
                  </a:lnTo>
                  <a:lnTo>
                    <a:pt x="19163" y="11451"/>
                  </a:lnTo>
                  <a:lnTo>
                    <a:pt x="20345" y="11281"/>
                  </a:lnTo>
                  <a:lnTo>
                    <a:pt x="21062" y="10370"/>
                  </a:lnTo>
                  <a:lnTo>
                    <a:pt x="20783" y="9354"/>
                  </a:lnTo>
                  <a:lnTo>
                    <a:pt x="21490" y="9122"/>
                  </a:lnTo>
                  <a:lnTo>
                    <a:pt x="21494" y="18931"/>
                  </a:lnTo>
                  <a:lnTo>
                    <a:pt x="20195" y="19042"/>
                  </a:lnTo>
                  <a:lnTo>
                    <a:pt x="18476" y="18837"/>
                  </a:lnTo>
                  <a:lnTo>
                    <a:pt x="17627" y="19121"/>
                  </a:lnTo>
                  <a:lnTo>
                    <a:pt x="16398" y="19524"/>
                  </a:lnTo>
                  <a:lnTo>
                    <a:pt x="16954" y="20071"/>
                  </a:lnTo>
                  <a:lnTo>
                    <a:pt x="17325" y="21236"/>
                  </a:lnTo>
                  <a:lnTo>
                    <a:pt x="17187" y="21600"/>
                  </a:lnTo>
                  <a:lnTo>
                    <a:pt x="13524" y="21588"/>
                  </a:lnTo>
                  <a:lnTo>
                    <a:pt x="12857" y="21457"/>
                  </a:lnTo>
                  <a:lnTo>
                    <a:pt x="11649" y="21013"/>
                  </a:lnTo>
                  <a:lnTo>
                    <a:pt x="6502" y="18277"/>
                  </a:lnTo>
                  <a:lnTo>
                    <a:pt x="0" y="11991"/>
                  </a:lnTo>
                  <a:close/>
                </a:path>
              </a:pathLst>
            </a:custGeom>
            <a:solidFill>
              <a:srgbClr val="D783FF">
                <a:alpha val="1540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4" name="Line"/>
            <p:cNvSpPr/>
            <p:nvPr/>
          </p:nvSpPr>
          <p:spPr>
            <a:xfrm>
              <a:off x="7170832" y="1320031"/>
              <a:ext cx="1239099" cy="74825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5" name="Line"/>
            <p:cNvSpPr/>
            <p:nvPr/>
          </p:nvSpPr>
          <p:spPr>
            <a:xfrm>
              <a:off x="3827864" y="383753"/>
              <a:ext cx="1695099" cy="385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712" y="19401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26" name="Line"/>
            <p:cNvSpPr/>
            <p:nvPr/>
          </p:nvSpPr>
          <p:spPr>
            <a:xfrm>
              <a:off x="8608555" y="2233388"/>
              <a:ext cx="138642" cy="107252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0484" name="Cuadro de texto 42"/>
          <p:cNvSpPr txBox="1">
            <a:spLocks noChangeArrowheads="1"/>
          </p:cNvSpPr>
          <p:nvPr/>
        </p:nvSpPr>
        <p:spPr bwMode="auto">
          <a:xfrm>
            <a:off x="8930879" y="5718572"/>
            <a:ext cx="253596" cy="25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 eaLnBrk="1" hangingPunct="1"/>
            <a:r>
              <a:rPr lang="es-ES" altLang="es-ES" sz="1051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43" name="Elipse 242" descr="Este es un icono para la ubicación geográfica."/>
          <p:cNvSpPr/>
          <p:nvPr/>
        </p:nvSpPr>
        <p:spPr>
          <a:xfrm>
            <a:off x="5192669" y="1158755"/>
            <a:ext cx="145256" cy="145256"/>
          </a:xfrm>
          <a:prstGeom prst="ellipse">
            <a:avLst/>
          </a:prstGeom>
          <a:solidFill>
            <a:srgbClr val="303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44" name="Elipse 243">
            <a:extLst>
              <a:ext uri="{C183D7F6-B498-43B3-948B-1728B52AA6E4}"/>
            </a:extLst>
          </p:cNvPr>
          <p:cNvSpPr/>
          <p:nvPr/>
        </p:nvSpPr>
        <p:spPr>
          <a:xfrm>
            <a:off x="5192669" y="1689774"/>
            <a:ext cx="145256" cy="145256"/>
          </a:xfrm>
          <a:prstGeom prst="ellipse">
            <a:avLst/>
          </a:prstGeom>
          <a:solidFill>
            <a:srgbClr val="667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45" name="Elipse 244">
            <a:extLst>
              <a:ext uri="{C183D7F6-B498-43B3-948B-1728B52AA6E4}"/>
            </a:extLst>
          </p:cNvPr>
          <p:cNvSpPr/>
          <p:nvPr/>
        </p:nvSpPr>
        <p:spPr>
          <a:xfrm>
            <a:off x="5192669" y="2220792"/>
            <a:ext cx="145256" cy="145256"/>
          </a:xfrm>
          <a:prstGeom prst="ellipse">
            <a:avLst/>
          </a:prstGeom>
          <a:solidFill>
            <a:srgbClr val="98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graphicFrame>
        <p:nvGraphicFramePr>
          <p:cNvPr id="24" name="Gráfico 229" descr="Esto es un gráfico "/>
          <p:cNvGraphicFramePr>
            <a:graphicFrameLocks/>
          </p:cNvGraphicFramePr>
          <p:nvPr/>
        </p:nvGraphicFramePr>
        <p:xfrm>
          <a:off x="5466091" y="887492"/>
          <a:ext cx="3713163" cy="1746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499" name="Título 3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Diapositiva 8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445815" y="217504"/>
            <a:ext cx="60205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M Roman Caps 10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Region of study</a:t>
            </a:r>
            <a:r>
              <a:rPr lang="en-GB" sz="2400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M Roman Caps 10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400" b="1" dirty="0">
                <a:solidFill>
                  <a:srgbClr val="CC9900"/>
                </a:solidFill>
                <a:latin typeface="LM Roman 10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main water masses</a:t>
            </a:r>
            <a:endParaRPr lang="es-ES" sz="2400" dirty="0">
              <a:solidFill>
                <a:srgbClr val="CC9900"/>
              </a:solidFill>
            </a:endParaRPr>
          </a:p>
          <a:p>
            <a:endParaRPr lang="es-ES" sz="2400" dirty="0">
              <a:solidFill>
                <a:srgbClr val="CC9900"/>
              </a:solidFill>
            </a:endParaRPr>
          </a:p>
        </p:txBody>
      </p:sp>
      <p:sp>
        <p:nvSpPr>
          <p:cNvPr id="277" name="Currents from Daniault et al., 2016"/>
          <p:cNvSpPr txBox="1"/>
          <p:nvPr/>
        </p:nvSpPr>
        <p:spPr>
          <a:xfrm>
            <a:off x="2909716" y="3641693"/>
            <a:ext cx="1503617" cy="21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700" dirty="0">
                <a:latin typeface="LM Roman 10" panose="00000500000000000000" pitchFamily="50" charset="0"/>
              </a:rPr>
              <a:t>Currents from </a:t>
            </a:r>
            <a:r>
              <a:rPr sz="700" dirty="0" err="1">
                <a:latin typeface="LM Roman 10" panose="00000500000000000000" pitchFamily="50" charset="0"/>
              </a:rPr>
              <a:t>Daniault</a:t>
            </a:r>
            <a:r>
              <a:rPr sz="700" dirty="0">
                <a:latin typeface="LM Roman 10" panose="00000500000000000000" pitchFamily="50" charset="0"/>
              </a:rPr>
              <a:t> et al., 2016</a:t>
            </a: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324" y="3996002"/>
            <a:ext cx="6229895" cy="2585730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2102508" y="4104872"/>
            <a:ext cx="1059259" cy="2073678"/>
          </a:xfrm>
          <a:prstGeom prst="rect">
            <a:avLst/>
          </a:prstGeom>
          <a:solidFill>
            <a:srgbClr val="6600CC">
              <a:alpha val="14118"/>
            </a:srgb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9" name="CuadroTexto 38"/>
          <p:cNvSpPr txBox="1"/>
          <p:nvPr/>
        </p:nvSpPr>
        <p:spPr>
          <a:xfrm>
            <a:off x="3203168" y="4104872"/>
            <a:ext cx="1769909" cy="2073678"/>
          </a:xfrm>
          <a:prstGeom prst="rect">
            <a:avLst/>
          </a:prstGeom>
          <a:solidFill>
            <a:srgbClr val="9CC7CE">
              <a:alpha val="16078"/>
            </a:srgbClr>
          </a:solidFill>
          <a:ln w="762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0" name="CuadroTexto 39"/>
          <p:cNvSpPr txBox="1"/>
          <p:nvPr/>
        </p:nvSpPr>
        <p:spPr>
          <a:xfrm>
            <a:off x="5002756" y="4104871"/>
            <a:ext cx="2121613" cy="2089890"/>
          </a:xfrm>
          <a:prstGeom prst="rect">
            <a:avLst/>
          </a:prstGeom>
          <a:solidFill>
            <a:srgbClr val="667181">
              <a:alpha val="23137"/>
            </a:srgb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41" name="Grupo 1"/>
          <p:cNvGrpSpPr>
            <a:grpSpLocks/>
          </p:cNvGrpSpPr>
          <p:nvPr/>
        </p:nvGrpSpPr>
        <p:grpSpPr bwMode="auto">
          <a:xfrm>
            <a:off x="2527360" y="5819714"/>
            <a:ext cx="375047" cy="375047"/>
            <a:chOff x="6592808" y="4268642"/>
            <a:chExt cx="499689" cy="499687"/>
          </a:xfrm>
        </p:grpSpPr>
        <p:sp>
          <p:nvSpPr>
            <p:cNvPr id="42" name="Elipse 41"/>
            <p:cNvSpPr/>
            <p:nvPr/>
          </p:nvSpPr>
          <p:spPr>
            <a:xfrm>
              <a:off x="6592808" y="4268642"/>
              <a:ext cx="499689" cy="49968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grpSp>
          <p:nvGrpSpPr>
            <p:cNvPr id="43" name="Grupo 235"/>
            <p:cNvGrpSpPr>
              <a:grpSpLocks/>
            </p:cNvGrpSpPr>
            <p:nvPr/>
          </p:nvGrpSpPr>
          <p:grpSpPr bwMode="auto">
            <a:xfrm>
              <a:off x="6764352" y="4410488"/>
              <a:ext cx="156601" cy="215995"/>
              <a:chOff x="6673850" y="4457700"/>
              <a:chExt cx="603250" cy="857250"/>
            </a:xfrm>
          </p:grpSpPr>
          <p:sp>
            <p:nvSpPr>
              <p:cNvPr id="44" name="Forma libre 188"/>
              <p:cNvSpPr>
                <a:spLocks noEditPoints="1"/>
              </p:cNvSpPr>
              <p:nvPr/>
            </p:nvSpPr>
            <p:spPr bwMode="auto">
              <a:xfrm>
                <a:off x="6673850" y="4457700"/>
                <a:ext cx="603250" cy="857250"/>
              </a:xfrm>
              <a:custGeom>
                <a:avLst/>
                <a:gdLst>
                  <a:gd name="T0" fmla="*/ 301625 w 1440"/>
                  <a:gd name="T1" fmla="*/ 0 h 2048"/>
                  <a:gd name="T2" fmla="*/ 0 w 1440"/>
                  <a:gd name="T3" fmla="*/ 301377 h 2048"/>
                  <a:gd name="T4" fmla="*/ 44825 w 1440"/>
                  <a:gd name="T5" fmla="*/ 460018 h 2048"/>
                  <a:gd name="T6" fmla="*/ 284449 w 1440"/>
                  <a:gd name="T7" fmla="*/ 845530 h 2048"/>
                  <a:gd name="T8" fmla="*/ 305814 w 1440"/>
                  <a:gd name="T9" fmla="*/ 857250 h 2048"/>
                  <a:gd name="T10" fmla="*/ 305814 w 1440"/>
                  <a:gd name="T11" fmla="*/ 857250 h 2048"/>
                  <a:gd name="T12" fmla="*/ 327179 w 1440"/>
                  <a:gd name="T13" fmla="*/ 845111 h 2048"/>
                  <a:gd name="T14" fmla="*/ 560520 w 1440"/>
                  <a:gd name="T15" fmla="*/ 455833 h 2048"/>
                  <a:gd name="T16" fmla="*/ 603250 w 1440"/>
                  <a:gd name="T17" fmla="*/ 301377 h 2048"/>
                  <a:gd name="T18" fmla="*/ 301625 w 1440"/>
                  <a:gd name="T19" fmla="*/ 0 h 2048"/>
                  <a:gd name="T20" fmla="*/ 517371 w 1440"/>
                  <a:gd name="T21" fmla="*/ 429881 h 2048"/>
                  <a:gd name="T22" fmla="*/ 305395 w 1440"/>
                  <a:gd name="T23" fmla="*/ 783999 h 2048"/>
                  <a:gd name="T24" fmla="*/ 87555 w 1440"/>
                  <a:gd name="T25" fmla="*/ 433229 h 2048"/>
                  <a:gd name="T26" fmla="*/ 49852 w 1440"/>
                  <a:gd name="T27" fmla="*/ 301377 h 2048"/>
                  <a:gd name="T28" fmla="*/ 301625 w 1440"/>
                  <a:gd name="T29" fmla="*/ 49811 h 2048"/>
                  <a:gd name="T30" fmla="*/ 552979 w 1440"/>
                  <a:gd name="T31" fmla="*/ 301377 h 2048"/>
                  <a:gd name="T32" fmla="*/ 517371 w 1440"/>
                  <a:gd name="T33" fmla="*/ 429881 h 20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40" h="2048">
                    <a:moveTo>
                      <a:pt x="720" y="0"/>
                    </a:moveTo>
                    <a:cubicBezTo>
                      <a:pt x="323" y="0"/>
                      <a:pt x="0" y="323"/>
                      <a:pt x="0" y="720"/>
                    </a:cubicBezTo>
                    <a:cubicBezTo>
                      <a:pt x="0" y="854"/>
                      <a:pt x="37" y="985"/>
                      <a:pt x="107" y="1099"/>
                    </a:cubicBezTo>
                    <a:cubicBezTo>
                      <a:pt x="679" y="2020"/>
                      <a:pt x="679" y="2020"/>
                      <a:pt x="679" y="2020"/>
                    </a:cubicBezTo>
                    <a:cubicBezTo>
                      <a:pt x="690" y="2037"/>
                      <a:pt x="709" y="2048"/>
                      <a:pt x="730" y="2048"/>
                    </a:cubicBezTo>
                    <a:cubicBezTo>
                      <a:pt x="730" y="2048"/>
                      <a:pt x="730" y="2048"/>
                      <a:pt x="730" y="2048"/>
                    </a:cubicBezTo>
                    <a:cubicBezTo>
                      <a:pt x="751" y="2048"/>
                      <a:pt x="771" y="2037"/>
                      <a:pt x="781" y="2019"/>
                    </a:cubicBezTo>
                    <a:cubicBezTo>
                      <a:pt x="1338" y="1089"/>
                      <a:pt x="1338" y="1089"/>
                      <a:pt x="1338" y="1089"/>
                    </a:cubicBezTo>
                    <a:cubicBezTo>
                      <a:pt x="1405" y="978"/>
                      <a:pt x="1440" y="850"/>
                      <a:pt x="1440" y="720"/>
                    </a:cubicBezTo>
                    <a:cubicBezTo>
                      <a:pt x="1440" y="323"/>
                      <a:pt x="1117" y="0"/>
                      <a:pt x="720" y="0"/>
                    </a:cubicBezTo>
                    <a:close/>
                    <a:moveTo>
                      <a:pt x="1235" y="1027"/>
                    </a:moveTo>
                    <a:cubicBezTo>
                      <a:pt x="729" y="1873"/>
                      <a:pt x="729" y="1873"/>
                      <a:pt x="729" y="1873"/>
                    </a:cubicBezTo>
                    <a:cubicBezTo>
                      <a:pt x="209" y="1035"/>
                      <a:pt x="209" y="1035"/>
                      <a:pt x="209" y="1035"/>
                    </a:cubicBezTo>
                    <a:cubicBezTo>
                      <a:pt x="151" y="941"/>
                      <a:pt x="119" y="832"/>
                      <a:pt x="119" y="720"/>
                    </a:cubicBezTo>
                    <a:cubicBezTo>
                      <a:pt x="119" y="389"/>
                      <a:pt x="389" y="119"/>
                      <a:pt x="720" y="119"/>
                    </a:cubicBezTo>
                    <a:cubicBezTo>
                      <a:pt x="1051" y="119"/>
                      <a:pt x="1320" y="389"/>
                      <a:pt x="1320" y="720"/>
                    </a:cubicBezTo>
                    <a:cubicBezTo>
                      <a:pt x="1320" y="828"/>
                      <a:pt x="1291" y="935"/>
                      <a:pt x="1235" y="10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" name="Forma libre 189"/>
              <p:cNvSpPr>
                <a:spLocks noEditPoints="1"/>
              </p:cNvSpPr>
              <p:nvPr/>
            </p:nvSpPr>
            <p:spPr bwMode="auto">
              <a:xfrm>
                <a:off x="6824663" y="4608513"/>
                <a:ext cx="301625" cy="301625"/>
              </a:xfrm>
              <a:custGeom>
                <a:avLst/>
                <a:gdLst>
                  <a:gd name="T0" fmla="*/ 150813 w 720"/>
                  <a:gd name="T1" fmla="*/ 0 h 720"/>
                  <a:gd name="T2" fmla="*/ 0 w 720"/>
                  <a:gd name="T3" fmla="*/ 150813 h 720"/>
                  <a:gd name="T4" fmla="*/ 150813 w 720"/>
                  <a:gd name="T5" fmla="*/ 301625 h 720"/>
                  <a:gd name="T6" fmla="*/ 301625 w 720"/>
                  <a:gd name="T7" fmla="*/ 150813 h 720"/>
                  <a:gd name="T8" fmla="*/ 150813 w 720"/>
                  <a:gd name="T9" fmla="*/ 0 h 720"/>
                  <a:gd name="T10" fmla="*/ 150813 w 720"/>
                  <a:gd name="T11" fmla="*/ 251773 h 720"/>
                  <a:gd name="T12" fmla="*/ 49852 w 720"/>
                  <a:gd name="T13" fmla="*/ 150813 h 720"/>
                  <a:gd name="T14" fmla="*/ 150813 w 720"/>
                  <a:gd name="T15" fmla="*/ 49852 h 720"/>
                  <a:gd name="T16" fmla="*/ 251354 w 720"/>
                  <a:gd name="T17" fmla="*/ 150813 h 720"/>
                  <a:gd name="T18" fmla="*/ 150813 w 720"/>
                  <a:gd name="T19" fmla="*/ 251773 h 7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20" h="720">
                    <a:moveTo>
                      <a:pt x="360" y="0"/>
                    </a:moveTo>
                    <a:cubicBezTo>
                      <a:pt x="161" y="0"/>
                      <a:pt x="0" y="161"/>
                      <a:pt x="0" y="360"/>
                    </a:cubicBezTo>
                    <a:cubicBezTo>
                      <a:pt x="0" y="557"/>
                      <a:pt x="159" y="720"/>
                      <a:pt x="360" y="720"/>
                    </a:cubicBezTo>
                    <a:cubicBezTo>
                      <a:pt x="564" y="720"/>
                      <a:pt x="720" y="555"/>
                      <a:pt x="720" y="360"/>
                    </a:cubicBezTo>
                    <a:cubicBezTo>
                      <a:pt x="720" y="161"/>
                      <a:pt x="559" y="0"/>
                      <a:pt x="360" y="0"/>
                    </a:cubicBezTo>
                    <a:close/>
                    <a:moveTo>
                      <a:pt x="360" y="601"/>
                    </a:moveTo>
                    <a:cubicBezTo>
                      <a:pt x="227" y="601"/>
                      <a:pt x="119" y="493"/>
                      <a:pt x="119" y="360"/>
                    </a:cubicBezTo>
                    <a:cubicBezTo>
                      <a:pt x="119" y="228"/>
                      <a:pt x="228" y="119"/>
                      <a:pt x="360" y="119"/>
                    </a:cubicBezTo>
                    <a:cubicBezTo>
                      <a:pt x="492" y="119"/>
                      <a:pt x="600" y="228"/>
                      <a:pt x="600" y="360"/>
                    </a:cubicBezTo>
                    <a:cubicBezTo>
                      <a:pt x="600" y="491"/>
                      <a:pt x="495" y="601"/>
                      <a:pt x="360" y="6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46" name="Grupo 4"/>
          <p:cNvGrpSpPr>
            <a:grpSpLocks/>
          </p:cNvGrpSpPr>
          <p:nvPr/>
        </p:nvGrpSpPr>
        <p:grpSpPr bwMode="auto">
          <a:xfrm>
            <a:off x="4038286" y="5803503"/>
            <a:ext cx="375047" cy="375047"/>
            <a:chOff x="6589505" y="4964290"/>
            <a:chExt cx="499689" cy="499687"/>
          </a:xfrm>
        </p:grpSpPr>
        <p:sp>
          <p:nvSpPr>
            <p:cNvPr id="47" name="Elipse 46"/>
            <p:cNvSpPr/>
            <p:nvPr/>
          </p:nvSpPr>
          <p:spPr>
            <a:xfrm>
              <a:off x="6589505" y="4964290"/>
              <a:ext cx="499689" cy="49968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grpSp>
          <p:nvGrpSpPr>
            <p:cNvPr id="48" name="Grupo 246"/>
            <p:cNvGrpSpPr>
              <a:grpSpLocks/>
            </p:cNvGrpSpPr>
            <p:nvPr/>
          </p:nvGrpSpPr>
          <p:grpSpPr bwMode="auto">
            <a:xfrm>
              <a:off x="6763568" y="5116346"/>
              <a:ext cx="158168" cy="218155"/>
              <a:chOff x="6673850" y="4457700"/>
              <a:chExt cx="603250" cy="857250"/>
            </a:xfrm>
          </p:grpSpPr>
          <p:sp>
            <p:nvSpPr>
              <p:cNvPr id="49" name="Forma libre 188"/>
              <p:cNvSpPr>
                <a:spLocks noEditPoints="1"/>
              </p:cNvSpPr>
              <p:nvPr/>
            </p:nvSpPr>
            <p:spPr bwMode="auto">
              <a:xfrm>
                <a:off x="6673850" y="4457700"/>
                <a:ext cx="603250" cy="857250"/>
              </a:xfrm>
              <a:custGeom>
                <a:avLst/>
                <a:gdLst>
                  <a:gd name="T0" fmla="*/ 301625 w 1440"/>
                  <a:gd name="T1" fmla="*/ 0 h 2048"/>
                  <a:gd name="T2" fmla="*/ 0 w 1440"/>
                  <a:gd name="T3" fmla="*/ 301377 h 2048"/>
                  <a:gd name="T4" fmla="*/ 44825 w 1440"/>
                  <a:gd name="T5" fmla="*/ 460018 h 2048"/>
                  <a:gd name="T6" fmla="*/ 284449 w 1440"/>
                  <a:gd name="T7" fmla="*/ 845530 h 2048"/>
                  <a:gd name="T8" fmla="*/ 305814 w 1440"/>
                  <a:gd name="T9" fmla="*/ 857250 h 2048"/>
                  <a:gd name="T10" fmla="*/ 305814 w 1440"/>
                  <a:gd name="T11" fmla="*/ 857250 h 2048"/>
                  <a:gd name="T12" fmla="*/ 327179 w 1440"/>
                  <a:gd name="T13" fmla="*/ 845111 h 2048"/>
                  <a:gd name="T14" fmla="*/ 560520 w 1440"/>
                  <a:gd name="T15" fmla="*/ 455833 h 2048"/>
                  <a:gd name="T16" fmla="*/ 603250 w 1440"/>
                  <a:gd name="T17" fmla="*/ 301377 h 2048"/>
                  <a:gd name="T18" fmla="*/ 301625 w 1440"/>
                  <a:gd name="T19" fmla="*/ 0 h 2048"/>
                  <a:gd name="T20" fmla="*/ 517371 w 1440"/>
                  <a:gd name="T21" fmla="*/ 429881 h 2048"/>
                  <a:gd name="T22" fmla="*/ 305395 w 1440"/>
                  <a:gd name="T23" fmla="*/ 783999 h 2048"/>
                  <a:gd name="T24" fmla="*/ 87555 w 1440"/>
                  <a:gd name="T25" fmla="*/ 433229 h 2048"/>
                  <a:gd name="T26" fmla="*/ 49852 w 1440"/>
                  <a:gd name="T27" fmla="*/ 301377 h 2048"/>
                  <a:gd name="T28" fmla="*/ 301625 w 1440"/>
                  <a:gd name="T29" fmla="*/ 49811 h 2048"/>
                  <a:gd name="T30" fmla="*/ 552979 w 1440"/>
                  <a:gd name="T31" fmla="*/ 301377 h 2048"/>
                  <a:gd name="T32" fmla="*/ 517371 w 1440"/>
                  <a:gd name="T33" fmla="*/ 429881 h 20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40" h="2048">
                    <a:moveTo>
                      <a:pt x="720" y="0"/>
                    </a:moveTo>
                    <a:cubicBezTo>
                      <a:pt x="323" y="0"/>
                      <a:pt x="0" y="323"/>
                      <a:pt x="0" y="720"/>
                    </a:cubicBezTo>
                    <a:cubicBezTo>
                      <a:pt x="0" y="854"/>
                      <a:pt x="37" y="985"/>
                      <a:pt x="107" y="1099"/>
                    </a:cubicBezTo>
                    <a:cubicBezTo>
                      <a:pt x="679" y="2020"/>
                      <a:pt x="679" y="2020"/>
                      <a:pt x="679" y="2020"/>
                    </a:cubicBezTo>
                    <a:cubicBezTo>
                      <a:pt x="690" y="2037"/>
                      <a:pt x="709" y="2048"/>
                      <a:pt x="730" y="2048"/>
                    </a:cubicBezTo>
                    <a:cubicBezTo>
                      <a:pt x="730" y="2048"/>
                      <a:pt x="730" y="2048"/>
                      <a:pt x="730" y="2048"/>
                    </a:cubicBezTo>
                    <a:cubicBezTo>
                      <a:pt x="751" y="2048"/>
                      <a:pt x="771" y="2037"/>
                      <a:pt x="781" y="2019"/>
                    </a:cubicBezTo>
                    <a:cubicBezTo>
                      <a:pt x="1338" y="1089"/>
                      <a:pt x="1338" y="1089"/>
                      <a:pt x="1338" y="1089"/>
                    </a:cubicBezTo>
                    <a:cubicBezTo>
                      <a:pt x="1405" y="978"/>
                      <a:pt x="1440" y="850"/>
                      <a:pt x="1440" y="720"/>
                    </a:cubicBezTo>
                    <a:cubicBezTo>
                      <a:pt x="1440" y="323"/>
                      <a:pt x="1117" y="0"/>
                      <a:pt x="720" y="0"/>
                    </a:cubicBezTo>
                    <a:close/>
                    <a:moveTo>
                      <a:pt x="1235" y="1027"/>
                    </a:moveTo>
                    <a:cubicBezTo>
                      <a:pt x="729" y="1873"/>
                      <a:pt x="729" y="1873"/>
                      <a:pt x="729" y="1873"/>
                    </a:cubicBezTo>
                    <a:cubicBezTo>
                      <a:pt x="209" y="1035"/>
                      <a:pt x="209" y="1035"/>
                      <a:pt x="209" y="1035"/>
                    </a:cubicBezTo>
                    <a:cubicBezTo>
                      <a:pt x="151" y="941"/>
                      <a:pt x="119" y="832"/>
                      <a:pt x="119" y="720"/>
                    </a:cubicBezTo>
                    <a:cubicBezTo>
                      <a:pt x="119" y="389"/>
                      <a:pt x="389" y="119"/>
                      <a:pt x="720" y="119"/>
                    </a:cubicBezTo>
                    <a:cubicBezTo>
                      <a:pt x="1051" y="119"/>
                      <a:pt x="1320" y="389"/>
                      <a:pt x="1320" y="720"/>
                    </a:cubicBezTo>
                    <a:cubicBezTo>
                      <a:pt x="1320" y="828"/>
                      <a:pt x="1291" y="935"/>
                      <a:pt x="1235" y="10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" name="Forma libre 189" descr="Este es un icono para la ubicación geográfica."/>
              <p:cNvSpPr>
                <a:spLocks noEditPoints="1"/>
              </p:cNvSpPr>
              <p:nvPr/>
            </p:nvSpPr>
            <p:spPr bwMode="auto">
              <a:xfrm>
                <a:off x="6824663" y="4608513"/>
                <a:ext cx="301625" cy="301625"/>
              </a:xfrm>
              <a:custGeom>
                <a:avLst/>
                <a:gdLst>
                  <a:gd name="T0" fmla="*/ 150813 w 720"/>
                  <a:gd name="T1" fmla="*/ 0 h 720"/>
                  <a:gd name="T2" fmla="*/ 0 w 720"/>
                  <a:gd name="T3" fmla="*/ 150813 h 720"/>
                  <a:gd name="T4" fmla="*/ 150813 w 720"/>
                  <a:gd name="T5" fmla="*/ 301625 h 720"/>
                  <a:gd name="T6" fmla="*/ 301625 w 720"/>
                  <a:gd name="T7" fmla="*/ 150813 h 720"/>
                  <a:gd name="T8" fmla="*/ 150813 w 720"/>
                  <a:gd name="T9" fmla="*/ 0 h 720"/>
                  <a:gd name="T10" fmla="*/ 150813 w 720"/>
                  <a:gd name="T11" fmla="*/ 251773 h 720"/>
                  <a:gd name="T12" fmla="*/ 49852 w 720"/>
                  <a:gd name="T13" fmla="*/ 150813 h 720"/>
                  <a:gd name="T14" fmla="*/ 150813 w 720"/>
                  <a:gd name="T15" fmla="*/ 49852 h 720"/>
                  <a:gd name="T16" fmla="*/ 251354 w 720"/>
                  <a:gd name="T17" fmla="*/ 150813 h 720"/>
                  <a:gd name="T18" fmla="*/ 150813 w 720"/>
                  <a:gd name="T19" fmla="*/ 251773 h 7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20" h="720">
                    <a:moveTo>
                      <a:pt x="360" y="0"/>
                    </a:moveTo>
                    <a:cubicBezTo>
                      <a:pt x="161" y="0"/>
                      <a:pt x="0" y="161"/>
                      <a:pt x="0" y="360"/>
                    </a:cubicBezTo>
                    <a:cubicBezTo>
                      <a:pt x="0" y="557"/>
                      <a:pt x="159" y="720"/>
                      <a:pt x="360" y="720"/>
                    </a:cubicBezTo>
                    <a:cubicBezTo>
                      <a:pt x="564" y="720"/>
                      <a:pt x="720" y="555"/>
                      <a:pt x="720" y="360"/>
                    </a:cubicBezTo>
                    <a:cubicBezTo>
                      <a:pt x="720" y="161"/>
                      <a:pt x="559" y="0"/>
                      <a:pt x="360" y="0"/>
                    </a:cubicBezTo>
                    <a:close/>
                    <a:moveTo>
                      <a:pt x="360" y="601"/>
                    </a:moveTo>
                    <a:cubicBezTo>
                      <a:pt x="227" y="601"/>
                      <a:pt x="119" y="493"/>
                      <a:pt x="119" y="360"/>
                    </a:cubicBezTo>
                    <a:cubicBezTo>
                      <a:pt x="119" y="228"/>
                      <a:pt x="228" y="119"/>
                      <a:pt x="360" y="119"/>
                    </a:cubicBezTo>
                    <a:cubicBezTo>
                      <a:pt x="492" y="119"/>
                      <a:pt x="600" y="228"/>
                      <a:pt x="600" y="360"/>
                    </a:cubicBezTo>
                    <a:cubicBezTo>
                      <a:pt x="600" y="491"/>
                      <a:pt x="495" y="601"/>
                      <a:pt x="360" y="6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51" name="Grupo 27"/>
          <p:cNvGrpSpPr>
            <a:grpSpLocks/>
          </p:cNvGrpSpPr>
          <p:nvPr/>
        </p:nvGrpSpPr>
        <p:grpSpPr bwMode="auto">
          <a:xfrm>
            <a:off x="5728642" y="5815776"/>
            <a:ext cx="375047" cy="373856"/>
            <a:chOff x="6592808" y="5674846"/>
            <a:chExt cx="499689" cy="499687"/>
          </a:xfrm>
        </p:grpSpPr>
        <p:sp>
          <p:nvSpPr>
            <p:cNvPr id="52" name="Elipse 51" descr="Este es un icono para la ubicación geográfica."/>
            <p:cNvSpPr/>
            <p:nvPr/>
          </p:nvSpPr>
          <p:spPr>
            <a:xfrm>
              <a:off x="6592808" y="5674846"/>
              <a:ext cx="499689" cy="499687"/>
            </a:xfrm>
            <a:prstGeom prst="ellipse">
              <a:avLst/>
            </a:prstGeom>
            <a:solidFill>
              <a:srgbClr val="98A3AD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grpSp>
          <p:nvGrpSpPr>
            <p:cNvPr id="53" name="Grupo 251"/>
            <p:cNvGrpSpPr>
              <a:grpSpLocks/>
            </p:cNvGrpSpPr>
            <p:nvPr/>
          </p:nvGrpSpPr>
          <p:grpSpPr bwMode="auto">
            <a:xfrm>
              <a:off x="6763568" y="5815612"/>
              <a:ext cx="158168" cy="218155"/>
              <a:chOff x="6673850" y="4457700"/>
              <a:chExt cx="603250" cy="857250"/>
            </a:xfrm>
          </p:grpSpPr>
          <p:sp>
            <p:nvSpPr>
              <p:cNvPr id="54" name="Forma libre 188"/>
              <p:cNvSpPr>
                <a:spLocks noEditPoints="1"/>
              </p:cNvSpPr>
              <p:nvPr/>
            </p:nvSpPr>
            <p:spPr bwMode="auto">
              <a:xfrm>
                <a:off x="6673850" y="4457700"/>
                <a:ext cx="603250" cy="857250"/>
              </a:xfrm>
              <a:custGeom>
                <a:avLst/>
                <a:gdLst>
                  <a:gd name="T0" fmla="*/ 301625 w 1440"/>
                  <a:gd name="T1" fmla="*/ 0 h 2048"/>
                  <a:gd name="T2" fmla="*/ 0 w 1440"/>
                  <a:gd name="T3" fmla="*/ 301377 h 2048"/>
                  <a:gd name="T4" fmla="*/ 44825 w 1440"/>
                  <a:gd name="T5" fmla="*/ 460018 h 2048"/>
                  <a:gd name="T6" fmla="*/ 284449 w 1440"/>
                  <a:gd name="T7" fmla="*/ 845530 h 2048"/>
                  <a:gd name="T8" fmla="*/ 305814 w 1440"/>
                  <a:gd name="T9" fmla="*/ 857250 h 2048"/>
                  <a:gd name="T10" fmla="*/ 305814 w 1440"/>
                  <a:gd name="T11" fmla="*/ 857250 h 2048"/>
                  <a:gd name="T12" fmla="*/ 327179 w 1440"/>
                  <a:gd name="T13" fmla="*/ 845111 h 2048"/>
                  <a:gd name="T14" fmla="*/ 560520 w 1440"/>
                  <a:gd name="T15" fmla="*/ 455833 h 2048"/>
                  <a:gd name="T16" fmla="*/ 603250 w 1440"/>
                  <a:gd name="T17" fmla="*/ 301377 h 2048"/>
                  <a:gd name="T18" fmla="*/ 301625 w 1440"/>
                  <a:gd name="T19" fmla="*/ 0 h 2048"/>
                  <a:gd name="T20" fmla="*/ 517371 w 1440"/>
                  <a:gd name="T21" fmla="*/ 429881 h 2048"/>
                  <a:gd name="T22" fmla="*/ 305395 w 1440"/>
                  <a:gd name="T23" fmla="*/ 783999 h 2048"/>
                  <a:gd name="T24" fmla="*/ 87555 w 1440"/>
                  <a:gd name="T25" fmla="*/ 433229 h 2048"/>
                  <a:gd name="T26" fmla="*/ 49852 w 1440"/>
                  <a:gd name="T27" fmla="*/ 301377 h 2048"/>
                  <a:gd name="T28" fmla="*/ 301625 w 1440"/>
                  <a:gd name="T29" fmla="*/ 49811 h 2048"/>
                  <a:gd name="T30" fmla="*/ 552979 w 1440"/>
                  <a:gd name="T31" fmla="*/ 301377 h 2048"/>
                  <a:gd name="T32" fmla="*/ 517371 w 1440"/>
                  <a:gd name="T33" fmla="*/ 429881 h 20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40" h="2048">
                    <a:moveTo>
                      <a:pt x="720" y="0"/>
                    </a:moveTo>
                    <a:cubicBezTo>
                      <a:pt x="323" y="0"/>
                      <a:pt x="0" y="323"/>
                      <a:pt x="0" y="720"/>
                    </a:cubicBezTo>
                    <a:cubicBezTo>
                      <a:pt x="0" y="854"/>
                      <a:pt x="37" y="985"/>
                      <a:pt x="107" y="1099"/>
                    </a:cubicBezTo>
                    <a:cubicBezTo>
                      <a:pt x="679" y="2020"/>
                      <a:pt x="679" y="2020"/>
                      <a:pt x="679" y="2020"/>
                    </a:cubicBezTo>
                    <a:cubicBezTo>
                      <a:pt x="690" y="2037"/>
                      <a:pt x="709" y="2048"/>
                      <a:pt x="730" y="2048"/>
                    </a:cubicBezTo>
                    <a:cubicBezTo>
                      <a:pt x="730" y="2048"/>
                      <a:pt x="730" y="2048"/>
                      <a:pt x="730" y="2048"/>
                    </a:cubicBezTo>
                    <a:cubicBezTo>
                      <a:pt x="751" y="2048"/>
                      <a:pt x="771" y="2037"/>
                      <a:pt x="781" y="2019"/>
                    </a:cubicBezTo>
                    <a:cubicBezTo>
                      <a:pt x="1338" y="1089"/>
                      <a:pt x="1338" y="1089"/>
                      <a:pt x="1338" y="1089"/>
                    </a:cubicBezTo>
                    <a:cubicBezTo>
                      <a:pt x="1405" y="978"/>
                      <a:pt x="1440" y="850"/>
                      <a:pt x="1440" y="720"/>
                    </a:cubicBezTo>
                    <a:cubicBezTo>
                      <a:pt x="1440" y="323"/>
                      <a:pt x="1117" y="0"/>
                      <a:pt x="720" y="0"/>
                    </a:cubicBezTo>
                    <a:close/>
                    <a:moveTo>
                      <a:pt x="1235" y="1027"/>
                    </a:moveTo>
                    <a:cubicBezTo>
                      <a:pt x="729" y="1873"/>
                      <a:pt x="729" y="1873"/>
                      <a:pt x="729" y="1873"/>
                    </a:cubicBezTo>
                    <a:cubicBezTo>
                      <a:pt x="209" y="1035"/>
                      <a:pt x="209" y="1035"/>
                      <a:pt x="209" y="1035"/>
                    </a:cubicBezTo>
                    <a:cubicBezTo>
                      <a:pt x="151" y="941"/>
                      <a:pt x="119" y="832"/>
                      <a:pt x="119" y="720"/>
                    </a:cubicBezTo>
                    <a:cubicBezTo>
                      <a:pt x="119" y="389"/>
                      <a:pt x="389" y="119"/>
                      <a:pt x="720" y="119"/>
                    </a:cubicBezTo>
                    <a:cubicBezTo>
                      <a:pt x="1051" y="119"/>
                      <a:pt x="1320" y="389"/>
                      <a:pt x="1320" y="720"/>
                    </a:cubicBezTo>
                    <a:cubicBezTo>
                      <a:pt x="1320" y="828"/>
                      <a:pt x="1291" y="935"/>
                      <a:pt x="1235" y="10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" name="Forma libre 189"/>
              <p:cNvSpPr>
                <a:spLocks noEditPoints="1"/>
              </p:cNvSpPr>
              <p:nvPr/>
            </p:nvSpPr>
            <p:spPr bwMode="auto">
              <a:xfrm>
                <a:off x="6824663" y="4608513"/>
                <a:ext cx="301625" cy="301625"/>
              </a:xfrm>
              <a:custGeom>
                <a:avLst/>
                <a:gdLst>
                  <a:gd name="T0" fmla="*/ 150813 w 720"/>
                  <a:gd name="T1" fmla="*/ 0 h 720"/>
                  <a:gd name="T2" fmla="*/ 0 w 720"/>
                  <a:gd name="T3" fmla="*/ 150813 h 720"/>
                  <a:gd name="T4" fmla="*/ 150813 w 720"/>
                  <a:gd name="T5" fmla="*/ 301625 h 720"/>
                  <a:gd name="T6" fmla="*/ 301625 w 720"/>
                  <a:gd name="T7" fmla="*/ 150813 h 720"/>
                  <a:gd name="T8" fmla="*/ 150813 w 720"/>
                  <a:gd name="T9" fmla="*/ 0 h 720"/>
                  <a:gd name="T10" fmla="*/ 150813 w 720"/>
                  <a:gd name="T11" fmla="*/ 251773 h 720"/>
                  <a:gd name="T12" fmla="*/ 49852 w 720"/>
                  <a:gd name="T13" fmla="*/ 150813 h 720"/>
                  <a:gd name="T14" fmla="*/ 150813 w 720"/>
                  <a:gd name="T15" fmla="*/ 49852 h 720"/>
                  <a:gd name="T16" fmla="*/ 251354 w 720"/>
                  <a:gd name="T17" fmla="*/ 150813 h 720"/>
                  <a:gd name="T18" fmla="*/ 150813 w 720"/>
                  <a:gd name="T19" fmla="*/ 251773 h 7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20" h="720">
                    <a:moveTo>
                      <a:pt x="360" y="0"/>
                    </a:moveTo>
                    <a:cubicBezTo>
                      <a:pt x="161" y="0"/>
                      <a:pt x="0" y="161"/>
                      <a:pt x="0" y="360"/>
                    </a:cubicBezTo>
                    <a:cubicBezTo>
                      <a:pt x="0" y="557"/>
                      <a:pt x="159" y="720"/>
                      <a:pt x="360" y="720"/>
                    </a:cubicBezTo>
                    <a:cubicBezTo>
                      <a:pt x="564" y="720"/>
                      <a:pt x="720" y="555"/>
                      <a:pt x="720" y="360"/>
                    </a:cubicBezTo>
                    <a:cubicBezTo>
                      <a:pt x="720" y="161"/>
                      <a:pt x="559" y="0"/>
                      <a:pt x="360" y="0"/>
                    </a:cubicBezTo>
                    <a:close/>
                    <a:moveTo>
                      <a:pt x="360" y="601"/>
                    </a:moveTo>
                    <a:cubicBezTo>
                      <a:pt x="227" y="601"/>
                      <a:pt x="119" y="493"/>
                      <a:pt x="119" y="360"/>
                    </a:cubicBezTo>
                    <a:cubicBezTo>
                      <a:pt x="119" y="228"/>
                      <a:pt x="228" y="119"/>
                      <a:pt x="360" y="119"/>
                    </a:cubicBezTo>
                    <a:cubicBezTo>
                      <a:pt x="492" y="119"/>
                      <a:pt x="600" y="228"/>
                      <a:pt x="600" y="360"/>
                    </a:cubicBezTo>
                    <a:cubicBezTo>
                      <a:pt x="600" y="491"/>
                      <a:pt x="495" y="601"/>
                      <a:pt x="360" y="6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cxnSp>
        <p:nvCxnSpPr>
          <p:cNvPr id="59" name="Conector angular 58">
            <a:extLst>
              <a:ext uri="{C183D7F6-B498-43B3-948B-1728B52AA6E4}"/>
            </a:extLst>
          </p:cNvPr>
          <p:cNvCxnSpPr/>
          <p:nvPr/>
        </p:nvCxnSpPr>
        <p:spPr>
          <a:xfrm flipV="1">
            <a:off x="1851553" y="1227811"/>
            <a:ext cx="3407792" cy="607219"/>
          </a:xfrm>
          <a:prstGeom prst="bentConnector3">
            <a:avLst>
              <a:gd name="adj1" fmla="val 19441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angular 59">
            <a:extLst>
              <a:ext uri="{C183D7F6-B498-43B3-948B-1728B52AA6E4}"/>
            </a:extLst>
          </p:cNvPr>
          <p:cNvCxnSpPr/>
          <p:nvPr/>
        </p:nvCxnSpPr>
        <p:spPr>
          <a:xfrm flipV="1">
            <a:off x="2838450" y="1733049"/>
            <a:ext cx="2389728" cy="365109"/>
          </a:xfrm>
          <a:prstGeom prst="bentConnector3">
            <a:avLst>
              <a:gd name="adj1" fmla="val 22099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angular 60">
            <a:extLst>
              <a:ext uri="{C183D7F6-B498-43B3-948B-1728B52AA6E4}"/>
            </a:extLst>
          </p:cNvPr>
          <p:cNvCxnSpPr/>
          <p:nvPr/>
        </p:nvCxnSpPr>
        <p:spPr>
          <a:xfrm flipV="1">
            <a:off x="3911600" y="2291044"/>
            <a:ext cx="1345365" cy="1262922"/>
          </a:xfrm>
          <a:prstGeom prst="bentConnector3">
            <a:avLst>
              <a:gd name="adj1" fmla="val -1447"/>
            </a:avLst>
          </a:prstGeom>
          <a:ln w="28575"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5" name="Grupo 1"/>
          <p:cNvGrpSpPr>
            <a:grpSpLocks/>
          </p:cNvGrpSpPr>
          <p:nvPr/>
        </p:nvGrpSpPr>
        <p:grpSpPr bwMode="auto">
          <a:xfrm>
            <a:off x="5139093" y="1043267"/>
            <a:ext cx="375047" cy="375047"/>
            <a:chOff x="6592808" y="4268642"/>
            <a:chExt cx="499689" cy="499687"/>
          </a:xfrm>
        </p:grpSpPr>
        <p:sp>
          <p:nvSpPr>
            <p:cNvPr id="220" name="Elipse 219"/>
            <p:cNvSpPr/>
            <p:nvPr/>
          </p:nvSpPr>
          <p:spPr>
            <a:xfrm>
              <a:off x="6592808" y="4268642"/>
              <a:ext cx="499689" cy="49968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grpSp>
          <p:nvGrpSpPr>
            <p:cNvPr id="20509" name="Grupo 235"/>
            <p:cNvGrpSpPr>
              <a:grpSpLocks/>
            </p:cNvGrpSpPr>
            <p:nvPr/>
          </p:nvGrpSpPr>
          <p:grpSpPr bwMode="auto">
            <a:xfrm>
              <a:off x="6764352" y="4410488"/>
              <a:ext cx="156601" cy="215995"/>
              <a:chOff x="6673850" y="4457700"/>
              <a:chExt cx="603250" cy="857250"/>
            </a:xfrm>
          </p:grpSpPr>
          <p:sp>
            <p:nvSpPr>
              <p:cNvPr id="20510" name="Forma libre 188"/>
              <p:cNvSpPr>
                <a:spLocks noEditPoints="1"/>
              </p:cNvSpPr>
              <p:nvPr/>
            </p:nvSpPr>
            <p:spPr bwMode="auto">
              <a:xfrm>
                <a:off x="6673850" y="4457700"/>
                <a:ext cx="603250" cy="857250"/>
              </a:xfrm>
              <a:custGeom>
                <a:avLst/>
                <a:gdLst>
                  <a:gd name="T0" fmla="*/ 301625 w 1440"/>
                  <a:gd name="T1" fmla="*/ 0 h 2048"/>
                  <a:gd name="T2" fmla="*/ 0 w 1440"/>
                  <a:gd name="T3" fmla="*/ 301377 h 2048"/>
                  <a:gd name="T4" fmla="*/ 44825 w 1440"/>
                  <a:gd name="T5" fmla="*/ 460018 h 2048"/>
                  <a:gd name="T6" fmla="*/ 284449 w 1440"/>
                  <a:gd name="T7" fmla="*/ 845530 h 2048"/>
                  <a:gd name="T8" fmla="*/ 305814 w 1440"/>
                  <a:gd name="T9" fmla="*/ 857250 h 2048"/>
                  <a:gd name="T10" fmla="*/ 305814 w 1440"/>
                  <a:gd name="T11" fmla="*/ 857250 h 2048"/>
                  <a:gd name="T12" fmla="*/ 327179 w 1440"/>
                  <a:gd name="T13" fmla="*/ 845111 h 2048"/>
                  <a:gd name="T14" fmla="*/ 560520 w 1440"/>
                  <a:gd name="T15" fmla="*/ 455833 h 2048"/>
                  <a:gd name="T16" fmla="*/ 603250 w 1440"/>
                  <a:gd name="T17" fmla="*/ 301377 h 2048"/>
                  <a:gd name="T18" fmla="*/ 301625 w 1440"/>
                  <a:gd name="T19" fmla="*/ 0 h 2048"/>
                  <a:gd name="T20" fmla="*/ 517371 w 1440"/>
                  <a:gd name="T21" fmla="*/ 429881 h 2048"/>
                  <a:gd name="T22" fmla="*/ 305395 w 1440"/>
                  <a:gd name="T23" fmla="*/ 783999 h 2048"/>
                  <a:gd name="T24" fmla="*/ 87555 w 1440"/>
                  <a:gd name="T25" fmla="*/ 433229 h 2048"/>
                  <a:gd name="T26" fmla="*/ 49852 w 1440"/>
                  <a:gd name="T27" fmla="*/ 301377 h 2048"/>
                  <a:gd name="T28" fmla="*/ 301625 w 1440"/>
                  <a:gd name="T29" fmla="*/ 49811 h 2048"/>
                  <a:gd name="T30" fmla="*/ 552979 w 1440"/>
                  <a:gd name="T31" fmla="*/ 301377 h 2048"/>
                  <a:gd name="T32" fmla="*/ 517371 w 1440"/>
                  <a:gd name="T33" fmla="*/ 429881 h 20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40" h="2048">
                    <a:moveTo>
                      <a:pt x="720" y="0"/>
                    </a:moveTo>
                    <a:cubicBezTo>
                      <a:pt x="323" y="0"/>
                      <a:pt x="0" y="323"/>
                      <a:pt x="0" y="720"/>
                    </a:cubicBezTo>
                    <a:cubicBezTo>
                      <a:pt x="0" y="854"/>
                      <a:pt x="37" y="985"/>
                      <a:pt x="107" y="1099"/>
                    </a:cubicBezTo>
                    <a:cubicBezTo>
                      <a:pt x="679" y="2020"/>
                      <a:pt x="679" y="2020"/>
                      <a:pt x="679" y="2020"/>
                    </a:cubicBezTo>
                    <a:cubicBezTo>
                      <a:pt x="690" y="2037"/>
                      <a:pt x="709" y="2048"/>
                      <a:pt x="730" y="2048"/>
                    </a:cubicBezTo>
                    <a:cubicBezTo>
                      <a:pt x="730" y="2048"/>
                      <a:pt x="730" y="2048"/>
                      <a:pt x="730" y="2048"/>
                    </a:cubicBezTo>
                    <a:cubicBezTo>
                      <a:pt x="751" y="2048"/>
                      <a:pt x="771" y="2037"/>
                      <a:pt x="781" y="2019"/>
                    </a:cubicBezTo>
                    <a:cubicBezTo>
                      <a:pt x="1338" y="1089"/>
                      <a:pt x="1338" y="1089"/>
                      <a:pt x="1338" y="1089"/>
                    </a:cubicBezTo>
                    <a:cubicBezTo>
                      <a:pt x="1405" y="978"/>
                      <a:pt x="1440" y="850"/>
                      <a:pt x="1440" y="720"/>
                    </a:cubicBezTo>
                    <a:cubicBezTo>
                      <a:pt x="1440" y="323"/>
                      <a:pt x="1117" y="0"/>
                      <a:pt x="720" y="0"/>
                    </a:cubicBezTo>
                    <a:close/>
                    <a:moveTo>
                      <a:pt x="1235" y="1027"/>
                    </a:moveTo>
                    <a:cubicBezTo>
                      <a:pt x="729" y="1873"/>
                      <a:pt x="729" y="1873"/>
                      <a:pt x="729" y="1873"/>
                    </a:cubicBezTo>
                    <a:cubicBezTo>
                      <a:pt x="209" y="1035"/>
                      <a:pt x="209" y="1035"/>
                      <a:pt x="209" y="1035"/>
                    </a:cubicBezTo>
                    <a:cubicBezTo>
                      <a:pt x="151" y="941"/>
                      <a:pt x="119" y="832"/>
                      <a:pt x="119" y="720"/>
                    </a:cubicBezTo>
                    <a:cubicBezTo>
                      <a:pt x="119" y="389"/>
                      <a:pt x="389" y="119"/>
                      <a:pt x="720" y="119"/>
                    </a:cubicBezTo>
                    <a:cubicBezTo>
                      <a:pt x="1051" y="119"/>
                      <a:pt x="1320" y="389"/>
                      <a:pt x="1320" y="720"/>
                    </a:cubicBezTo>
                    <a:cubicBezTo>
                      <a:pt x="1320" y="828"/>
                      <a:pt x="1291" y="935"/>
                      <a:pt x="1235" y="10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11" name="Forma libre 189"/>
              <p:cNvSpPr>
                <a:spLocks noEditPoints="1"/>
              </p:cNvSpPr>
              <p:nvPr/>
            </p:nvSpPr>
            <p:spPr bwMode="auto">
              <a:xfrm>
                <a:off x="6824663" y="4608513"/>
                <a:ext cx="301625" cy="301625"/>
              </a:xfrm>
              <a:custGeom>
                <a:avLst/>
                <a:gdLst>
                  <a:gd name="T0" fmla="*/ 150813 w 720"/>
                  <a:gd name="T1" fmla="*/ 0 h 720"/>
                  <a:gd name="T2" fmla="*/ 0 w 720"/>
                  <a:gd name="T3" fmla="*/ 150813 h 720"/>
                  <a:gd name="T4" fmla="*/ 150813 w 720"/>
                  <a:gd name="T5" fmla="*/ 301625 h 720"/>
                  <a:gd name="T6" fmla="*/ 301625 w 720"/>
                  <a:gd name="T7" fmla="*/ 150813 h 720"/>
                  <a:gd name="T8" fmla="*/ 150813 w 720"/>
                  <a:gd name="T9" fmla="*/ 0 h 720"/>
                  <a:gd name="T10" fmla="*/ 150813 w 720"/>
                  <a:gd name="T11" fmla="*/ 251773 h 720"/>
                  <a:gd name="T12" fmla="*/ 49852 w 720"/>
                  <a:gd name="T13" fmla="*/ 150813 h 720"/>
                  <a:gd name="T14" fmla="*/ 150813 w 720"/>
                  <a:gd name="T15" fmla="*/ 49852 h 720"/>
                  <a:gd name="T16" fmla="*/ 251354 w 720"/>
                  <a:gd name="T17" fmla="*/ 150813 h 720"/>
                  <a:gd name="T18" fmla="*/ 150813 w 720"/>
                  <a:gd name="T19" fmla="*/ 251773 h 7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20" h="720">
                    <a:moveTo>
                      <a:pt x="360" y="0"/>
                    </a:moveTo>
                    <a:cubicBezTo>
                      <a:pt x="161" y="0"/>
                      <a:pt x="0" y="161"/>
                      <a:pt x="0" y="360"/>
                    </a:cubicBezTo>
                    <a:cubicBezTo>
                      <a:pt x="0" y="557"/>
                      <a:pt x="159" y="720"/>
                      <a:pt x="360" y="720"/>
                    </a:cubicBezTo>
                    <a:cubicBezTo>
                      <a:pt x="564" y="720"/>
                      <a:pt x="720" y="555"/>
                      <a:pt x="720" y="360"/>
                    </a:cubicBezTo>
                    <a:cubicBezTo>
                      <a:pt x="720" y="161"/>
                      <a:pt x="559" y="0"/>
                      <a:pt x="360" y="0"/>
                    </a:cubicBezTo>
                    <a:close/>
                    <a:moveTo>
                      <a:pt x="360" y="601"/>
                    </a:moveTo>
                    <a:cubicBezTo>
                      <a:pt x="227" y="601"/>
                      <a:pt x="119" y="493"/>
                      <a:pt x="119" y="360"/>
                    </a:cubicBezTo>
                    <a:cubicBezTo>
                      <a:pt x="119" y="228"/>
                      <a:pt x="228" y="119"/>
                      <a:pt x="360" y="119"/>
                    </a:cubicBezTo>
                    <a:cubicBezTo>
                      <a:pt x="492" y="119"/>
                      <a:pt x="600" y="228"/>
                      <a:pt x="600" y="360"/>
                    </a:cubicBezTo>
                    <a:cubicBezTo>
                      <a:pt x="600" y="491"/>
                      <a:pt x="495" y="601"/>
                      <a:pt x="360" y="6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20496" name="Grupo 4"/>
          <p:cNvGrpSpPr>
            <a:grpSpLocks/>
          </p:cNvGrpSpPr>
          <p:nvPr/>
        </p:nvGrpSpPr>
        <p:grpSpPr bwMode="auto">
          <a:xfrm>
            <a:off x="5135521" y="1573095"/>
            <a:ext cx="375047" cy="375047"/>
            <a:chOff x="6592808" y="4975580"/>
            <a:chExt cx="499689" cy="499687"/>
          </a:xfrm>
        </p:grpSpPr>
        <p:sp>
          <p:nvSpPr>
            <p:cNvPr id="221" name="Elipse 220"/>
            <p:cNvSpPr/>
            <p:nvPr/>
          </p:nvSpPr>
          <p:spPr>
            <a:xfrm>
              <a:off x="6592808" y="4975580"/>
              <a:ext cx="499689" cy="49968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grpSp>
          <p:nvGrpSpPr>
            <p:cNvPr id="20505" name="Grupo 246"/>
            <p:cNvGrpSpPr>
              <a:grpSpLocks/>
            </p:cNvGrpSpPr>
            <p:nvPr/>
          </p:nvGrpSpPr>
          <p:grpSpPr bwMode="auto">
            <a:xfrm>
              <a:off x="6763568" y="5116346"/>
              <a:ext cx="158168" cy="218155"/>
              <a:chOff x="6673850" y="4457700"/>
              <a:chExt cx="603250" cy="857250"/>
            </a:xfrm>
          </p:grpSpPr>
          <p:sp>
            <p:nvSpPr>
              <p:cNvPr id="20506" name="Forma libre 188"/>
              <p:cNvSpPr>
                <a:spLocks noEditPoints="1"/>
              </p:cNvSpPr>
              <p:nvPr/>
            </p:nvSpPr>
            <p:spPr bwMode="auto">
              <a:xfrm>
                <a:off x="6673850" y="4457700"/>
                <a:ext cx="603250" cy="857250"/>
              </a:xfrm>
              <a:custGeom>
                <a:avLst/>
                <a:gdLst>
                  <a:gd name="T0" fmla="*/ 301625 w 1440"/>
                  <a:gd name="T1" fmla="*/ 0 h 2048"/>
                  <a:gd name="T2" fmla="*/ 0 w 1440"/>
                  <a:gd name="T3" fmla="*/ 301377 h 2048"/>
                  <a:gd name="T4" fmla="*/ 44825 w 1440"/>
                  <a:gd name="T5" fmla="*/ 460018 h 2048"/>
                  <a:gd name="T6" fmla="*/ 284449 w 1440"/>
                  <a:gd name="T7" fmla="*/ 845530 h 2048"/>
                  <a:gd name="T8" fmla="*/ 305814 w 1440"/>
                  <a:gd name="T9" fmla="*/ 857250 h 2048"/>
                  <a:gd name="T10" fmla="*/ 305814 w 1440"/>
                  <a:gd name="T11" fmla="*/ 857250 h 2048"/>
                  <a:gd name="T12" fmla="*/ 327179 w 1440"/>
                  <a:gd name="T13" fmla="*/ 845111 h 2048"/>
                  <a:gd name="T14" fmla="*/ 560520 w 1440"/>
                  <a:gd name="T15" fmla="*/ 455833 h 2048"/>
                  <a:gd name="T16" fmla="*/ 603250 w 1440"/>
                  <a:gd name="T17" fmla="*/ 301377 h 2048"/>
                  <a:gd name="T18" fmla="*/ 301625 w 1440"/>
                  <a:gd name="T19" fmla="*/ 0 h 2048"/>
                  <a:gd name="T20" fmla="*/ 517371 w 1440"/>
                  <a:gd name="T21" fmla="*/ 429881 h 2048"/>
                  <a:gd name="T22" fmla="*/ 305395 w 1440"/>
                  <a:gd name="T23" fmla="*/ 783999 h 2048"/>
                  <a:gd name="T24" fmla="*/ 87555 w 1440"/>
                  <a:gd name="T25" fmla="*/ 433229 h 2048"/>
                  <a:gd name="T26" fmla="*/ 49852 w 1440"/>
                  <a:gd name="T27" fmla="*/ 301377 h 2048"/>
                  <a:gd name="T28" fmla="*/ 301625 w 1440"/>
                  <a:gd name="T29" fmla="*/ 49811 h 2048"/>
                  <a:gd name="T30" fmla="*/ 552979 w 1440"/>
                  <a:gd name="T31" fmla="*/ 301377 h 2048"/>
                  <a:gd name="T32" fmla="*/ 517371 w 1440"/>
                  <a:gd name="T33" fmla="*/ 429881 h 20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40" h="2048">
                    <a:moveTo>
                      <a:pt x="720" y="0"/>
                    </a:moveTo>
                    <a:cubicBezTo>
                      <a:pt x="323" y="0"/>
                      <a:pt x="0" y="323"/>
                      <a:pt x="0" y="720"/>
                    </a:cubicBezTo>
                    <a:cubicBezTo>
                      <a:pt x="0" y="854"/>
                      <a:pt x="37" y="985"/>
                      <a:pt x="107" y="1099"/>
                    </a:cubicBezTo>
                    <a:cubicBezTo>
                      <a:pt x="679" y="2020"/>
                      <a:pt x="679" y="2020"/>
                      <a:pt x="679" y="2020"/>
                    </a:cubicBezTo>
                    <a:cubicBezTo>
                      <a:pt x="690" y="2037"/>
                      <a:pt x="709" y="2048"/>
                      <a:pt x="730" y="2048"/>
                    </a:cubicBezTo>
                    <a:cubicBezTo>
                      <a:pt x="730" y="2048"/>
                      <a:pt x="730" y="2048"/>
                      <a:pt x="730" y="2048"/>
                    </a:cubicBezTo>
                    <a:cubicBezTo>
                      <a:pt x="751" y="2048"/>
                      <a:pt x="771" y="2037"/>
                      <a:pt x="781" y="2019"/>
                    </a:cubicBezTo>
                    <a:cubicBezTo>
                      <a:pt x="1338" y="1089"/>
                      <a:pt x="1338" y="1089"/>
                      <a:pt x="1338" y="1089"/>
                    </a:cubicBezTo>
                    <a:cubicBezTo>
                      <a:pt x="1405" y="978"/>
                      <a:pt x="1440" y="850"/>
                      <a:pt x="1440" y="720"/>
                    </a:cubicBezTo>
                    <a:cubicBezTo>
                      <a:pt x="1440" y="323"/>
                      <a:pt x="1117" y="0"/>
                      <a:pt x="720" y="0"/>
                    </a:cubicBezTo>
                    <a:close/>
                    <a:moveTo>
                      <a:pt x="1235" y="1027"/>
                    </a:moveTo>
                    <a:cubicBezTo>
                      <a:pt x="729" y="1873"/>
                      <a:pt x="729" y="1873"/>
                      <a:pt x="729" y="1873"/>
                    </a:cubicBezTo>
                    <a:cubicBezTo>
                      <a:pt x="209" y="1035"/>
                      <a:pt x="209" y="1035"/>
                      <a:pt x="209" y="1035"/>
                    </a:cubicBezTo>
                    <a:cubicBezTo>
                      <a:pt x="151" y="941"/>
                      <a:pt x="119" y="832"/>
                      <a:pt x="119" y="720"/>
                    </a:cubicBezTo>
                    <a:cubicBezTo>
                      <a:pt x="119" y="389"/>
                      <a:pt x="389" y="119"/>
                      <a:pt x="720" y="119"/>
                    </a:cubicBezTo>
                    <a:cubicBezTo>
                      <a:pt x="1051" y="119"/>
                      <a:pt x="1320" y="389"/>
                      <a:pt x="1320" y="720"/>
                    </a:cubicBezTo>
                    <a:cubicBezTo>
                      <a:pt x="1320" y="828"/>
                      <a:pt x="1291" y="935"/>
                      <a:pt x="1235" y="10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07" name="Forma libre 189" descr="Este es un icono para la ubicación geográfica."/>
              <p:cNvSpPr>
                <a:spLocks noEditPoints="1"/>
              </p:cNvSpPr>
              <p:nvPr/>
            </p:nvSpPr>
            <p:spPr bwMode="auto">
              <a:xfrm>
                <a:off x="6824663" y="4608513"/>
                <a:ext cx="301625" cy="301625"/>
              </a:xfrm>
              <a:custGeom>
                <a:avLst/>
                <a:gdLst>
                  <a:gd name="T0" fmla="*/ 150813 w 720"/>
                  <a:gd name="T1" fmla="*/ 0 h 720"/>
                  <a:gd name="T2" fmla="*/ 0 w 720"/>
                  <a:gd name="T3" fmla="*/ 150813 h 720"/>
                  <a:gd name="T4" fmla="*/ 150813 w 720"/>
                  <a:gd name="T5" fmla="*/ 301625 h 720"/>
                  <a:gd name="T6" fmla="*/ 301625 w 720"/>
                  <a:gd name="T7" fmla="*/ 150813 h 720"/>
                  <a:gd name="T8" fmla="*/ 150813 w 720"/>
                  <a:gd name="T9" fmla="*/ 0 h 720"/>
                  <a:gd name="T10" fmla="*/ 150813 w 720"/>
                  <a:gd name="T11" fmla="*/ 251773 h 720"/>
                  <a:gd name="T12" fmla="*/ 49852 w 720"/>
                  <a:gd name="T13" fmla="*/ 150813 h 720"/>
                  <a:gd name="T14" fmla="*/ 150813 w 720"/>
                  <a:gd name="T15" fmla="*/ 49852 h 720"/>
                  <a:gd name="T16" fmla="*/ 251354 w 720"/>
                  <a:gd name="T17" fmla="*/ 150813 h 720"/>
                  <a:gd name="T18" fmla="*/ 150813 w 720"/>
                  <a:gd name="T19" fmla="*/ 251773 h 7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20" h="720">
                    <a:moveTo>
                      <a:pt x="360" y="0"/>
                    </a:moveTo>
                    <a:cubicBezTo>
                      <a:pt x="161" y="0"/>
                      <a:pt x="0" y="161"/>
                      <a:pt x="0" y="360"/>
                    </a:cubicBezTo>
                    <a:cubicBezTo>
                      <a:pt x="0" y="557"/>
                      <a:pt x="159" y="720"/>
                      <a:pt x="360" y="720"/>
                    </a:cubicBezTo>
                    <a:cubicBezTo>
                      <a:pt x="564" y="720"/>
                      <a:pt x="720" y="555"/>
                      <a:pt x="720" y="360"/>
                    </a:cubicBezTo>
                    <a:cubicBezTo>
                      <a:pt x="720" y="161"/>
                      <a:pt x="559" y="0"/>
                      <a:pt x="360" y="0"/>
                    </a:cubicBezTo>
                    <a:close/>
                    <a:moveTo>
                      <a:pt x="360" y="601"/>
                    </a:moveTo>
                    <a:cubicBezTo>
                      <a:pt x="227" y="601"/>
                      <a:pt x="119" y="493"/>
                      <a:pt x="119" y="360"/>
                    </a:cubicBezTo>
                    <a:cubicBezTo>
                      <a:pt x="119" y="228"/>
                      <a:pt x="228" y="119"/>
                      <a:pt x="360" y="119"/>
                    </a:cubicBezTo>
                    <a:cubicBezTo>
                      <a:pt x="492" y="119"/>
                      <a:pt x="600" y="228"/>
                      <a:pt x="600" y="360"/>
                    </a:cubicBezTo>
                    <a:cubicBezTo>
                      <a:pt x="600" y="491"/>
                      <a:pt x="495" y="601"/>
                      <a:pt x="360" y="6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20497" name="Grupo 27"/>
          <p:cNvGrpSpPr>
            <a:grpSpLocks/>
          </p:cNvGrpSpPr>
          <p:nvPr/>
        </p:nvGrpSpPr>
        <p:grpSpPr bwMode="auto">
          <a:xfrm>
            <a:off x="5135521" y="2098158"/>
            <a:ext cx="375047" cy="373856"/>
            <a:chOff x="6592808" y="5674846"/>
            <a:chExt cx="499689" cy="499687"/>
          </a:xfrm>
        </p:grpSpPr>
        <p:sp>
          <p:nvSpPr>
            <p:cNvPr id="222" name="Elipse 221" descr="Este es un icono para la ubicación geográfica."/>
            <p:cNvSpPr/>
            <p:nvPr/>
          </p:nvSpPr>
          <p:spPr>
            <a:xfrm>
              <a:off x="6592808" y="5674846"/>
              <a:ext cx="499689" cy="499687"/>
            </a:xfrm>
            <a:prstGeom prst="ellipse">
              <a:avLst/>
            </a:prstGeom>
            <a:solidFill>
              <a:srgbClr val="98A3AD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grpSp>
          <p:nvGrpSpPr>
            <p:cNvPr id="20501" name="Grupo 251"/>
            <p:cNvGrpSpPr>
              <a:grpSpLocks/>
            </p:cNvGrpSpPr>
            <p:nvPr/>
          </p:nvGrpSpPr>
          <p:grpSpPr bwMode="auto">
            <a:xfrm>
              <a:off x="6763568" y="5815612"/>
              <a:ext cx="158168" cy="218155"/>
              <a:chOff x="6673850" y="4457700"/>
              <a:chExt cx="603250" cy="857250"/>
            </a:xfrm>
          </p:grpSpPr>
          <p:sp>
            <p:nvSpPr>
              <p:cNvPr id="20502" name="Forma libre 188"/>
              <p:cNvSpPr>
                <a:spLocks noEditPoints="1"/>
              </p:cNvSpPr>
              <p:nvPr/>
            </p:nvSpPr>
            <p:spPr bwMode="auto">
              <a:xfrm>
                <a:off x="6673850" y="4457700"/>
                <a:ext cx="603250" cy="857250"/>
              </a:xfrm>
              <a:custGeom>
                <a:avLst/>
                <a:gdLst>
                  <a:gd name="T0" fmla="*/ 301625 w 1440"/>
                  <a:gd name="T1" fmla="*/ 0 h 2048"/>
                  <a:gd name="T2" fmla="*/ 0 w 1440"/>
                  <a:gd name="T3" fmla="*/ 301377 h 2048"/>
                  <a:gd name="T4" fmla="*/ 44825 w 1440"/>
                  <a:gd name="T5" fmla="*/ 460018 h 2048"/>
                  <a:gd name="T6" fmla="*/ 284449 w 1440"/>
                  <a:gd name="T7" fmla="*/ 845530 h 2048"/>
                  <a:gd name="T8" fmla="*/ 305814 w 1440"/>
                  <a:gd name="T9" fmla="*/ 857250 h 2048"/>
                  <a:gd name="T10" fmla="*/ 305814 w 1440"/>
                  <a:gd name="T11" fmla="*/ 857250 h 2048"/>
                  <a:gd name="T12" fmla="*/ 327179 w 1440"/>
                  <a:gd name="T13" fmla="*/ 845111 h 2048"/>
                  <a:gd name="T14" fmla="*/ 560520 w 1440"/>
                  <a:gd name="T15" fmla="*/ 455833 h 2048"/>
                  <a:gd name="T16" fmla="*/ 603250 w 1440"/>
                  <a:gd name="T17" fmla="*/ 301377 h 2048"/>
                  <a:gd name="T18" fmla="*/ 301625 w 1440"/>
                  <a:gd name="T19" fmla="*/ 0 h 2048"/>
                  <a:gd name="T20" fmla="*/ 517371 w 1440"/>
                  <a:gd name="T21" fmla="*/ 429881 h 2048"/>
                  <a:gd name="T22" fmla="*/ 305395 w 1440"/>
                  <a:gd name="T23" fmla="*/ 783999 h 2048"/>
                  <a:gd name="T24" fmla="*/ 87555 w 1440"/>
                  <a:gd name="T25" fmla="*/ 433229 h 2048"/>
                  <a:gd name="T26" fmla="*/ 49852 w 1440"/>
                  <a:gd name="T27" fmla="*/ 301377 h 2048"/>
                  <a:gd name="T28" fmla="*/ 301625 w 1440"/>
                  <a:gd name="T29" fmla="*/ 49811 h 2048"/>
                  <a:gd name="T30" fmla="*/ 552979 w 1440"/>
                  <a:gd name="T31" fmla="*/ 301377 h 2048"/>
                  <a:gd name="T32" fmla="*/ 517371 w 1440"/>
                  <a:gd name="T33" fmla="*/ 429881 h 20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40" h="2048">
                    <a:moveTo>
                      <a:pt x="720" y="0"/>
                    </a:moveTo>
                    <a:cubicBezTo>
                      <a:pt x="323" y="0"/>
                      <a:pt x="0" y="323"/>
                      <a:pt x="0" y="720"/>
                    </a:cubicBezTo>
                    <a:cubicBezTo>
                      <a:pt x="0" y="854"/>
                      <a:pt x="37" y="985"/>
                      <a:pt x="107" y="1099"/>
                    </a:cubicBezTo>
                    <a:cubicBezTo>
                      <a:pt x="679" y="2020"/>
                      <a:pt x="679" y="2020"/>
                      <a:pt x="679" y="2020"/>
                    </a:cubicBezTo>
                    <a:cubicBezTo>
                      <a:pt x="690" y="2037"/>
                      <a:pt x="709" y="2048"/>
                      <a:pt x="730" y="2048"/>
                    </a:cubicBezTo>
                    <a:cubicBezTo>
                      <a:pt x="730" y="2048"/>
                      <a:pt x="730" y="2048"/>
                      <a:pt x="730" y="2048"/>
                    </a:cubicBezTo>
                    <a:cubicBezTo>
                      <a:pt x="751" y="2048"/>
                      <a:pt x="771" y="2037"/>
                      <a:pt x="781" y="2019"/>
                    </a:cubicBezTo>
                    <a:cubicBezTo>
                      <a:pt x="1338" y="1089"/>
                      <a:pt x="1338" y="1089"/>
                      <a:pt x="1338" y="1089"/>
                    </a:cubicBezTo>
                    <a:cubicBezTo>
                      <a:pt x="1405" y="978"/>
                      <a:pt x="1440" y="850"/>
                      <a:pt x="1440" y="720"/>
                    </a:cubicBezTo>
                    <a:cubicBezTo>
                      <a:pt x="1440" y="323"/>
                      <a:pt x="1117" y="0"/>
                      <a:pt x="720" y="0"/>
                    </a:cubicBezTo>
                    <a:close/>
                    <a:moveTo>
                      <a:pt x="1235" y="1027"/>
                    </a:moveTo>
                    <a:cubicBezTo>
                      <a:pt x="729" y="1873"/>
                      <a:pt x="729" y="1873"/>
                      <a:pt x="729" y="1873"/>
                    </a:cubicBezTo>
                    <a:cubicBezTo>
                      <a:pt x="209" y="1035"/>
                      <a:pt x="209" y="1035"/>
                      <a:pt x="209" y="1035"/>
                    </a:cubicBezTo>
                    <a:cubicBezTo>
                      <a:pt x="151" y="941"/>
                      <a:pt x="119" y="832"/>
                      <a:pt x="119" y="720"/>
                    </a:cubicBezTo>
                    <a:cubicBezTo>
                      <a:pt x="119" y="389"/>
                      <a:pt x="389" y="119"/>
                      <a:pt x="720" y="119"/>
                    </a:cubicBezTo>
                    <a:cubicBezTo>
                      <a:pt x="1051" y="119"/>
                      <a:pt x="1320" y="389"/>
                      <a:pt x="1320" y="720"/>
                    </a:cubicBezTo>
                    <a:cubicBezTo>
                      <a:pt x="1320" y="828"/>
                      <a:pt x="1291" y="935"/>
                      <a:pt x="1235" y="10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03" name="Forma libre 189"/>
              <p:cNvSpPr>
                <a:spLocks noEditPoints="1"/>
              </p:cNvSpPr>
              <p:nvPr/>
            </p:nvSpPr>
            <p:spPr bwMode="auto">
              <a:xfrm>
                <a:off x="6824663" y="4608513"/>
                <a:ext cx="301625" cy="301625"/>
              </a:xfrm>
              <a:custGeom>
                <a:avLst/>
                <a:gdLst>
                  <a:gd name="T0" fmla="*/ 150813 w 720"/>
                  <a:gd name="T1" fmla="*/ 0 h 720"/>
                  <a:gd name="T2" fmla="*/ 0 w 720"/>
                  <a:gd name="T3" fmla="*/ 150813 h 720"/>
                  <a:gd name="T4" fmla="*/ 150813 w 720"/>
                  <a:gd name="T5" fmla="*/ 301625 h 720"/>
                  <a:gd name="T6" fmla="*/ 301625 w 720"/>
                  <a:gd name="T7" fmla="*/ 150813 h 720"/>
                  <a:gd name="T8" fmla="*/ 150813 w 720"/>
                  <a:gd name="T9" fmla="*/ 0 h 720"/>
                  <a:gd name="T10" fmla="*/ 150813 w 720"/>
                  <a:gd name="T11" fmla="*/ 251773 h 720"/>
                  <a:gd name="T12" fmla="*/ 49852 w 720"/>
                  <a:gd name="T13" fmla="*/ 150813 h 720"/>
                  <a:gd name="T14" fmla="*/ 150813 w 720"/>
                  <a:gd name="T15" fmla="*/ 49852 h 720"/>
                  <a:gd name="T16" fmla="*/ 251354 w 720"/>
                  <a:gd name="T17" fmla="*/ 150813 h 720"/>
                  <a:gd name="T18" fmla="*/ 150813 w 720"/>
                  <a:gd name="T19" fmla="*/ 251773 h 7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20" h="720">
                    <a:moveTo>
                      <a:pt x="360" y="0"/>
                    </a:moveTo>
                    <a:cubicBezTo>
                      <a:pt x="161" y="0"/>
                      <a:pt x="0" y="161"/>
                      <a:pt x="0" y="360"/>
                    </a:cubicBezTo>
                    <a:cubicBezTo>
                      <a:pt x="0" y="557"/>
                      <a:pt x="159" y="720"/>
                      <a:pt x="360" y="720"/>
                    </a:cubicBezTo>
                    <a:cubicBezTo>
                      <a:pt x="564" y="720"/>
                      <a:pt x="720" y="555"/>
                      <a:pt x="720" y="360"/>
                    </a:cubicBezTo>
                    <a:cubicBezTo>
                      <a:pt x="720" y="161"/>
                      <a:pt x="559" y="0"/>
                      <a:pt x="360" y="0"/>
                    </a:cubicBezTo>
                    <a:close/>
                    <a:moveTo>
                      <a:pt x="360" y="601"/>
                    </a:moveTo>
                    <a:cubicBezTo>
                      <a:pt x="227" y="601"/>
                      <a:pt x="119" y="493"/>
                      <a:pt x="119" y="360"/>
                    </a:cubicBezTo>
                    <a:cubicBezTo>
                      <a:pt x="119" y="228"/>
                      <a:pt x="228" y="119"/>
                      <a:pt x="360" y="119"/>
                    </a:cubicBezTo>
                    <a:cubicBezTo>
                      <a:pt x="492" y="119"/>
                      <a:pt x="600" y="228"/>
                      <a:pt x="600" y="360"/>
                    </a:cubicBezTo>
                    <a:cubicBezTo>
                      <a:pt x="600" y="491"/>
                      <a:pt x="495" y="601"/>
                      <a:pt x="360" y="6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62" name="CuadroTexto 61"/>
          <p:cNvSpPr txBox="1"/>
          <p:nvPr/>
        </p:nvSpPr>
        <p:spPr>
          <a:xfrm rot="3288506">
            <a:off x="2121218" y="2509761"/>
            <a:ext cx="2288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C00000"/>
                </a:solidFill>
              </a:rPr>
              <a:t>GO-SHIP A25 OVIDE</a:t>
            </a:r>
            <a:endParaRPr lang="es-ES" sz="1400" b="1" dirty="0">
              <a:solidFill>
                <a:srgbClr val="C0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712384" y="1139512"/>
            <a:ext cx="27582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latin typeface="LM Roman 10" panose="00000500000000000000" pitchFamily="50" charset="0"/>
              </a:rPr>
              <a:t>Irminger</a:t>
            </a:r>
            <a:r>
              <a:rPr lang="en-US" b="1" dirty="0">
                <a:latin typeface="LM Roman 10" panose="00000500000000000000" pitchFamily="50" charset="0"/>
              </a:rPr>
              <a:t> Basin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709399" y="1624721"/>
            <a:ext cx="27612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latin typeface="LM Roman 10" panose="00000500000000000000" pitchFamily="50" charset="0"/>
              </a:rPr>
              <a:t>Iceland Basin</a:t>
            </a:r>
          </a:p>
        </p:txBody>
      </p:sp>
    </p:spTree>
    <p:extLst>
      <p:ext uri="{BB962C8B-B14F-4D97-AF65-F5344CB8AC3E}">
        <p14:creationId xmlns:p14="http://schemas.microsoft.com/office/powerpoint/2010/main" val="36765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9" name="Título 3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Diapositiva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24"/>
              <p:cNvSpPr/>
              <p:nvPr/>
            </p:nvSpPr>
            <p:spPr>
              <a:xfrm>
                <a:off x="388988" y="304969"/>
                <a:ext cx="61374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CC9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M Roman Caps 10" panose="00000500000000000000" pitchFamily="50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TRENDS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b="1" i="1" smtClean="0">
                            <a:solidFill>
                              <a:srgbClr val="CC99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b="1" i="1">
                            <a:solidFill>
                              <a:srgbClr val="CC99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ar-AE" sz="2000" b="1" i="1">
                            <a:solidFill>
                              <a:srgbClr val="CC99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𝑨𝑵𝑻</m:t>
                        </m:r>
                      </m:sub>
                    </m:sSub>
                  </m:oMath>
                </a14:m>
                <a:r>
                  <a:rPr lang="en-GB" sz="2000" b="1" dirty="0" smtClean="0">
                    <a:solidFill>
                      <a:srgbClr val="CC9900"/>
                    </a:solidFill>
                    <a:effectLst/>
                    <a:latin typeface="LM Roman Caps 10" panose="00000500000000000000" pitchFamily="50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b="1" dirty="0" smtClean="0">
                    <a:solidFill>
                      <a:srgbClr val="CC9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M Roman Caps 10" panose="00000500000000000000" pitchFamily="50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GB" sz="2000" b="1" dirty="0" smtClean="0">
                    <a:solidFill>
                      <a:srgbClr val="CC9900"/>
                    </a:solidFill>
                    <a:latin typeface="LM Roman 10" panose="00000500000000000000" pitchFamily="50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partition in water masses</a:t>
                </a:r>
                <a:endParaRPr lang="es-ES" sz="2000" b="1" dirty="0">
                  <a:solidFill>
                    <a:srgbClr val="CC9900"/>
                  </a:solidFill>
                  <a:latin typeface="LM Roman Caps 10" panose="00000500000000000000" pitchFamily="50" charset="0"/>
                </a:endParaRPr>
              </a:p>
            </p:txBody>
          </p:sp>
        </mc:Choice>
        <mc:Fallback xmlns="">
          <p:sp>
            <p:nvSpPr>
              <p:cNvPr id="25" name="Rectá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88" y="304969"/>
                <a:ext cx="6137449" cy="400110"/>
              </a:xfrm>
              <a:prstGeom prst="rect">
                <a:avLst/>
              </a:prstGeom>
              <a:blipFill>
                <a:blip r:embed="rId3"/>
                <a:stretch>
                  <a:fillRect l="-1092" t="-9091" b="-3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09" y="2200554"/>
            <a:ext cx="8751209" cy="2937837"/>
          </a:xfrm>
          <a:prstGeom prst="rect">
            <a:avLst/>
          </a:prstGeom>
        </p:spPr>
      </p:pic>
      <p:sp>
        <p:nvSpPr>
          <p:cNvPr id="59" name="Rectángulo 58">
            <a:extLst>
              <a:ext uri="{C183D7F6-B498-43B3-948B-1728B52AA6E4}"/>
            </a:extLst>
          </p:cNvPr>
          <p:cNvSpPr/>
          <p:nvPr/>
        </p:nvSpPr>
        <p:spPr>
          <a:xfrm>
            <a:off x="1245188" y="1407273"/>
            <a:ext cx="1834826" cy="421734"/>
          </a:xfrm>
          <a:prstGeom prst="rect">
            <a:avLst/>
          </a:prstGeom>
          <a:gradFill flip="none" rotWithShape="1">
            <a:gsLst>
              <a:gs pos="0">
                <a:srgbClr val="5C64B7">
                  <a:tint val="66000"/>
                  <a:satMod val="160000"/>
                </a:srgbClr>
              </a:gs>
              <a:gs pos="50000">
                <a:srgbClr val="5C64B7">
                  <a:tint val="44500"/>
                  <a:satMod val="160000"/>
                </a:srgbClr>
              </a:gs>
              <a:gs pos="100000">
                <a:srgbClr val="5C64B7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68" name="Rectángulo 67">
            <a:extLst>
              <a:ext uri="{C183D7F6-B498-43B3-948B-1728B52AA6E4}"/>
            </a:extLst>
          </p:cNvPr>
          <p:cNvSpPr/>
          <p:nvPr/>
        </p:nvSpPr>
        <p:spPr>
          <a:xfrm>
            <a:off x="3948661" y="1383287"/>
            <a:ext cx="1814497" cy="42173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70" name="Forma libre 18" descr="Icono de un ser humano. "/>
          <p:cNvSpPr>
            <a:spLocks noEditPoints="1"/>
          </p:cNvSpPr>
          <p:nvPr/>
        </p:nvSpPr>
        <p:spPr bwMode="auto">
          <a:xfrm>
            <a:off x="3879344" y="1464218"/>
            <a:ext cx="156543" cy="181257"/>
          </a:xfrm>
          <a:custGeom>
            <a:avLst/>
            <a:gdLst>
              <a:gd name="T0" fmla="*/ 153569 w 1559"/>
              <a:gd name="T1" fmla="*/ 170220 h 2048"/>
              <a:gd name="T2" fmla="*/ 188357 w 1559"/>
              <a:gd name="T3" fmla="*/ 106466 h 2048"/>
              <a:gd name="T4" fmla="*/ 196192 w 1559"/>
              <a:gd name="T5" fmla="*/ 73647 h 2048"/>
              <a:gd name="T6" fmla="*/ 99820 w 1559"/>
              <a:gd name="T7" fmla="*/ 6752 h 2048"/>
              <a:gd name="T8" fmla="*/ 54533 w 1559"/>
              <a:gd name="T9" fmla="*/ 40828 h 2048"/>
              <a:gd name="T10" fmla="*/ 54219 w 1559"/>
              <a:gd name="T11" fmla="*/ 104582 h 2048"/>
              <a:gd name="T12" fmla="*/ 90574 w 1559"/>
              <a:gd name="T13" fmla="*/ 170220 h 2048"/>
              <a:gd name="T14" fmla="*/ 0 w 1559"/>
              <a:gd name="T15" fmla="*/ 258471 h 2048"/>
              <a:gd name="T16" fmla="*/ 7208 w 1559"/>
              <a:gd name="T17" fmla="*/ 321597 h 2048"/>
              <a:gd name="T18" fmla="*/ 173470 w 1559"/>
              <a:gd name="T19" fmla="*/ 321597 h 2048"/>
              <a:gd name="T20" fmla="*/ 244300 w 1559"/>
              <a:gd name="T21" fmla="*/ 314374 h 2048"/>
              <a:gd name="T22" fmla="*/ 196349 w 1559"/>
              <a:gd name="T23" fmla="*/ 208850 h 2048"/>
              <a:gd name="T24" fmla="*/ 102014 w 1559"/>
              <a:gd name="T25" fmla="*/ 21042 h 2048"/>
              <a:gd name="T26" fmla="*/ 128183 w 1559"/>
              <a:gd name="T27" fmla="*/ 14447 h 2048"/>
              <a:gd name="T28" fmla="*/ 181775 w 1559"/>
              <a:gd name="T29" fmla="*/ 76474 h 2048"/>
              <a:gd name="T30" fmla="*/ 110006 w 1559"/>
              <a:gd name="T31" fmla="*/ 67052 h 2048"/>
              <a:gd name="T32" fmla="*/ 97469 w 1559"/>
              <a:gd name="T33" fmla="*/ 58572 h 2048"/>
              <a:gd name="T34" fmla="*/ 80702 w 1559"/>
              <a:gd name="T35" fmla="*/ 59671 h 2048"/>
              <a:gd name="T36" fmla="*/ 93865 w 1559"/>
              <a:gd name="T37" fmla="*/ 22455 h 2048"/>
              <a:gd name="T38" fmla="*/ 70046 w 1559"/>
              <a:gd name="T39" fmla="*/ 103640 h 2048"/>
              <a:gd name="T40" fmla="*/ 93238 w 1559"/>
              <a:gd name="T41" fmla="*/ 76002 h 2048"/>
              <a:gd name="T42" fmla="*/ 159210 w 1559"/>
              <a:gd name="T43" fmla="*/ 81498 h 2048"/>
              <a:gd name="T44" fmla="*/ 174881 w 1559"/>
              <a:gd name="T45" fmla="*/ 91862 h 2048"/>
              <a:gd name="T46" fmla="*/ 87440 w 1559"/>
              <a:gd name="T47" fmla="*/ 147765 h 2048"/>
              <a:gd name="T48" fmla="*/ 122072 w 1559"/>
              <a:gd name="T49" fmla="*/ 180427 h 2048"/>
              <a:gd name="T50" fmla="*/ 161091 w 1559"/>
              <a:gd name="T51" fmla="*/ 211519 h 2048"/>
              <a:gd name="T52" fmla="*/ 122072 w 1559"/>
              <a:gd name="T53" fmla="*/ 266165 h 2048"/>
              <a:gd name="T54" fmla="*/ 83053 w 1559"/>
              <a:gd name="T55" fmla="*/ 211519 h 2048"/>
              <a:gd name="T56" fmla="*/ 229727 w 1559"/>
              <a:gd name="T57" fmla="*/ 307150 h 2048"/>
              <a:gd name="T58" fmla="*/ 70673 w 1559"/>
              <a:gd name="T59" fmla="*/ 307150 h 2048"/>
              <a:gd name="T60" fmla="*/ 14417 w 1559"/>
              <a:gd name="T61" fmla="*/ 258471 h 2048"/>
              <a:gd name="T62" fmla="*/ 70673 w 1559"/>
              <a:gd name="T63" fmla="*/ 218742 h 2048"/>
              <a:gd name="T64" fmla="*/ 122072 w 1559"/>
              <a:gd name="T65" fmla="*/ 280612 h 2048"/>
              <a:gd name="T66" fmla="*/ 134921 w 1559"/>
              <a:gd name="T67" fmla="*/ 273860 h 2048"/>
              <a:gd name="T68" fmla="*/ 194625 w 1559"/>
              <a:gd name="T69" fmla="*/ 223296 h 2048"/>
              <a:gd name="T70" fmla="*/ 229727 w 1559"/>
              <a:gd name="T71" fmla="*/ 307150 h 204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559" h="2048">
                <a:moveTo>
                  <a:pt x="1253" y="1330"/>
                </a:moveTo>
                <a:cubicBezTo>
                  <a:pt x="1251" y="1330"/>
                  <a:pt x="1015" y="1337"/>
                  <a:pt x="980" y="1084"/>
                </a:cubicBezTo>
                <a:cubicBezTo>
                  <a:pt x="1019" y="1057"/>
                  <a:pt x="1055" y="1022"/>
                  <a:pt x="1087" y="979"/>
                </a:cubicBezTo>
                <a:cubicBezTo>
                  <a:pt x="1148" y="895"/>
                  <a:pt x="1188" y="791"/>
                  <a:pt x="1202" y="678"/>
                </a:cubicBezTo>
                <a:cubicBezTo>
                  <a:pt x="1207" y="674"/>
                  <a:pt x="1211" y="668"/>
                  <a:pt x="1214" y="662"/>
                </a:cubicBezTo>
                <a:cubicBezTo>
                  <a:pt x="1239" y="601"/>
                  <a:pt x="1252" y="536"/>
                  <a:pt x="1252" y="469"/>
                </a:cubicBezTo>
                <a:cubicBezTo>
                  <a:pt x="1252" y="210"/>
                  <a:pt x="1057" y="0"/>
                  <a:pt x="818" y="0"/>
                </a:cubicBezTo>
                <a:cubicBezTo>
                  <a:pt x="755" y="0"/>
                  <a:pt x="694" y="14"/>
                  <a:pt x="637" y="43"/>
                </a:cubicBezTo>
                <a:cubicBezTo>
                  <a:pt x="615" y="45"/>
                  <a:pt x="594" y="48"/>
                  <a:pt x="573" y="54"/>
                </a:cubicBezTo>
                <a:cubicBezTo>
                  <a:pt x="475" y="83"/>
                  <a:pt x="395" y="156"/>
                  <a:pt x="348" y="260"/>
                </a:cubicBezTo>
                <a:cubicBezTo>
                  <a:pt x="302" y="361"/>
                  <a:pt x="293" y="480"/>
                  <a:pt x="322" y="595"/>
                </a:cubicBezTo>
                <a:cubicBezTo>
                  <a:pt x="328" y="619"/>
                  <a:pt x="336" y="643"/>
                  <a:pt x="346" y="666"/>
                </a:cubicBezTo>
                <a:cubicBezTo>
                  <a:pt x="348" y="672"/>
                  <a:pt x="352" y="677"/>
                  <a:pt x="356" y="681"/>
                </a:cubicBezTo>
                <a:cubicBezTo>
                  <a:pt x="379" y="858"/>
                  <a:pt x="463" y="1004"/>
                  <a:pt x="578" y="1084"/>
                </a:cubicBezTo>
                <a:cubicBezTo>
                  <a:pt x="542" y="1337"/>
                  <a:pt x="307" y="1330"/>
                  <a:pt x="305" y="1330"/>
                </a:cubicBezTo>
                <a:cubicBezTo>
                  <a:pt x="136" y="1336"/>
                  <a:pt x="0" y="1475"/>
                  <a:pt x="0" y="1646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2027"/>
                  <a:pt x="20" y="2048"/>
                  <a:pt x="46" y="2048"/>
                </a:cubicBezTo>
                <a:cubicBezTo>
                  <a:pt x="451" y="2048"/>
                  <a:pt x="451" y="2048"/>
                  <a:pt x="451" y="2048"/>
                </a:cubicBezTo>
                <a:cubicBezTo>
                  <a:pt x="1107" y="2048"/>
                  <a:pt x="1107" y="2048"/>
                  <a:pt x="1107" y="2048"/>
                </a:cubicBezTo>
                <a:cubicBezTo>
                  <a:pt x="1512" y="2048"/>
                  <a:pt x="1512" y="2048"/>
                  <a:pt x="1512" y="2048"/>
                </a:cubicBezTo>
                <a:cubicBezTo>
                  <a:pt x="1538" y="2048"/>
                  <a:pt x="1559" y="2027"/>
                  <a:pt x="1559" y="2002"/>
                </a:cubicBezTo>
                <a:cubicBezTo>
                  <a:pt x="1559" y="1646"/>
                  <a:pt x="1559" y="1646"/>
                  <a:pt x="1559" y="1646"/>
                </a:cubicBezTo>
                <a:cubicBezTo>
                  <a:pt x="1558" y="1475"/>
                  <a:pt x="1422" y="1336"/>
                  <a:pt x="1253" y="1330"/>
                </a:cubicBezTo>
                <a:close/>
                <a:moveTo>
                  <a:pt x="599" y="143"/>
                </a:moveTo>
                <a:cubicBezTo>
                  <a:pt x="615" y="138"/>
                  <a:pt x="633" y="135"/>
                  <a:pt x="651" y="134"/>
                </a:cubicBezTo>
                <a:cubicBezTo>
                  <a:pt x="658" y="134"/>
                  <a:pt x="665" y="132"/>
                  <a:pt x="671" y="129"/>
                </a:cubicBezTo>
                <a:cubicBezTo>
                  <a:pt x="717" y="105"/>
                  <a:pt x="767" y="92"/>
                  <a:pt x="818" y="92"/>
                </a:cubicBezTo>
                <a:cubicBezTo>
                  <a:pt x="1006" y="92"/>
                  <a:pt x="1160" y="261"/>
                  <a:pt x="1160" y="469"/>
                </a:cubicBezTo>
                <a:cubicBezTo>
                  <a:pt x="1160" y="475"/>
                  <a:pt x="1160" y="481"/>
                  <a:pt x="1160" y="487"/>
                </a:cubicBezTo>
                <a:cubicBezTo>
                  <a:pt x="1123" y="450"/>
                  <a:pt x="1072" y="427"/>
                  <a:pt x="1016" y="427"/>
                </a:cubicBezTo>
                <a:cubicBezTo>
                  <a:pt x="702" y="427"/>
                  <a:pt x="702" y="427"/>
                  <a:pt x="702" y="427"/>
                </a:cubicBezTo>
                <a:cubicBezTo>
                  <a:pt x="683" y="427"/>
                  <a:pt x="665" y="421"/>
                  <a:pt x="650" y="410"/>
                </a:cubicBezTo>
                <a:cubicBezTo>
                  <a:pt x="638" y="400"/>
                  <a:pt x="628" y="388"/>
                  <a:pt x="622" y="373"/>
                </a:cubicBezTo>
                <a:cubicBezTo>
                  <a:pt x="613" y="350"/>
                  <a:pt x="590" y="336"/>
                  <a:pt x="566" y="338"/>
                </a:cubicBezTo>
                <a:cubicBezTo>
                  <a:pt x="542" y="339"/>
                  <a:pt x="521" y="356"/>
                  <a:pt x="515" y="380"/>
                </a:cubicBezTo>
                <a:cubicBezTo>
                  <a:pt x="497" y="450"/>
                  <a:pt x="460" y="515"/>
                  <a:pt x="410" y="567"/>
                </a:cubicBezTo>
                <a:cubicBezTo>
                  <a:pt x="364" y="376"/>
                  <a:pt x="448" y="187"/>
                  <a:pt x="599" y="143"/>
                </a:cubicBezTo>
                <a:close/>
                <a:moveTo>
                  <a:pt x="558" y="941"/>
                </a:moveTo>
                <a:cubicBezTo>
                  <a:pt x="498" y="867"/>
                  <a:pt x="459" y="768"/>
                  <a:pt x="447" y="660"/>
                </a:cubicBezTo>
                <a:cubicBezTo>
                  <a:pt x="505" y="608"/>
                  <a:pt x="551" y="543"/>
                  <a:pt x="581" y="472"/>
                </a:cubicBezTo>
                <a:cubicBezTo>
                  <a:pt x="585" y="476"/>
                  <a:pt x="590" y="480"/>
                  <a:pt x="595" y="484"/>
                </a:cubicBezTo>
                <a:cubicBezTo>
                  <a:pt x="626" y="507"/>
                  <a:pt x="663" y="519"/>
                  <a:pt x="702" y="519"/>
                </a:cubicBezTo>
                <a:cubicBezTo>
                  <a:pt x="1016" y="519"/>
                  <a:pt x="1016" y="519"/>
                  <a:pt x="1016" y="519"/>
                </a:cubicBezTo>
                <a:cubicBezTo>
                  <a:pt x="1060" y="519"/>
                  <a:pt x="1099" y="546"/>
                  <a:pt x="1116" y="584"/>
                </a:cubicBezTo>
                <a:cubicBezTo>
                  <a:pt x="1116" y="584"/>
                  <a:pt x="1116" y="585"/>
                  <a:pt x="1116" y="585"/>
                </a:cubicBezTo>
                <a:cubicBezTo>
                  <a:pt x="1116" y="845"/>
                  <a:pt x="965" y="1057"/>
                  <a:pt x="779" y="1057"/>
                </a:cubicBezTo>
                <a:cubicBezTo>
                  <a:pt x="698" y="1057"/>
                  <a:pt x="620" y="1016"/>
                  <a:pt x="558" y="941"/>
                </a:cubicBezTo>
                <a:close/>
                <a:moveTo>
                  <a:pt x="664" y="1129"/>
                </a:moveTo>
                <a:cubicBezTo>
                  <a:pt x="701" y="1142"/>
                  <a:pt x="739" y="1149"/>
                  <a:pt x="779" y="1149"/>
                </a:cubicBezTo>
                <a:cubicBezTo>
                  <a:pt x="818" y="1149"/>
                  <a:pt x="857" y="1142"/>
                  <a:pt x="894" y="1129"/>
                </a:cubicBezTo>
                <a:cubicBezTo>
                  <a:pt x="911" y="1217"/>
                  <a:pt x="959" y="1294"/>
                  <a:pt x="1028" y="1347"/>
                </a:cubicBezTo>
                <a:cubicBezTo>
                  <a:pt x="786" y="1691"/>
                  <a:pt x="786" y="1691"/>
                  <a:pt x="786" y="1691"/>
                </a:cubicBezTo>
                <a:cubicBezTo>
                  <a:pt x="784" y="1694"/>
                  <a:pt x="782" y="1695"/>
                  <a:pt x="779" y="1695"/>
                </a:cubicBezTo>
                <a:cubicBezTo>
                  <a:pt x="776" y="1695"/>
                  <a:pt x="774" y="1694"/>
                  <a:pt x="773" y="1691"/>
                </a:cubicBezTo>
                <a:cubicBezTo>
                  <a:pt x="530" y="1347"/>
                  <a:pt x="530" y="1347"/>
                  <a:pt x="530" y="1347"/>
                </a:cubicBezTo>
                <a:cubicBezTo>
                  <a:pt x="599" y="1294"/>
                  <a:pt x="648" y="1217"/>
                  <a:pt x="664" y="1129"/>
                </a:cubicBezTo>
                <a:close/>
                <a:moveTo>
                  <a:pt x="1466" y="1956"/>
                </a:moveTo>
                <a:cubicBezTo>
                  <a:pt x="1107" y="1956"/>
                  <a:pt x="1107" y="1956"/>
                  <a:pt x="1107" y="1956"/>
                </a:cubicBezTo>
                <a:cubicBezTo>
                  <a:pt x="451" y="1956"/>
                  <a:pt x="451" y="1956"/>
                  <a:pt x="451" y="1956"/>
                </a:cubicBezTo>
                <a:cubicBezTo>
                  <a:pt x="92" y="1956"/>
                  <a:pt x="92" y="1956"/>
                  <a:pt x="92" y="1956"/>
                </a:cubicBezTo>
                <a:cubicBezTo>
                  <a:pt x="92" y="1646"/>
                  <a:pt x="92" y="1646"/>
                  <a:pt x="92" y="1646"/>
                </a:cubicBezTo>
                <a:cubicBezTo>
                  <a:pt x="92" y="1522"/>
                  <a:pt x="192" y="1422"/>
                  <a:pt x="316" y="1422"/>
                </a:cubicBezTo>
                <a:cubicBezTo>
                  <a:pt x="318" y="1422"/>
                  <a:pt x="392" y="1420"/>
                  <a:pt x="451" y="1393"/>
                </a:cubicBezTo>
                <a:cubicBezTo>
                  <a:pt x="697" y="1744"/>
                  <a:pt x="697" y="1744"/>
                  <a:pt x="697" y="1744"/>
                </a:cubicBezTo>
                <a:cubicBezTo>
                  <a:pt x="716" y="1771"/>
                  <a:pt x="746" y="1787"/>
                  <a:pt x="779" y="1787"/>
                </a:cubicBezTo>
                <a:cubicBezTo>
                  <a:pt x="779" y="1787"/>
                  <a:pt x="779" y="1787"/>
                  <a:pt x="779" y="1787"/>
                </a:cubicBezTo>
                <a:cubicBezTo>
                  <a:pt x="812" y="1787"/>
                  <a:pt x="842" y="1771"/>
                  <a:pt x="861" y="1744"/>
                </a:cubicBezTo>
                <a:cubicBezTo>
                  <a:pt x="1108" y="1393"/>
                  <a:pt x="1108" y="1393"/>
                  <a:pt x="1108" y="1393"/>
                </a:cubicBezTo>
                <a:cubicBezTo>
                  <a:pt x="1174" y="1422"/>
                  <a:pt x="1240" y="1422"/>
                  <a:pt x="1242" y="1422"/>
                </a:cubicBezTo>
                <a:cubicBezTo>
                  <a:pt x="1366" y="1422"/>
                  <a:pt x="1466" y="1522"/>
                  <a:pt x="1466" y="1646"/>
                </a:cubicBezTo>
                <a:cubicBezTo>
                  <a:pt x="1466" y="1956"/>
                  <a:pt x="1466" y="1956"/>
                  <a:pt x="1466" y="19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3" name="Rectángulo 72">
            <a:extLst>
              <a:ext uri="{C183D7F6-B498-43B3-948B-1728B52AA6E4}"/>
            </a:extLst>
          </p:cNvPr>
          <p:cNvSpPr/>
          <p:nvPr/>
        </p:nvSpPr>
        <p:spPr>
          <a:xfrm>
            <a:off x="6672552" y="1383287"/>
            <a:ext cx="1817546" cy="42173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4000">
                <a:srgbClr val="DBDBD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74" name="Elipse 73">
            <a:extLst>
              <a:ext uri="{C183D7F6-B498-43B3-948B-1728B52AA6E4}"/>
            </a:extLst>
          </p:cNvPr>
          <p:cNvSpPr/>
          <p:nvPr/>
        </p:nvSpPr>
        <p:spPr>
          <a:xfrm>
            <a:off x="6392756" y="1383287"/>
            <a:ext cx="477767" cy="421734"/>
          </a:xfrm>
          <a:prstGeom prst="ellipse">
            <a:avLst/>
          </a:prstGeom>
          <a:gradFill flip="none" rotWithShape="1">
            <a:gsLst>
              <a:gs pos="0">
                <a:srgbClr val="BABABA">
                  <a:tint val="66000"/>
                  <a:satMod val="160000"/>
                </a:srgbClr>
              </a:gs>
              <a:gs pos="50000">
                <a:srgbClr val="BABABA">
                  <a:tint val="44500"/>
                  <a:satMod val="160000"/>
                </a:srgbClr>
              </a:gs>
              <a:gs pos="100000">
                <a:srgbClr val="BABABA">
                  <a:tint val="23500"/>
                  <a:satMod val="160000"/>
                </a:srgbClr>
              </a:gs>
            </a:gsLst>
            <a:lin ang="0" scaled="1"/>
            <a:tileRect/>
          </a:gra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1335448" y="1463117"/>
            <a:ext cx="182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latin typeface="LM Roman 10" panose="00000500000000000000" pitchFamily="50" charset="0"/>
              </a:rPr>
              <a:t>Irminger</a:t>
            </a:r>
            <a:r>
              <a:rPr lang="es-ES" sz="1400" dirty="0">
                <a:latin typeface="LM Roman 10" panose="00000500000000000000" pitchFamily="50" charset="0"/>
              </a:rPr>
              <a:t> B.</a:t>
            </a:r>
          </a:p>
        </p:txBody>
      </p:sp>
      <p:sp>
        <p:nvSpPr>
          <p:cNvPr id="85" name="Rectángulo 84"/>
          <p:cNvSpPr/>
          <p:nvPr/>
        </p:nvSpPr>
        <p:spPr>
          <a:xfrm>
            <a:off x="6858134" y="1481257"/>
            <a:ext cx="14478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>
                <a:latin typeface="LM Roman 10" panose="00000500000000000000" pitchFamily="50" charset="0"/>
              </a:rPr>
              <a:t>ENA B.</a:t>
            </a:r>
            <a:endParaRPr lang="es-ES" sz="1200" dirty="0">
              <a:latin typeface="LM Roman 10" panose="00000500000000000000" pitchFamily="50" charset="0"/>
            </a:endParaRPr>
          </a:p>
        </p:txBody>
      </p:sp>
      <p:sp>
        <p:nvSpPr>
          <p:cNvPr id="86" name="CuadroTexto 85"/>
          <p:cNvSpPr txBox="1"/>
          <p:nvPr/>
        </p:nvSpPr>
        <p:spPr>
          <a:xfrm>
            <a:off x="1860696" y="5568051"/>
            <a:ext cx="603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LM Roman 10" panose="00000500000000000000" pitchFamily="50" charset="0"/>
              </a:rPr>
              <a:t>Overall</a:t>
            </a:r>
            <a:r>
              <a:rPr lang="es-ES" dirty="0" smtClean="0">
                <a:latin typeface="LM Roman 10" panose="00000500000000000000" pitchFamily="50" charset="0"/>
              </a:rPr>
              <a:t> </a:t>
            </a:r>
            <a:r>
              <a:rPr lang="es-ES" dirty="0" err="1" smtClean="0">
                <a:latin typeface="LM Roman 10" panose="00000500000000000000" pitchFamily="50" charset="0"/>
              </a:rPr>
              <a:t>increasing</a:t>
            </a:r>
            <a:r>
              <a:rPr lang="es-ES" dirty="0" smtClean="0">
                <a:latin typeface="LM Roman 10" panose="00000500000000000000" pitchFamily="50" charset="0"/>
              </a:rPr>
              <a:t> </a:t>
            </a:r>
            <a:r>
              <a:rPr lang="es-ES" dirty="0" err="1" smtClean="0">
                <a:latin typeface="LM Roman 10" panose="00000500000000000000" pitchFamily="50" charset="0"/>
              </a:rPr>
              <a:t>trend</a:t>
            </a:r>
            <a:r>
              <a:rPr lang="es-ES" dirty="0" smtClean="0">
                <a:latin typeface="LM Roman 10" panose="00000500000000000000" pitchFamily="50" charset="0"/>
              </a:rPr>
              <a:t>, </a:t>
            </a:r>
            <a:r>
              <a:rPr lang="es-ES" dirty="0" err="1" smtClean="0">
                <a:latin typeface="LM Roman 10" panose="00000500000000000000" pitchFamily="50" charset="0"/>
              </a:rPr>
              <a:t>but</a:t>
            </a:r>
            <a:r>
              <a:rPr lang="es-ES" dirty="0" smtClean="0">
                <a:latin typeface="LM Roman 10" panose="00000500000000000000" pitchFamily="50" charset="0"/>
              </a:rPr>
              <a:t> </a:t>
            </a:r>
            <a:r>
              <a:rPr lang="es-ES" dirty="0" err="1" smtClean="0">
                <a:latin typeface="LM Roman 10" panose="00000500000000000000" pitchFamily="50" charset="0"/>
              </a:rPr>
              <a:t>with</a:t>
            </a:r>
            <a:r>
              <a:rPr lang="es-ES" dirty="0" smtClean="0">
                <a:latin typeface="LM Roman 10" panose="00000500000000000000" pitchFamily="50" charset="0"/>
              </a:rPr>
              <a:t> </a:t>
            </a:r>
            <a:r>
              <a:rPr lang="es-ES" dirty="0" err="1" smtClean="0">
                <a:latin typeface="LM Roman 10" panose="00000500000000000000" pitchFamily="50" charset="0"/>
              </a:rPr>
              <a:t>oscillations</a:t>
            </a:r>
            <a:endParaRPr lang="es-ES" dirty="0">
              <a:solidFill>
                <a:schemeClr val="bg1"/>
              </a:solidFill>
              <a:latin typeface="LM Roman 10" panose="00000500000000000000" pitchFamily="50" charset="0"/>
            </a:endParaRPr>
          </a:p>
        </p:txBody>
      </p:sp>
      <p:sp>
        <p:nvSpPr>
          <p:cNvPr id="87" name="Elipse 86">
            <a:extLst>
              <a:ext uri="{C183D7F6-B498-43B3-948B-1728B52AA6E4}"/>
            </a:extLst>
          </p:cNvPr>
          <p:cNvSpPr/>
          <p:nvPr/>
        </p:nvSpPr>
        <p:spPr>
          <a:xfrm>
            <a:off x="3675775" y="1369286"/>
            <a:ext cx="477767" cy="42173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88" name="Elipse 87">
            <a:extLst>
              <a:ext uri="{C183D7F6-B498-43B3-948B-1728B52AA6E4}"/>
            </a:extLst>
          </p:cNvPr>
          <p:cNvSpPr/>
          <p:nvPr/>
        </p:nvSpPr>
        <p:spPr>
          <a:xfrm>
            <a:off x="962527" y="1407272"/>
            <a:ext cx="477767" cy="421734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4276514" y="1447727"/>
            <a:ext cx="11625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err="1" smtClean="0">
                <a:latin typeface="LM Roman 10" panose="00000500000000000000" pitchFamily="50" charset="0"/>
              </a:rPr>
              <a:t>Iceland</a:t>
            </a:r>
            <a:r>
              <a:rPr lang="es-ES" sz="1400" dirty="0" smtClean="0">
                <a:latin typeface="LM Roman 10" panose="00000500000000000000" pitchFamily="50" charset="0"/>
              </a:rPr>
              <a:t> </a:t>
            </a:r>
            <a:r>
              <a:rPr lang="es-ES" sz="1400" dirty="0">
                <a:latin typeface="LM Roman 10" panose="00000500000000000000" pitchFamily="50" charset="0"/>
              </a:rPr>
              <a:t>B.</a:t>
            </a:r>
          </a:p>
        </p:txBody>
      </p:sp>
      <p:grpSp>
        <p:nvGrpSpPr>
          <p:cNvPr id="93" name="Grupo 27"/>
          <p:cNvGrpSpPr>
            <a:grpSpLocks/>
          </p:cNvGrpSpPr>
          <p:nvPr/>
        </p:nvGrpSpPr>
        <p:grpSpPr bwMode="auto">
          <a:xfrm>
            <a:off x="6410990" y="1401092"/>
            <a:ext cx="572253" cy="421493"/>
            <a:chOff x="6592807" y="5702707"/>
            <a:chExt cx="646631" cy="471826"/>
          </a:xfrm>
        </p:grpSpPr>
        <p:sp>
          <p:nvSpPr>
            <p:cNvPr id="94" name="Elipse 93" descr="Este es un icono para la ubicación geográfica."/>
            <p:cNvSpPr/>
            <p:nvPr/>
          </p:nvSpPr>
          <p:spPr>
            <a:xfrm>
              <a:off x="6592807" y="5702707"/>
              <a:ext cx="646631" cy="471826"/>
            </a:xfrm>
            <a:prstGeom prst="ellipse">
              <a:avLst/>
            </a:prstGeom>
            <a:noFill/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grpSp>
          <p:nvGrpSpPr>
            <p:cNvPr id="95" name="Grupo 251"/>
            <p:cNvGrpSpPr>
              <a:grpSpLocks/>
            </p:cNvGrpSpPr>
            <p:nvPr/>
          </p:nvGrpSpPr>
          <p:grpSpPr bwMode="auto">
            <a:xfrm>
              <a:off x="6763563" y="5815612"/>
              <a:ext cx="158168" cy="218155"/>
              <a:chOff x="6673855" y="4457700"/>
              <a:chExt cx="603252" cy="857250"/>
            </a:xfrm>
          </p:grpSpPr>
          <p:sp>
            <p:nvSpPr>
              <p:cNvPr id="96" name="Forma libre 188"/>
              <p:cNvSpPr>
                <a:spLocks noEditPoints="1"/>
              </p:cNvSpPr>
              <p:nvPr/>
            </p:nvSpPr>
            <p:spPr bwMode="auto">
              <a:xfrm>
                <a:off x="6673855" y="4457700"/>
                <a:ext cx="603252" cy="857250"/>
              </a:xfrm>
              <a:custGeom>
                <a:avLst/>
                <a:gdLst>
                  <a:gd name="T0" fmla="*/ 301625 w 1440"/>
                  <a:gd name="T1" fmla="*/ 0 h 2048"/>
                  <a:gd name="T2" fmla="*/ 0 w 1440"/>
                  <a:gd name="T3" fmla="*/ 301377 h 2048"/>
                  <a:gd name="T4" fmla="*/ 44825 w 1440"/>
                  <a:gd name="T5" fmla="*/ 460018 h 2048"/>
                  <a:gd name="T6" fmla="*/ 284449 w 1440"/>
                  <a:gd name="T7" fmla="*/ 845530 h 2048"/>
                  <a:gd name="T8" fmla="*/ 305814 w 1440"/>
                  <a:gd name="T9" fmla="*/ 857250 h 2048"/>
                  <a:gd name="T10" fmla="*/ 305814 w 1440"/>
                  <a:gd name="T11" fmla="*/ 857250 h 2048"/>
                  <a:gd name="T12" fmla="*/ 327179 w 1440"/>
                  <a:gd name="T13" fmla="*/ 845111 h 2048"/>
                  <a:gd name="T14" fmla="*/ 560520 w 1440"/>
                  <a:gd name="T15" fmla="*/ 455833 h 2048"/>
                  <a:gd name="T16" fmla="*/ 603250 w 1440"/>
                  <a:gd name="T17" fmla="*/ 301377 h 2048"/>
                  <a:gd name="T18" fmla="*/ 301625 w 1440"/>
                  <a:gd name="T19" fmla="*/ 0 h 2048"/>
                  <a:gd name="T20" fmla="*/ 517371 w 1440"/>
                  <a:gd name="T21" fmla="*/ 429881 h 2048"/>
                  <a:gd name="T22" fmla="*/ 305395 w 1440"/>
                  <a:gd name="T23" fmla="*/ 783999 h 2048"/>
                  <a:gd name="T24" fmla="*/ 87555 w 1440"/>
                  <a:gd name="T25" fmla="*/ 433229 h 2048"/>
                  <a:gd name="T26" fmla="*/ 49852 w 1440"/>
                  <a:gd name="T27" fmla="*/ 301377 h 2048"/>
                  <a:gd name="T28" fmla="*/ 301625 w 1440"/>
                  <a:gd name="T29" fmla="*/ 49811 h 2048"/>
                  <a:gd name="T30" fmla="*/ 552979 w 1440"/>
                  <a:gd name="T31" fmla="*/ 301377 h 2048"/>
                  <a:gd name="T32" fmla="*/ 517371 w 1440"/>
                  <a:gd name="T33" fmla="*/ 429881 h 20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40" h="2048">
                    <a:moveTo>
                      <a:pt x="720" y="0"/>
                    </a:moveTo>
                    <a:cubicBezTo>
                      <a:pt x="323" y="0"/>
                      <a:pt x="0" y="323"/>
                      <a:pt x="0" y="720"/>
                    </a:cubicBezTo>
                    <a:cubicBezTo>
                      <a:pt x="0" y="854"/>
                      <a:pt x="37" y="985"/>
                      <a:pt x="107" y="1099"/>
                    </a:cubicBezTo>
                    <a:cubicBezTo>
                      <a:pt x="679" y="2020"/>
                      <a:pt x="679" y="2020"/>
                      <a:pt x="679" y="2020"/>
                    </a:cubicBezTo>
                    <a:cubicBezTo>
                      <a:pt x="690" y="2037"/>
                      <a:pt x="709" y="2048"/>
                      <a:pt x="730" y="2048"/>
                    </a:cubicBezTo>
                    <a:cubicBezTo>
                      <a:pt x="730" y="2048"/>
                      <a:pt x="730" y="2048"/>
                      <a:pt x="730" y="2048"/>
                    </a:cubicBezTo>
                    <a:cubicBezTo>
                      <a:pt x="751" y="2048"/>
                      <a:pt x="771" y="2037"/>
                      <a:pt x="781" y="2019"/>
                    </a:cubicBezTo>
                    <a:cubicBezTo>
                      <a:pt x="1338" y="1089"/>
                      <a:pt x="1338" y="1089"/>
                      <a:pt x="1338" y="1089"/>
                    </a:cubicBezTo>
                    <a:cubicBezTo>
                      <a:pt x="1405" y="978"/>
                      <a:pt x="1440" y="850"/>
                      <a:pt x="1440" y="720"/>
                    </a:cubicBezTo>
                    <a:cubicBezTo>
                      <a:pt x="1440" y="323"/>
                      <a:pt x="1117" y="0"/>
                      <a:pt x="720" y="0"/>
                    </a:cubicBezTo>
                    <a:close/>
                    <a:moveTo>
                      <a:pt x="1235" y="1027"/>
                    </a:moveTo>
                    <a:cubicBezTo>
                      <a:pt x="729" y="1873"/>
                      <a:pt x="729" y="1873"/>
                      <a:pt x="729" y="1873"/>
                    </a:cubicBezTo>
                    <a:cubicBezTo>
                      <a:pt x="209" y="1035"/>
                      <a:pt x="209" y="1035"/>
                      <a:pt x="209" y="1035"/>
                    </a:cubicBezTo>
                    <a:cubicBezTo>
                      <a:pt x="151" y="941"/>
                      <a:pt x="119" y="832"/>
                      <a:pt x="119" y="720"/>
                    </a:cubicBezTo>
                    <a:cubicBezTo>
                      <a:pt x="119" y="389"/>
                      <a:pt x="389" y="119"/>
                      <a:pt x="720" y="119"/>
                    </a:cubicBezTo>
                    <a:cubicBezTo>
                      <a:pt x="1051" y="119"/>
                      <a:pt x="1320" y="389"/>
                      <a:pt x="1320" y="720"/>
                    </a:cubicBezTo>
                    <a:cubicBezTo>
                      <a:pt x="1320" y="828"/>
                      <a:pt x="1291" y="935"/>
                      <a:pt x="1235" y="10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7" name="Forma libre 189"/>
              <p:cNvSpPr>
                <a:spLocks noEditPoints="1"/>
              </p:cNvSpPr>
              <p:nvPr/>
            </p:nvSpPr>
            <p:spPr bwMode="auto">
              <a:xfrm>
                <a:off x="6824663" y="4608513"/>
                <a:ext cx="301625" cy="301625"/>
              </a:xfrm>
              <a:custGeom>
                <a:avLst/>
                <a:gdLst>
                  <a:gd name="T0" fmla="*/ 150813 w 720"/>
                  <a:gd name="T1" fmla="*/ 0 h 720"/>
                  <a:gd name="T2" fmla="*/ 0 w 720"/>
                  <a:gd name="T3" fmla="*/ 150813 h 720"/>
                  <a:gd name="T4" fmla="*/ 150813 w 720"/>
                  <a:gd name="T5" fmla="*/ 301625 h 720"/>
                  <a:gd name="T6" fmla="*/ 301625 w 720"/>
                  <a:gd name="T7" fmla="*/ 150813 h 720"/>
                  <a:gd name="T8" fmla="*/ 150813 w 720"/>
                  <a:gd name="T9" fmla="*/ 0 h 720"/>
                  <a:gd name="T10" fmla="*/ 150813 w 720"/>
                  <a:gd name="T11" fmla="*/ 251773 h 720"/>
                  <a:gd name="T12" fmla="*/ 49852 w 720"/>
                  <a:gd name="T13" fmla="*/ 150813 h 720"/>
                  <a:gd name="T14" fmla="*/ 150813 w 720"/>
                  <a:gd name="T15" fmla="*/ 49852 h 720"/>
                  <a:gd name="T16" fmla="*/ 251354 w 720"/>
                  <a:gd name="T17" fmla="*/ 150813 h 720"/>
                  <a:gd name="T18" fmla="*/ 150813 w 720"/>
                  <a:gd name="T19" fmla="*/ 251773 h 7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20" h="720">
                    <a:moveTo>
                      <a:pt x="360" y="0"/>
                    </a:moveTo>
                    <a:cubicBezTo>
                      <a:pt x="161" y="0"/>
                      <a:pt x="0" y="161"/>
                      <a:pt x="0" y="360"/>
                    </a:cubicBezTo>
                    <a:cubicBezTo>
                      <a:pt x="0" y="557"/>
                      <a:pt x="159" y="720"/>
                      <a:pt x="360" y="720"/>
                    </a:cubicBezTo>
                    <a:cubicBezTo>
                      <a:pt x="564" y="720"/>
                      <a:pt x="720" y="555"/>
                      <a:pt x="720" y="360"/>
                    </a:cubicBezTo>
                    <a:cubicBezTo>
                      <a:pt x="720" y="161"/>
                      <a:pt x="559" y="0"/>
                      <a:pt x="360" y="0"/>
                    </a:cubicBezTo>
                    <a:close/>
                    <a:moveTo>
                      <a:pt x="360" y="601"/>
                    </a:moveTo>
                    <a:cubicBezTo>
                      <a:pt x="227" y="601"/>
                      <a:pt x="119" y="493"/>
                      <a:pt x="119" y="360"/>
                    </a:cubicBezTo>
                    <a:cubicBezTo>
                      <a:pt x="119" y="228"/>
                      <a:pt x="228" y="119"/>
                      <a:pt x="360" y="119"/>
                    </a:cubicBezTo>
                    <a:cubicBezTo>
                      <a:pt x="492" y="119"/>
                      <a:pt x="600" y="228"/>
                      <a:pt x="600" y="360"/>
                    </a:cubicBezTo>
                    <a:cubicBezTo>
                      <a:pt x="600" y="491"/>
                      <a:pt x="495" y="601"/>
                      <a:pt x="360" y="6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99" name="Grupo 27"/>
          <p:cNvGrpSpPr>
            <a:grpSpLocks/>
          </p:cNvGrpSpPr>
          <p:nvPr/>
        </p:nvGrpSpPr>
        <p:grpSpPr bwMode="auto">
          <a:xfrm>
            <a:off x="3691483" y="1383527"/>
            <a:ext cx="572253" cy="421493"/>
            <a:chOff x="6592807" y="5702707"/>
            <a:chExt cx="646631" cy="471826"/>
          </a:xfrm>
        </p:grpSpPr>
        <p:sp>
          <p:nvSpPr>
            <p:cNvPr id="100" name="Elipse 99" descr="Este es un icono para la ubicación geográfica."/>
            <p:cNvSpPr/>
            <p:nvPr/>
          </p:nvSpPr>
          <p:spPr>
            <a:xfrm>
              <a:off x="6592807" y="5702707"/>
              <a:ext cx="646631" cy="471826"/>
            </a:xfrm>
            <a:prstGeom prst="ellipse">
              <a:avLst/>
            </a:prstGeom>
            <a:noFill/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grpSp>
          <p:nvGrpSpPr>
            <p:cNvPr id="101" name="Grupo 251"/>
            <p:cNvGrpSpPr>
              <a:grpSpLocks/>
            </p:cNvGrpSpPr>
            <p:nvPr/>
          </p:nvGrpSpPr>
          <p:grpSpPr bwMode="auto">
            <a:xfrm>
              <a:off x="6763563" y="5815612"/>
              <a:ext cx="158168" cy="218155"/>
              <a:chOff x="6673855" y="4457700"/>
              <a:chExt cx="603252" cy="857250"/>
            </a:xfrm>
          </p:grpSpPr>
          <p:sp>
            <p:nvSpPr>
              <p:cNvPr id="102" name="Forma libre 188"/>
              <p:cNvSpPr>
                <a:spLocks noEditPoints="1"/>
              </p:cNvSpPr>
              <p:nvPr/>
            </p:nvSpPr>
            <p:spPr bwMode="auto">
              <a:xfrm>
                <a:off x="6673855" y="4457700"/>
                <a:ext cx="603252" cy="857250"/>
              </a:xfrm>
              <a:custGeom>
                <a:avLst/>
                <a:gdLst>
                  <a:gd name="T0" fmla="*/ 301625 w 1440"/>
                  <a:gd name="T1" fmla="*/ 0 h 2048"/>
                  <a:gd name="T2" fmla="*/ 0 w 1440"/>
                  <a:gd name="T3" fmla="*/ 301377 h 2048"/>
                  <a:gd name="T4" fmla="*/ 44825 w 1440"/>
                  <a:gd name="T5" fmla="*/ 460018 h 2048"/>
                  <a:gd name="T6" fmla="*/ 284449 w 1440"/>
                  <a:gd name="T7" fmla="*/ 845530 h 2048"/>
                  <a:gd name="T8" fmla="*/ 305814 w 1440"/>
                  <a:gd name="T9" fmla="*/ 857250 h 2048"/>
                  <a:gd name="T10" fmla="*/ 305814 w 1440"/>
                  <a:gd name="T11" fmla="*/ 857250 h 2048"/>
                  <a:gd name="T12" fmla="*/ 327179 w 1440"/>
                  <a:gd name="T13" fmla="*/ 845111 h 2048"/>
                  <a:gd name="T14" fmla="*/ 560520 w 1440"/>
                  <a:gd name="T15" fmla="*/ 455833 h 2048"/>
                  <a:gd name="T16" fmla="*/ 603250 w 1440"/>
                  <a:gd name="T17" fmla="*/ 301377 h 2048"/>
                  <a:gd name="T18" fmla="*/ 301625 w 1440"/>
                  <a:gd name="T19" fmla="*/ 0 h 2048"/>
                  <a:gd name="T20" fmla="*/ 517371 w 1440"/>
                  <a:gd name="T21" fmla="*/ 429881 h 2048"/>
                  <a:gd name="T22" fmla="*/ 305395 w 1440"/>
                  <a:gd name="T23" fmla="*/ 783999 h 2048"/>
                  <a:gd name="T24" fmla="*/ 87555 w 1440"/>
                  <a:gd name="T25" fmla="*/ 433229 h 2048"/>
                  <a:gd name="T26" fmla="*/ 49852 w 1440"/>
                  <a:gd name="T27" fmla="*/ 301377 h 2048"/>
                  <a:gd name="T28" fmla="*/ 301625 w 1440"/>
                  <a:gd name="T29" fmla="*/ 49811 h 2048"/>
                  <a:gd name="T30" fmla="*/ 552979 w 1440"/>
                  <a:gd name="T31" fmla="*/ 301377 h 2048"/>
                  <a:gd name="T32" fmla="*/ 517371 w 1440"/>
                  <a:gd name="T33" fmla="*/ 429881 h 20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40" h="2048">
                    <a:moveTo>
                      <a:pt x="720" y="0"/>
                    </a:moveTo>
                    <a:cubicBezTo>
                      <a:pt x="323" y="0"/>
                      <a:pt x="0" y="323"/>
                      <a:pt x="0" y="720"/>
                    </a:cubicBezTo>
                    <a:cubicBezTo>
                      <a:pt x="0" y="854"/>
                      <a:pt x="37" y="985"/>
                      <a:pt x="107" y="1099"/>
                    </a:cubicBezTo>
                    <a:cubicBezTo>
                      <a:pt x="679" y="2020"/>
                      <a:pt x="679" y="2020"/>
                      <a:pt x="679" y="2020"/>
                    </a:cubicBezTo>
                    <a:cubicBezTo>
                      <a:pt x="690" y="2037"/>
                      <a:pt x="709" y="2048"/>
                      <a:pt x="730" y="2048"/>
                    </a:cubicBezTo>
                    <a:cubicBezTo>
                      <a:pt x="730" y="2048"/>
                      <a:pt x="730" y="2048"/>
                      <a:pt x="730" y="2048"/>
                    </a:cubicBezTo>
                    <a:cubicBezTo>
                      <a:pt x="751" y="2048"/>
                      <a:pt x="771" y="2037"/>
                      <a:pt x="781" y="2019"/>
                    </a:cubicBezTo>
                    <a:cubicBezTo>
                      <a:pt x="1338" y="1089"/>
                      <a:pt x="1338" y="1089"/>
                      <a:pt x="1338" y="1089"/>
                    </a:cubicBezTo>
                    <a:cubicBezTo>
                      <a:pt x="1405" y="978"/>
                      <a:pt x="1440" y="850"/>
                      <a:pt x="1440" y="720"/>
                    </a:cubicBezTo>
                    <a:cubicBezTo>
                      <a:pt x="1440" y="323"/>
                      <a:pt x="1117" y="0"/>
                      <a:pt x="720" y="0"/>
                    </a:cubicBezTo>
                    <a:close/>
                    <a:moveTo>
                      <a:pt x="1235" y="1027"/>
                    </a:moveTo>
                    <a:cubicBezTo>
                      <a:pt x="729" y="1873"/>
                      <a:pt x="729" y="1873"/>
                      <a:pt x="729" y="1873"/>
                    </a:cubicBezTo>
                    <a:cubicBezTo>
                      <a:pt x="209" y="1035"/>
                      <a:pt x="209" y="1035"/>
                      <a:pt x="209" y="1035"/>
                    </a:cubicBezTo>
                    <a:cubicBezTo>
                      <a:pt x="151" y="941"/>
                      <a:pt x="119" y="832"/>
                      <a:pt x="119" y="720"/>
                    </a:cubicBezTo>
                    <a:cubicBezTo>
                      <a:pt x="119" y="389"/>
                      <a:pt x="389" y="119"/>
                      <a:pt x="720" y="119"/>
                    </a:cubicBezTo>
                    <a:cubicBezTo>
                      <a:pt x="1051" y="119"/>
                      <a:pt x="1320" y="389"/>
                      <a:pt x="1320" y="720"/>
                    </a:cubicBezTo>
                    <a:cubicBezTo>
                      <a:pt x="1320" y="828"/>
                      <a:pt x="1291" y="935"/>
                      <a:pt x="1235" y="10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3" name="Forma libre 189"/>
              <p:cNvSpPr>
                <a:spLocks noEditPoints="1"/>
              </p:cNvSpPr>
              <p:nvPr/>
            </p:nvSpPr>
            <p:spPr bwMode="auto">
              <a:xfrm>
                <a:off x="6824663" y="4608513"/>
                <a:ext cx="301625" cy="301625"/>
              </a:xfrm>
              <a:custGeom>
                <a:avLst/>
                <a:gdLst>
                  <a:gd name="T0" fmla="*/ 150813 w 720"/>
                  <a:gd name="T1" fmla="*/ 0 h 720"/>
                  <a:gd name="T2" fmla="*/ 0 w 720"/>
                  <a:gd name="T3" fmla="*/ 150813 h 720"/>
                  <a:gd name="T4" fmla="*/ 150813 w 720"/>
                  <a:gd name="T5" fmla="*/ 301625 h 720"/>
                  <a:gd name="T6" fmla="*/ 301625 w 720"/>
                  <a:gd name="T7" fmla="*/ 150813 h 720"/>
                  <a:gd name="T8" fmla="*/ 150813 w 720"/>
                  <a:gd name="T9" fmla="*/ 0 h 720"/>
                  <a:gd name="T10" fmla="*/ 150813 w 720"/>
                  <a:gd name="T11" fmla="*/ 251773 h 720"/>
                  <a:gd name="T12" fmla="*/ 49852 w 720"/>
                  <a:gd name="T13" fmla="*/ 150813 h 720"/>
                  <a:gd name="T14" fmla="*/ 150813 w 720"/>
                  <a:gd name="T15" fmla="*/ 49852 h 720"/>
                  <a:gd name="T16" fmla="*/ 251354 w 720"/>
                  <a:gd name="T17" fmla="*/ 150813 h 720"/>
                  <a:gd name="T18" fmla="*/ 150813 w 720"/>
                  <a:gd name="T19" fmla="*/ 251773 h 7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20" h="720">
                    <a:moveTo>
                      <a:pt x="360" y="0"/>
                    </a:moveTo>
                    <a:cubicBezTo>
                      <a:pt x="161" y="0"/>
                      <a:pt x="0" y="161"/>
                      <a:pt x="0" y="360"/>
                    </a:cubicBezTo>
                    <a:cubicBezTo>
                      <a:pt x="0" y="557"/>
                      <a:pt x="159" y="720"/>
                      <a:pt x="360" y="720"/>
                    </a:cubicBezTo>
                    <a:cubicBezTo>
                      <a:pt x="564" y="720"/>
                      <a:pt x="720" y="555"/>
                      <a:pt x="720" y="360"/>
                    </a:cubicBezTo>
                    <a:cubicBezTo>
                      <a:pt x="720" y="161"/>
                      <a:pt x="559" y="0"/>
                      <a:pt x="360" y="0"/>
                    </a:cubicBezTo>
                    <a:close/>
                    <a:moveTo>
                      <a:pt x="360" y="601"/>
                    </a:moveTo>
                    <a:cubicBezTo>
                      <a:pt x="227" y="601"/>
                      <a:pt x="119" y="493"/>
                      <a:pt x="119" y="360"/>
                    </a:cubicBezTo>
                    <a:cubicBezTo>
                      <a:pt x="119" y="228"/>
                      <a:pt x="228" y="119"/>
                      <a:pt x="360" y="119"/>
                    </a:cubicBezTo>
                    <a:cubicBezTo>
                      <a:pt x="492" y="119"/>
                      <a:pt x="600" y="228"/>
                      <a:pt x="600" y="360"/>
                    </a:cubicBezTo>
                    <a:cubicBezTo>
                      <a:pt x="600" y="491"/>
                      <a:pt x="495" y="601"/>
                      <a:pt x="360" y="6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104" name="Grupo 27"/>
          <p:cNvGrpSpPr>
            <a:grpSpLocks/>
          </p:cNvGrpSpPr>
          <p:nvPr/>
        </p:nvGrpSpPr>
        <p:grpSpPr bwMode="auto">
          <a:xfrm>
            <a:off x="966521" y="1426279"/>
            <a:ext cx="572253" cy="421493"/>
            <a:chOff x="6592807" y="5702707"/>
            <a:chExt cx="646631" cy="471826"/>
          </a:xfrm>
        </p:grpSpPr>
        <p:sp>
          <p:nvSpPr>
            <p:cNvPr id="105" name="Elipse 104" descr="Este es un icono para la ubicación geográfica."/>
            <p:cNvSpPr/>
            <p:nvPr/>
          </p:nvSpPr>
          <p:spPr>
            <a:xfrm>
              <a:off x="6592807" y="5702707"/>
              <a:ext cx="646631" cy="471826"/>
            </a:xfrm>
            <a:prstGeom prst="ellipse">
              <a:avLst/>
            </a:prstGeom>
            <a:noFill/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grpSp>
          <p:nvGrpSpPr>
            <p:cNvPr id="106" name="Grupo 251"/>
            <p:cNvGrpSpPr>
              <a:grpSpLocks/>
            </p:cNvGrpSpPr>
            <p:nvPr/>
          </p:nvGrpSpPr>
          <p:grpSpPr bwMode="auto">
            <a:xfrm>
              <a:off x="6763563" y="5815612"/>
              <a:ext cx="158168" cy="218155"/>
              <a:chOff x="6673855" y="4457700"/>
              <a:chExt cx="603252" cy="857250"/>
            </a:xfrm>
          </p:grpSpPr>
          <p:sp>
            <p:nvSpPr>
              <p:cNvPr id="107" name="Forma libre 188"/>
              <p:cNvSpPr>
                <a:spLocks noEditPoints="1"/>
              </p:cNvSpPr>
              <p:nvPr/>
            </p:nvSpPr>
            <p:spPr bwMode="auto">
              <a:xfrm>
                <a:off x="6673855" y="4457700"/>
                <a:ext cx="603252" cy="857250"/>
              </a:xfrm>
              <a:custGeom>
                <a:avLst/>
                <a:gdLst>
                  <a:gd name="T0" fmla="*/ 301625 w 1440"/>
                  <a:gd name="T1" fmla="*/ 0 h 2048"/>
                  <a:gd name="T2" fmla="*/ 0 w 1440"/>
                  <a:gd name="T3" fmla="*/ 301377 h 2048"/>
                  <a:gd name="T4" fmla="*/ 44825 w 1440"/>
                  <a:gd name="T5" fmla="*/ 460018 h 2048"/>
                  <a:gd name="T6" fmla="*/ 284449 w 1440"/>
                  <a:gd name="T7" fmla="*/ 845530 h 2048"/>
                  <a:gd name="T8" fmla="*/ 305814 w 1440"/>
                  <a:gd name="T9" fmla="*/ 857250 h 2048"/>
                  <a:gd name="T10" fmla="*/ 305814 w 1440"/>
                  <a:gd name="T11" fmla="*/ 857250 h 2048"/>
                  <a:gd name="T12" fmla="*/ 327179 w 1440"/>
                  <a:gd name="T13" fmla="*/ 845111 h 2048"/>
                  <a:gd name="T14" fmla="*/ 560520 w 1440"/>
                  <a:gd name="T15" fmla="*/ 455833 h 2048"/>
                  <a:gd name="T16" fmla="*/ 603250 w 1440"/>
                  <a:gd name="T17" fmla="*/ 301377 h 2048"/>
                  <a:gd name="T18" fmla="*/ 301625 w 1440"/>
                  <a:gd name="T19" fmla="*/ 0 h 2048"/>
                  <a:gd name="T20" fmla="*/ 517371 w 1440"/>
                  <a:gd name="T21" fmla="*/ 429881 h 2048"/>
                  <a:gd name="T22" fmla="*/ 305395 w 1440"/>
                  <a:gd name="T23" fmla="*/ 783999 h 2048"/>
                  <a:gd name="T24" fmla="*/ 87555 w 1440"/>
                  <a:gd name="T25" fmla="*/ 433229 h 2048"/>
                  <a:gd name="T26" fmla="*/ 49852 w 1440"/>
                  <a:gd name="T27" fmla="*/ 301377 h 2048"/>
                  <a:gd name="T28" fmla="*/ 301625 w 1440"/>
                  <a:gd name="T29" fmla="*/ 49811 h 2048"/>
                  <a:gd name="T30" fmla="*/ 552979 w 1440"/>
                  <a:gd name="T31" fmla="*/ 301377 h 2048"/>
                  <a:gd name="T32" fmla="*/ 517371 w 1440"/>
                  <a:gd name="T33" fmla="*/ 429881 h 20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40" h="2048">
                    <a:moveTo>
                      <a:pt x="720" y="0"/>
                    </a:moveTo>
                    <a:cubicBezTo>
                      <a:pt x="323" y="0"/>
                      <a:pt x="0" y="323"/>
                      <a:pt x="0" y="720"/>
                    </a:cubicBezTo>
                    <a:cubicBezTo>
                      <a:pt x="0" y="854"/>
                      <a:pt x="37" y="985"/>
                      <a:pt x="107" y="1099"/>
                    </a:cubicBezTo>
                    <a:cubicBezTo>
                      <a:pt x="679" y="2020"/>
                      <a:pt x="679" y="2020"/>
                      <a:pt x="679" y="2020"/>
                    </a:cubicBezTo>
                    <a:cubicBezTo>
                      <a:pt x="690" y="2037"/>
                      <a:pt x="709" y="2048"/>
                      <a:pt x="730" y="2048"/>
                    </a:cubicBezTo>
                    <a:cubicBezTo>
                      <a:pt x="730" y="2048"/>
                      <a:pt x="730" y="2048"/>
                      <a:pt x="730" y="2048"/>
                    </a:cubicBezTo>
                    <a:cubicBezTo>
                      <a:pt x="751" y="2048"/>
                      <a:pt x="771" y="2037"/>
                      <a:pt x="781" y="2019"/>
                    </a:cubicBezTo>
                    <a:cubicBezTo>
                      <a:pt x="1338" y="1089"/>
                      <a:pt x="1338" y="1089"/>
                      <a:pt x="1338" y="1089"/>
                    </a:cubicBezTo>
                    <a:cubicBezTo>
                      <a:pt x="1405" y="978"/>
                      <a:pt x="1440" y="850"/>
                      <a:pt x="1440" y="720"/>
                    </a:cubicBezTo>
                    <a:cubicBezTo>
                      <a:pt x="1440" y="323"/>
                      <a:pt x="1117" y="0"/>
                      <a:pt x="720" y="0"/>
                    </a:cubicBezTo>
                    <a:close/>
                    <a:moveTo>
                      <a:pt x="1235" y="1027"/>
                    </a:moveTo>
                    <a:cubicBezTo>
                      <a:pt x="729" y="1873"/>
                      <a:pt x="729" y="1873"/>
                      <a:pt x="729" y="1873"/>
                    </a:cubicBezTo>
                    <a:cubicBezTo>
                      <a:pt x="209" y="1035"/>
                      <a:pt x="209" y="1035"/>
                      <a:pt x="209" y="1035"/>
                    </a:cubicBezTo>
                    <a:cubicBezTo>
                      <a:pt x="151" y="941"/>
                      <a:pt x="119" y="832"/>
                      <a:pt x="119" y="720"/>
                    </a:cubicBezTo>
                    <a:cubicBezTo>
                      <a:pt x="119" y="389"/>
                      <a:pt x="389" y="119"/>
                      <a:pt x="720" y="119"/>
                    </a:cubicBezTo>
                    <a:cubicBezTo>
                      <a:pt x="1051" y="119"/>
                      <a:pt x="1320" y="389"/>
                      <a:pt x="1320" y="720"/>
                    </a:cubicBezTo>
                    <a:cubicBezTo>
                      <a:pt x="1320" y="828"/>
                      <a:pt x="1291" y="935"/>
                      <a:pt x="1235" y="10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8" name="Forma libre 189"/>
              <p:cNvSpPr>
                <a:spLocks noEditPoints="1"/>
              </p:cNvSpPr>
              <p:nvPr/>
            </p:nvSpPr>
            <p:spPr bwMode="auto">
              <a:xfrm>
                <a:off x="6824663" y="4608513"/>
                <a:ext cx="301625" cy="301625"/>
              </a:xfrm>
              <a:custGeom>
                <a:avLst/>
                <a:gdLst>
                  <a:gd name="T0" fmla="*/ 150813 w 720"/>
                  <a:gd name="T1" fmla="*/ 0 h 720"/>
                  <a:gd name="T2" fmla="*/ 0 w 720"/>
                  <a:gd name="T3" fmla="*/ 150813 h 720"/>
                  <a:gd name="T4" fmla="*/ 150813 w 720"/>
                  <a:gd name="T5" fmla="*/ 301625 h 720"/>
                  <a:gd name="T6" fmla="*/ 301625 w 720"/>
                  <a:gd name="T7" fmla="*/ 150813 h 720"/>
                  <a:gd name="T8" fmla="*/ 150813 w 720"/>
                  <a:gd name="T9" fmla="*/ 0 h 720"/>
                  <a:gd name="T10" fmla="*/ 150813 w 720"/>
                  <a:gd name="T11" fmla="*/ 251773 h 720"/>
                  <a:gd name="T12" fmla="*/ 49852 w 720"/>
                  <a:gd name="T13" fmla="*/ 150813 h 720"/>
                  <a:gd name="T14" fmla="*/ 150813 w 720"/>
                  <a:gd name="T15" fmla="*/ 49852 h 720"/>
                  <a:gd name="T16" fmla="*/ 251354 w 720"/>
                  <a:gd name="T17" fmla="*/ 150813 h 720"/>
                  <a:gd name="T18" fmla="*/ 150813 w 720"/>
                  <a:gd name="T19" fmla="*/ 251773 h 7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20" h="720">
                    <a:moveTo>
                      <a:pt x="360" y="0"/>
                    </a:moveTo>
                    <a:cubicBezTo>
                      <a:pt x="161" y="0"/>
                      <a:pt x="0" y="161"/>
                      <a:pt x="0" y="360"/>
                    </a:cubicBezTo>
                    <a:cubicBezTo>
                      <a:pt x="0" y="557"/>
                      <a:pt x="159" y="720"/>
                      <a:pt x="360" y="720"/>
                    </a:cubicBezTo>
                    <a:cubicBezTo>
                      <a:pt x="564" y="720"/>
                      <a:pt x="720" y="555"/>
                      <a:pt x="720" y="360"/>
                    </a:cubicBezTo>
                    <a:cubicBezTo>
                      <a:pt x="720" y="161"/>
                      <a:pt x="559" y="0"/>
                      <a:pt x="360" y="0"/>
                    </a:cubicBezTo>
                    <a:close/>
                    <a:moveTo>
                      <a:pt x="360" y="601"/>
                    </a:moveTo>
                    <a:cubicBezTo>
                      <a:pt x="227" y="601"/>
                      <a:pt x="119" y="493"/>
                      <a:pt x="119" y="360"/>
                    </a:cubicBezTo>
                    <a:cubicBezTo>
                      <a:pt x="119" y="228"/>
                      <a:pt x="228" y="119"/>
                      <a:pt x="360" y="119"/>
                    </a:cubicBezTo>
                    <a:cubicBezTo>
                      <a:pt x="492" y="119"/>
                      <a:pt x="600" y="228"/>
                      <a:pt x="600" y="360"/>
                    </a:cubicBezTo>
                    <a:cubicBezTo>
                      <a:pt x="600" y="491"/>
                      <a:pt x="495" y="601"/>
                      <a:pt x="360" y="6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46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9" name="Título 3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Diapositiva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ángulo 30"/>
              <p:cNvSpPr/>
              <p:nvPr/>
            </p:nvSpPr>
            <p:spPr>
              <a:xfrm>
                <a:off x="274688" y="387519"/>
                <a:ext cx="62774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CC9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M Roman Caps 10" panose="00000500000000000000" pitchFamily="50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OSCILLATIONS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b="1" i="1" smtClean="0">
                            <a:solidFill>
                              <a:srgbClr val="CC99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b="1" i="1">
                            <a:solidFill>
                              <a:srgbClr val="CC99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ar-AE" sz="2000" b="1" i="1">
                            <a:solidFill>
                              <a:srgbClr val="CC99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𝑨𝑵𝑻</m:t>
                        </m:r>
                      </m:sub>
                    </m:sSub>
                  </m:oMath>
                </a14:m>
                <a:r>
                  <a:rPr lang="en-GB" sz="2000" b="1" dirty="0" smtClean="0">
                    <a:solidFill>
                      <a:srgbClr val="CC9900"/>
                    </a:solidFill>
                    <a:effectLst/>
                    <a:latin typeface="LM Roman Caps 10" panose="00000500000000000000" pitchFamily="50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b="1" dirty="0" smtClean="0">
                    <a:solidFill>
                      <a:srgbClr val="CC9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M Roman Caps 10" panose="00000500000000000000" pitchFamily="50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STORAGE RATES</a:t>
                </a:r>
                <a:endParaRPr lang="es-ES" sz="2000" b="1" dirty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M Roman Caps 10" panose="00000500000000000000" pitchFamily="50" charset="0"/>
                </a:endParaRPr>
              </a:p>
            </p:txBody>
          </p:sp>
        </mc:Choice>
        <mc:Fallback xmlns="">
          <p:sp>
            <p:nvSpPr>
              <p:cNvPr id="31" name="Rectá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88" y="387519"/>
                <a:ext cx="6277424" cy="400110"/>
              </a:xfrm>
              <a:prstGeom prst="rect">
                <a:avLst/>
              </a:prstGeom>
              <a:blipFill>
                <a:blip r:embed="rId3"/>
                <a:stretch>
                  <a:fillRect l="-1068" t="-10769" b="-3384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164" y="1145066"/>
            <a:ext cx="6374446" cy="532467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9457" y="1198231"/>
            <a:ext cx="5602829" cy="479602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81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9" name="Título 3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Diapositiva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ángulo 30"/>
              <p:cNvSpPr/>
              <p:nvPr/>
            </p:nvSpPr>
            <p:spPr>
              <a:xfrm>
                <a:off x="388988" y="304969"/>
                <a:ext cx="62774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CC9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M Roman Caps 10" panose="00000500000000000000" pitchFamily="50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OSCILLATIONS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b="1" i="1" smtClean="0">
                            <a:solidFill>
                              <a:srgbClr val="CC99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b="1" i="1">
                            <a:solidFill>
                              <a:srgbClr val="CC99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ar-AE" sz="2000" b="1" i="1">
                            <a:solidFill>
                              <a:srgbClr val="CC99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𝑨𝑵𝑻</m:t>
                        </m:r>
                      </m:sub>
                    </m:sSub>
                  </m:oMath>
                </a14:m>
                <a:r>
                  <a:rPr lang="en-GB" sz="2000" b="1" dirty="0" smtClean="0">
                    <a:solidFill>
                      <a:srgbClr val="CC9900"/>
                    </a:solidFill>
                    <a:effectLst/>
                    <a:latin typeface="LM Roman Caps 10" panose="00000500000000000000" pitchFamily="50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b="1" dirty="0" smtClean="0">
                    <a:solidFill>
                      <a:srgbClr val="CC9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M Roman Caps 10" panose="00000500000000000000" pitchFamily="50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STORAGE RATES</a:t>
                </a:r>
                <a:endParaRPr lang="es-ES" sz="2000" b="1" dirty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M Roman Caps 10" panose="00000500000000000000" pitchFamily="50" charset="0"/>
                </a:endParaRPr>
              </a:p>
            </p:txBody>
          </p:sp>
        </mc:Choice>
        <mc:Fallback xmlns="">
          <p:sp>
            <p:nvSpPr>
              <p:cNvPr id="31" name="Rectá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88" y="304969"/>
                <a:ext cx="6277424" cy="400110"/>
              </a:xfrm>
              <a:prstGeom prst="rect">
                <a:avLst/>
              </a:prstGeom>
              <a:blipFill>
                <a:blip r:embed="rId3"/>
                <a:stretch>
                  <a:fillRect l="-1068" t="-9091" b="-3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790" y="1168841"/>
            <a:ext cx="6374446" cy="5324678"/>
          </a:xfrm>
          <a:prstGeom prst="rect">
            <a:avLst/>
          </a:prstGeom>
        </p:spPr>
      </p:pic>
      <p:cxnSp>
        <p:nvCxnSpPr>
          <p:cNvPr id="3" name="Conector recto de flecha 2"/>
          <p:cNvCxnSpPr/>
          <p:nvPr/>
        </p:nvCxnSpPr>
        <p:spPr>
          <a:xfrm>
            <a:off x="3673503" y="1781092"/>
            <a:ext cx="1709530" cy="1267301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4397071" y="1510748"/>
            <a:ext cx="1924216" cy="405516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3232206" y="1947198"/>
            <a:ext cx="1765189" cy="1641467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863631-3EDD-5E44-B392-0091D2D079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884050"/>
              </p:ext>
            </p:extLst>
          </p:nvPr>
        </p:nvGraphicFramePr>
        <p:xfrm>
          <a:off x="1724637" y="1339850"/>
          <a:ext cx="5344868" cy="463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basins_nao.pdf" descr="basins_nao.pdf"/>
          <p:cNvPicPr>
            <a:picLocks noChangeAspect="1"/>
          </p:cNvPicPr>
          <p:nvPr/>
        </p:nvPicPr>
        <p:blipFill rotWithShape="1">
          <a:blip r:embed="rId6"/>
          <a:srcRect l="4363" t="8957" r="6607" b="63390"/>
          <a:stretch/>
        </p:blipFill>
        <p:spPr>
          <a:xfrm>
            <a:off x="446457" y="1037584"/>
            <a:ext cx="4577584" cy="2010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5" name="Conector recto de flecha 14"/>
          <p:cNvCxnSpPr/>
          <p:nvPr/>
        </p:nvCxnSpPr>
        <p:spPr>
          <a:xfrm>
            <a:off x="3527700" y="1802901"/>
            <a:ext cx="1632562" cy="1223252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3205560" y="1947198"/>
            <a:ext cx="1437755" cy="1660671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4343981" y="1544679"/>
            <a:ext cx="1669469" cy="542483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6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9" name="Título 3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Diapositiva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ángulo 30"/>
              <p:cNvSpPr/>
              <p:nvPr/>
            </p:nvSpPr>
            <p:spPr>
              <a:xfrm>
                <a:off x="388988" y="304969"/>
                <a:ext cx="62774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CC9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M Roman Caps 10" panose="00000500000000000000" pitchFamily="50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OSCILLATIONS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b="1" i="1" smtClean="0">
                            <a:solidFill>
                              <a:srgbClr val="CC99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b="1" i="1">
                            <a:solidFill>
                              <a:srgbClr val="CC99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ar-AE" sz="2000" b="1" i="1">
                            <a:solidFill>
                              <a:srgbClr val="CC99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𝑨𝑵𝑻</m:t>
                        </m:r>
                      </m:sub>
                    </m:sSub>
                  </m:oMath>
                </a14:m>
                <a:r>
                  <a:rPr lang="en-GB" sz="2000" b="1" dirty="0" smtClean="0">
                    <a:solidFill>
                      <a:srgbClr val="CC9900"/>
                    </a:solidFill>
                    <a:effectLst/>
                    <a:latin typeface="LM Roman Caps 10" panose="00000500000000000000" pitchFamily="50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b="1" dirty="0" smtClean="0">
                    <a:solidFill>
                      <a:srgbClr val="CC9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M Roman Caps 10" panose="00000500000000000000" pitchFamily="50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STORAGE RATES</a:t>
                </a:r>
                <a:endParaRPr lang="es-ES" sz="2000" b="1" dirty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M Roman Caps 10" panose="00000500000000000000" pitchFamily="50" charset="0"/>
                </a:endParaRPr>
              </a:p>
            </p:txBody>
          </p:sp>
        </mc:Choice>
        <mc:Fallback xmlns="">
          <p:sp>
            <p:nvSpPr>
              <p:cNvPr id="31" name="Rectá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88" y="304969"/>
                <a:ext cx="6277424" cy="400110"/>
              </a:xfrm>
              <a:prstGeom prst="rect">
                <a:avLst/>
              </a:prstGeom>
              <a:blipFill>
                <a:blip r:embed="rId3"/>
                <a:stretch>
                  <a:fillRect l="-1068" t="-9091" b="-3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790" y="1168841"/>
            <a:ext cx="6374446" cy="5324678"/>
          </a:xfrm>
          <a:prstGeom prst="rect">
            <a:avLst/>
          </a:prstGeom>
        </p:spPr>
      </p:pic>
      <p:pic>
        <p:nvPicPr>
          <p:cNvPr id="12" name="basins_nao.pdf" descr="basins_nao.pdf"/>
          <p:cNvPicPr>
            <a:picLocks noChangeAspect="1"/>
          </p:cNvPicPr>
          <p:nvPr/>
        </p:nvPicPr>
        <p:blipFill rotWithShape="1">
          <a:blip r:embed="rId5"/>
          <a:srcRect t="36362" b="7237"/>
          <a:stretch/>
        </p:blipFill>
        <p:spPr>
          <a:xfrm>
            <a:off x="1031790" y="1168841"/>
            <a:ext cx="6778757" cy="54073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6409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9" name="Título 3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Diapositiva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ángulo 30"/>
              <p:cNvSpPr/>
              <p:nvPr/>
            </p:nvSpPr>
            <p:spPr>
              <a:xfrm>
                <a:off x="388988" y="304969"/>
                <a:ext cx="62774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CC9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M Roman Caps 10" panose="00000500000000000000" pitchFamily="50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OSCILLATIONS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b="1" i="1" smtClean="0">
                            <a:solidFill>
                              <a:srgbClr val="CC99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b="1" i="1">
                            <a:solidFill>
                              <a:srgbClr val="CC99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ar-AE" sz="2000" b="1" i="1">
                            <a:solidFill>
                              <a:srgbClr val="CC99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𝑨𝑵𝑻</m:t>
                        </m:r>
                      </m:sub>
                    </m:sSub>
                  </m:oMath>
                </a14:m>
                <a:r>
                  <a:rPr lang="en-GB" sz="2000" b="1" dirty="0" smtClean="0">
                    <a:solidFill>
                      <a:srgbClr val="CC9900"/>
                    </a:solidFill>
                    <a:effectLst/>
                    <a:latin typeface="LM Roman Caps 10" panose="00000500000000000000" pitchFamily="50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b="1" dirty="0" smtClean="0">
                    <a:solidFill>
                      <a:srgbClr val="CC9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M Roman Caps 10" panose="00000500000000000000" pitchFamily="50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STORAGE RATES</a:t>
                </a:r>
                <a:endParaRPr lang="es-ES" sz="2000" b="1" dirty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M Roman Caps 10" panose="00000500000000000000" pitchFamily="50" charset="0"/>
                </a:endParaRPr>
              </a:p>
            </p:txBody>
          </p:sp>
        </mc:Choice>
        <mc:Fallback xmlns="">
          <p:sp>
            <p:nvSpPr>
              <p:cNvPr id="31" name="Rectá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88" y="304969"/>
                <a:ext cx="6277424" cy="400110"/>
              </a:xfrm>
              <a:prstGeom prst="rect">
                <a:avLst/>
              </a:prstGeom>
              <a:blipFill>
                <a:blip r:embed="rId3"/>
                <a:stretch>
                  <a:fillRect l="-1068" t="-9091" b="-3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/>
          <p:cNvSpPr txBox="1"/>
          <p:nvPr/>
        </p:nvSpPr>
        <p:spPr>
          <a:xfrm>
            <a:off x="970059" y="1494845"/>
            <a:ext cx="72595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LM Roman 10" panose="00000500000000000000" pitchFamily="50" charset="0"/>
              </a:rPr>
              <a:t>Overall </a:t>
            </a:r>
            <a:r>
              <a:rPr lang="en-US" sz="2000" dirty="0">
                <a:latin typeface="LM Roman 10" panose="00000500000000000000" pitchFamily="50" charset="0"/>
              </a:rPr>
              <a:t>increase in North Atlantic anthropogenic carbon storage </a:t>
            </a:r>
            <a:r>
              <a:rPr lang="en-US" sz="2000" dirty="0" smtClean="0">
                <a:latin typeface="LM Roman 10" panose="00000500000000000000" pitchFamily="50" charset="0"/>
              </a:rPr>
              <a:t>rates from 2002 to 2021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 smtClean="0">
              <a:latin typeface="LM Roman 10" panose="000005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LM Roman 10" panose="00000500000000000000" pitchFamily="50" charset="0"/>
              </a:rPr>
              <a:t>Storage </a:t>
            </a:r>
            <a:r>
              <a:rPr lang="es-ES" sz="2000" dirty="0" err="1" smtClean="0">
                <a:latin typeface="LM Roman 10" panose="00000500000000000000" pitchFamily="50" charset="0"/>
              </a:rPr>
              <a:t>rates</a:t>
            </a:r>
            <a:r>
              <a:rPr lang="es-ES" sz="2000" dirty="0" smtClean="0">
                <a:latin typeface="LM Roman 10" panose="00000500000000000000" pitchFamily="50" charset="0"/>
              </a:rPr>
              <a:t> </a:t>
            </a:r>
            <a:r>
              <a:rPr lang="es-ES" sz="2000" dirty="0" err="1" smtClean="0">
                <a:latin typeface="LM Roman 10" panose="00000500000000000000" pitchFamily="50" charset="0"/>
              </a:rPr>
              <a:t>fluctuate</a:t>
            </a:r>
            <a:r>
              <a:rPr lang="es-ES" sz="2000" dirty="0" smtClean="0">
                <a:latin typeface="LM Roman 10" panose="00000500000000000000" pitchFamily="50" charset="0"/>
              </a:rPr>
              <a:t> </a:t>
            </a:r>
            <a:r>
              <a:rPr lang="es-ES" sz="2000" dirty="0" err="1" smtClean="0">
                <a:latin typeface="LM Roman 10" panose="00000500000000000000" pitchFamily="50" charset="0"/>
              </a:rPr>
              <a:t>according</a:t>
            </a:r>
            <a:r>
              <a:rPr lang="es-ES" sz="2000" dirty="0" smtClean="0">
                <a:latin typeface="LM Roman 10" panose="00000500000000000000" pitchFamily="50" charset="0"/>
              </a:rPr>
              <a:t> to </a:t>
            </a:r>
            <a:r>
              <a:rPr lang="es-ES" sz="2000" dirty="0" err="1" smtClean="0">
                <a:latin typeface="LM Roman 10" panose="00000500000000000000" pitchFamily="50" charset="0"/>
              </a:rPr>
              <a:t>ventilation</a:t>
            </a:r>
            <a:r>
              <a:rPr lang="es-ES" sz="2000" dirty="0" smtClean="0">
                <a:latin typeface="LM Roman 10" panose="00000500000000000000" pitchFamily="50" charset="0"/>
              </a:rPr>
              <a:t> </a:t>
            </a:r>
            <a:r>
              <a:rPr lang="es-ES" sz="2000" dirty="0" err="1" smtClean="0">
                <a:latin typeface="LM Roman 10" panose="00000500000000000000" pitchFamily="50" charset="0"/>
              </a:rPr>
              <a:t>changes</a:t>
            </a:r>
            <a:endParaRPr lang="es-ES" sz="2000" dirty="0" smtClean="0">
              <a:latin typeface="LM Roman 10" panose="000005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 smtClean="0">
              <a:latin typeface="LM Roman 10" panose="000005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LM Roman 10" panose="00000500000000000000" pitchFamily="50" charset="0"/>
              </a:rPr>
              <a:t>Changes in carbon storage rates of all water masses in the </a:t>
            </a:r>
            <a:r>
              <a:rPr lang="en-US" sz="2000" dirty="0" err="1">
                <a:latin typeface="LM Roman 10" panose="00000500000000000000" pitchFamily="50" charset="0"/>
              </a:rPr>
              <a:t>Irminger</a:t>
            </a:r>
            <a:r>
              <a:rPr lang="en-US" sz="2000" dirty="0">
                <a:latin typeface="LM Roman 10" panose="00000500000000000000" pitchFamily="50" charset="0"/>
              </a:rPr>
              <a:t> Basin are well explained by variations in NAO </a:t>
            </a:r>
            <a:endParaRPr lang="en-US" sz="2000" dirty="0" smtClean="0">
              <a:latin typeface="LM Roman 10" panose="000005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latin typeface="LM Roman 10" panose="000005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 err="1" smtClean="0">
                <a:latin typeface="LM Roman 10" panose="00000500000000000000" pitchFamily="50" charset="0"/>
              </a:rPr>
              <a:t>Fluctuations</a:t>
            </a:r>
            <a:r>
              <a:rPr lang="es-ES" sz="2000" dirty="0" smtClean="0">
                <a:latin typeface="LM Roman 10" panose="00000500000000000000" pitchFamily="50" charset="0"/>
              </a:rPr>
              <a:t> in </a:t>
            </a:r>
            <a:r>
              <a:rPr lang="es-ES" sz="2000" dirty="0" err="1" smtClean="0">
                <a:latin typeface="LM Roman 10" panose="00000500000000000000" pitchFamily="50" charset="0"/>
              </a:rPr>
              <a:t>storage</a:t>
            </a:r>
            <a:r>
              <a:rPr lang="es-ES" sz="2000" dirty="0" smtClean="0">
                <a:latin typeface="LM Roman 10" panose="00000500000000000000" pitchFamily="50" charset="0"/>
              </a:rPr>
              <a:t> </a:t>
            </a:r>
            <a:r>
              <a:rPr lang="es-ES" sz="2000" dirty="0" err="1" smtClean="0">
                <a:latin typeface="LM Roman 10" panose="00000500000000000000" pitchFamily="50" charset="0"/>
              </a:rPr>
              <a:t>rates</a:t>
            </a:r>
            <a:r>
              <a:rPr lang="es-ES" sz="2000" dirty="0" smtClean="0">
                <a:latin typeface="LM Roman 10" panose="00000500000000000000" pitchFamily="50" charset="0"/>
              </a:rPr>
              <a:t> of </a:t>
            </a:r>
            <a:r>
              <a:rPr lang="es-ES" sz="2000" dirty="0" err="1" smtClean="0">
                <a:latin typeface="LM Roman 10" panose="00000500000000000000" pitchFamily="50" charset="0"/>
              </a:rPr>
              <a:t>intermediate</a:t>
            </a:r>
            <a:r>
              <a:rPr lang="es-ES" sz="2000" dirty="0" smtClean="0">
                <a:latin typeface="LM Roman 10" panose="00000500000000000000" pitchFamily="50" charset="0"/>
              </a:rPr>
              <a:t> and </a:t>
            </a:r>
            <a:r>
              <a:rPr lang="es-ES" sz="2000" dirty="0" err="1" smtClean="0">
                <a:latin typeface="LM Roman 10" panose="00000500000000000000" pitchFamily="50" charset="0"/>
              </a:rPr>
              <a:t>deep</a:t>
            </a:r>
            <a:r>
              <a:rPr lang="es-ES" sz="2000" dirty="0" smtClean="0">
                <a:latin typeface="LM Roman 10" panose="00000500000000000000" pitchFamily="50" charset="0"/>
              </a:rPr>
              <a:t> </a:t>
            </a:r>
            <a:r>
              <a:rPr lang="es-ES" sz="2000" dirty="0" err="1" smtClean="0">
                <a:latin typeface="LM Roman 10" panose="00000500000000000000" pitchFamily="50" charset="0"/>
              </a:rPr>
              <a:t>water</a:t>
            </a:r>
            <a:r>
              <a:rPr lang="es-ES" sz="2000" dirty="0" smtClean="0">
                <a:latin typeface="LM Roman 10" panose="00000500000000000000" pitchFamily="50" charset="0"/>
              </a:rPr>
              <a:t> </a:t>
            </a:r>
            <a:r>
              <a:rPr lang="es-ES" sz="2000" dirty="0" err="1" smtClean="0">
                <a:latin typeface="LM Roman 10" panose="00000500000000000000" pitchFamily="50" charset="0"/>
              </a:rPr>
              <a:t>masses</a:t>
            </a:r>
            <a:r>
              <a:rPr lang="es-ES" sz="2000" dirty="0" smtClean="0">
                <a:latin typeface="LM Roman 10" panose="00000500000000000000" pitchFamily="50" charset="0"/>
              </a:rPr>
              <a:t> </a:t>
            </a:r>
            <a:r>
              <a:rPr lang="es-ES" sz="2000" dirty="0" err="1" smtClean="0">
                <a:latin typeface="LM Roman 10" panose="00000500000000000000" pitchFamily="50" charset="0"/>
              </a:rPr>
              <a:t>from</a:t>
            </a:r>
            <a:r>
              <a:rPr lang="es-ES" sz="2000" dirty="0" smtClean="0">
                <a:latin typeface="LM Roman 10" panose="00000500000000000000" pitchFamily="50" charset="0"/>
              </a:rPr>
              <a:t> </a:t>
            </a:r>
            <a:r>
              <a:rPr lang="es-ES" sz="2000" dirty="0" err="1">
                <a:latin typeface="LM Roman 10" panose="00000500000000000000" pitchFamily="50" charset="0"/>
              </a:rPr>
              <a:t>Iceland</a:t>
            </a:r>
            <a:r>
              <a:rPr lang="es-ES" sz="2000" dirty="0">
                <a:latin typeface="LM Roman 10" panose="00000500000000000000" pitchFamily="50" charset="0"/>
              </a:rPr>
              <a:t> and </a:t>
            </a:r>
            <a:r>
              <a:rPr lang="es-ES" sz="2000" dirty="0" smtClean="0">
                <a:latin typeface="LM Roman 10" panose="00000500000000000000" pitchFamily="50" charset="0"/>
              </a:rPr>
              <a:t>ENA </a:t>
            </a:r>
            <a:r>
              <a:rPr lang="es-ES" sz="2000" dirty="0" err="1" smtClean="0">
                <a:latin typeface="LM Roman 10" panose="00000500000000000000" pitchFamily="50" charset="0"/>
              </a:rPr>
              <a:t>Basins</a:t>
            </a:r>
            <a:r>
              <a:rPr lang="es-ES" sz="2000" dirty="0" smtClean="0">
                <a:latin typeface="LM Roman 10" panose="00000500000000000000" pitchFamily="50" charset="0"/>
              </a:rPr>
              <a:t> are </a:t>
            </a:r>
            <a:r>
              <a:rPr lang="es-ES" sz="2000" dirty="0" err="1" smtClean="0">
                <a:latin typeface="LM Roman 10" panose="00000500000000000000" pitchFamily="50" charset="0"/>
              </a:rPr>
              <a:t>not</a:t>
            </a:r>
            <a:r>
              <a:rPr lang="es-ES" sz="2000" dirty="0" smtClean="0">
                <a:latin typeface="LM Roman 10" panose="00000500000000000000" pitchFamily="50" charset="0"/>
              </a:rPr>
              <a:t> </a:t>
            </a:r>
            <a:r>
              <a:rPr lang="es-ES" sz="2000" dirty="0" err="1" smtClean="0">
                <a:latin typeface="LM Roman 10" panose="00000500000000000000" pitchFamily="50" charset="0"/>
              </a:rPr>
              <a:t>coupled</a:t>
            </a:r>
            <a:r>
              <a:rPr lang="es-ES" sz="2000" dirty="0" smtClean="0">
                <a:latin typeface="LM Roman 10" panose="00000500000000000000" pitchFamily="50" charset="0"/>
              </a:rPr>
              <a:t> to NAO </a:t>
            </a:r>
            <a:r>
              <a:rPr lang="es-ES" sz="2000" dirty="0" err="1" smtClean="0">
                <a:latin typeface="LM Roman 10" panose="00000500000000000000" pitchFamily="50" charset="0"/>
              </a:rPr>
              <a:t>variations</a:t>
            </a:r>
            <a:r>
              <a:rPr lang="es-ES" sz="2000" dirty="0" smtClean="0">
                <a:latin typeface="LM Roman 10" panose="00000500000000000000" pitchFamily="50" charset="0"/>
              </a:rPr>
              <a:t>, </a:t>
            </a:r>
            <a:r>
              <a:rPr lang="en-US" sz="2000" dirty="0" smtClean="0">
                <a:latin typeface="LM Roman 10" panose="00000500000000000000" pitchFamily="50" charset="0"/>
              </a:rPr>
              <a:t>related to the </a:t>
            </a:r>
            <a:r>
              <a:rPr lang="en-US" sz="2000" dirty="0">
                <a:latin typeface="LM Roman 10" panose="00000500000000000000" pitchFamily="50" charset="0"/>
              </a:rPr>
              <a:t>time lag between the formation of the </a:t>
            </a:r>
            <a:r>
              <a:rPr lang="en-US" sz="2000" dirty="0" smtClean="0">
                <a:latin typeface="LM Roman 10" panose="00000500000000000000" pitchFamily="50" charset="0"/>
              </a:rPr>
              <a:t>masses </a:t>
            </a:r>
            <a:r>
              <a:rPr lang="en-US" sz="2000" dirty="0">
                <a:latin typeface="LM Roman 10" panose="00000500000000000000" pitchFamily="50" charset="0"/>
              </a:rPr>
              <a:t>and </a:t>
            </a:r>
            <a:r>
              <a:rPr lang="en-US" sz="2000" dirty="0" smtClean="0">
                <a:latin typeface="LM Roman 10" panose="00000500000000000000" pitchFamily="50" charset="0"/>
              </a:rPr>
              <a:t>their </a:t>
            </a:r>
            <a:r>
              <a:rPr lang="en-US" sz="2000" dirty="0">
                <a:latin typeface="LM Roman 10" panose="00000500000000000000" pitchFamily="50" charset="0"/>
              </a:rPr>
              <a:t>arrival in the basin.</a:t>
            </a:r>
            <a:endParaRPr lang="es-ES" sz="2000" dirty="0">
              <a:latin typeface="LM Roman 10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58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a oficina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7542839_TF88930311.potx" id="{247ED23D-6F8F-44C6-B980-641AD6F9D251}" vid="{A782536F-660C-42CF-A7A1-17529C31393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orientada a datos, de 24Slides</Template>
  <TotalTime>0</TotalTime>
  <Words>475</Words>
  <Application>Microsoft Office PowerPoint</Application>
  <PresentationFormat>Presentación en pantalla (4:3)</PresentationFormat>
  <Paragraphs>63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Arial</vt:lpstr>
      <vt:lpstr>Calibri</vt:lpstr>
      <vt:lpstr>Cambria Math</vt:lpstr>
      <vt:lpstr>Century Gothic</vt:lpstr>
      <vt:lpstr>Helvetica Neue Medium</vt:lpstr>
      <vt:lpstr>LM Roman 10</vt:lpstr>
      <vt:lpstr>LM Roman Caps 10</vt:lpstr>
      <vt:lpstr>Segoe UI Light</vt:lpstr>
      <vt:lpstr>Times New Roman</vt:lpstr>
      <vt:lpstr>Tema de la oficina</vt:lpstr>
      <vt:lpstr>Diapositiva 1</vt:lpstr>
      <vt:lpstr>Diapositiva 8</vt:lpstr>
      <vt:lpstr>Diapositiva 8</vt:lpstr>
      <vt:lpstr>Diapositiva 8</vt:lpstr>
      <vt:lpstr>Diapositiva 8</vt:lpstr>
      <vt:lpstr>Diapositiva 8</vt:lpstr>
      <vt:lpstr>Diapositiva 8</vt:lpstr>
      <vt:lpstr>Diapositiva 8</vt:lpstr>
      <vt:lpstr>Diapositiva 8</vt:lpstr>
      <vt:lpstr>Diapositiva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2022-05-19T17:24:34Z</dcterms:created>
  <dcterms:modified xsi:type="dcterms:W3CDTF">2022-05-22T19:27:29Z</dcterms:modified>
</cp:coreProperties>
</file>