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84" r:id="rId2"/>
    <p:sldId id="385" r:id="rId3"/>
    <p:sldId id="272" r:id="rId4"/>
    <p:sldId id="276" r:id="rId5"/>
    <p:sldId id="274" r:id="rId6"/>
    <p:sldId id="387" r:id="rId7"/>
    <p:sldId id="396" r:id="rId8"/>
    <p:sldId id="264" r:id="rId9"/>
    <p:sldId id="386" r:id="rId10"/>
    <p:sldId id="280" r:id="rId11"/>
    <p:sldId id="283" r:id="rId12"/>
    <p:sldId id="281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0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rnout Drenthel" initials="AD [7]" lastIdx="1" clrIdx="6"/>
  <p:cmAuthor id="1" name="Arnout Drenthel" initials="AD" lastIdx="1" clrIdx="0"/>
  <p:cmAuthor id="8" name="Arnout Drenthel" initials="AD [8]" lastIdx="1" clrIdx="7"/>
  <p:cmAuthor id="2" name="Arnout Drenthel" initials="AD [2]" lastIdx="1" clrIdx="1"/>
  <p:cmAuthor id="9" name="Arnout Drenthel" initials="AD [9]" lastIdx="1" clrIdx="8"/>
  <p:cmAuthor id="3" name="Arnout Drenthel" initials="AD [3]" lastIdx="1" clrIdx="2"/>
  <p:cmAuthor id="4" name="Arnout Drenthel" initials="AD [4]" lastIdx="1" clrIdx="3"/>
  <p:cmAuthor id="5" name="Arnout Drenthel" initials="AD [5]" lastIdx="1" clrIdx="4"/>
  <p:cmAuthor id="6" name="Arnout Drenthel" initials="AD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154273"/>
    <a:srgbClr val="F2D9E7"/>
    <a:srgbClr val="E5B2CF"/>
    <a:srgbClr val="D52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324" autoAdjust="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>
        <p:guide pos="518"/>
        <p:guide orient="horz" pos="2160"/>
        <p:guide orient="horz" pos="10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224"/>
    </p:cViewPr>
  </p:sorterViewPr>
  <p:notesViewPr>
    <p:cSldViewPr snapToGrid="0">
      <p:cViewPr varScale="1">
        <p:scale>
          <a:sx n="81" d="100"/>
          <a:sy n="81" d="100"/>
        </p:scale>
        <p:origin x="23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t>20-5-2022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t>20-5-2022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10" y="0"/>
            <a:ext cx="9509780" cy="1702250"/>
          </a:xfrm>
          <a:prstGeom prst="rect">
            <a:avLst/>
          </a:prstGeom>
        </p:spPr>
      </p:pic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41A5-BD3A-45C7-877D-91C5CC7E24D2}" type="datetime4">
              <a:rPr lang="en-US" smtClean="0"/>
              <a:t>May 20, 2022</a:t>
            </a:fld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Royal Netherlands Meteorological Institute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C5DD-1985-4038-876A-A90A5E56E78B}" type="datetime4">
              <a:rPr lang="en-US" smtClean="0"/>
              <a:t>May 20, 2022</a:t>
            </a:fld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Royal Netherlands Meteorological Institute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4717-C39A-4857-8D65-192C1A581A9A}" type="datetime4">
              <a:rPr lang="en-US" smtClean="0"/>
              <a:t>May 20, 2022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Royal Netherlands Meteorological Institute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9FB0648-620B-4A3B-944F-E9090B98F89D}" type="datetime4">
              <a:rPr lang="en-US" smtClean="0"/>
              <a:t>May 20, 2022</a:t>
            </a:fld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Royal Netherlands Meteorological Institute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306A914-7061-44AF-AFF5-FEE9B1DBA309}" type="datetime4">
              <a:rPr lang="en-US" smtClean="0"/>
              <a:t>May 20, 2022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Royal Netherlands Meteorological Institute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2FFE3-35B7-4994-8DBA-300529CD31DC}" type="datetime4">
              <a:rPr lang="en-US" smtClean="0"/>
              <a:t>May 20, 2022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Royal Netherlands Meteorological Institute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1E0268-1E8B-43CF-9827-E26C311371C5}" type="datetime4">
              <a:rPr lang="en-US" smtClean="0"/>
              <a:t>May 20, 2022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Royal Netherlands Meteorological Institute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0" name="Rechthoek 9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D31B88F-6FFF-4D6B-91A8-5EA4AC1A40F1}" type="datetime4">
              <a:rPr lang="en-US" smtClean="0"/>
              <a:t>May 20, 2022</a:t>
            </a:fld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Royal Netherlands Meteorological Institute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847 w 6096000"/>
              <a:gd name="connsiteY8" fmla="*/ 6858753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20" fmla="*/ 229238 w 6096000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847" y="6858753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lnTo>
                  <a:pt x="22923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94EC5221-A6ED-44E9-B9CF-50C42354451C}" type="datetime4">
              <a:rPr lang="en-US" smtClean="0"/>
              <a:t>May 20, 2022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Royal Netherlands Meteorological Institute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177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238 w 6096000"/>
              <a:gd name="connsiteY0" fmla="*/ 0 h 6861771"/>
              <a:gd name="connsiteX1" fmla="*/ 6091238 w 6096000"/>
              <a:gd name="connsiteY1" fmla="*/ 0 h 6861771"/>
              <a:gd name="connsiteX2" fmla="*/ 6091238 w 6096000"/>
              <a:gd name="connsiteY2" fmla="*/ 2381 h 6861771"/>
              <a:gd name="connsiteX3" fmla="*/ 6096000 w 6096000"/>
              <a:gd name="connsiteY3" fmla="*/ 2381 h 6861771"/>
              <a:gd name="connsiteX4" fmla="*/ 6096000 w 6096000"/>
              <a:gd name="connsiteY4" fmla="*/ 6860381 h 6861771"/>
              <a:gd name="connsiteX5" fmla="*/ 6095999 w 6096000"/>
              <a:gd name="connsiteY5" fmla="*/ 6860381 h 6861771"/>
              <a:gd name="connsiteX6" fmla="*/ 3832225 w 6096000"/>
              <a:gd name="connsiteY6" fmla="*/ 6860381 h 6861771"/>
              <a:gd name="connsiteX7" fmla="*/ 232201 w 6096000"/>
              <a:gd name="connsiteY7" fmla="*/ 6860381 h 6861771"/>
              <a:gd name="connsiteX8" fmla="*/ 2846 w 6096000"/>
              <a:gd name="connsiteY8" fmla="*/ 6861771 h 6861771"/>
              <a:gd name="connsiteX9" fmla="*/ 0 w 6096000"/>
              <a:gd name="connsiteY9" fmla="*/ 6626381 h 6861771"/>
              <a:gd name="connsiteX10" fmla="*/ 0 w 6096000"/>
              <a:gd name="connsiteY10" fmla="*/ 5488781 h 6861771"/>
              <a:gd name="connsiteX11" fmla="*/ 1 w 6096000"/>
              <a:gd name="connsiteY11" fmla="*/ 5488781 h 6861771"/>
              <a:gd name="connsiteX12" fmla="*/ 1 w 6096000"/>
              <a:gd name="connsiteY12" fmla="*/ 948531 h 6861771"/>
              <a:gd name="connsiteX13" fmla="*/ 1 w 6096000"/>
              <a:gd name="connsiteY13" fmla="*/ 711200 h 6861771"/>
              <a:gd name="connsiteX14" fmla="*/ 1 w 6096000"/>
              <a:gd name="connsiteY14" fmla="*/ 2381 h 6861771"/>
              <a:gd name="connsiteX15" fmla="*/ 2 w 6096000"/>
              <a:gd name="connsiteY15" fmla="*/ 2381 h 6861771"/>
              <a:gd name="connsiteX16" fmla="*/ 2 w 6096000"/>
              <a:gd name="connsiteY16" fmla="*/ 711994 h 6861771"/>
              <a:gd name="connsiteX17" fmla="*/ 233366 w 6096000"/>
              <a:gd name="connsiteY17" fmla="*/ 711994 h 6861771"/>
              <a:gd name="connsiteX18" fmla="*/ 233366 w 6096000"/>
              <a:gd name="connsiteY18" fmla="*/ 2381 h 6861771"/>
              <a:gd name="connsiteX19" fmla="*/ 229238 w 6096000"/>
              <a:gd name="connsiteY19" fmla="*/ 2381 h 6861771"/>
              <a:gd name="connsiteX20" fmla="*/ 229238 w 6096000"/>
              <a:gd name="connsiteY20" fmla="*/ 0 h 686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000" h="686177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846" y="6861771"/>
                </a:lnTo>
                <a:cubicBezTo>
                  <a:pt x="1897" y="6783308"/>
                  <a:pt x="949" y="6704844"/>
                  <a:pt x="0" y="6626381"/>
                </a:cubicBez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lnTo>
                  <a:pt x="22923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49ABAF94-6DDF-4467-96F7-20509185A28C}" type="datetime4">
              <a:rPr lang="en-US" smtClean="0"/>
              <a:t>May 20, 2022</a:t>
            </a:fld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Royal Netherlands Meteorological Institute</a:t>
            </a:r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 verticaal">
    <p:bg>
      <p:bgPr>
        <a:blipFill dpi="0" rotWithShape="1">
          <a:blip r:embed="rId2">
            <a:lum/>
          </a:blip>
          <a:srcRect/>
          <a:stretch>
            <a:fillRect t="-50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07" y="0"/>
            <a:ext cx="6166307" cy="6858000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10" y="0"/>
            <a:ext cx="9509780" cy="170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70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828" y="-2381"/>
            <a:ext cx="6096171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409 w 6096171"/>
              <a:gd name="connsiteY0" fmla="*/ 0 h 6860381"/>
              <a:gd name="connsiteX1" fmla="*/ 6091409 w 6096171"/>
              <a:gd name="connsiteY1" fmla="*/ 0 h 6860381"/>
              <a:gd name="connsiteX2" fmla="*/ 6091409 w 6096171"/>
              <a:gd name="connsiteY2" fmla="*/ 2381 h 6860381"/>
              <a:gd name="connsiteX3" fmla="*/ 6096171 w 6096171"/>
              <a:gd name="connsiteY3" fmla="*/ 2381 h 6860381"/>
              <a:gd name="connsiteX4" fmla="*/ 6096171 w 6096171"/>
              <a:gd name="connsiteY4" fmla="*/ 6860381 h 6860381"/>
              <a:gd name="connsiteX5" fmla="*/ 6096170 w 6096171"/>
              <a:gd name="connsiteY5" fmla="*/ 6860381 h 6860381"/>
              <a:gd name="connsiteX6" fmla="*/ 3832396 w 6096171"/>
              <a:gd name="connsiteY6" fmla="*/ 6860381 h 6860381"/>
              <a:gd name="connsiteX7" fmla="*/ 232372 w 6096171"/>
              <a:gd name="connsiteY7" fmla="*/ 6860381 h 6860381"/>
              <a:gd name="connsiteX8" fmla="*/ 0 w 6096171"/>
              <a:gd name="connsiteY8" fmla="*/ 6858753 h 6860381"/>
              <a:gd name="connsiteX9" fmla="*/ 171 w 6096171"/>
              <a:gd name="connsiteY9" fmla="*/ 6626381 h 6860381"/>
              <a:gd name="connsiteX10" fmla="*/ 171 w 6096171"/>
              <a:gd name="connsiteY10" fmla="*/ 5488781 h 6860381"/>
              <a:gd name="connsiteX11" fmla="*/ 172 w 6096171"/>
              <a:gd name="connsiteY11" fmla="*/ 5488781 h 6860381"/>
              <a:gd name="connsiteX12" fmla="*/ 172 w 6096171"/>
              <a:gd name="connsiteY12" fmla="*/ 948531 h 6860381"/>
              <a:gd name="connsiteX13" fmla="*/ 172 w 6096171"/>
              <a:gd name="connsiteY13" fmla="*/ 711200 h 6860381"/>
              <a:gd name="connsiteX14" fmla="*/ 172 w 6096171"/>
              <a:gd name="connsiteY14" fmla="*/ 2381 h 6860381"/>
              <a:gd name="connsiteX15" fmla="*/ 173 w 6096171"/>
              <a:gd name="connsiteY15" fmla="*/ 2381 h 6860381"/>
              <a:gd name="connsiteX16" fmla="*/ 173 w 6096171"/>
              <a:gd name="connsiteY16" fmla="*/ 711994 h 6860381"/>
              <a:gd name="connsiteX17" fmla="*/ 233537 w 6096171"/>
              <a:gd name="connsiteY17" fmla="*/ 711994 h 6860381"/>
              <a:gd name="connsiteX18" fmla="*/ 233537 w 6096171"/>
              <a:gd name="connsiteY18" fmla="*/ 2381 h 6860381"/>
              <a:gd name="connsiteX19" fmla="*/ 229409 w 6096171"/>
              <a:gd name="connsiteY19" fmla="*/ 2381 h 6860381"/>
              <a:gd name="connsiteX20" fmla="*/ 229409 w 6096171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171" h="6860381">
                <a:moveTo>
                  <a:pt x="229409" y="0"/>
                </a:moveTo>
                <a:lnTo>
                  <a:pt x="6091409" y="0"/>
                </a:lnTo>
                <a:lnTo>
                  <a:pt x="6091409" y="2381"/>
                </a:lnTo>
                <a:lnTo>
                  <a:pt x="6096171" y="2381"/>
                </a:lnTo>
                <a:lnTo>
                  <a:pt x="6096171" y="6860381"/>
                </a:lnTo>
                <a:lnTo>
                  <a:pt x="6096170" y="6860381"/>
                </a:lnTo>
                <a:lnTo>
                  <a:pt x="3832396" y="6860381"/>
                </a:lnTo>
                <a:lnTo>
                  <a:pt x="232372" y="6860381"/>
                </a:lnTo>
                <a:lnTo>
                  <a:pt x="0" y="6858753"/>
                </a:lnTo>
                <a:lnTo>
                  <a:pt x="171" y="6626381"/>
                </a:lnTo>
                <a:lnTo>
                  <a:pt x="171" y="5488781"/>
                </a:lnTo>
                <a:lnTo>
                  <a:pt x="172" y="5488781"/>
                </a:lnTo>
                <a:lnTo>
                  <a:pt x="172" y="948531"/>
                </a:lnTo>
                <a:lnTo>
                  <a:pt x="172" y="711200"/>
                </a:lnTo>
                <a:lnTo>
                  <a:pt x="172" y="2381"/>
                </a:lnTo>
                <a:lnTo>
                  <a:pt x="173" y="2381"/>
                </a:lnTo>
                <a:lnTo>
                  <a:pt x="173" y="711994"/>
                </a:lnTo>
                <a:lnTo>
                  <a:pt x="233537" y="711994"/>
                </a:lnTo>
                <a:lnTo>
                  <a:pt x="233537" y="2381"/>
                </a:lnTo>
                <a:lnTo>
                  <a:pt x="229409" y="2381"/>
                </a:lnTo>
                <a:lnTo>
                  <a:pt x="22940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701EF99A-745D-44FA-A9A6-A347C7AE8F10}" type="datetime4">
              <a:rPr lang="en-US" smtClean="0"/>
              <a:t>May 20, 2022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Royal Netherlands Meteorological Institute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CFFC1B1-7276-4A32-AE2F-A53D5E171B63}" type="datetime4">
              <a:rPr lang="en-US" smtClean="0"/>
              <a:t>May 20, 2022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Royal Netherlands Meteorological Institute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2649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CC04E61-1EC0-4977-A068-02543A4DC7BE}" type="datetime4">
              <a:rPr lang="en-US" smtClean="0"/>
              <a:t>May 20, 2022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Royal Netherlands Meteorological Institute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01579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8A13CD3B-C536-4C3D-8988-8E10DDECE680}" type="datetime4">
              <a:rPr lang="en-US" smtClean="0"/>
              <a:t>May 20, 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Royal Netherlands Meteorological Institute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865D4E3-D0C7-48EC-B391-834CF3B4ABB2}" type="datetime4">
              <a:rPr lang="en-US" smtClean="0"/>
              <a:t>May 20, 2022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Royal Netherlands Meteorological Institute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03BC2E05-4058-4501-AD52-2FAA71EA2F87}" type="datetime4">
              <a:rPr lang="en-US" smtClean="0"/>
              <a:t>May 20, 2022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Royal Netherlands Meteorological Institute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5B3A3DF-77FE-49FA-A31A-BAE0BCA05C3E}" type="datetime4">
              <a:rPr lang="en-US" smtClean="0"/>
              <a:t>May 20, 2022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Royal Netherlands Meteorological Institute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4"/>
            <a:ext cx="12192000" cy="3431384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1384"/>
              <a:gd name="connsiteX1" fmla="*/ 12192000 w 12192000"/>
              <a:gd name="connsiteY1" fmla="*/ 0 h 3431384"/>
              <a:gd name="connsiteX2" fmla="*/ 12192000 w 12192000"/>
              <a:gd name="connsiteY2" fmla="*/ 3430587 h 3431384"/>
              <a:gd name="connsiteX3" fmla="*/ 6330000 w 12192000"/>
              <a:gd name="connsiteY3" fmla="*/ 3430587 h 3431384"/>
              <a:gd name="connsiteX4" fmla="*/ 6330000 w 12192000"/>
              <a:gd name="connsiteY4" fmla="*/ 3192987 h 3431384"/>
              <a:gd name="connsiteX5" fmla="*/ 6182040 w 12192000"/>
              <a:gd name="connsiteY5" fmla="*/ 3431384 h 3431384"/>
              <a:gd name="connsiteX6" fmla="*/ 5862000 w 12192000"/>
              <a:gd name="connsiteY6" fmla="*/ 3430587 h 3431384"/>
              <a:gd name="connsiteX7" fmla="*/ 0 w 12192000"/>
              <a:gd name="connsiteY7" fmla="*/ 3430587 h 3431384"/>
              <a:gd name="connsiteX8" fmla="*/ 0 w 12192000"/>
              <a:gd name="connsiteY8" fmla="*/ 0 h 3431384"/>
              <a:gd name="connsiteX0" fmla="*/ 0 w 12192000"/>
              <a:gd name="connsiteY0" fmla="*/ 0 h 3431384"/>
              <a:gd name="connsiteX1" fmla="*/ 12192000 w 12192000"/>
              <a:gd name="connsiteY1" fmla="*/ 0 h 3431384"/>
              <a:gd name="connsiteX2" fmla="*/ 12192000 w 12192000"/>
              <a:gd name="connsiteY2" fmla="*/ 3430587 h 3431384"/>
              <a:gd name="connsiteX3" fmla="*/ 6330000 w 12192000"/>
              <a:gd name="connsiteY3" fmla="*/ 3430587 h 3431384"/>
              <a:gd name="connsiteX4" fmla="*/ 6261420 w 12192000"/>
              <a:gd name="connsiteY4" fmla="*/ 3428118 h 3431384"/>
              <a:gd name="connsiteX5" fmla="*/ 6182040 w 12192000"/>
              <a:gd name="connsiteY5" fmla="*/ 3431384 h 3431384"/>
              <a:gd name="connsiteX6" fmla="*/ 5862000 w 12192000"/>
              <a:gd name="connsiteY6" fmla="*/ 3430587 h 3431384"/>
              <a:gd name="connsiteX7" fmla="*/ 0 w 12192000"/>
              <a:gd name="connsiteY7" fmla="*/ 3430587 h 3431384"/>
              <a:gd name="connsiteX8" fmla="*/ 0 w 12192000"/>
              <a:gd name="connsiteY8" fmla="*/ 0 h 3431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1384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261420" y="3428118"/>
                </a:lnTo>
                <a:lnTo>
                  <a:pt x="6182040" y="3431384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CD99F244-1821-4E80-A874-6F9E5DB388DD}" type="datetime4">
              <a:rPr lang="en-US" smtClean="0"/>
              <a:t>May 20, 2022</a:t>
            </a:fld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Royal Netherlands Meteorological Institute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4"/>
            <a:ext cx="12192000" cy="3431384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6041615 w 12192000"/>
              <a:gd name="connsiteY5" fmla="*/ 3424852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1384"/>
              <a:gd name="connsiteX1" fmla="*/ 12192000 w 12192000"/>
              <a:gd name="connsiteY1" fmla="*/ 0 h 3431384"/>
              <a:gd name="connsiteX2" fmla="*/ 12192000 w 12192000"/>
              <a:gd name="connsiteY2" fmla="*/ 3430587 h 3431384"/>
              <a:gd name="connsiteX3" fmla="*/ 6330000 w 12192000"/>
              <a:gd name="connsiteY3" fmla="*/ 3430587 h 3431384"/>
              <a:gd name="connsiteX4" fmla="*/ 6235295 w 12192000"/>
              <a:gd name="connsiteY4" fmla="*/ 3431384 h 3431384"/>
              <a:gd name="connsiteX5" fmla="*/ 6041615 w 12192000"/>
              <a:gd name="connsiteY5" fmla="*/ 3424852 h 3431384"/>
              <a:gd name="connsiteX6" fmla="*/ 5862000 w 12192000"/>
              <a:gd name="connsiteY6" fmla="*/ 3430587 h 3431384"/>
              <a:gd name="connsiteX7" fmla="*/ 0 w 12192000"/>
              <a:gd name="connsiteY7" fmla="*/ 3430587 h 3431384"/>
              <a:gd name="connsiteX8" fmla="*/ 0 w 12192000"/>
              <a:gd name="connsiteY8" fmla="*/ 0 h 3431384"/>
              <a:gd name="connsiteX0" fmla="*/ 0 w 12192000"/>
              <a:gd name="connsiteY0" fmla="*/ 0 h 3431384"/>
              <a:gd name="connsiteX1" fmla="*/ 12192000 w 12192000"/>
              <a:gd name="connsiteY1" fmla="*/ 0 h 3431384"/>
              <a:gd name="connsiteX2" fmla="*/ 12192000 w 12192000"/>
              <a:gd name="connsiteY2" fmla="*/ 3430587 h 3431384"/>
              <a:gd name="connsiteX3" fmla="*/ 6330000 w 12192000"/>
              <a:gd name="connsiteY3" fmla="*/ 3430587 h 3431384"/>
              <a:gd name="connsiteX4" fmla="*/ 6235295 w 12192000"/>
              <a:gd name="connsiteY4" fmla="*/ 3431384 h 3431384"/>
              <a:gd name="connsiteX5" fmla="*/ 6048147 w 12192000"/>
              <a:gd name="connsiteY5" fmla="*/ 3428118 h 3431384"/>
              <a:gd name="connsiteX6" fmla="*/ 5862000 w 12192000"/>
              <a:gd name="connsiteY6" fmla="*/ 3430587 h 3431384"/>
              <a:gd name="connsiteX7" fmla="*/ 0 w 12192000"/>
              <a:gd name="connsiteY7" fmla="*/ 3430587 h 3431384"/>
              <a:gd name="connsiteX8" fmla="*/ 0 w 12192000"/>
              <a:gd name="connsiteY8" fmla="*/ 0 h 3431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1384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235295" y="3431384"/>
                </a:lnTo>
                <a:lnTo>
                  <a:pt x="6048147" y="3428118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BD5E1D9-581E-4597-AA77-A7566F2831FD}" type="datetime4">
              <a:rPr lang="en-US" smtClean="0"/>
              <a:t>May 20, 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Royal Netherlands Meteorological Institute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verticaal"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1"/>
            <a:ext cx="6099173" cy="6873086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10" y="0"/>
            <a:ext cx="9509780" cy="170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4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fbeelding met titel"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102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8849F-589F-4788-A002-4FFD81CF6D7A}" type="datetime4">
              <a:rPr lang="en-US" smtClean="0"/>
              <a:t>May 20, 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Royal Netherlands Meteorological Institute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71214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00FF3C4-CDA4-42CE-A9B3-03F4DB4F8490}" type="datetime4">
              <a:rPr lang="en-US" smtClean="0"/>
              <a:t>May 20, 2022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Royal Netherlands Meteorological Institute</a:t>
            </a:r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6F0FEA1-CD11-4AF8-90E2-8A574F012A5C}" type="datetime4">
              <a:rPr lang="en-US" smtClean="0"/>
              <a:t>May 20, 2022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l-NL"/>
              <a:t>Royal Netherlands Meteorological Institute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DE9AC8F-9B81-4FFD-869E-A5D4C12AA16B}" type="datetime4">
              <a:rPr lang="en-US" smtClean="0"/>
              <a:t>May 20, 2022</a:t>
            </a:fld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Royal Netherlands Meteorological Institute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AF69C696-2DA9-4651-8DAA-7DDC5CCCEB6A}" type="datetime4">
              <a:rPr lang="en-US" smtClean="0"/>
              <a:t>May 20, 2022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Royal Netherlands Meteorological Institute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769B5F2E-E846-4B70-B89D-5353771ED884}" type="datetime4">
              <a:rPr lang="en-US" smtClean="0"/>
              <a:t>May 20, 2022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Royal Netherlands Meteorological Institute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14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421851" y="3926077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5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421851" y="4712093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6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421851" y="5485583"/>
            <a:ext cx="541203" cy="540000"/>
          </a:xfrm>
          <a:blipFill>
            <a:blip r:embed="rId5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A01F8D67-CD82-4997-9A9C-E5FC62EFAA0A}" type="datetime4">
              <a:rPr lang="en-US" smtClean="0"/>
              <a:t>May 20, 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Royal Netherlands Meteorological Institute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3F0F6D-AA40-427C-BB8C-9EEBF8FA1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F8C453-F2ED-4652-B1B8-3D38C6EC4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08B0E48-FB3C-4837-8800-3702C6043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861E-845D-4669-AD24-9C68F84E7E83}" type="datetimeFigureOut">
              <a:rPr lang="nl-NL" smtClean="0"/>
              <a:t>20-5-2022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3709767-F5FA-4CAC-8870-499B7F823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4FD1407-9696-4815-A483-BA4553337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27DB-A005-41AD-93F2-BEE3623103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0083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10" y="0"/>
            <a:ext cx="9509780" cy="170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afbeelding 2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424" cy="6864004"/>
          </a:xfrm>
          <a:custGeom>
            <a:avLst/>
            <a:gdLst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62000 w 6098242"/>
              <a:gd name="connsiteY2" fmla="*/ 708025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5862000 w 6098242"/>
              <a:gd name="connsiteY5" fmla="*/ 6620400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62000 w 6098242"/>
              <a:gd name="connsiteY2" fmla="*/ 708025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6087952 w 6098242"/>
              <a:gd name="connsiteY5" fmla="*/ 6839291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  <a:gd name="connsiteX8" fmla="*/ 0 w 6098242"/>
              <a:gd name="connsiteY8" fmla="*/ 0 h 6858000"/>
              <a:gd name="connsiteX0" fmla="*/ 0 w 6098242"/>
              <a:gd name="connsiteY0" fmla="*/ 0 h 6864004"/>
              <a:gd name="connsiteX1" fmla="*/ 5862000 w 6098242"/>
              <a:gd name="connsiteY1" fmla="*/ 0 h 6864004"/>
              <a:gd name="connsiteX2" fmla="*/ 5862000 w 6098242"/>
              <a:gd name="connsiteY2" fmla="*/ 708025 h 6864004"/>
              <a:gd name="connsiteX3" fmla="*/ 6098242 w 6098242"/>
              <a:gd name="connsiteY3" fmla="*/ 708025 h 6864004"/>
              <a:gd name="connsiteX4" fmla="*/ 6098242 w 6098242"/>
              <a:gd name="connsiteY4" fmla="*/ 6620400 h 6864004"/>
              <a:gd name="connsiteX5" fmla="*/ 6091482 w 6098242"/>
              <a:gd name="connsiteY5" fmla="*/ 6864004 h 6864004"/>
              <a:gd name="connsiteX6" fmla="*/ 5862000 w 6098242"/>
              <a:gd name="connsiteY6" fmla="*/ 6858000 h 6864004"/>
              <a:gd name="connsiteX7" fmla="*/ 0 w 6098242"/>
              <a:gd name="connsiteY7" fmla="*/ 6858000 h 6864004"/>
              <a:gd name="connsiteX8" fmla="*/ 0 w 6098242"/>
              <a:gd name="connsiteY8" fmla="*/ 0 h 6864004"/>
              <a:gd name="connsiteX0" fmla="*/ 0 w 6098242"/>
              <a:gd name="connsiteY0" fmla="*/ 0 h 6864004"/>
              <a:gd name="connsiteX1" fmla="*/ 5862000 w 6098242"/>
              <a:gd name="connsiteY1" fmla="*/ 0 h 6864004"/>
              <a:gd name="connsiteX2" fmla="*/ 5557200 w 6098242"/>
              <a:gd name="connsiteY2" fmla="*/ 1229995 h 6864004"/>
              <a:gd name="connsiteX3" fmla="*/ 6098242 w 6098242"/>
              <a:gd name="connsiteY3" fmla="*/ 708025 h 6864004"/>
              <a:gd name="connsiteX4" fmla="*/ 6098242 w 6098242"/>
              <a:gd name="connsiteY4" fmla="*/ 6620400 h 6864004"/>
              <a:gd name="connsiteX5" fmla="*/ 6091482 w 6098242"/>
              <a:gd name="connsiteY5" fmla="*/ 6864004 h 6864004"/>
              <a:gd name="connsiteX6" fmla="*/ 5862000 w 6098242"/>
              <a:gd name="connsiteY6" fmla="*/ 6858000 h 6864004"/>
              <a:gd name="connsiteX7" fmla="*/ 0 w 6098242"/>
              <a:gd name="connsiteY7" fmla="*/ 6858000 h 6864004"/>
              <a:gd name="connsiteX8" fmla="*/ 0 w 6098242"/>
              <a:gd name="connsiteY8" fmla="*/ 0 h 6864004"/>
              <a:gd name="connsiteX0" fmla="*/ 0 w 6102052"/>
              <a:gd name="connsiteY0" fmla="*/ 0 h 6864004"/>
              <a:gd name="connsiteX1" fmla="*/ 5862000 w 6102052"/>
              <a:gd name="connsiteY1" fmla="*/ 0 h 6864004"/>
              <a:gd name="connsiteX2" fmla="*/ 5557200 w 6102052"/>
              <a:gd name="connsiteY2" fmla="*/ 1229995 h 6864004"/>
              <a:gd name="connsiteX3" fmla="*/ 6102052 w 6102052"/>
              <a:gd name="connsiteY3" fmla="*/ 997585 h 6864004"/>
              <a:gd name="connsiteX4" fmla="*/ 6098242 w 6102052"/>
              <a:gd name="connsiteY4" fmla="*/ 6620400 h 6864004"/>
              <a:gd name="connsiteX5" fmla="*/ 6091482 w 6102052"/>
              <a:gd name="connsiteY5" fmla="*/ 6864004 h 6864004"/>
              <a:gd name="connsiteX6" fmla="*/ 5862000 w 6102052"/>
              <a:gd name="connsiteY6" fmla="*/ 6858000 h 6864004"/>
              <a:gd name="connsiteX7" fmla="*/ 0 w 6102052"/>
              <a:gd name="connsiteY7" fmla="*/ 6858000 h 6864004"/>
              <a:gd name="connsiteX8" fmla="*/ 0 w 6102052"/>
              <a:gd name="connsiteY8" fmla="*/ 0 h 6864004"/>
              <a:gd name="connsiteX0" fmla="*/ 0 w 6098424"/>
              <a:gd name="connsiteY0" fmla="*/ 0 h 6864004"/>
              <a:gd name="connsiteX1" fmla="*/ 5862000 w 6098424"/>
              <a:gd name="connsiteY1" fmla="*/ 0 h 6864004"/>
              <a:gd name="connsiteX2" fmla="*/ 5557200 w 6098424"/>
              <a:gd name="connsiteY2" fmla="*/ 1229995 h 6864004"/>
              <a:gd name="connsiteX3" fmla="*/ 6098424 w 6098424"/>
              <a:gd name="connsiteY3" fmla="*/ 1262471 h 6864004"/>
              <a:gd name="connsiteX4" fmla="*/ 6098242 w 6098424"/>
              <a:gd name="connsiteY4" fmla="*/ 6620400 h 6864004"/>
              <a:gd name="connsiteX5" fmla="*/ 6091482 w 6098424"/>
              <a:gd name="connsiteY5" fmla="*/ 6864004 h 6864004"/>
              <a:gd name="connsiteX6" fmla="*/ 5862000 w 6098424"/>
              <a:gd name="connsiteY6" fmla="*/ 6858000 h 6864004"/>
              <a:gd name="connsiteX7" fmla="*/ 0 w 6098424"/>
              <a:gd name="connsiteY7" fmla="*/ 6858000 h 6864004"/>
              <a:gd name="connsiteX8" fmla="*/ 0 w 6098424"/>
              <a:gd name="connsiteY8" fmla="*/ 0 h 6864004"/>
              <a:gd name="connsiteX0" fmla="*/ 0 w 6098424"/>
              <a:gd name="connsiteY0" fmla="*/ 0 h 6864004"/>
              <a:gd name="connsiteX1" fmla="*/ 5862000 w 6098424"/>
              <a:gd name="connsiteY1" fmla="*/ 0 h 6864004"/>
              <a:gd name="connsiteX2" fmla="*/ 5764029 w 6098424"/>
              <a:gd name="connsiteY2" fmla="*/ 1266281 h 6864004"/>
              <a:gd name="connsiteX3" fmla="*/ 6098424 w 6098424"/>
              <a:gd name="connsiteY3" fmla="*/ 1262471 h 6864004"/>
              <a:gd name="connsiteX4" fmla="*/ 6098242 w 6098424"/>
              <a:gd name="connsiteY4" fmla="*/ 6620400 h 6864004"/>
              <a:gd name="connsiteX5" fmla="*/ 6091482 w 6098424"/>
              <a:gd name="connsiteY5" fmla="*/ 6864004 h 6864004"/>
              <a:gd name="connsiteX6" fmla="*/ 5862000 w 6098424"/>
              <a:gd name="connsiteY6" fmla="*/ 6858000 h 6864004"/>
              <a:gd name="connsiteX7" fmla="*/ 0 w 6098424"/>
              <a:gd name="connsiteY7" fmla="*/ 6858000 h 6864004"/>
              <a:gd name="connsiteX8" fmla="*/ 0 w 6098424"/>
              <a:gd name="connsiteY8" fmla="*/ 0 h 6864004"/>
              <a:gd name="connsiteX0" fmla="*/ 0 w 6098424"/>
              <a:gd name="connsiteY0" fmla="*/ 0 h 6864004"/>
              <a:gd name="connsiteX1" fmla="*/ 5767658 w 6098424"/>
              <a:gd name="connsiteY1" fmla="*/ 0 h 6864004"/>
              <a:gd name="connsiteX2" fmla="*/ 5764029 w 6098424"/>
              <a:gd name="connsiteY2" fmla="*/ 1266281 h 6864004"/>
              <a:gd name="connsiteX3" fmla="*/ 6098424 w 6098424"/>
              <a:gd name="connsiteY3" fmla="*/ 1262471 h 6864004"/>
              <a:gd name="connsiteX4" fmla="*/ 6098242 w 6098424"/>
              <a:gd name="connsiteY4" fmla="*/ 6620400 h 6864004"/>
              <a:gd name="connsiteX5" fmla="*/ 6091482 w 6098424"/>
              <a:gd name="connsiteY5" fmla="*/ 6864004 h 6864004"/>
              <a:gd name="connsiteX6" fmla="*/ 5862000 w 6098424"/>
              <a:gd name="connsiteY6" fmla="*/ 6858000 h 6864004"/>
              <a:gd name="connsiteX7" fmla="*/ 0 w 6098424"/>
              <a:gd name="connsiteY7" fmla="*/ 6858000 h 6864004"/>
              <a:gd name="connsiteX8" fmla="*/ 0 w 6098424"/>
              <a:gd name="connsiteY8" fmla="*/ 0 h 6864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8424" h="6864004">
                <a:moveTo>
                  <a:pt x="0" y="0"/>
                </a:moveTo>
                <a:lnTo>
                  <a:pt x="5767658" y="0"/>
                </a:lnTo>
                <a:cubicBezTo>
                  <a:pt x="5766448" y="422094"/>
                  <a:pt x="5765239" y="844187"/>
                  <a:pt x="5764029" y="1266281"/>
                </a:cubicBezTo>
                <a:lnTo>
                  <a:pt x="6098424" y="1262471"/>
                </a:lnTo>
                <a:cubicBezTo>
                  <a:pt x="6098363" y="3048447"/>
                  <a:pt x="6098303" y="4834424"/>
                  <a:pt x="6098242" y="6620400"/>
                </a:cubicBezTo>
                <a:lnTo>
                  <a:pt x="6091482" y="6864004"/>
                </a:lnTo>
                <a:lnTo>
                  <a:pt x="586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10" y="0"/>
            <a:ext cx="9509780" cy="1702250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6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3936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B40C49AF-BE20-4806-A261-7AFE8DC812C7}" type="datetime4">
              <a:rPr lang="en-US" smtClean="0"/>
              <a:t>May 20, 2022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Royal Netherlands Meteorological Institute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tx1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684000" indent="-21600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afbeelding 2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64004"/>
          </a:xfrm>
          <a:custGeom>
            <a:avLst/>
            <a:gdLst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62000 w 6098242"/>
              <a:gd name="connsiteY2" fmla="*/ 708025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5862000 w 6098242"/>
              <a:gd name="connsiteY5" fmla="*/ 6620400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62000 w 6098242"/>
              <a:gd name="connsiteY2" fmla="*/ 708025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6087952 w 6098242"/>
              <a:gd name="connsiteY5" fmla="*/ 6839291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  <a:gd name="connsiteX8" fmla="*/ 0 w 6098242"/>
              <a:gd name="connsiteY8" fmla="*/ 0 h 6858000"/>
              <a:gd name="connsiteX0" fmla="*/ 0 w 6098242"/>
              <a:gd name="connsiteY0" fmla="*/ 0 h 6864004"/>
              <a:gd name="connsiteX1" fmla="*/ 5862000 w 6098242"/>
              <a:gd name="connsiteY1" fmla="*/ 0 h 6864004"/>
              <a:gd name="connsiteX2" fmla="*/ 5862000 w 6098242"/>
              <a:gd name="connsiteY2" fmla="*/ 708025 h 6864004"/>
              <a:gd name="connsiteX3" fmla="*/ 6098242 w 6098242"/>
              <a:gd name="connsiteY3" fmla="*/ 708025 h 6864004"/>
              <a:gd name="connsiteX4" fmla="*/ 6098242 w 6098242"/>
              <a:gd name="connsiteY4" fmla="*/ 6620400 h 6864004"/>
              <a:gd name="connsiteX5" fmla="*/ 6091482 w 6098242"/>
              <a:gd name="connsiteY5" fmla="*/ 6864004 h 6864004"/>
              <a:gd name="connsiteX6" fmla="*/ 5862000 w 6098242"/>
              <a:gd name="connsiteY6" fmla="*/ 6858000 h 6864004"/>
              <a:gd name="connsiteX7" fmla="*/ 0 w 6098242"/>
              <a:gd name="connsiteY7" fmla="*/ 6858000 h 6864004"/>
              <a:gd name="connsiteX8" fmla="*/ 0 w 6098242"/>
              <a:gd name="connsiteY8" fmla="*/ 0 h 6864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8242" h="6864004">
                <a:moveTo>
                  <a:pt x="0" y="0"/>
                </a:moveTo>
                <a:lnTo>
                  <a:pt x="5862000" y="0"/>
                </a:lnTo>
                <a:lnTo>
                  <a:pt x="5862000" y="708025"/>
                </a:lnTo>
                <a:lnTo>
                  <a:pt x="6098242" y="708025"/>
                </a:lnTo>
                <a:lnTo>
                  <a:pt x="6098242" y="6620400"/>
                </a:lnTo>
                <a:lnTo>
                  <a:pt x="6091482" y="6864004"/>
                </a:lnTo>
                <a:lnTo>
                  <a:pt x="586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A3D8772-8BFE-45C3-BED5-D3BB73A34636}" type="datetime4">
              <a:rPr lang="en-US" smtClean="0"/>
              <a:t>May 20, 2022</a:t>
            </a:fld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Royal Netherlands Meteorological Institute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tx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999AF42-75BE-4007-9B4D-B9E5DB18537D}" type="datetime4">
              <a:rPr lang="en-US" smtClean="0"/>
              <a:t>May 20, 2022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Royal Netherlands Meteorological Institute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6C7E-47B3-43FA-950E-515FA83CEFB8}" type="datetime4">
              <a:rPr lang="en-US" smtClean="0"/>
              <a:t>May 20, 2022</a:t>
            </a:fld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Royal Netherlands Meteorological Institute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8C53143-E97C-4D35-82AB-EA26BDE7A2FA}" type="datetime4">
              <a:rPr lang="en-US" smtClean="0"/>
              <a:t>May 20, 2022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 dirty="0"/>
              <a:t>Royal Netherlands Meteorological </a:t>
            </a:r>
            <a:r>
              <a:rPr lang="nl-NL" dirty="0" err="1"/>
              <a:t>Institute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44" r:id="rId2"/>
    <p:sldLayoutId id="2147483743" r:id="rId3"/>
    <p:sldLayoutId id="2147483738" r:id="rId4"/>
    <p:sldLayoutId id="2147483749" r:id="rId5"/>
    <p:sldLayoutId id="2147483690" r:id="rId6"/>
    <p:sldLayoutId id="2147483728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89" r:id="rId14"/>
    <p:sldLayoutId id="2147483712" r:id="rId15"/>
    <p:sldLayoutId id="2147483711" r:id="rId16"/>
    <p:sldLayoutId id="2147483675" r:id="rId17"/>
    <p:sldLayoutId id="2147483657" r:id="rId18"/>
    <p:sldLayoutId id="2147483691" r:id="rId19"/>
    <p:sldLayoutId id="2147483729" r:id="rId20"/>
    <p:sldLayoutId id="2147483739" r:id="rId21"/>
    <p:sldLayoutId id="2147483740" r:id="rId22"/>
    <p:sldLayoutId id="2147483718" r:id="rId23"/>
    <p:sldLayoutId id="2147483717" r:id="rId24"/>
    <p:sldLayoutId id="2147483714" r:id="rId25"/>
    <p:sldLayoutId id="2147483713" r:id="rId26"/>
    <p:sldLayoutId id="2147483716" r:id="rId27"/>
    <p:sldLayoutId id="2147483715" r:id="rId28"/>
    <p:sldLayoutId id="2147483707" r:id="rId29"/>
    <p:sldLayoutId id="2147483667" r:id="rId30"/>
    <p:sldLayoutId id="2147483748" r:id="rId31"/>
    <p:sldLayoutId id="2147483747" r:id="rId32"/>
    <p:sldLayoutId id="2147483702" r:id="rId33"/>
    <p:sldLayoutId id="2147483721" r:id="rId34"/>
    <p:sldLayoutId id="2147483700" r:id="rId35"/>
    <p:sldLayoutId id="2147483692" r:id="rId36"/>
    <p:sldLayoutId id="2147483722" r:id="rId37"/>
    <p:sldLayoutId id="2147483723" r:id="rId38"/>
    <p:sldLayoutId id="2147483750" r:id="rId3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Verdana" panose="020B060403050404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ruisdael-observatory.nl/the-saharan-dust-plume-over-the-netherlands-on-16-march-2022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E4222897-EF6F-4F64-8B76-5A84AB5C39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7726" y="2232642"/>
            <a:ext cx="9412543" cy="1039064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nl-NL" sz="3400" dirty="0">
                <a:solidFill>
                  <a:schemeClr val="accent1">
                    <a:lumMod val="75000"/>
                  </a:schemeClr>
                </a:solidFill>
              </a:rPr>
              <a:t>Scanning Doppler wind lidar </a:t>
            </a:r>
            <a:br>
              <a:rPr lang="nl-NL" sz="3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l-NL" sz="3400" dirty="0">
                <a:solidFill>
                  <a:schemeClr val="accent1">
                    <a:lumMod val="75000"/>
                  </a:schemeClr>
                </a:solidFill>
              </a:rPr>
              <a:t>at Ruisdael </a:t>
            </a:r>
            <a:r>
              <a:rPr lang="nl-NL" sz="3400" dirty="0" err="1">
                <a:solidFill>
                  <a:schemeClr val="accent1">
                    <a:lumMod val="75000"/>
                  </a:schemeClr>
                </a:solidFill>
              </a:rPr>
              <a:t>Observatory</a:t>
            </a:r>
            <a:endParaRPr lang="nl-NL" sz="3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Ondertitel 7">
            <a:extLst>
              <a:ext uri="{FF2B5EF4-FFF2-40B4-BE49-F238E27FC236}">
                <a16:creationId xmlns:a16="http://schemas.microsoft.com/office/drawing/2014/main" id="{AEA0126B-1D5C-474F-BC29-D7A7CD63C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0907" y="3429000"/>
            <a:ext cx="8538586" cy="178607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nl-NL" sz="2000" b="1" dirty="0"/>
              <a:t>Steven Knoop</a:t>
            </a:r>
            <a:endParaRPr lang="nl-NL" sz="2000" dirty="0"/>
          </a:p>
          <a:p>
            <a:pPr algn="ctr"/>
            <a:r>
              <a:rPr lang="nl-NL" sz="2000" dirty="0"/>
              <a:t>KNMI, The Netherlands</a:t>
            </a:r>
          </a:p>
          <a:p>
            <a:pPr algn="ctr"/>
            <a:r>
              <a:rPr lang="nl-NL" sz="2000" dirty="0"/>
              <a:t>steven.knoop@knmi.nl </a:t>
            </a:r>
          </a:p>
          <a:p>
            <a:pPr algn="ctr"/>
            <a:endParaRPr lang="nl-NL" sz="2000" dirty="0"/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05ACAB1D-48ED-4E8E-87DA-F78E5A49D936}"/>
              </a:ext>
            </a:extLst>
          </p:cNvPr>
          <p:cNvGrpSpPr/>
          <p:nvPr/>
        </p:nvGrpSpPr>
        <p:grpSpPr>
          <a:xfrm>
            <a:off x="6096000" y="5213024"/>
            <a:ext cx="5982407" cy="1521626"/>
            <a:chOff x="6192502" y="5332236"/>
            <a:chExt cx="5982407" cy="1521626"/>
          </a:xfrm>
        </p:grpSpPr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8F43E90C-E0B0-4B3F-8B38-41CFD7E57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3283" y="5332236"/>
              <a:ext cx="1521626" cy="1521626"/>
            </a:xfrm>
            <a:prstGeom prst="rect">
              <a:avLst/>
            </a:prstGeom>
          </p:spPr>
        </p:pic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7371FC37-3F86-4ECE-919B-8DAA2CDF2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2502" y="5332236"/>
              <a:ext cx="4479732" cy="1521626"/>
            </a:xfrm>
            <a:prstGeom prst="rect">
              <a:avLst/>
            </a:prstGeom>
          </p:spPr>
        </p:pic>
      </p:grpSp>
      <p:pic>
        <p:nvPicPr>
          <p:cNvPr id="13" name="Afbeelding 12" descr="Afbeelding met tekst, lucht, boom, buiten&#10;&#10;Automatisch gegenereerde beschrijving">
            <a:extLst>
              <a:ext uri="{FF2B5EF4-FFF2-40B4-BE49-F238E27FC236}">
                <a16:creationId xmlns:a16="http://schemas.microsoft.com/office/drawing/2014/main" id="{BBDD4A6B-B2C7-4BF7-AFF4-1925BCAB7B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9" b="40921"/>
          <a:stretch/>
        </p:blipFill>
        <p:spPr>
          <a:xfrm rot="5400000">
            <a:off x="-2038881" y="2031393"/>
            <a:ext cx="6865488" cy="2787726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577124DC-8337-4C78-9412-5DDBFD4D448E}"/>
              </a:ext>
            </a:extLst>
          </p:cNvPr>
          <p:cNvSpPr txBox="1"/>
          <p:nvPr/>
        </p:nvSpPr>
        <p:spPr>
          <a:xfrm>
            <a:off x="10041622" y="131982"/>
            <a:ext cx="21332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EGU22-11985</a:t>
            </a:r>
          </a:p>
          <a:p>
            <a:r>
              <a:rPr lang="nl-NL" dirty="0"/>
              <a:t>Display </a:t>
            </a:r>
            <a:r>
              <a:rPr lang="nl-NL" dirty="0" err="1"/>
              <a:t>material</a:t>
            </a:r>
            <a:endParaRPr lang="nl-NL" dirty="0"/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4D083642-9E74-4310-847D-4F58C0068B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532" y="4387109"/>
            <a:ext cx="2347541" cy="234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3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481889-4521-4F9C-B362-4A0C8BC02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Vertical velocity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02CE5A-679F-4B94-8834-C582EB1D9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030" y="1343818"/>
            <a:ext cx="10515600" cy="4351338"/>
          </a:xfrm>
        </p:spPr>
        <p:txBody>
          <a:bodyPr/>
          <a:lstStyle/>
          <a:p>
            <a:r>
              <a:rPr lang="en-US" dirty="0"/>
              <a:t>From DBS scan (one of the 5 beams)</a:t>
            </a:r>
          </a:p>
          <a:p>
            <a:r>
              <a:rPr lang="en-US" dirty="0"/>
              <a:t>From vertical staring scan (“continuous”)</a:t>
            </a:r>
            <a:endParaRPr lang="nl-NL" dirty="0"/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9E8BBA28-6F07-4053-8017-42A9A1CF5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94" y="2783401"/>
            <a:ext cx="5490944" cy="335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C992A51E-4057-4FA0-AD6A-54363E131E17}"/>
              </a:ext>
            </a:extLst>
          </p:cNvPr>
          <p:cNvGrpSpPr/>
          <p:nvPr/>
        </p:nvGrpSpPr>
        <p:grpSpPr>
          <a:xfrm>
            <a:off x="5981498" y="2669381"/>
            <a:ext cx="6080822" cy="3693141"/>
            <a:chOff x="962834" y="3349690"/>
            <a:chExt cx="6080822" cy="3693141"/>
          </a:xfrm>
        </p:grpSpPr>
        <p:pic>
          <p:nvPicPr>
            <p:cNvPr id="3078" name="Picture 6">
              <a:extLst>
                <a:ext uri="{FF2B5EF4-FFF2-40B4-BE49-F238E27FC236}">
                  <a16:creationId xmlns:a16="http://schemas.microsoft.com/office/drawing/2014/main" id="{D81ED223-EF59-487A-A28D-826FE551EE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889"/>
            <a:stretch/>
          </p:blipFill>
          <p:spPr bwMode="auto">
            <a:xfrm>
              <a:off x="962834" y="3648269"/>
              <a:ext cx="5959007" cy="3394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5B0EFE26-E67F-41D5-BBB6-A23D70E50D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9" b="95533"/>
            <a:stretch/>
          </p:blipFill>
          <p:spPr bwMode="auto">
            <a:xfrm>
              <a:off x="1084649" y="3349690"/>
              <a:ext cx="5959007" cy="298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3685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FBB93C-53DB-47D5-95E3-A38E0518D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2001" cy="1283516"/>
          </a:xfrm>
        </p:spPr>
        <p:txBody>
          <a:bodyPr>
            <a:normAutofit/>
          </a:bodyPr>
          <a:lstStyle/>
          <a:p>
            <a:r>
              <a:rPr lang="en-US" dirty="0"/>
              <a:t>Range Height Indicator (RHI) scans</a:t>
            </a:r>
            <a:endParaRPr lang="nl-NL" dirty="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AE51275C-7E83-408B-9EE9-258E515B48A3}"/>
              </a:ext>
            </a:extLst>
          </p:cNvPr>
          <p:cNvGrpSpPr>
            <a:grpSpLocks noChangeAspect="1"/>
          </p:cNvGrpSpPr>
          <p:nvPr/>
        </p:nvGrpSpPr>
        <p:grpSpPr>
          <a:xfrm>
            <a:off x="786224" y="1283517"/>
            <a:ext cx="4700447" cy="4933236"/>
            <a:chOff x="5607698" y="1526457"/>
            <a:chExt cx="4887003" cy="4650506"/>
          </a:xfrm>
        </p:grpSpPr>
        <p:pic>
          <p:nvPicPr>
            <p:cNvPr id="4" name="Afbeelding 3" descr="Afbeelding met tekst, verschillend, variëteit, verschillende&#10;&#10;Automatisch gegenereerde beschrijving">
              <a:extLst>
                <a:ext uri="{FF2B5EF4-FFF2-40B4-BE49-F238E27FC236}">
                  <a16:creationId xmlns:a16="http://schemas.microsoft.com/office/drawing/2014/main" id="{1EFCC501-C305-4CD5-A33C-B64B5C0948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92"/>
            <a:stretch/>
          </p:blipFill>
          <p:spPr>
            <a:xfrm>
              <a:off x="5607698" y="1526457"/>
              <a:ext cx="4887003" cy="4650506"/>
            </a:xfrm>
            <a:prstGeom prst="rect">
              <a:avLst/>
            </a:prstGeom>
          </p:spPr>
        </p:pic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AB6F1D48-96DA-4125-ABA5-B439D30E8229}"/>
                </a:ext>
              </a:extLst>
            </p:cNvPr>
            <p:cNvSpPr/>
            <p:nvPr/>
          </p:nvSpPr>
          <p:spPr>
            <a:xfrm>
              <a:off x="5607698" y="1716833"/>
              <a:ext cx="205273" cy="10916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5" name="Afbeelding 4">
            <a:extLst>
              <a:ext uri="{FF2B5EF4-FFF2-40B4-BE49-F238E27FC236}">
                <a16:creationId xmlns:a16="http://schemas.microsoft.com/office/drawing/2014/main" id="{CAA90AD8-2F84-45B8-8AE9-F0752CCAF4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79"/>
          <a:stretch/>
        </p:blipFill>
        <p:spPr>
          <a:xfrm>
            <a:off x="5486671" y="2083266"/>
            <a:ext cx="6622581" cy="3300164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64558D6D-6D83-446B-88BE-60627BFC87EA}"/>
              </a:ext>
            </a:extLst>
          </p:cNvPr>
          <p:cNvSpPr txBox="1"/>
          <p:nvPr/>
        </p:nvSpPr>
        <p:spPr>
          <a:xfrm>
            <a:off x="9315777" y="5570422"/>
            <a:ext cx="2793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Single scan 3 minutes</a:t>
            </a:r>
          </a:p>
          <a:p>
            <a:r>
              <a:rPr lang="en-US" dirty="0"/>
              <a:t>(1 sec, 1°)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9939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FBB93C-53DB-47D5-95E3-A38E0518D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2001" cy="1283516"/>
          </a:xfrm>
        </p:spPr>
        <p:txBody>
          <a:bodyPr>
            <a:normAutofit/>
          </a:bodyPr>
          <a:lstStyle/>
          <a:p>
            <a:r>
              <a:rPr lang="en-US" dirty="0"/>
              <a:t>Plan Position Indicator (PPI) scans</a:t>
            </a:r>
            <a:endParaRPr lang="nl-NL" dirty="0"/>
          </a:p>
        </p:txBody>
      </p:sp>
      <p:pic>
        <p:nvPicPr>
          <p:cNvPr id="4" name="Afbeelding 3" descr="Afbeelding met tekst, verschillend, variëteit, verschillende&#10;&#10;Automatisch gegenereerde beschrijving">
            <a:extLst>
              <a:ext uri="{FF2B5EF4-FFF2-40B4-BE49-F238E27FC236}">
                <a16:creationId xmlns:a16="http://schemas.microsoft.com/office/drawing/2014/main" id="{1EFCC501-C305-4CD5-A33C-B64B5C0948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42"/>
          <a:stretch/>
        </p:blipFill>
        <p:spPr>
          <a:xfrm>
            <a:off x="334348" y="1526457"/>
            <a:ext cx="4862804" cy="4650506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F8B93E18-4C96-4A93-8811-296EB1F6EC8C}"/>
              </a:ext>
            </a:extLst>
          </p:cNvPr>
          <p:cNvSpPr txBox="1"/>
          <p:nvPr/>
        </p:nvSpPr>
        <p:spPr>
          <a:xfrm>
            <a:off x="9017885" y="6001228"/>
            <a:ext cx="2839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Single scan 2 minutes</a:t>
            </a:r>
          </a:p>
          <a:p>
            <a:r>
              <a:rPr lang="en-US" dirty="0"/>
              <a:t>(full PPI, 1 sec, 3°)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4FE5A9C-F752-4A98-A144-6507EA8B33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814" y="1392074"/>
            <a:ext cx="5298024" cy="448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22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jdelijke aanduiding voor inhoud 2">
            <a:extLst>
              <a:ext uri="{FF2B5EF4-FFF2-40B4-BE49-F238E27FC236}">
                <a16:creationId xmlns:a16="http://schemas.microsoft.com/office/drawing/2014/main" id="{C273C424-FC2E-4A6F-AA49-A12C06231EA8}"/>
              </a:ext>
            </a:extLst>
          </p:cNvPr>
          <p:cNvSpPr txBox="1">
            <a:spLocks/>
          </p:cNvSpPr>
          <p:nvPr/>
        </p:nvSpPr>
        <p:spPr>
          <a:xfrm>
            <a:off x="6096001" y="2262433"/>
            <a:ext cx="6095999" cy="3970851"/>
          </a:xfrm>
          <a:prstGeom prst="rect">
            <a:avLst/>
          </a:prstGeom>
        </p:spPr>
        <p:txBody>
          <a:bodyPr>
            <a:noAutofit/>
          </a:bodyPr>
          <a:lstStyle>
            <a:lvl1pPr marL="316800" indent="-316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Verdana" panose="020B060403050404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/>
              <a:t>Task</a:t>
            </a:r>
            <a:r>
              <a:rPr lang="nl-NL" dirty="0"/>
              <a:t>: </a:t>
            </a:r>
            <a:r>
              <a:rPr lang="nl-NL" dirty="0" err="1"/>
              <a:t>measure</a:t>
            </a:r>
            <a:r>
              <a:rPr lang="nl-NL" dirty="0"/>
              <a:t> 3D wind field </a:t>
            </a:r>
            <a:r>
              <a:rPr lang="nl-NL" dirty="0" err="1"/>
              <a:t>around</a:t>
            </a:r>
            <a:r>
              <a:rPr lang="nl-NL" dirty="0"/>
              <a:t> Cabauw &amp; wind </a:t>
            </a:r>
            <a:r>
              <a:rPr lang="nl-NL" dirty="0" err="1"/>
              <a:t>profiles</a:t>
            </a:r>
            <a:r>
              <a:rPr lang="nl-NL" dirty="0"/>
              <a:t> up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boundary</a:t>
            </a:r>
            <a:r>
              <a:rPr lang="nl-NL" dirty="0"/>
              <a:t> </a:t>
            </a:r>
            <a:r>
              <a:rPr lang="nl-NL" dirty="0" err="1"/>
              <a:t>layer</a:t>
            </a:r>
            <a:endParaRPr lang="nl-NL" dirty="0"/>
          </a:p>
          <a:p>
            <a:r>
              <a:rPr lang="nl-NL" dirty="0" err="1"/>
              <a:t>Measuring</a:t>
            </a:r>
            <a:r>
              <a:rPr lang="nl-NL" dirty="0"/>
              <a:t> program: </a:t>
            </a:r>
            <a:r>
              <a:rPr lang="nl-NL" dirty="0" err="1"/>
              <a:t>Alternating</a:t>
            </a:r>
            <a:r>
              <a:rPr lang="nl-NL" dirty="0"/>
              <a:t> </a:t>
            </a:r>
            <a:r>
              <a:rPr lang="nl-NL" dirty="0" err="1"/>
              <a:t>between</a:t>
            </a:r>
            <a:r>
              <a:rPr lang="nl-NL" dirty="0"/>
              <a:t> different scan </a:t>
            </a:r>
            <a:r>
              <a:rPr lang="nl-NL" dirty="0" err="1"/>
              <a:t>patterns</a:t>
            </a:r>
            <a:r>
              <a:rPr lang="nl-NL" dirty="0"/>
              <a:t> (DBS, </a:t>
            </a:r>
            <a:r>
              <a:rPr lang="nl-NL" dirty="0" err="1"/>
              <a:t>vertical</a:t>
            </a:r>
            <a:r>
              <a:rPr lang="nl-NL" dirty="0"/>
              <a:t> </a:t>
            </a:r>
            <a:r>
              <a:rPr lang="nl-NL" dirty="0" err="1"/>
              <a:t>staring</a:t>
            </a:r>
            <a:r>
              <a:rPr lang="nl-NL" dirty="0"/>
              <a:t>, PPI/RHI)</a:t>
            </a:r>
          </a:p>
          <a:p>
            <a:r>
              <a:rPr lang="nl-NL" dirty="0" err="1"/>
              <a:t>Dedicated</a:t>
            </a:r>
            <a:r>
              <a:rPr lang="nl-NL" dirty="0"/>
              <a:t> </a:t>
            </a:r>
            <a:r>
              <a:rPr lang="nl-NL" dirty="0" err="1"/>
              <a:t>measurement</a:t>
            </a:r>
            <a:r>
              <a:rPr lang="nl-NL" dirty="0"/>
              <a:t> </a:t>
            </a:r>
            <a:r>
              <a:rPr lang="nl-NL" dirty="0" err="1"/>
              <a:t>campaigns</a:t>
            </a:r>
            <a:r>
              <a:rPr lang="nl-NL" dirty="0"/>
              <a:t> </a:t>
            </a:r>
            <a:r>
              <a:rPr lang="nl-NL" dirty="0" err="1"/>
              <a:t>within</a:t>
            </a:r>
            <a:r>
              <a:rPr lang="nl-NL" dirty="0"/>
              <a:t> Ruisdael </a:t>
            </a:r>
            <a:r>
              <a:rPr lang="nl-NL" dirty="0" err="1"/>
              <a:t>Observatory</a:t>
            </a:r>
            <a:r>
              <a:rPr lang="nl-NL" dirty="0"/>
              <a:t> (</a:t>
            </a:r>
            <a:r>
              <a:rPr lang="nl-NL" dirty="0" err="1"/>
              <a:t>synergy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other</a:t>
            </a:r>
            <a:r>
              <a:rPr lang="nl-NL" dirty="0"/>
              <a:t> (remote </a:t>
            </a:r>
            <a:r>
              <a:rPr lang="nl-NL" dirty="0" err="1"/>
              <a:t>sensing</a:t>
            </a:r>
            <a:r>
              <a:rPr lang="nl-NL" dirty="0"/>
              <a:t>) </a:t>
            </a:r>
            <a:r>
              <a:rPr lang="nl-NL" dirty="0" err="1"/>
              <a:t>instruments</a:t>
            </a:r>
            <a:r>
              <a:rPr lang="nl-NL" dirty="0"/>
              <a:t>)</a:t>
            </a:r>
          </a:p>
        </p:txBody>
      </p:sp>
      <p:pic>
        <p:nvPicPr>
          <p:cNvPr id="8" name="Tijdelijke aanduiding voor inhoud 6" descr="Afbeelding met gras, buiten, lucht, bewolkt&#10;&#10;Automatisch gegenereerde beschrijving">
            <a:extLst>
              <a:ext uri="{FF2B5EF4-FFF2-40B4-BE49-F238E27FC236}">
                <a16:creationId xmlns:a16="http://schemas.microsoft.com/office/drawing/2014/main" id="{0D9BBF4B-2DB2-44AE-8093-9A56AE7BFC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8" y="2262433"/>
            <a:ext cx="6020582" cy="451543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4266FD6-55E2-44B7-A7D0-3E478BF7F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Scanning Doppler wind lidar @ Cabauw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284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5BD6E8-65B4-4CC6-83A1-0FF9D4071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8434"/>
            <a:ext cx="12171299" cy="1563479"/>
          </a:xfrm>
        </p:spPr>
        <p:txBody>
          <a:bodyPr/>
          <a:lstStyle/>
          <a:p>
            <a:pPr algn="ctr"/>
            <a:r>
              <a:rPr lang="nl-NL" b="1" dirty="0"/>
              <a:t>Scanning Doppler wind lidar @ Cabauw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691652-ABAF-460E-BDBC-7E119704E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01" y="1591915"/>
            <a:ext cx="7900555" cy="5266085"/>
          </a:xfrm>
        </p:spPr>
        <p:txBody>
          <a:bodyPr>
            <a:normAutofit/>
          </a:bodyPr>
          <a:lstStyle/>
          <a:p>
            <a:r>
              <a:rPr lang="nl-NL" dirty="0" err="1"/>
              <a:t>Leosphere</a:t>
            </a:r>
            <a:r>
              <a:rPr lang="nl-NL" dirty="0"/>
              <a:t> </a:t>
            </a:r>
            <a:r>
              <a:rPr lang="nl-NL" dirty="0" err="1"/>
              <a:t>Windcube</a:t>
            </a:r>
            <a:r>
              <a:rPr lang="nl-NL" dirty="0"/>
              <a:t> 200S</a:t>
            </a:r>
          </a:p>
          <a:p>
            <a:r>
              <a:rPr lang="nl-NL" dirty="0" err="1"/>
              <a:t>Pulsed</a:t>
            </a:r>
            <a:r>
              <a:rPr lang="nl-NL" dirty="0"/>
              <a:t> lidar @ 1.5 µm</a:t>
            </a:r>
          </a:p>
          <a:p>
            <a:r>
              <a:rPr lang="nl-NL" dirty="0"/>
              <a:t>Long-range (max. 14 km, but </a:t>
            </a:r>
            <a:r>
              <a:rPr lang="nl-NL" dirty="0" err="1"/>
              <a:t>typically</a:t>
            </a:r>
            <a:r>
              <a:rPr lang="nl-NL" dirty="0"/>
              <a:t> 6 km)</a:t>
            </a:r>
          </a:p>
          <a:p>
            <a:r>
              <a:rPr lang="nl-NL" dirty="0"/>
              <a:t>3D-scanning (full semi-</a:t>
            </a:r>
            <a:r>
              <a:rPr lang="nl-NL" dirty="0" err="1"/>
              <a:t>hemisphere</a:t>
            </a:r>
            <a:r>
              <a:rPr lang="nl-NL" dirty="0"/>
              <a:t>)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err="1"/>
              <a:t>Possible</a:t>
            </a:r>
            <a:r>
              <a:rPr lang="nl-NL" dirty="0"/>
              <a:t> scans: DBS, PPI, RHI, (</a:t>
            </a:r>
            <a:r>
              <a:rPr lang="nl-NL" dirty="0" err="1"/>
              <a:t>vertical</a:t>
            </a:r>
            <a:r>
              <a:rPr lang="nl-NL" dirty="0"/>
              <a:t>) </a:t>
            </a:r>
            <a:r>
              <a:rPr lang="nl-NL" dirty="0" err="1"/>
              <a:t>staring</a:t>
            </a:r>
            <a:endParaRPr lang="nl-NL" dirty="0"/>
          </a:p>
          <a:p>
            <a:r>
              <a:rPr lang="nl-NL" dirty="0"/>
              <a:t>Data: </a:t>
            </a:r>
            <a:r>
              <a:rPr lang="nl-NL" dirty="0" err="1"/>
              <a:t>radial</a:t>
            </a:r>
            <a:r>
              <a:rPr lang="nl-NL" dirty="0"/>
              <a:t> wind speed, </a:t>
            </a:r>
            <a:r>
              <a:rPr lang="nl-NL" dirty="0" err="1"/>
              <a:t>horizontal</a:t>
            </a:r>
            <a:r>
              <a:rPr lang="nl-NL" dirty="0"/>
              <a:t> wind speed &amp; wind </a:t>
            </a:r>
            <a:r>
              <a:rPr lang="nl-NL" dirty="0" err="1"/>
              <a:t>direction</a:t>
            </a:r>
            <a:r>
              <a:rPr lang="nl-NL" dirty="0"/>
              <a:t> (</a:t>
            </a:r>
            <a:r>
              <a:rPr lang="nl-NL" dirty="0" err="1"/>
              <a:t>with</a:t>
            </a:r>
            <a:r>
              <a:rPr lang="nl-NL" dirty="0"/>
              <a:t> DBS), CNR, </a:t>
            </a:r>
            <a:r>
              <a:rPr lang="nl-NL" dirty="0" err="1"/>
              <a:t>attenuated</a:t>
            </a:r>
            <a:r>
              <a:rPr lang="nl-NL" dirty="0"/>
              <a:t> </a:t>
            </a:r>
            <a:r>
              <a:rPr lang="nl-NL" dirty="0" err="1"/>
              <a:t>backscatter</a:t>
            </a:r>
            <a:r>
              <a:rPr lang="nl-NL" dirty="0"/>
              <a:t> </a:t>
            </a:r>
            <a:r>
              <a:rPr lang="nl-NL" dirty="0" err="1"/>
              <a:t>coefficient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 err="1"/>
              <a:t>Installed</a:t>
            </a:r>
            <a:r>
              <a:rPr lang="nl-NL" dirty="0"/>
              <a:t> at Cabauw: April 6, 2021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8EB995B-7CBE-43AA-A58A-347CB97FF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256" y="2002222"/>
            <a:ext cx="4209473" cy="418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60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9F25D9-7D19-46B8-BC0A-EFAC21E44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DBS (Digital Beam Swing): wind profiling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3CDA4FA-0400-4F14-8FEE-EC6E12B4D2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8164"/>
            <a:ext cx="3842152" cy="4129935"/>
          </a:xfrm>
        </p:spPr>
      </p:pic>
      <p:grpSp>
        <p:nvGrpSpPr>
          <p:cNvPr id="13" name="Groep 12">
            <a:extLst>
              <a:ext uri="{FF2B5EF4-FFF2-40B4-BE49-F238E27FC236}">
                <a16:creationId xmlns:a16="http://schemas.microsoft.com/office/drawing/2014/main" id="{A166F129-04FD-4C97-B1F7-056FEC817F88}"/>
              </a:ext>
            </a:extLst>
          </p:cNvPr>
          <p:cNvGrpSpPr/>
          <p:nvPr/>
        </p:nvGrpSpPr>
        <p:grpSpPr>
          <a:xfrm>
            <a:off x="4930226" y="1298541"/>
            <a:ext cx="6278945" cy="4260918"/>
            <a:chOff x="5792485" y="1228004"/>
            <a:chExt cx="5989638" cy="4092317"/>
          </a:xfrm>
        </p:grpSpPr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AB44A865-6888-4FEC-973D-8F4CA5676E98}"/>
                </a:ext>
              </a:extLst>
            </p:cNvPr>
            <p:cNvGrpSpPr/>
            <p:nvPr/>
          </p:nvGrpSpPr>
          <p:grpSpPr>
            <a:xfrm>
              <a:off x="5792485" y="1228004"/>
              <a:ext cx="5989638" cy="2307772"/>
              <a:chOff x="5691817" y="-508518"/>
              <a:chExt cx="5989638" cy="2307772"/>
            </a:xfrm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01A6311F-5006-4629-BE8B-BD897DED46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4490"/>
              <a:stretch/>
            </p:blipFill>
            <p:spPr bwMode="auto">
              <a:xfrm>
                <a:off x="5691818" y="-508518"/>
                <a:ext cx="5989637" cy="17494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">
                <a:extLst>
                  <a:ext uri="{FF2B5EF4-FFF2-40B4-BE49-F238E27FC236}">
                    <a16:creationId xmlns:a16="http://schemas.microsoft.com/office/drawing/2014/main" id="{79422F74-7BD8-4344-804B-63CB99B37B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2132"/>
              <a:stretch/>
            </p:blipFill>
            <p:spPr bwMode="auto">
              <a:xfrm>
                <a:off x="5691817" y="1259633"/>
                <a:ext cx="5989637" cy="5396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4069BF98-D0C5-4CA6-A2A6-CE8C626A1333}"/>
                </a:ext>
              </a:extLst>
            </p:cNvPr>
            <p:cNvGrpSpPr/>
            <p:nvPr/>
          </p:nvGrpSpPr>
          <p:grpSpPr>
            <a:xfrm>
              <a:off x="5792485" y="3523009"/>
              <a:ext cx="5989637" cy="1797312"/>
              <a:chOff x="5792485" y="3523009"/>
              <a:chExt cx="5989637" cy="1797312"/>
            </a:xfrm>
          </p:grpSpPr>
          <p:pic>
            <p:nvPicPr>
              <p:cNvPr id="1028" name="Picture 4">
                <a:extLst>
                  <a:ext uri="{FF2B5EF4-FFF2-40B4-BE49-F238E27FC236}">
                    <a16:creationId xmlns:a16="http://schemas.microsoft.com/office/drawing/2014/main" id="{59BB7985-195C-4615-ACC3-B8428438AA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2131"/>
              <a:stretch/>
            </p:blipFill>
            <p:spPr bwMode="auto">
              <a:xfrm>
                <a:off x="5792485" y="4780699"/>
                <a:ext cx="5989637" cy="5396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id="{5FDE9097-EF37-49F9-AA30-21DF45C126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844" b="30031"/>
              <a:stretch/>
            </p:blipFill>
            <p:spPr bwMode="auto">
              <a:xfrm>
                <a:off x="5792485" y="3523009"/>
                <a:ext cx="5989637" cy="11743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5" name="Tekstvak 14">
            <a:extLst>
              <a:ext uri="{FF2B5EF4-FFF2-40B4-BE49-F238E27FC236}">
                <a16:creationId xmlns:a16="http://schemas.microsoft.com/office/drawing/2014/main" id="{39E70988-AD70-404B-9C94-D145B30B4AC5}"/>
              </a:ext>
            </a:extLst>
          </p:cNvPr>
          <p:cNvSpPr txBox="1"/>
          <p:nvPr/>
        </p:nvSpPr>
        <p:spPr>
          <a:xfrm>
            <a:off x="4896740" y="5643112"/>
            <a:ext cx="70474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Parameters: resolution, accumulation time, elevation angle</a:t>
            </a:r>
          </a:p>
          <a:p>
            <a:endParaRPr lang="en-US" dirty="0"/>
          </a:p>
          <a:p>
            <a:r>
              <a:rPr lang="en-US" dirty="0"/>
              <a:t>Range is limited by the number of range gates (and therefore resolution)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C119A33C-9E41-480B-BFA0-9EC0827A78A4}"/>
                  </a:ext>
                </a:extLst>
              </p:cNvPr>
              <p:cNvSpPr txBox="1"/>
              <p:nvPr/>
            </p:nvSpPr>
            <p:spPr>
              <a:xfrm>
                <a:off x="110462" y="5427677"/>
                <a:ext cx="3399136" cy="13506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18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270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horizontal wind speed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/>
              </a:p>
              <a:p>
                <a:r>
                  <a:rPr lang="en-US" dirty="0"/>
                  <a:t>wind direction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arctan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vertical wind speed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C119A33C-9E41-480B-BFA0-9EC0827A7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62" y="5427677"/>
                <a:ext cx="3399136" cy="1350626"/>
              </a:xfrm>
              <a:prstGeom prst="rect">
                <a:avLst/>
              </a:prstGeom>
              <a:blipFill>
                <a:blip r:embed="rId5"/>
                <a:stretch>
                  <a:fillRect l="-1434" b="-630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4888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129B6C-DE53-484E-AD71-0613A7526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293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Mast comparison @ 200m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7D47F27-ED30-4450-9D8D-6D4215720D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699" y="1890250"/>
            <a:ext cx="4292325" cy="4184813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03FA3B7-847C-4832-B296-154AAF04D0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30" y="1876896"/>
            <a:ext cx="4292325" cy="421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2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351F66-7CBB-46F8-B327-A9C210E53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Triplet storm February 2022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6059FC2-0778-4B62-86B6-AD01D479A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27DB-A005-41AD-93F2-BEE362310368}" type="slidenum">
              <a:rPr lang="nl-NL" smtClean="0"/>
              <a:t>6</a:t>
            </a:fld>
            <a:endParaRPr lang="nl-NL"/>
          </a:p>
        </p:txBody>
      </p:sp>
      <p:pic>
        <p:nvPicPr>
          <p:cNvPr id="2050" name="Picture 2" descr="Animatie van de drielingstormen">
            <a:extLst>
              <a:ext uri="{FF2B5EF4-FFF2-40B4-BE49-F238E27FC236}">
                <a16:creationId xmlns:a16="http://schemas.microsoft.com/office/drawing/2014/main" id="{A5AAC06D-533B-4AB3-8139-03C84250D8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860" y="96198"/>
            <a:ext cx="3555878" cy="214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3276914A-C99E-49CB-9056-EDC342A84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42" y="2526190"/>
            <a:ext cx="10728316" cy="393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05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5A7DCE60-DB12-493B-BE77-881DB2DBB1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114" y="2514211"/>
            <a:ext cx="6443363" cy="3437470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C6AA7FA7-F88D-4CDA-A1CA-8CC10C3ED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Sahara dust plume March 16, 2022</a:t>
            </a:r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CFEE557-0EDB-4756-A5B0-39B38512647F}"/>
              </a:ext>
            </a:extLst>
          </p:cNvPr>
          <p:cNvSpPr txBox="1"/>
          <p:nvPr/>
        </p:nvSpPr>
        <p:spPr>
          <a:xfrm>
            <a:off x="10428735" y="5493285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ceilometer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10" name="Picture 2" descr="The Saharan Dust plume over the Netherlands on 16 March 2022">
            <a:extLst>
              <a:ext uri="{FF2B5EF4-FFF2-40B4-BE49-F238E27FC236}">
                <a16:creationId xmlns:a16="http://schemas.microsoft.com/office/drawing/2014/main" id="{3221D707-74EF-4E7F-9F35-BDBF39683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02" y="2480564"/>
            <a:ext cx="4966283" cy="331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20494261-9AA2-408E-970B-1387DFA6CF66}"/>
              </a:ext>
            </a:extLst>
          </p:cNvPr>
          <p:cNvSpPr txBox="1"/>
          <p:nvPr/>
        </p:nvSpPr>
        <p:spPr>
          <a:xfrm>
            <a:off x="1" y="6211669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dirty="0">
                <a:hlinkClick r:id="rId4"/>
              </a:rPr>
              <a:t>https://ruisdael-observatory.nl/the-saharan-dust-plume-over-the-netherlands-on-16-march-2022/</a:t>
            </a:r>
            <a:endParaRPr lang="nl-NL" dirty="0"/>
          </a:p>
          <a:p>
            <a:pPr algn="ctr"/>
            <a:endParaRPr lang="nl-NL" dirty="0"/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9D5D3D2E-62DA-499D-9844-BF89581E6DAB}"/>
              </a:ext>
            </a:extLst>
          </p:cNvPr>
          <p:cNvSpPr/>
          <p:nvPr/>
        </p:nvSpPr>
        <p:spPr>
          <a:xfrm>
            <a:off x="8716162" y="3506598"/>
            <a:ext cx="2114026" cy="31039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6572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2B7C55-354C-4947-BB5D-758A0BE0F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3782"/>
            <a:ext cx="12192000" cy="948047"/>
          </a:xfrm>
        </p:spPr>
        <p:txBody>
          <a:bodyPr/>
          <a:lstStyle/>
          <a:p>
            <a:r>
              <a:rPr lang="en-US" dirty="0"/>
              <a:t>Range ambiguity issues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FFC7EFA-AAF1-4F8A-91A6-3C6F7D1877F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-1" y="1943100"/>
            <a:ext cx="12060621" cy="4746625"/>
          </a:xfrm>
        </p:spPr>
        <p:txBody>
          <a:bodyPr>
            <a:noAutofit/>
          </a:bodyPr>
          <a:lstStyle/>
          <a:p>
            <a:pPr algn="just"/>
            <a:r>
              <a:rPr lang="en-US" dirty="0"/>
              <a:t>The unambiguous range is given by the pulse repetition frequency (PRF) via c/(2*PRF). Strong backscatter occurring beyond the unambiguous range can lead to a signal at a smaller range, leading to range ambiguity.</a:t>
            </a:r>
            <a:endParaRPr lang="nl-NL" dirty="0"/>
          </a:p>
          <a:p>
            <a:pPr algn="just"/>
            <a:endParaRPr lang="en-US" dirty="0"/>
          </a:p>
          <a:p>
            <a:pPr algn="just"/>
            <a:r>
              <a:rPr lang="en-US" dirty="0"/>
              <a:t>In our </a:t>
            </a:r>
            <a:r>
              <a:rPr lang="en-US" dirty="0" err="1"/>
              <a:t>Windcube</a:t>
            </a:r>
            <a:r>
              <a:rPr lang="en-US" dirty="0"/>
              <a:t> 200S the pulse repetition frequency (PRF) cannot be set by the user, but is linked to the chosen range resolution:</a:t>
            </a:r>
          </a:p>
          <a:p>
            <a:pPr algn="just"/>
            <a:endParaRPr lang="en-US" dirty="0"/>
          </a:p>
          <a:p>
            <a:pPr lvl="1" algn="just"/>
            <a:r>
              <a:rPr lang="en-US" dirty="0"/>
              <a:t>Range resolution 75m and 100m -&gt; PRF=10 kHz -&gt; unambiguous range 15 km.</a:t>
            </a:r>
          </a:p>
          <a:p>
            <a:pPr lvl="1" algn="just"/>
            <a:r>
              <a:rPr lang="en-US" dirty="0"/>
              <a:t>Range resolution 50m -&gt; PRF=20 kHz -&gt; unambiguous range 7.5 km.</a:t>
            </a:r>
          </a:p>
          <a:p>
            <a:pPr lvl="1" algn="just"/>
            <a:r>
              <a:rPr lang="en-US" dirty="0"/>
              <a:t>Range </a:t>
            </a:r>
            <a:r>
              <a:rPr lang="en-US" dirty="0" err="1"/>
              <a:t>resotution</a:t>
            </a:r>
            <a:r>
              <a:rPr lang="en-US" dirty="0"/>
              <a:t> 25m -&gt; PRF=40 kHz -&gt; unambiguous range 3.25 km.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8092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145F084-B238-4A85-9C2F-0F1A43066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055" y="4080664"/>
            <a:ext cx="5385048" cy="276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A17D559-DF0F-48E4-97C9-D12B1BDDD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4" y="0"/>
            <a:ext cx="598963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AB03A08-DC5B-4F1C-8130-031F4F129C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00"/>
          <a:stretch/>
        </p:blipFill>
        <p:spPr bwMode="auto">
          <a:xfrm>
            <a:off x="5909093" y="671120"/>
            <a:ext cx="6282907" cy="232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id="{D3FB38E8-C3E4-497E-B226-644114141864}"/>
              </a:ext>
            </a:extLst>
          </p:cNvPr>
          <p:cNvSpPr/>
          <p:nvPr/>
        </p:nvSpPr>
        <p:spPr>
          <a:xfrm>
            <a:off x="2978936" y="4080664"/>
            <a:ext cx="1351722" cy="6421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4B4E365E-0E9B-4C08-84BD-3B435B99DBA5}"/>
              </a:ext>
            </a:extLst>
          </p:cNvPr>
          <p:cNvSpPr/>
          <p:nvPr/>
        </p:nvSpPr>
        <p:spPr>
          <a:xfrm>
            <a:off x="2978936" y="4958499"/>
            <a:ext cx="1684918" cy="117195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01E0B7D-59CA-4670-847C-F11AB99CAE18}"/>
              </a:ext>
            </a:extLst>
          </p:cNvPr>
          <p:cNvSpPr txBox="1"/>
          <p:nvPr/>
        </p:nvSpPr>
        <p:spPr>
          <a:xfrm>
            <a:off x="6500605" y="3068003"/>
            <a:ext cx="5572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Clouds just above 7.5km gives signal at 50m resolution at low levels, down to the lowest range gates</a:t>
            </a:r>
            <a:endParaRPr lang="nl-NL" dirty="0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24E401E8-1F7E-4D31-A01A-27FF9D8D4C6C}"/>
              </a:ext>
            </a:extLst>
          </p:cNvPr>
          <p:cNvSpPr/>
          <p:nvPr/>
        </p:nvSpPr>
        <p:spPr>
          <a:xfrm>
            <a:off x="2092751" y="763654"/>
            <a:ext cx="2680901" cy="4429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120D424A-FD42-4C66-AA15-5D54ED6DFB96}"/>
              </a:ext>
            </a:extLst>
          </p:cNvPr>
          <p:cNvSpPr/>
          <p:nvPr/>
        </p:nvSpPr>
        <p:spPr>
          <a:xfrm>
            <a:off x="2215300" y="5387763"/>
            <a:ext cx="348791" cy="5934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67DE087D-8BB9-40FB-A412-1EAC7F2814F5}"/>
              </a:ext>
            </a:extLst>
          </p:cNvPr>
          <p:cNvSpPr/>
          <p:nvPr/>
        </p:nvSpPr>
        <p:spPr>
          <a:xfrm>
            <a:off x="2215299" y="4119876"/>
            <a:ext cx="348791" cy="5934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46654C0D-DAA0-4D4E-92C6-C354F23FBCDF}"/>
              </a:ext>
            </a:extLst>
          </p:cNvPr>
          <p:cNvSpPr/>
          <p:nvPr/>
        </p:nvSpPr>
        <p:spPr>
          <a:xfrm>
            <a:off x="9380042" y="4512536"/>
            <a:ext cx="1081377" cy="117195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4DF4AE04-F701-4773-A8F7-DAAEAFAB0071}"/>
              </a:ext>
            </a:extLst>
          </p:cNvPr>
          <p:cNvCxnSpPr>
            <a:cxnSpLocks/>
          </p:cNvCxnSpPr>
          <p:nvPr/>
        </p:nvCxnSpPr>
        <p:spPr>
          <a:xfrm>
            <a:off x="4624099" y="5224010"/>
            <a:ext cx="4732090" cy="0"/>
          </a:xfrm>
          <a:prstGeom prst="straightConnector1">
            <a:avLst/>
          </a:prstGeom>
          <a:ln w="190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BA7ACC38-1ED6-41E0-B878-4E24EC29F77F}"/>
              </a:ext>
            </a:extLst>
          </p:cNvPr>
          <p:cNvSpPr txBox="1"/>
          <p:nvPr/>
        </p:nvSpPr>
        <p:spPr>
          <a:xfrm>
            <a:off x="9938220" y="852127"/>
            <a:ext cx="21579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Co-located ceilometer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862A778C-5281-4B76-BAD6-CF2C113E65AE}"/>
              </a:ext>
            </a:extLst>
          </p:cNvPr>
          <p:cNvSpPr txBox="1">
            <a:spLocks/>
          </p:cNvSpPr>
          <p:nvPr/>
        </p:nvSpPr>
        <p:spPr>
          <a:xfrm>
            <a:off x="8054882" y="8908"/>
            <a:ext cx="4137118" cy="6067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Range ambiguity</a:t>
            </a:r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F44030C-4BCE-43D8-A214-1F9FCAFC94BE}"/>
              </a:ext>
            </a:extLst>
          </p:cNvPr>
          <p:cNvSpPr txBox="1"/>
          <p:nvPr/>
        </p:nvSpPr>
        <p:spPr>
          <a:xfrm>
            <a:off x="3945961" y="239053"/>
            <a:ext cx="21323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solidFill>
                  <a:srgbClr val="FF0000"/>
                </a:solidFill>
              </a:rPr>
              <a:t>PRF=10 kHz</a:t>
            </a:r>
            <a:r>
              <a:rPr lang="nl-NL" sz="1200" b="1" i="1" dirty="0">
                <a:solidFill>
                  <a:srgbClr val="FF0000"/>
                </a:solidFill>
              </a:rPr>
              <a:t> (=15 km)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9A04870A-7587-463C-A40B-B88FF70A5B28}"/>
              </a:ext>
            </a:extLst>
          </p:cNvPr>
          <p:cNvSpPr txBox="1"/>
          <p:nvPr/>
        </p:nvSpPr>
        <p:spPr>
          <a:xfrm>
            <a:off x="3904015" y="3236537"/>
            <a:ext cx="2188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solidFill>
                  <a:srgbClr val="FF0000"/>
                </a:solidFill>
              </a:rPr>
              <a:t>PRF=20 kHz</a:t>
            </a:r>
            <a:r>
              <a:rPr lang="nl-NL" sz="1200" b="1" i="1" dirty="0">
                <a:solidFill>
                  <a:srgbClr val="FF0000"/>
                </a:solidFill>
              </a:rPr>
              <a:t> (=7.5 km)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115320"/>
      </p:ext>
    </p:extLst>
  </p:cSld>
  <p:clrMapOvr>
    <a:masterClrMapping/>
  </p:clrMapOvr>
</p:sld>
</file>

<file path=ppt/theme/theme1.xml><?xml version="1.0" encoding="utf-8"?>
<a:theme xmlns:a="http://schemas.openxmlformats.org/drawingml/2006/main" name="KNMI sjabloon voor Powerpoint ENG breedbeeld IenW">
  <a:themeElements>
    <a:clrScheme name="Rijks Licht Blauw">
      <a:dk1>
        <a:srgbClr val="000000"/>
      </a:dk1>
      <a:lt1>
        <a:srgbClr val="FFFFFF"/>
      </a:lt1>
      <a:dk2>
        <a:srgbClr val="8EC9E7"/>
      </a:dk2>
      <a:lt2>
        <a:srgbClr val="EDF7FB"/>
      </a:lt2>
      <a:accent1>
        <a:srgbClr val="017BC6"/>
      </a:accent1>
      <a:accent2>
        <a:srgbClr val="FFB612"/>
      </a:accent2>
      <a:accent3>
        <a:srgbClr val="42145F"/>
      </a:accent3>
      <a:accent4>
        <a:srgbClr val="00689A"/>
      </a:accent4>
      <a:accent5>
        <a:srgbClr val="663227"/>
      </a:accent5>
      <a:accent6>
        <a:srgbClr val="38870D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9" id="{679BD963-B7F7-014D-8604-DB591A414DAF}" vid="{E42E6A84-805E-FD4D-BC33-FB7D3DCAE149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KNMI sjabloon voor Powerpoint ENG breedbeeld</Template>
  <TotalTime>675</TotalTime>
  <Words>447</Words>
  <Application>Microsoft Office PowerPoint</Application>
  <PresentationFormat>Breedbeeld</PresentationFormat>
  <Paragraphs>56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 Math</vt:lpstr>
      <vt:lpstr>Verdana</vt:lpstr>
      <vt:lpstr>Wingdings</vt:lpstr>
      <vt:lpstr>KNMI sjabloon voor Powerpoint ENG breedbeeld IenW</vt:lpstr>
      <vt:lpstr>Scanning Doppler wind lidar  at Ruisdael Observatory</vt:lpstr>
      <vt:lpstr>Scanning Doppler wind lidar @ Cabauw</vt:lpstr>
      <vt:lpstr>Scanning Doppler wind lidar @ Cabauw</vt:lpstr>
      <vt:lpstr>DBS (Digital Beam Swing): wind profiling</vt:lpstr>
      <vt:lpstr>Mast comparison @ 200m</vt:lpstr>
      <vt:lpstr>Triplet storm February 2022</vt:lpstr>
      <vt:lpstr>Sahara dust plume March 16, 2022</vt:lpstr>
      <vt:lpstr>Range ambiguity issues</vt:lpstr>
      <vt:lpstr>PowerPoint-presentatie</vt:lpstr>
      <vt:lpstr>Vertical velocity</vt:lpstr>
      <vt:lpstr>Range Height Indicator (RHI) scans</vt:lpstr>
      <vt:lpstr>Plan Position Indicator (PPI) scans</vt:lpstr>
    </vt:vector>
  </TitlesOfParts>
  <Company>SSC-Campus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Resultaten van de tweejarige meetcampagne van de wind lidar naast de Cabauw mast</dc:title>
  <dc:creator>Knoop, Steven (KNMI)</dc:creator>
  <cp:lastModifiedBy>Knoop, Steven (KNMI)</cp:lastModifiedBy>
  <cp:revision>113</cp:revision>
  <dcterms:created xsi:type="dcterms:W3CDTF">2021-07-02T16:03:16Z</dcterms:created>
  <dcterms:modified xsi:type="dcterms:W3CDTF">2022-05-20T11:50:21Z</dcterms:modified>
</cp:coreProperties>
</file>