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59" r:id="rId5"/>
    <p:sldId id="261" r:id="rId6"/>
    <p:sldId id="26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0066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67607" autoAdjust="0"/>
  </p:normalViewPr>
  <p:slideViewPr>
    <p:cSldViewPr snapToGrid="0">
      <p:cViewPr varScale="1">
        <p:scale>
          <a:sx n="67" d="100"/>
          <a:sy n="67" d="100"/>
        </p:scale>
        <p:origin x="12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4BBB-9FAD-4DC5-9167-0F77F8BA3525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37822-7A32-4C9B-A83D-2E22E2191D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8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0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5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we find a reversal of the hemispheric-wide climate pattern which we were able to link to a shift of the main emission reduction region from China to India.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Mechanism “for”?? Or “of” </a:t>
            </a:r>
            <a:r>
              <a:rPr lang="en-GB" dirty="0">
                <a:sym typeface="Wingdings" panose="05000000000000000000" pitchFamily="2" charset="2"/>
              </a:rPr>
              <a:t> if change for both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8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our results show that Rossby waves extend the influence of regional aerosols and drive remote climate responses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Furthermore, we find that this mechanism for the generation of Rossby waves does not only operate on slow equilibrium timescales -as found by previous studies- but already establishes on superfast, transient timescales. 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3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37822-7A32-4C9B-A83D-2E22E2191D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98BBD-CA94-F432-0EFF-5F37690BB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F4BBAD-F9D8-7BCB-80A2-4A889277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E11924-121B-5B1B-44FA-9BABCDFC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82106-8418-EF21-1AB6-94B62C1A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4DD876-1C42-0971-B9B6-562C13A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7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4FF03-C0BD-5105-2BD7-92C5D4AD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A4DC38-3AF8-086F-0E64-F1A9B54AD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7ED46-D5F7-F608-ED25-6F468986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F93D4-B5C2-D3F5-3030-3AE37425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AB4F6-812E-FA16-FED9-EAD3641F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D7B4C9C-E6F4-73D7-E3D8-65DF6130F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C19A11-8D37-C5E5-6D1F-0E8D29004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65A2E1-2AA3-FE76-B65B-00E0D513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5B8E3-56BD-5BCB-87C2-86C9E916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BE4592-DCEC-7CFF-1F43-2BF21A30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5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F99E5-AC16-6F87-8280-0067248B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2B0B0-330E-DADD-530C-48D83B94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D717D3-6B2E-0689-C217-DB57F0C9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F41753-AFCE-A16A-88E6-0440267A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DBA2F-A159-DC37-78FD-94575586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57BC-910F-531D-199E-8B70E719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E0C43E-4FFB-4098-C8C8-098B3F12D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E58E4-B814-6496-5B6A-1B8BE7FC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845892-AA27-6C24-D45C-82B8B92F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13E824-144C-C58F-143F-5F49C52A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1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862D0-42D7-643F-47AD-DA747E03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02B382-C503-3EAB-282E-8F7BBCAD9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42D26F-5805-76A0-1AD0-6109745CA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76E5F-217D-355A-D69A-46CA90E2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4758FF-56C8-8E6A-F22A-0864546D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BAD8ED-AFDA-C56F-0ABF-0F88A646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2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117A7-B529-99F3-4A1C-20C2E0AF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EECC02-E068-1086-888D-818041C63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446835-758C-FCFC-45F0-879FC6703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1B841A-409F-67BC-6A17-9B6939BEA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1ACB4-CC00-B2D2-2B97-4BFCE06AC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B40729-986F-FAC3-AC8F-3D96D0E4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0F5DA7-689E-4414-2FF8-D8E3DEC7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2A4C6C-DBDB-5975-AE64-F96F2237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1F966-F975-8FCA-923C-BC28456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414ACE-5266-DD20-37C2-87B49A35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EBBA21-5968-EA04-D07D-4F245ACB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465663-0E77-4AE3-966A-85DA4E2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2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565CC8-5C0E-16AD-8870-396BA544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8889FC-AD66-0696-B8B6-D4BC21B1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E9F8C1-2BB4-3C19-5B93-84A47765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9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8255E-3294-C982-D26C-6EE196DA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7AA678-E98D-4F52-FCAC-6E998EDD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D6807-820A-0268-E3AF-5AF4FF70B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FB0089-B8AC-08BD-7F05-E76417AD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939751-5692-ADB4-20AD-D4F0CFC0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51E604-7985-969A-4C07-CFCB827B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05786-FB4E-8395-9093-1D3BB40D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C938CA-998C-B342-5015-825C60A56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F74E10-6B5C-99EA-7CF4-3D63DB508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639DA-7045-B0BC-2FFE-C1A3A430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E22481-F946-2317-9ED9-523E803B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4C2F94-3022-6203-9159-B14F489A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6500F6-D8C4-E60F-F072-10FE7B7E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6ECEE-A09D-4239-7CEE-3029465FF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05C5CA-2B3A-B76E-4630-EAFC2933E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1A3F-E15B-40E5-A739-5FA2BDD5C02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72963-D5F3-4413-50E9-A88087C06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99C167-2E73-E2F3-8FC2-143F81278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53C5-3E4D-4B62-9EB1-C614CBF26D2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12" descr="Immunity outline">
            <a:extLst>
              <a:ext uri="{FF2B5EF4-FFF2-40B4-BE49-F238E27FC236}">
                <a16:creationId xmlns:a16="http://schemas.microsoft.com/office/drawing/2014/main" id="{7434B6C9-4CE1-FFDC-5D64-C5D98595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5297" y="2074447"/>
            <a:ext cx="1113116" cy="1113116"/>
          </a:xfrm>
          <a:prstGeom prst="rect">
            <a:avLst/>
          </a:prstGeom>
        </p:spPr>
      </p:pic>
      <p:pic>
        <p:nvPicPr>
          <p:cNvPr id="11" name="Graphic 18" descr="Earth globe: Africa and Europe with solid fill">
            <a:extLst>
              <a:ext uri="{FF2B5EF4-FFF2-40B4-BE49-F238E27FC236}">
                <a16:creationId xmlns:a16="http://schemas.microsoft.com/office/drawing/2014/main" id="{8930D8A4-2581-8F9A-E7B4-B598B83B5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375" y="1441681"/>
            <a:ext cx="1077901" cy="107790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12B2436-DAD1-7F0D-D4E5-59137180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793" y="3641797"/>
            <a:ext cx="9794413" cy="1655762"/>
          </a:xfrm>
        </p:spPr>
        <p:txBody>
          <a:bodyPr>
            <a:normAutofit/>
          </a:bodyPr>
          <a:lstStyle/>
          <a:p>
            <a:endParaRPr lang="en-GB" sz="2600" dirty="0">
              <a:solidFill>
                <a:srgbClr val="0070C0"/>
              </a:solidFill>
            </a:endParaRPr>
          </a:p>
          <a:p>
            <a:r>
              <a:rPr lang="en-GB" sz="3000" dirty="0">
                <a:solidFill>
                  <a:srgbClr val="0070C0"/>
                </a:solidFill>
              </a:rPr>
              <a:t>A testbed to understand superfast atmospheric circulation </a:t>
            </a:r>
          </a:p>
          <a:p>
            <a:r>
              <a:rPr lang="en-GB" sz="3000" dirty="0">
                <a:solidFill>
                  <a:srgbClr val="0070C0"/>
                </a:solidFill>
              </a:rPr>
              <a:t>adjustments to regional aerosol forcing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3EBCE81-EF14-02F9-0468-E397BA54EBC4}"/>
              </a:ext>
            </a:extLst>
          </p:cNvPr>
          <p:cNvSpPr txBox="1">
            <a:spLocks/>
          </p:cNvSpPr>
          <p:nvPr/>
        </p:nvSpPr>
        <p:spPr>
          <a:xfrm>
            <a:off x="1524000" y="1373837"/>
            <a:ext cx="9144000" cy="21361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Climate response to COVID-19 aerosol emission reductions </a:t>
            </a:r>
          </a:p>
        </p:txBody>
      </p:sp>
      <p:pic>
        <p:nvPicPr>
          <p:cNvPr id="12" name="Graphic 19" descr="Bubbles with solid fill">
            <a:extLst>
              <a:ext uri="{FF2B5EF4-FFF2-40B4-BE49-F238E27FC236}">
                <a16:creationId xmlns:a16="http://schemas.microsoft.com/office/drawing/2014/main" id="{0CCC6E6C-0494-646A-3F1E-F0F3BA515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518677">
            <a:off x="6734611" y="3097227"/>
            <a:ext cx="825472" cy="82547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D42C9113-2683-742A-B1AA-8957F37AD3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9" y="5765874"/>
            <a:ext cx="1173074" cy="109212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7DAA6365-7114-FDC0-37BE-4BDEAA6E5531}"/>
              </a:ext>
            </a:extLst>
          </p:cNvPr>
          <p:cNvSpPr txBox="1">
            <a:spLocks/>
          </p:cNvSpPr>
          <p:nvPr/>
        </p:nvSpPr>
        <p:spPr>
          <a:xfrm>
            <a:off x="1198793" y="5982164"/>
            <a:ext cx="9469207" cy="103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B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Nora Fahrenbach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Massimo Bollasina (</a:t>
            </a:r>
            <a:r>
              <a:rPr lang="en-GB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N.L.S.Fahrenbach@sms.ed.ac.uk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l">
              <a:lnSpc>
                <a:spcPct val="70000"/>
              </a:lnSpc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of </a:t>
            </a:r>
            <a:r>
              <a:rPr lang="en-GB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GeoSciences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Edinburgh, UK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17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146FE5-106A-CC70-E96B-8AE302B1C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9" y="4056059"/>
            <a:ext cx="6747081" cy="28019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E6C6A6-5D61-39B7-522D-0A9181A61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9" t="78969"/>
          <a:stretch/>
        </p:blipFill>
        <p:spPr>
          <a:xfrm>
            <a:off x="6786026" y="3606799"/>
            <a:ext cx="4166398" cy="6994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33480E-2A9C-D0CD-46A3-2D42A872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383" y="229052"/>
            <a:ext cx="775234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SIMULATING COVID-19 CLIMATE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877CA-1317-BDF9-16A5-54054B78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40" y="1686464"/>
            <a:ext cx="4326271" cy="4445205"/>
          </a:xfrm>
        </p:spPr>
        <p:txBody>
          <a:bodyPr>
            <a:normAutofit/>
          </a:bodyPr>
          <a:lstStyle/>
          <a:p>
            <a:r>
              <a:rPr lang="en-GB" sz="2700" dirty="0"/>
              <a:t>10x CovidMIP models</a:t>
            </a:r>
          </a:p>
          <a:p>
            <a:r>
              <a:rPr lang="en-GB" sz="2700" dirty="0"/>
              <a:t>Baseline: SSP2-4.5 scenario</a:t>
            </a:r>
          </a:p>
          <a:p>
            <a:r>
              <a:rPr lang="en-GB" sz="2700" dirty="0"/>
              <a:t>Emissions: Mobility-based estimates until June 2020</a:t>
            </a:r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96B8D6-B55A-4632-E506-4D7F183DD4C8}"/>
              </a:ext>
            </a:extLst>
          </p:cNvPr>
          <p:cNvSpPr txBox="1"/>
          <p:nvPr/>
        </p:nvSpPr>
        <p:spPr>
          <a:xfrm>
            <a:off x="73194" y="6462892"/>
            <a:ext cx="3801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/>
              <a:t>(CovidMIP protocol: </a:t>
            </a:r>
            <a:r>
              <a:rPr lang="en-GB" sz="1600" dirty="0" err="1"/>
              <a:t>Lamboll</a:t>
            </a:r>
            <a:r>
              <a:rPr lang="en-GB" sz="1600" dirty="0"/>
              <a:t> et al. 2021)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7260A3-DA8E-7604-6EE7-1E48B8591E6A}"/>
              </a:ext>
            </a:extLst>
          </p:cNvPr>
          <p:cNvSpPr txBox="1"/>
          <p:nvPr/>
        </p:nvSpPr>
        <p:spPr>
          <a:xfrm>
            <a:off x="6773994" y="6108142"/>
            <a:ext cx="719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JF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A6F60F-A567-6C84-6D8B-F307519E2783}"/>
              </a:ext>
            </a:extLst>
          </p:cNvPr>
          <p:cNvSpPr txBox="1"/>
          <p:nvPr/>
        </p:nvSpPr>
        <p:spPr>
          <a:xfrm>
            <a:off x="7382087" y="6097509"/>
            <a:ext cx="915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MAM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1DD52C2-1ED2-25A6-2210-D12612929B66}"/>
              </a:ext>
            </a:extLst>
          </p:cNvPr>
          <p:cNvSpPr/>
          <p:nvPr/>
        </p:nvSpPr>
        <p:spPr>
          <a:xfrm>
            <a:off x="6676991" y="4061638"/>
            <a:ext cx="705095" cy="32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FD5C5E1-FA6D-2367-74F3-26AB35C6B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9648" b="23720"/>
          <a:stretch/>
        </p:blipFill>
        <p:spPr>
          <a:xfrm>
            <a:off x="8810076" y="1501254"/>
            <a:ext cx="3373541" cy="2038359"/>
          </a:xfrm>
          <a:prstGeom prst="rect">
            <a:avLst/>
          </a:prstGeom>
        </p:spPr>
      </p:pic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73025E60-B945-8C19-8B67-22967AE1E886}"/>
              </a:ext>
            </a:extLst>
          </p:cNvPr>
          <p:cNvSpPr/>
          <p:nvPr/>
        </p:nvSpPr>
        <p:spPr>
          <a:xfrm rot="12541917">
            <a:off x="7730956" y="4501731"/>
            <a:ext cx="150350" cy="188097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F788F9-C4CA-A344-0794-53B594AC19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9648" b="23719"/>
          <a:stretch/>
        </p:blipFill>
        <p:spPr>
          <a:xfrm>
            <a:off x="5445303" y="1501254"/>
            <a:ext cx="3373157" cy="2038359"/>
          </a:xfrm>
          <a:prstGeom prst="rect">
            <a:avLst/>
          </a:prstGeom>
        </p:spPr>
      </p:pic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29AA216E-40D0-0A08-A2AB-2CB7202F980B}"/>
              </a:ext>
            </a:extLst>
          </p:cNvPr>
          <p:cNvSpPr/>
          <p:nvPr/>
        </p:nvSpPr>
        <p:spPr>
          <a:xfrm flipH="1">
            <a:off x="7773318" y="4093538"/>
            <a:ext cx="4305267" cy="502242"/>
          </a:xfrm>
          <a:custGeom>
            <a:avLst/>
            <a:gdLst>
              <a:gd name="connsiteX0" fmla="*/ 0 w 2268886"/>
              <a:gd name="connsiteY0" fmla="*/ 0 h 679688"/>
              <a:gd name="connsiteX1" fmla="*/ 195594 w 2268886"/>
              <a:gd name="connsiteY1" fmla="*/ 293390 h 679688"/>
              <a:gd name="connsiteX2" fmla="*/ 1163782 w 2268886"/>
              <a:gd name="connsiteY2" fmla="*/ 332509 h 679688"/>
              <a:gd name="connsiteX3" fmla="*/ 2029284 w 2268886"/>
              <a:gd name="connsiteY3" fmla="*/ 342289 h 679688"/>
              <a:gd name="connsiteX4" fmla="*/ 2268886 w 2268886"/>
              <a:gd name="connsiteY4" fmla="*/ 679688 h 67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886" h="679688">
                <a:moveTo>
                  <a:pt x="0" y="0"/>
                </a:moveTo>
                <a:cubicBezTo>
                  <a:pt x="815" y="118986"/>
                  <a:pt x="1630" y="237972"/>
                  <a:pt x="195594" y="293390"/>
                </a:cubicBezTo>
                <a:cubicBezTo>
                  <a:pt x="389558" y="348808"/>
                  <a:pt x="858167" y="324359"/>
                  <a:pt x="1163782" y="332509"/>
                </a:cubicBezTo>
                <a:cubicBezTo>
                  <a:pt x="1469397" y="340659"/>
                  <a:pt x="1845100" y="284426"/>
                  <a:pt x="2029284" y="342289"/>
                </a:cubicBezTo>
                <a:cubicBezTo>
                  <a:pt x="2213468" y="400152"/>
                  <a:pt x="2226508" y="621825"/>
                  <a:pt x="2268886" y="679688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98C6114-A920-BE95-C80C-FB7290001616}"/>
              </a:ext>
            </a:extLst>
          </p:cNvPr>
          <p:cNvGrpSpPr/>
          <p:nvPr/>
        </p:nvGrpSpPr>
        <p:grpSpPr>
          <a:xfrm>
            <a:off x="5515010" y="4061638"/>
            <a:ext cx="1609463" cy="618117"/>
            <a:chOff x="5644142" y="4061638"/>
            <a:chExt cx="1480331" cy="618117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1044B1A0-0402-33DB-B44F-BF8554283036}"/>
                </a:ext>
              </a:extLst>
            </p:cNvPr>
            <p:cNvSpPr/>
            <p:nvPr/>
          </p:nvSpPr>
          <p:spPr>
            <a:xfrm>
              <a:off x="5644142" y="4061638"/>
              <a:ext cx="1389317" cy="435931"/>
            </a:xfrm>
            <a:custGeom>
              <a:avLst/>
              <a:gdLst>
                <a:gd name="connsiteX0" fmla="*/ 0 w 2268886"/>
                <a:gd name="connsiteY0" fmla="*/ 0 h 679688"/>
                <a:gd name="connsiteX1" fmla="*/ 195594 w 2268886"/>
                <a:gd name="connsiteY1" fmla="*/ 293390 h 679688"/>
                <a:gd name="connsiteX2" fmla="*/ 1163782 w 2268886"/>
                <a:gd name="connsiteY2" fmla="*/ 332509 h 679688"/>
                <a:gd name="connsiteX3" fmla="*/ 2029284 w 2268886"/>
                <a:gd name="connsiteY3" fmla="*/ 342289 h 679688"/>
                <a:gd name="connsiteX4" fmla="*/ 2268886 w 2268886"/>
                <a:gd name="connsiteY4" fmla="*/ 679688 h 67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886" h="679688">
                  <a:moveTo>
                    <a:pt x="0" y="0"/>
                  </a:moveTo>
                  <a:cubicBezTo>
                    <a:pt x="815" y="118986"/>
                    <a:pt x="1630" y="237972"/>
                    <a:pt x="195594" y="293390"/>
                  </a:cubicBezTo>
                  <a:cubicBezTo>
                    <a:pt x="389558" y="348808"/>
                    <a:pt x="858167" y="324359"/>
                    <a:pt x="1163782" y="332509"/>
                  </a:cubicBezTo>
                  <a:cubicBezTo>
                    <a:pt x="1469397" y="340659"/>
                    <a:pt x="1845100" y="284426"/>
                    <a:pt x="2029284" y="342289"/>
                  </a:cubicBezTo>
                  <a:cubicBezTo>
                    <a:pt x="2213468" y="400152"/>
                    <a:pt x="2226508" y="621825"/>
                    <a:pt x="2268886" y="679688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Gleichschenkliges Dreieck 23">
              <a:extLst>
                <a:ext uri="{FF2B5EF4-FFF2-40B4-BE49-F238E27FC236}">
                  <a16:creationId xmlns:a16="http://schemas.microsoft.com/office/drawing/2014/main" id="{FB6A7B9F-726F-F9EC-4DB1-419C5519B9C7}"/>
                </a:ext>
              </a:extLst>
            </p:cNvPr>
            <p:cNvSpPr/>
            <p:nvPr/>
          </p:nvSpPr>
          <p:spPr>
            <a:xfrm rot="9908012">
              <a:off x="6982668" y="4479271"/>
              <a:ext cx="141805" cy="20048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905904AE-53B5-7097-BA45-AA9324E50DC5}"/>
              </a:ext>
            </a:extLst>
          </p:cNvPr>
          <p:cNvSpPr txBox="1"/>
          <p:nvPr/>
        </p:nvSpPr>
        <p:spPr>
          <a:xfrm>
            <a:off x="892538" y="4265240"/>
            <a:ext cx="423124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rgbClr val="0070C0"/>
                </a:solidFill>
              </a:rPr>
              <a:t> Largest aerosol reductions over China in JF 2020 &amp;           over India in MAM 2020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E9D4501-EDAE-E3DC-8248-2740AD16E3B2}"/>
              </a:ext>
            </a:extLst>
          </p:cNvPr>
          <p:cNvSpPr txBox="1"/>
          <p:nvPr/>
        </p:nvSpPr>
        <p:spPr>
          <a:xfrm>
            <a:off x="5444919" y="1123728"/>
            <a:ext cx="120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JF 2020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3A47D29-1DE0-3AB5-367F-4A70E8559317}"/>
              </a:ext>
            </a:extLst>
          </p:cNvPr>
          <p:cNvSpPr txBox="1"/>
          <p:nvPr/>
        </p:nvSpPr>
        <p:spPr>
          <a:xfrm>
            <a:off x="8775701" y="1121254"/>
            <a:ext cx="15439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MAM 2020</a:t>
            </a:r>
          </a:p>
        </p:txBody>
      </p:sp>
    </p:spTree>
    <p:extLst>
      <p:ext uri="{BB962C8B-B14F-4D97-AF65-F5344CB8AC3E}">
        <p14:creationId xmlns:p14="http://schemas.microsoft.com/office/powerpoint/2010/main" val="3950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 animBg="1"/>
      <p:bldP spid="2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75BBA9CA-FD4E-AEE1-A411-8183E4054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14738" r="35134" b="8336"/>
          <a:stretch/>
        </p:blipFill>
        <p:spPr>
          <a:xfrm>
            <a:off x="7845843" y="4178561"/>
            <a:ext cx="2257109" cy="181846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3B9E2B1-661A-F64C-6479-E6F04DBA1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3882" r="35133" b="9382"/>
          <a:stretch/>
        </p:blipFill>
        <p:spPr>
          <a:xfrm>
            <a:off x="7845845" y="1779124"/>
            <a:ext cx="2257108" cy="1818466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EB8C5FA-3CC8-2D30-0D9B-132EA60B5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38785" r="21194" b="39004"/>
          <a:stretch/>
        </p:blipFill>
        <p:spPr>
          <a:xfrm>
            <a:off x="967569" y="1790512"/>
            <a:ext cx="5465129" cy="184360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F30EA8F-D735-54B4-3627-222B19E4D2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8928" r="21193" b="38792"/>
          <a:stretch/>
        </p:blipFill>
        <p:spPr>
          <a:xfrm>
            <a:off x="967569" y="4178561"/>
            <a:ext cx="5465129" cy="18315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D82AC9C-DDE2-C1CE-1E53-BEF81E29A7D3}"/>
              </a:ext>
            </a:extLst>
          </p:cNvPr>
          <p:cNvSpPr txBox="1">
            <a:spLocks/>
          </p:cNvSpPr>
          <p:nvPr/>
        </p:nvSpPr>
        <p:spPr>
          <a:xfrm>
            <a:off x="857383" y="229052"/>
            <a:ext cx="7752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88901E-A69B-C590-E637-92DDA0CC6680}"/>
              </a:ext>
            </a:extLst>
          </p:cNvPr>
          <p:cNvSpPr txBox="1"/>
          <p:nvPr/>
        </p:nvSpPr>
        <p:spPr>
          <a:xfrm>
            <a:off x="921181" y="6046207"/>
            <a:ext cx="92673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rgbClr val="0070C0"/>
                </a:solidFill>
              </a:rPr>
              <a:t> Contrasting imprint of regional aerosols from China and India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EF5C4C-3EB9-910B-2D10-F48E892B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783" y="381452"/>
            <a:ext cx="951645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CLIMATE RESPONSE TO REGIONAL AEROSOLS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EAB8AE3-DBD7-FB37-F303-1A7701E66B8F}"/>
              </a:ext>
            </a:extLst>
          </p:cNvPr>
          <p:cNvGrpSpPr/>
          <p:nvPr/>
        </p:nvGrpSpPr>
        <p:grpSpPr>
          <a:xfrm>
            <a:off x="1868700" y="2332546"/>
            <a:ext cx="397165" cy="398434"/>
            <a:chOff x="1868700" y="2332546"/>
            <a:chExt cx="397165" cy="398434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C83D15A-7B8D-7322-783F-DAAB8B138A1B}"/>
                </a:ext>
              </a:extLst>
            </p:cNvPr>
            <p:cNvSpPr/>
            <p:nvPr/>
          </p:nvSpPr>
          <p:spPr>
            <a:xfrm>
              <a:off x="1868700" y="2334980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dditionszeichen 16">
              <a:extLst>
                <a:ext uri="{FF2B5EF4-FFF2-40B4-BE49-F238E27FC236}">
                  <a16:creationId xmlns:a16="http://schemas.microsoft.com/office/drawing/2014/main" id="{35EF8CD3-B85C-2291-C3BE-6CBE89E094BE}"/>
                </a:ext>
              </a:extLst>
            </p:cNvPr>
            <p:cNvSpPr/>
            <p:nvPr/>
          </p:nvSpPr>
          <p:spPr>
            <a:xfrm>
              <a:off x="1869865" y="2332546"/>
              <a:ext cx="396000" cy="396000"/>
            </a:xfrm>
            <a:prstGeom prst="mathPlus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CF80104-B46A-6A4C-C450-A1D5B793004E}"/>
              </a:ext>
            </a:extLst>
          </p:cNvPr>
          <p:cNvGrpSpPr/>
          <p:nvPr/>
        </p:nvGrpSpPr>
        <p:grpSpPr>
          <a:xfrm>
            <a:off x="3283026" y="1958874"/>
            <a:ext cx="396000" cy="396000"/>
            <a:chOff x="3208598" y="1913876"/>
            <a:chExt cx="396000" cy="3960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C56453D-CDB3-F8AA-4E09-FF6A5FD2E767}"/>
                </a:ext>
              </a:extLst>
            </p:cNvPr>
            <p:cNvSpPr/>
            <p:nvPr/>
          </p:nvSpPr>
          <p:spPr>
            <a:xfrm>
              <a:off x="3208598" y="1913876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Minuszeichen 19">
              <a:extLst>
                <a:ext uri="{FF2B5EF4-FFF2-40B4-BE49-F238E27FC236}">
                  <a16:creationId xmlns:a16="http://schemas.microsoft.com/office/drawing/2014/main" id="{580D06D8-B784-6F2B-62AB-4FA2545853E0}"/>
                </a:ext>
              </a:extLst>
            </p:cNvPr>
            <p:cNvSpPr/>
            <p:nvPr/>
          </p:nvSpPr>
          <p:spPr>
            <a:xfrm>
              <a:off x="3208598" y="1947893"/>
              <a:ext cx="396000" cy="329607"/>
            </a:xfrm>
            <a:prstGeom prst="mathMinus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9BE8E62-D616-8450-3DA2-426B77BB0753}"/>
              </a:ext>
            </a:extLst>
          </p:cNvPr>
          <p:cNvGrpSpPr/>
          <p:nvPr/>
        </p:nvGrpSpPr>
        <p:grpSpPr>
          <a:xfrm>
            <a:off x="3302716" y="4322511"/>
            <a:ext cx="397165" cy="398434"/>
            <a:chOff x="1868700" y="2297588"/>
            <a:chExt cx="397165" cy="398434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2B229588-586E-45F7-F319-A9A75AE3ED87}"/>
                </a:ext>
              </a:extLst>
            </p:cNvPr>
            <p:cNvSpPr/>
            <p:nvPr/>
          </p:nvSpPr>
          <p:spPr>
            <a:xfrm>
              <a:off x="1868700" y="2300022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dditionszeichen 63">
              <a:extLst>
                <a:ext uri="{FF2B5EF4-FFF2-40B4-BE49-F238E27FC236}">
                  <a16:creationId xmlns:a16="http://schemas.microsoft.com/office/drawing/2014/main" id="{5B7D286E-747B-BD62-FCA4-DA2E25C0D575}"/>
                </a:ext>
              </a:extLst>
            </p:cNvPr>
            <p:cNvSpPr/>
            <p:nvPr/>
          </p:nvSpPr>
          <p:spPr>
            <a:xfrm>
              <a:off x="1869865" y="2297588"/>
              <a:ext cx="396000" cy="396000"/>
            </a:xfrm>
            <a:prstGeom prst="mathPlus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FEB6487-C461-C8A9-505D-7E8E72C038A6}"/>
              </a:ext>
            </a:extLst>
          </p:cNvPr>
          <p:cNvGrpSpPr/>
          <p:nvPr/>
        </p:nvGrpSpPr>
        <p:grpSpPr>
          <a:xfrm>
            <a:off x="4997247" y="2082499"/>
            <a:ext cx="397165" cy="398434"/>
            <a:chOff x="1868700" y="2297588"/>
            <a:chExt cx="397165" cy="398434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A5A61656-F9AB-A86F-668F-A00468F86EED}"/>
                </a:ext>
              </a:extLst>
            </p:cNvPr>
            <p:cNvSpPr/>
            <p:nvPr/>
          </p:nvSpPr>
          <p:spPr>
            <a:xfrm>
              <a:off x="1868700" y="2300022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Additionszeichen 66">
              <a:extLst>
                <a:ext uri="{FF2B5EF4-FFF2-40B4-BE49-F238E27FC236}">
                  <a16:creationId xmlns:a16="http://schemas.microsoft.com/office/drawing/2014/main" id="{5F763F4A-E0AF-C9FF-C3FA-64807899CDDC}"/>
                </a:ext>
              </a:extLst>
            </p:cNvPr>
            <p:cNvSpPr/>
            <p:nvPr/>
          </p:nvSpPr>
          <p:spPr>
            <a:xfrm>
              <a:off x="1869865" y="2297588"/>
              <a:ext cx="396000" cy="396000"/>
            </a:xfrm>
            <a:prstGeom prst="mathPlus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EBFC623-1E12-947C-88A2-0C69631D7C33}"/>
              </a:ext>
            </a:extLst>
          </p:cNvPr>
          <p:cNvGrpSpPr/>
          <p:nvPr/>
        </p:nvGrpSpPr>
        <p:grpSpPr>
          <a:xfrm>
            <a:off x="4998412" y="4437411"/>
            <a:ext cx="396000" cy="396000"/>
            <a:chOff x="3208598" y="1913876"/>
            <a:chExt cx="396000" cy="396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2A76C3B4-8C12-9511-B32D-5A8BA2A9545A}"/>
                </a:ext>
              </a:extLst>
            </p:cNvPr>
            <p:cNvSpPr/>
            <p:nvPr/>
          </p:nvSpPr>
          <p:spPr>
            <a:xfrm>
              <a:off x="3208598" y="1913876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Minuszeichen 70">
              <a:extLst>
                <a:ext uri="{FF2B5EF4-FFF2-40B4-BE49-F238E27FC236}">
                  <a16:creationId xmlns:a16="http://schemas.microsoft.com/office/drawing/2014/main" id="{85F5BD1D-9490-8B83-9CE0-75F0C765DCA7}"/>
                </a:ext>
              </a:extLst>
            </p:cNvPr>
            <p:cNvSpPr/>
            <p:nvPr/>
          </p:nvSpPr>
          <p:spPr>
            <a:xfrm>
              <a:off x="3208598" y="1947893"/>
              <a:ext cx="396000" cy="329607"/>
            </a:xfrm>
            <a:prstGeom prst="mathMinus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C5580A8-D79F-D436-3AD4-D2ADC002BF6F}"/>
              </a:ext>
            </a:extLst>
          </p:cNvPr>
          <p:cNvGrpSpPr/>
          <p:nvPr/>
        </p:nvGrpSpPr>
        <p:grpSpPr>
          <a:xfrm>
            <a:off x="1868700" y="4643225"/>
            <a:ext cx="396000" cy="396000"/>
            <a:chOff x="3208598" y="1913876"/>
            <a:chExt cx="396000" cy="3960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E0897364-3FED-EBB1-2D32-F1AC89B1AE75}"/>
                </a:ext>
              </a:extLst>
            </p:cNvPr>
            <p:cNvSpPr/>
            <p:nvPr/>
          </p:nvSpPr>
          <p:spPr>
            <a:xfrm>
              <a:off x="3208598" y="1913876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Minuszeichen 73">
              <a:extLst>
                <a:ext uri="{FF2B5EF4-FFF2-40B4-BE49-F238E27FC236}">
                  <a16:creationId xmlns:a16="http://schemas.microsoft.com/office/drawing/2014/main" id="{6C4CDD9D-0725-73BF-E7A9-F5F109C35CD7}"/>
                </a:ext>
              </a:extLst>
            </p:cNvPr>
            <p:cNvSpPr/>
            <p:nvPr/>
          </p:nvSpPr>
          <p:spPr>
            <a:xfrm>
              <a:off x="3208598" y="1947893"/>
              <a:ext cx="396000" cy="329607"/>
            </a:xfrm>
            <a:prstGeom prst="mathMinus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7402DFBD-2529-7CF7-DB68-BD1934A9CEAD}"/>
              </a:ext>
            </a:extLst>
          </p:cNvPr>
          <p:cNvSpPr txBox="1"/>
          <p:nvPr/>
        </p:nvSpPr>
        <p:spPr>
          <a:xfrm>
            <a:off x="1008738" y="1392698"/>
            <a:ext cx="39873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/>
              <a:t>JF 2020: Temperature (°C)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EC39810C-71DF-3FBE-14A9-3E441762FDEC}"/>
              </a:ext>
            </a:extLst>
          </p:cNvPr>
          <p:cNvSpPr txBox="1"/>
          <p:nvPr/>
        </p:nvSpPr>
        <p:spPr>
          <a:xfrm>
            <a:off x="1008739" y="3783546"/>
            <a:ext cx="17557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/>
              <a:t>MAM 2020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2302F884-954F-F377-4379-944B46DDB460}"/>
              </a:ext>
            </a:extLst>
          </p:cNvPr>
          <p:cNvSpPr txBox="1"/>
          <p:nvPr/>
        </p:nvSpPr>
        <p:spPr>
          <a:xfrm>
            <a:off x="7867609" y="1336378"/>
            <a:ext cx="35793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/>
              <a:t>Precipitation (mm/day)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54C01A9-080E-3F69-0129-A7219D8080F1}"/>
              </a:ext>
            </a:extLst>
          </p:cNvPr>
          <p:cNvGrpSpPr/>
          <p:nvPr/>
        </p:nvGrpSpPr>
        <p:grpSpPr>
          <a:xfrm>
            <a:off x="10185376" y="2627251"/>
            <a:ext cx="824481" cy="2542786"/>
            <a:chOff x="10185376" y="2549761"/>
            <a:chExt cx="824481" cy="254278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B615782-8975-3D4A-84CA-C2619FA85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9" t="69349" r="15505" b="1086"/>
            <a:stretch/>
          </p:blipFill>
          <p:spPr>
            <a:xfrm>
              <a:off x="10185376" y="2592293"/>
              <a:ext cx="340857" cy="2460002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FF05D525-B054-EF7E-9F43-FEC436DE2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83" t="34454" r="6945" b="35168"/>
            <a:stretch/>
          </p:blipFill>
          <p:spPr>
            <a:xfrm>
              <a:off x="10423996" y="2549761"/>
              <a:ext cx="585861" cy="2542786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F6569B4-A260-5153-FE51-F515E12DE114}"/>
              </a:ext>
            </a:extLst>
          </p:cNvPr>
          <p:cNvGrpSpPr/>
          <p:nvPr/>
        </p:nvGrpSpPr>
        <p:grpSpPr>
          <a:xfrm>
            <a:off x="6387469" y="2627251"/>
            <a:ext cx="887930" cy="2545283"/>
            <a:chOff x="6387469" y="2549761"/>
            <a:chExt cx="887930" cy="254528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F05D525-B054-EF7E-9F43-FEC436DE2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06" t="34454" r="16133" b="35168"/>
            <a:stretch/>
          </p:blipFill>
          <p:spPr>
            <a:xfrm>
              <a:off x="6387469" y="2549761"/>
              <a:ext cx="337978" cy="2542786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F05D525-B054-EF7E-9F43-FEC436DE2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83" t="34454" r="6945" b="35168"/>
            <a:stretch/>
          </p:blipFill>
          <p:spPr>
            <a:xfrm>
              <a:off x="6689538" y="2552258"/>
              <a:ext cx="585861" cy="2542786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7338760-F315-49A6-A4D3-866805EF3891}"/>
              </a:ext>
            </a:extLst>
          </p:cNvPr>
          <p:cNvGrpSpPr/>
          <p:nvPr/>
        </p:nvGrpSpPr>
        <p:grpSpPr>
          <a:xfrm>
            <a:off x="8996925" y="5258389"/>
            <a:ext cx="309600" cy="309600"/>
            <a:chOff x="3208598" y="1913876"/>
            <a:chExt cx="396000" cy="396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93AC6B57-BB8C-3AF0-5EC6-07279287F50F}"/>
                </a:ext>
              </a:extLst>
            </p:cNvPr>
            <p:cNvSpPr/>
            <p:nvPr/>
          </p:nvSpPr>
          <p:spPr>
            <a:xfrm>
              <a:off x="3208598" y="1913876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Minuszeichen 44">
              <a:extLst>
                <a:ext uri="{FF2B5EF4-FFF2-40B4-BE49-F238E27FC236}">
                  <a16:creationId xmlns:a16="http://schemas.microsoft.com/office/drawing/2014/main" id="{59EA89E8-8D24-8CB4-D721-73DB00465F3B}"/>
                </a:ext>
              </a:extLst>
            </p:cNvPr>
            <p:cNvSpPr/>
            <p:nvPr/>
          </p:nvSpPr>
          <p:spPr>
            <a:xfrm>
              <a:off x="3208598" y="1947893"/>
              <a:ext cx="396000" cy="329607"/>
            </a:xfrm>
            <a:prstGeom prst="mathMinus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EEB571D-4D46-C8A6-9642-7BD23F1E4E51}"/>
              </a:ext>
            </a:extLst>
          </p:cNvPr>
          <p:cNvGrpSpPr/>
          <p:nvPr/>
        </p:nvGrpSpPr>
        <p:grpSpPr>
          <a:xfrm>
            <a:off x="8996925" y="2852559"/>
            <a:ext cx="309600" cy="310835"/>
            <a:chOff x="1868700" y="2297588"/>
            <a:chExt cx="397165" cy="398434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EC7026DB-47D4-24B0-484D-988C799ADD29}"/>
                </a:ext>
              </a:extLst>
            </p:cNvPr>
            <p:cNvSpPr/>
            <p:nvPr/>
          </p:nvSpPr>
          <p:spPr>
            <a:xfrm>
              <a:off x="1868700" y="2300022"/>
              <a:ext cx="396000" cy="396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dditionszeichen 47">
              <a:extLst>
                <a:ext uri="{FF2B5EF4-FFF2-40B4-BE49-F238E27FC236}">
                  <a16:creationId xmlns:a16="http://schemas.microsoft.com/office/drawing/2014/main" id="{67CAE6FA-66ED-C1AA-22A1-9C9959EBA21B}"/>
                </a:ext>
              </a:extLst>
            </p:cNvPr>
            <p:cNvSpPr/>
            <p:nvPr/>
          </p:nvSpPr>
          <p:spPr>
            <a:xfrm>
              <a:off x="1869865" y="2297588"/>
              <a:ext cx="396000" cy="396000"/>
            </a:xfrm>
            <a:prstGeom prst="mathPlus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19B550F-AC32-9DED-4ADE-1C4E04F1A65E}"/>
              </a:ext>
            </a:extLst>
          </p:cNvPr>
          <p:cNvSpPr txBox="1"/>
          <p:nvPr/>
        </p:nvSpPr>
        <p:spPr>
          <a:xfrm>
            <a:off x="8052046" y="6519999"/>
            <a:ext cx="4190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/>
              <a:t>(Fahrenbach and Bollasina 2022, ACP submitted)</a:t>
            </a:r>
          </a:p>
        </p:txBody>
      </p:sp>
    </p:spTree>
    <p:extLst>
      <p:ext uri="{BB962C8B-B14F-4D97-AF65-F5344CB8AC3E}">
        <p14:creationId xmlns:p14="http://schemas.microsoft.com/office/powerpoint/2010/main" val="8826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E524478-CA81-D8CD-8162-FD7BE927FB77}"/>
              </a:ext>
            </a:extLst>
          </p:cNvPr>
          <p:cNvSpPr txBox="1"/>
          <p:nvPr/>
        </p:nvSpPr>
        <p:spPr>
          <a:xfrm>
            <a:off x="8052046" y="6519999"/>
            <a:ext cx="4190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/>
              <a:t>(Fahrenbach and Bollasina 2022, ACP submitted)</a:t>
            </a: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408AB382-CF3F-11D5-EE50-E1D52546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68">
            <a:off x="1818097" y="1939586"/>
            <a:ext cx="8215720" cy="58014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3000000">
              <a:rot lat="17464927" lon="21395474" rev="625198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2" name="Ellipse 71">
            <a:extLst>
              <a:ext uri="{FF2B5EF4-FFF2-40B4-BE49-F238E27FC236}">
                <a16:creationId xmlns:a16="http://schemas.microsoft.com/office/drawing/2014/main" id="{8E257052-18CE-C18C-83A2-43E2D6F5B172}"/>
              </a:ext>
            </a:extLst>
          </p:cNvPr>
          <p:cNvSpPr/>
          <p:nvPr/>
        </p:nvSpPr>
        <p:spPr>
          <a:xfrm rot="562887">
            <a:off x="3091244" y="3666514"/>
            <a:ext cx="2331622" cy="1805614"/>
          </a:xfrm>
          <a:prstGeom prst="ellipse">
            <a:avLst/>
          </a:prstGeom>
          <a:solidFill>
            <a:srgbClr val="2E75B6">
              <a:alpha val="50196"/>
            </a:srgbClr>
          </a:solidFill>
          <a:ln w="28575">
            <a:solidFill>
              <a:srgbClr val="000000"/>
            </a:solidFill>
          </a:ln>
          <a:scene3d>
            <a:camera prst="isometricTopUp">
              <a:rot lat="18306000" lon="18606000" rev="2778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F2DF2396-B6AB-AF98-B212-09CA230CB89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68">
            <a:off x="2063867" y="-603631"/>
            <a:ext cx="7801388" cy="5508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3000000">
              <a:rot lat="17464927" lon="21395474" rev="625198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CAD12D8A-CA43-DDB8-C0B4-52C9AD7F7746}"/>
              </a:ext>
            </a:extLst>
          </p:cNvPr>
          <p:cNvSpPr/>
          <p:nvPr/>
        </p:nvSpPr>
        <p:spPr>
          <a:xfrm rot="20724764">
            <a:off x="3108523" y="1917945"/>
            <a:ext cx="2027113" cy="1995884"/>
          </a:xfrm>
          <a:prstGeom prst="ellipse">
            <a:avLst/>
          </a:prstGeom>
          <a:solidFill>
            <a:schemeClr val="accent6">
              <a:alpha val="50196"/>
            </a:schemeClr>
          </a:solidFill>
          <a:ln w="28575">
            <a:solidFill>
              <a:schemeClr val="tx1"/>
            </a:solidFill>
          </a:ln>
          <a:scene3d>
            <a:camera prst="orthographicFront">
              <a:rot lat="18306000" lon="18606000" rev="27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3F97D979-9A16-1E93-2EA7-BD2B4F418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043">
            <a:off x="3207982" y="2524620"/>
            <a:ext cx="1868769" cy="774259"/>
          </a:xfrm>
          <a:prstGeom prst="rect">
            <a:avLst/>
          </a:prstGeom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id="{FF4CC0DD-A968-137C-4D6A-219E66521AC5}"/>
              </a:ext>
            </a:extLst>
          </p:cNvPr>
          <p:cNvSpPr/>
          <p:nvPr/>
        </p:nvSpPr>
        <p:spPr>
          <a:xfrm rot="20724764">
            <a:off x="3108524" y="4632493"/>
            <a:ext cx="2027113" cy="1995884"/>
          </a:xfrm>
          <a:prstGeom prst="ellipse">
            <a:avLst/>
          </a:prstGeom>
          <a:solidFill>
            <a:schemeClr val="accent6">
              <a:alpha val="50196"/>
            </a:schemeClr>
          </a:solidFill>
          <a:ln w="28575">
            <a:solidFill>
              <a:schemeClr val="tx1"/>
            </a:solidFill>
          </a:ln>
          <a:scene3d>
            <a:camera prst="orthographicFront">
              <a:rot lat="18306000" lon="18606000" rev="27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2001BCB0-E8EC-A83F-B532-BFB4718AF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137">
            <a:off x="3299373" y="5238888"/>
            <a:ext cx="1623007" cy="751720"/>
          </a:xfrm>
          <a:prstGeom prst="rect">
            <a:avLst/>
          </a:prstGeom>
        </p:spPr>
      </p:pic>
      <p:sp>
        <p:nvSpPr>
          <p:cNvPr id="78" name="Gleichschenkliges Dreieck 77">
            <a:extLst>
              <a:ext uri="{FF2B5EF4-FFF2-40B4-BE49-F238E27FC236}">
                <a16:creationId xmlns:a16="http://schemas.microsoft.com/office/drawing/2014/main" id="{1BCC9577-96AF-40B4-A1D5-90C7B4D13B93}"/>
              </a:ext>
            </a:extLst>
          </p:cNvPr>
          <p:cNvSpPr/>
          <p:nvPr/>
        </p:nvSpPr>
        <p:spPr>
          <a:xfrm rot="6381267">
            <a:off x="3694081" y="4670223"/>
            <a:ext cx="157555" cy="22128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Gleichschenkliges Dreieck 78">
            <a:extLst>
              <a:ext uri="{FF2B5EF4-FFF2-40B4-BE49-F238E27FC236}">
                <a16:creationId xmlns:a16="http://schemas.microsoft.com/office/drawing/2014/main" id="{C17DEAD9-A03F-B25A-170A-DA679AAA9B39}"/>
              </a:ext>
            </a:extLst>
          </p:cNvPr>
          <p:cNvSpPr/>
          <p:nvPr/>
        </p:nvSpPr>
        <p:spPr>
          <a:xfrm rot="17275325">
            <a:off x="4444402" y="4167159"/>
            <a:ext cx="157555" cy="22128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feil: nach unten 79">
            <a:extLst>
              <a:ext uri="{FF2B5EF4-FFF2-40B4-BE49-F238E27FC236}">
                <a16:creationId xmlns:a16="http://schemas.microsoft.com/office/drawing/2014/main" id="{7939D5EC-7ACD-6CF7-F3BC-3E456BEF650A}"/>
              </a:ext>
            </a:extLst>
          </p:cNvPr>
          <p:cNvSpPr/>
          <p:nvPr/>
        </p:nvSpPr>
        <p:spPr>
          <a:xfrm rot="10800000">
            <a:off x="3897324" y="3505170"/>
            <a:ext cx="406307" cy="206451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9AA961B-3FB2-4C67-7351-E4F5D2BFD83B}"/>
              </a:ext>
            </a:extLst>
          </p:cNvPr>
          <p:cNvSpPr txBox="1"/>
          <p:nvPr/>
        </p:nvSpPr>
        <p:spPr>
          <a:xfrm>
            <a:off x="3602526" y="4126260"/>
            <a:ext cx="744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L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D96D8E47-4209-1D0C-BA0B-6D2C4766F5BF}"/>
              </a:ext>
            </a:extLst>
          </p:cNvPr>
          <p:cNvSpPr/>
          <p:nvPr/>
        </p:nvSpPr>
        <p:spPr>
          <a:xfrm rot="562887">
            <a:off x="4535431" y="1787955"/>
            <a:ext cx="1719842" cy="779753"/>
          </a:xfrm>
          <a:prstGeom prst="ellipse">
            <a:avLst/>
          </a:prstGeom>
          <a:solidFill>
            <a:schemeClr val="bg2">
              <a:lumMod val="90000"/>
              <a:alpha val="50196"/>
            </a:schemeClr>
          </a:solidFill>
          <a:ln w="28575">
            <a:solidFill>
              <a:srgbClr val="000000"/>
            </a:solidFill>
          </a:ln>
          <a:scene3d>
            <a:camera prst="isometricTopUp">
              <a:rot lat="18306000" lon="18606000" rev="2778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4F7445BD-3380-82BA-3307-C98EFAB9E5EB}"/>
              </a:ext>
            </a:extLst>
          </p:cNvPr>
          <p:cNvCxnSpPr>
            <a:cxnSpLocks/>
          </p:cNvCxnSpPr>
          <p:nvPr/>
        </p:nvCxnSpPr>
        <p:spPr>
          <a:xfrm flipV="1">
            <a:off x="4819999" y="2302373"/>
            <a:ext cx="348471" cy="22907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Grafik 83">
            <a:extLst>
              <a:ext uri="{FF2B5EF4-FFF2-40B4-BE49-F238E27FC236}">
                <a16:creationId xmlns:a16="http://schemas.microsoft.com/office/drawing/2014/main" id="{F9BE6D90-51BF-4EFB-0631-05F115619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854">
            <a:off x="6194079" y="1360892"/>
            <a:ext cx="2340391" cy="1145030"/>
          </a:xfrm>
          <a:prstGeom prst="rect">
            <a:avLst/>
          </a:prstGeom>
        </p:spPr>
      </p:pic>
      <p:sp>
        <p:nvSpPr>
          <p:cNvPr id="85" name="Gleichschenkliges Dreieck 84">
            <a:extLst>
              <a:ext uri="{FF2B5EF4-FFF2-40B4-BE49-F238E27FC236}">
                <a16:creationId xmlns:a16="http://schemas.microsoft.com/office/drawing/2014/main" id="{9B1F15FA-19A2-5FD6-032A-B68A2BC27900}"/>
              </a:ext>
            </a:extLst>
          </p:cNvPr>
          <p:cNvSpPr/>
          <p:nvPr/>
        </p:nvSpPr>
        <p:spPr>
          <a:xfrm rot="6381267">
            <a:off x="8483649" y="1477459"/>
            <a:ext cx="157555" cy="22128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EA1B7F75-2F9E-4F87-9824-B534B5906D1C}"/>
              </a:ext>
            </a:extLst>
          </p:cNvPr>
          <p:cNvCxnSpPr>
            <a:cxnSpLocks/>
          </p:cNvCxnSpPr>
          <p:nvPr/>
        </p:nvCxnSpPr>
        <p:spPr>
          <a:xfrm>
            <a:off x="3322338" y="4687347"/>
            <a:ext cx="175779" cy="5143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Graphic 5" descr="Rain with solid fill">
            <a:extLst>
              <a:ext uri="{FF2B5EF4-FFF2-40B4-BE49-F238E27FC236}">
                <a16:creationId xmlns:a16="http://schemas.microsoft.com/office/drawing/2014/main" id="{3F8F1569-9480-B410-F728-A76A1F6B9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4433" y="4709778"/>
            <a:ext cx="914400" cy="914400"/>
          </a:xfrm>
          <a:prstGeom prst="rect">
            <a:avLst/>
          </a:prstGeom>
        </p:spPr>
      </p:pic>
      <p:pic>
        <p:nvPicPr>
          <p:cNvPr id="88" name="Graphic 4" descr="Dim (Smaller Sun) with solid fill">
            <a:extLst>
              <a:ext uri="{FF2B5EF4-FFF2-40B4-BE49-F238E27FC236}">
                <a16:creationId xmlns:a16="http://schemas.microsoft.com/office/drawing/2014/main" id="{DDA749CB-4A5B-21B9-6CED-7EBD892B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9895" y="4416024"/>
            <a:ext cx="650444" cy="650444"/>
          </a:xfrm>
        </p:spPr>
      </p:pic>
      <p:pic>
        <p:nvPicPr>
          <p:cNvPr id="89" name="Graphic 26" descr="Windy with solid fill">
            <a:extLst>
              <a:ext uri="{FF2B5EF4-FFF2-40B4-BE49-F238E27FC236}">
                <a16:creationId xmlns:a16="http://schemas.microsoft.com/office/drawing/2014/main" id="{D9663513-C6A9-CEB1-795A-32EAD44EF1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52753">
            <a:off x="4960358" y="1995409"/>
            <a:ext cx="914400" cy="364355"/>
          </a:xfrm>
          <a:prstGeom prst="rect">
            <a:avLst/>
          </a:prstGeom>
        </p:spPr>
      </p:pic>
      <p:sp>
        <p:nvSpPr>
          <p:cNvPr id="90" name="Textfeld 89">
            <a:extLst>
              <a:ext uri="{FF2B5EF4-FFF2-40B4-BE49-F238E27FC236}">
                <a16:creationId xmlns:a16="http://schemas.microsoft.com/office/drawing/2014/main" id="{DC121559-EF31-84F3-DE20-EAC9A0F20BF5}"/>
              </a:ext>
            </a:extLst>
          </p:cNvPr>
          <p:cNvSpPr txBox="1"/>
          <p:nvPr/>
        </p:nvSpPr>
        <p:spPr>
          <a:xfrm rot="18447092">
            <a:off x="1282748" y="1191353"/>
            <a:ext cx="1823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250 hPa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267DC580-8718-6FEA-1C3F-D2D36C44D675}"/>
              </a:ext>
            </a:extLst>
          </p:cNvPr>
          <p:cNvSpPr txBox="1"/>
          <p:nvPr/>
        </p:nvSpPr>
        <p:spPr>
          <a:xfrm rot="20653045">
            <a:off x="6476000" y="1824044"/>
            <a:ext cx="2649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Rossby waves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474815E0-006A-C358-CBBE-535E328B5E6D}"/>
              </a:ext>
            </a:extLst>
          </p:cNvPr>
          <p:cNvSpPr txBox="1"/>
          <p:nvPr/>
        </p:nvSpPr>
        <p:spPr>
          <a:xfrm rot="18447092">
            <a:off x="1167099" y="3811322"/>
            <a:ext cx="1823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Surface</a:t>
            </a:r>
          </a:p>
        </p:txBody>
      </p:sp>
      <p:sp>
        <p:nvSpPr>
          <p:cNvPr id="95" name="Titel 1">
            <a:extLst>
              <a:ext uri="{FF2B5EF4-FFF2-40B4-BE49-F238E27FC236}">
                <a16:creationId xmlns:a16="http://schemas.microsoft.com/office/drawing/2014/main" id="{64FC92FC-688F-3421-EAFD-1C225DBF6C0E}"/>
              </a:ext>
            </a:extLst>
          </p:cNvPr>
          <p:cNvSpPr txBox="1">
            <a:spLocks/>
          </p:cNvSpPr>
          <p:nvPr/>
        </p:nvSpPr>
        <p:spPr>
          <a:xfrm>
            <a:off x="857383" y="229052"/>
            <a:ext cx="1133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MECHANISM OF REMOTE ANOMALIES (JF)</a:t>
            </a:r>
          </a:p>
        </p:txBody>
      </p:sp>
    </p:spTree>
    <p:extLst>
      <p:ext uri="{BB962C8B-B14F-4D97-AF65-F5344CB8AC3E}">
        <p14:creationId xmlns:p14="http://schemas.microsoft.com/office/powerpoint/2010/main" val="28914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6" grpId="0" animBg="1"/>
      <p:bldP spid="78" grpId="0" animBg="1"/>
      <p:bldP spid="79" grpId="0" animBg="1"/>
      <p:bldP spid="80" grpId="0" animBg="1"/>
      <p:bldP spid="81" grpId="0"/>
      <p:bldP spid="82" grpId="0" animBg="1"/>
      <p:bldP spid="85" grpId="0" animBg="1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>
            <a:extLst>
              <a:ext uri="{FF2B5EF4-FFF2-40B4-BE49-F238E27FC236}">
                <a16:creationId xmlns:a16="http://schemas.microsoft.com/office/drawing/2014/main" id="{071AC5FE-5574-3AF4-9D53-0EC9A03FE4CA}"/>
              </a:ext>
            </a:extLst>
          </p:cNvPr>
          <p:cNvSpPr txBox="1">
            <a:spLocks/>
          </p:cNvSpPr>
          <p:nvPr/>
        </p:nvSpPr>
        <p:spPr>
          <a:xfrm>
            <a:off x="857383" y="229052"/>
            <a:ext cx="1133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MECHANISM OF REMOTE ANOMALIES (JF)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F2DF2396-B6AB-AF98-B212-09CA230C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68">
            <a:off x="2063867" y="-603631"/>
            <a:ext cx="7801388" cy="5508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 fov="3000000">
              <a:rot lat="17464927" lon="21395474" rev="625198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CAD12D8A-CA43-DDB8-C0B4-52C9AD7F7746}"/>
              </a:ext>
            </a:extLst>
          </p:cNvPr>
          <p:cNvSpPr/>
          <p:nvPr/>
        </p:nvSpPr>
        <p:spPr>
          <a:xfrm rot="20724764">
            <a:off x="3108523" y="1917945"/>
            <a:ext cx="2027113" cy="1995884"/>
          </a:xfrm>
          <a:prstGeom prst="ellipse">
            <a:avLst/>
          </a:prstGeom>
          <a:solidFill>
            <a:schemeClr val="accent6">
              <a:alpha val="50196"/>
            </a:schemeClr>
          </a:solidFill>
          <a:ln w="28575">
            <a:solidFill>
              <a:schemeClr val="tx1"/>
            </a:solidFill>
          </a:ln>
          <a:scene3d>
            <a:camera prst="orthographicFront">
              <a:rot lat="18306000" lon="18606000" rev="27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3F97D979-9A16-1E93-2EA7-BD2B4F418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043">
            <a:off x="3207982" y="2524620"/>
            <a:ext cx="1868769" cy="774259"/>
          </a:xfrm>
          <a:prstGeom prst="rect">
            <a:avLst/>
          </a:prstGeom>
        </p:spPr>
      </p:pic>
      <p:sp>
        <p:nvSpPr>
          <p:cNvPr id="82" name="Ellipse 81">
            <a:extLst>
              <a:ext uri="{FF2B5EF4-FFF2-40B4-BE49-F238E27FC236}">
                <a16:creationId xmlns:a16="http://schemas.microsoft.com/office/drawing/2014/main" id="{D96D8E47-4209-1D0C-BA0B-6D2C4766F5BF}"/>
              </a:ext>
            </a:extLst>
          </p:cNvPr>
          <p:cNvSpPr/>
          <p:nvPr/>
        </p:nvSpPr>
        <p:spPr>
          <a:xfrm rot="562887">
            <a:off x="4535431" y="1787955"/>
            <a:ext cx="1719842" cy="779753"/>
          </a:xfrm>
          <a:prstGeom prst="ellipse">
            <a:avLst/>
          </a:prstGeom>
          <a:solidFill>
            <a:schemeClr val="bg2">
              <a:lumMod val="90000"/>
              <a:alpha val="50196"/>
            </a:schemeClr>
          </a:solidFill>
          <a:ln w="28575">
            <a:solidFill>
              <a:srgbClr val="000000"/>
            </a:solidFill>
          </a:ln>
          <a:scene3d>
            <a:camera prst="isometricTopUp">
              <a:rot lat="18306000" lon="18606000" rev="2778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4F7445BD-3380-82BA-3307-C98EFAB9E5EB}"/>
              </a:ext>
            </a:extLst>
          </p:cNvPr>
          <p:cNvCxnSpPr>
            <a:cxnSpLocks/>
          </p:cNvCxnSpPr>
          <p:nvPr/>
        </p:nvCxnSpPr>
        <p:spPr>
          <a:xfrm flipV="1">
            <a:off x="4819999" y="2302373"/>
            <a:ext cx="348471" cy="22907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Grafik 83">
            <a:extLst>
              <a:ext uri="{FF2B5EF4-FFF2-40B4-BE49-F238E27FC236}">
                <a16:creationId xmlns:a16="http://schemas.microsoft.com/office/drawing/2014/main" id="{F9BE6D90-51BF-4EFB-0631-05F115619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854">
            <a:off x="6194079" y="1360892"/>
            <a:ext cx="2340391" cy="1145030"/>
          </a:xfrm>
          <a:prstGeom prst="rect">
            <a:avLst/>
          </a:prstGeom>
        </p:spPr>
      </p:pic>
      <p:sp>
        <p:nvSpPr>
          <p:cNvPr id="85" name="Gleichschenkliges Dreieck 84">
            <a:extLst>
              <a:ext uri="{FF2B5EF4-FFF2-40B4-BE49-F238E27FC236}">
                <a16:creationId xmlns:a16="http://schemas.microsoft.com/office/drawing/2014/main" id="{9B1F15FA-19A2-5FD6-032A-B68A2BC27900}"/>
              </a:ext>
            </a:extLst>
          </p:cNvPr>
          <p:cNvSpPr/>
          <p:nvPr/>
        </p:nvSpPr>
        <p:spPr>
          <a:xfrm rot="6381267">
            <a:off x="8483649" y="1477459"/>
            <a:ext cx="157555" cy="22128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Graphic 26" descr="Windy with solid fill">
            <a:extLst>
              <a:ext uri="{FF2B5EF4-FFF2-40B4-BE49-F238E27FC236}">
                <a16:creationId xmlns:a16="http://schemas.microsoft.com/office/drawing/2014/main" id="{D9663513-C6A9-CEB1-795A-32EAD44EF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52753">
            <a:off x="4960358" y="1995409"/>
            <a:ext cx="914400" cy="364355"/>
          </a:xfrm>
          <a:prstGeom prst="rect">
            <a:avLst/>
          </a:prstGeom>
        </p:spPr>
      </p:pic>
      <p:sp>
        <p:nvSpPr>
          <p:cNvPr id="90" name="Textfeld 89">
            <a:extLst>
              <a:ext uri="{FF2B5EF4-FFF2-40B4-BE49-F238E27FC236}">
                <a16:creationId xmlns:a16="http://schemas.microsoft.com/office/drawing/2014/main" id="{DC121559-EF31-84F3-DE20-EAC9A0F20BF5}"/>
              </a:ext>
            </a:extLst>
          </p:cNvPr>
          <p:cNvSpPr txBox="1"/>
          <p:nvPr/>
        </p:nvSpPr>
        <p:spPr>
          <a:xfrm rot="18447092">
            <a:off x="1282748" y="1191353"/>
            <a:ext cx="1823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250 hPa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267DC580-8718-6FEA-1C3F-D2D36C44D675}"/>
              </a:ext>
            </a:extLst>
          </p:cNvPr>
          <p:cNvSpPr txBox="1"/>
          <p:nvPr/>
        </p:nvSpPr>
        <p:spPr>
          <a:xfrm rot="20653045">
            <a:off x="6476000" y="1824044"/>
            <a:ext cx="2649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Rossby waves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CA62D3AB-8821-2821-BFBC-0218000064B5}"/>
              </a:ext>
            </a:extLst>
          </p:cNvPr>
          <p:cNvSpPr txBox="1"/>
          <p:nvPr/>
        </p:nvSpPr>
        <p:spPr>
          <a:xfrm>
            <a:off x="720634" y="6291121"/>
            <a:ext cx="946049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rgbClr val="0070C0"/>
                </a:solidFill>
              </a:rPr>
              <a:t> Aerosol-induced Rossby waves drive remote climate impacts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1555AF-752C-2BBC-0844-904C39AAC4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6508" r="13106" b="51405"/>
          <a:stretch/>
        </p:blipFill>
        <p:spPr>
          <a:xfrm>
            <a:off x="1578334" y="3589555"/>
            <a:ext cx="8249032" cy="2841796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42686F4-0B59-E21E-947B-79E193E775D6}"/>
              </a:ext>
            </a:extLst>
          </p:cNvPr>
          <p:cNvSpPr/>
          <p:nvPr/>
        </p:nvSpPr>
        <p:spPr>
          <a:xfrm>
            <a:off x="4436828" y="4389120"/>
            <a:ext cx="4551385" cy="572494"/>
          </a:xfrm>
          <a:custGeom>
            <a:avLst/>
            <a:gdLst>
              <a:gd name="connsiteX0" fmla="*/ 0 w 4746929"/>
              <a:gd name="connsiteY0" fmla="*/ 572494 h 572494"/>
              <a:gd name="connsiteX1" fmla="*/ 337930 w 4746929"/>
              <a:gd name="connsiteY1" fmla="*/ 401541 h 572494"/>
              <a:gd name="connsiteX2" fmla="*/ 834887 w 4746929"/>
              <a:gd name="connsiteY2" fmla="*/ 250466 h 572494"/>
              <a:gd name="connsiteX3" fmla="*/ 1331843 w 4746929"/>
              <a:gd name="connsiteY3" fmla="*/ 190831 h 572494"/>
              <a:gd name="connsiteX4" fmla="*/ 1812897 w 4746929"/>
              <a:gd name="connsiteY4" fmla="*/ 234563 h 572494"/>
              <a:gd name="connsiteX5" fmla="*/ 2397318 w 4746929"/>
              <a:gd name="connsiteY5" fmla="*/ 425395 h 572494"/>
              <a:gd name="connsiteX6" fmla="*/ 2719346 w 4746929"/>
              <a:gd name="connsiteY6" fmla="*/ 504908 h 572494"/>
              <a:gd name="connsiteX7" fmla="*/ 3041374 w 4746929"/>
              <a:gd name="connsiteY7" fmla="*/ 453224 h 572494"/>
              <a:gd name="connsiteX8" fmla="*/ 3466769 w 4746929"/>
              <a:gd name="connsiteY8" fmla="*/ 322028 h 572494"/>
              <a:gd name="connsiteX9" fmla="*/ 3991555 w 4746929"/>
              <a:gd name="connsiteY9" fmla="*/ 151075 h 572494"/>
              <a:gd name="connsiteX10" fmla="*/ 4428876 w 4746929"/>
              <a:gd name="connsiteY10" fmla="*/ 39757 h 572494"/>
              <a:gd name="connsiteX11" fmla="*/ 4746929 w 4746929"/>
              <a:gd name="connsiteY11" fmla="*/ 0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6929" h="572494">
                <a:moveTo>
                  <a:pt x="0" y="572494"/>
                </a:moveTo>
                <a:cubicBezTo>
                  <a:pt x="99391" y="513853"/>
                  <a:pt x="198782" y="455212"/>
                  <a:pt x="337930" y="401541"/>
                </a:cubicBezTo>
                <a:cubicBezTo>
                  <a:pt x="477078" y="347870"/>
                  <a:pt x="669235" y="285584"/>
                  <a:pt x="834887" y="250466"/>
                </a:cubicBezTo>
                <a:cubicBezTo>
                  <a:pt x="1000539" y="215348"/>
                  <a:pt x="1168841" y="193481"/>
                  <a:pt x="1331843" y="190831"/>
                </a:cubicBezTo>
                <a:cubicBezTo>
                  <a:pt x="1494845" y="188181"/>
                  <a:pt x="1635318" y="195469"/>
                  <a:pt x="1812897" y="234563"/>
                </a:cubicBezTo>
                <a:cubicBezTo>
                  <a:pt x="1990476" y="273657"/>
                  <a:pt x="2246243" y="380337"/>
                  <a:pt x="2397318" y="425395"/>
                </a:cubicBezTo>
                <a:cubicBezTo>
                  <a:pt x="2548393" y="470452"/>
                  <a:pt x="2612003" y="500270"/>
                  <a:pt x="2719346" y="504908"/>
                </a:cubicBezTo>
                <a:cubicBezTo>
                  <a:pt x="2826689" y="509546"/>
                  <a:pt x="2916804" y="483704"/>
                  <a:pt x="3041374" y="453224"/>
                </a:cubicBezTo>
                <a:cubicBezTo>
                  <a:pt x="3165944" y="422744"/>
                  <a:pt x="3466769" y="322028"/>
                  <a:pt x="3466769" y="322028"/>
                </a:cubicBezTo>
                <a:cubicBezTo>
                  <a:pt x="3625133" y="271670"/>
                  <a:pt x="3831204" y="198120"/>
                  <a:pt x="3991555" y="151075"/>
                </a:cubicBezTo>
                <a:cubicBezTo>
                  <a:pt x="4151906" y="104030"/>
                  <a:pt x="4302980" y="64936"/>
                  <a:pt x="4428876" y="39757"/>
                </a:cubicBezTo>
                <a:cubicBezTo>
                  <a:pt x="4554772" y="14578"/>
                  <a:pt x="4681331" y="1325"/>
                  <a:pt x="4746929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3F4C436-72FA-0EC8-8DDA-5A9E8D75DC16}"/>
              </a:ext>
            </a:extLst>
          </p:cNvPr>
          <p:cNvSpPr/>
          <p:nvPr/>
        </p:nvSpPr>
        <p:spPr>
          <a:xfrm>
            <a:off x="1614115" y="4124637"/>
            <a:ext cx="1482918" cy="260507"/>
          </a:xfrm>
          <a:custGeom>
            <a:avLst/>
            <a:gdLst>
              <a:gd name="connsiteX0" fmla="*/ 0 w 1482918"/>
              <a:gd name="connsiteY0" fmla="*/ 260507 h 260507"/>
              <a:gd name="connsiteX1" fmla="*/ 218661 w 1482918"/>
              <a:gd name="connsiteY1" fmla="*/ 121360 h 260507"/>
              <a:gd name="connsiteX2" fmla="*/ 560567 w 1482918"/>
              <a:gd name="connsiteY2" fmla="*/ 29920 h 260507"/>
              <a:gd name="connsiteX3" fmla="*/ 1017767 w 1482918"/>
              <a:gd name="connsiteY3" fmla="*/ 2090 h 260507"/>
              <a:gd name="connsiteX4" fmla="*/ 1482918 w 1482918"/>
              <a:gd name="connsiteY4" fmla="*/ 77627 h 26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918" h="260507">
                <a:moveTo>
                  <a:pt x="0" y="260507"/>
                </a:moveTo>
                <a:cubicBezTo>
                  <a:pt x="62616" y="210149"/>
                  <a:pt x="125233" y="159791"/>
                  <a:pt x="218661" y="121360"/>
                </a:cubicBezTo>
                <a:cubicBezTo>
                  <a:pt x="312089" y="82929"/>
                  <a:pt x="427383" y="49798"/>
                  <a:pt x="560567" y="29920"/>
                </a:cubicBezTo>
                <a:cubicBezTo>
                  <a:pt x="693751" y="10042"/>
                  <a:pt x="864042" y="-5861"/>
                  <a:pt x="1017767" y="2090"/>
                </a:cubicBezTo>
                <a:cubicBezTo>
                  <a:pt x="1171492" y="10041"/>
                  <a:pt x="1380214" y="59737"/>
                  <a:pt x="1482918" y="77627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9EC4639F-92E4-4C0A-354D-9784DB449A85}"/>
              </a:ext>
            </a:extLst>
          </p:cNvPr>
          <p:cNvSpPr/>
          <p:nvPr/>
        </p:nvSpPr>
        <p:spPr>
          <a:xfrm>
            <a:off x="1578334" y="4341360"/>
            <a:ext cx="981986" cy="683864"/>
          </a:xfrm>
          <a:custGeom>
            <a:avLst/>
            <a:gdLst>
              <a:gd name="connsiteX0" fmla="*/ 0 w 981986"/>
              <a:gd name="connsiteY0" fmla="*/ 107395 h 683864"/>
              <a:gd name="connsiteX1" fmla="*/ 218661 w 981986"/>
              <a:gd name="connsiteY1" fmla="*/ 52 h 683864"/>
              <a:gd name="connsiteX2" fmla="*/ 596348 w 981986"/>
              <a:gd name="connsiteY2" fmla="*/ 119322 h 683864"/>
              <a:gd name="connsiteX3" fmla="*/ 834887 w 981986"/>
              <a:gd name="connsiteY3" fmla="*/ 405569 h 683864"/>
              <a:gd name="connsiteX4" fmla="*/ 981986 w 981986"/>
              <a:gd name="connsiteY4" fmla="*/ 683864 h 68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986" h="683864">
                <a:moveTo>
                  <a:pt x="0" y="107395"/>
                </a:moveTo>
                <a:cubicBezTo>
                  <a:pt x="59635" y="52729"/>
                  <a:pt x="119270" y="-1936"/>
                  <a:pt x="218661" y="52"/>
                </a:cubicBezTo>
                <a:cubicBezTo>
                  <a:pt x="318052" y="2040"/>
                  <a:pt x="493644" y="51736"/>
                  <a:pt x="596348" y="119322"/>
                </a:cubicBezTo>
                <a:cubicBezTo>
                  <a:pt x="699052" y="186908"/>
                  <a:pt x="770614" y="311479"/>
                  <a:pt x="834887" y="405569"/>
                </a:cubicBezTo>
                <a:cubicBezTo>
                  <a:pt x="899160" y="499659"/>
                  <a:pt x="906449" y="529476"/>
                  <a:pt x="981986" y="683864"/>
                </a:cubicBezTo>
              </a:path>
            </a:pathLst>
          </a:cu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id="{809494CC-98C6-E183-FC64-B864F82F10E9}"/>
              </a:ext>
            </a:extLst>
          </p:cNvPr>
          <p:cNvSpPr/>
          <p:nvPr/>
        </p:nvSpPr>
        <p:spPr>
          <a:xfrm rot="3928685">
            <a:off x="4897406" y="4534527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3BCDF5F2-91A5-3551-0EC4-9EAA5FF12BDF}"/>
              </a:ext>
            </a:extLst>
          </p:cNvPr>
          <p:cNvSpPr/>
          <p:nvPr/>
        </p:nvSpPr>
        <p:spPr>
          <a:xfrm rot="4118315">
            <a:off x="7492238" y="4592798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Gleichschenkliges Dreieck 42">
            <a:extLst>
              <a:ext uri="{FF2B5EF4-FFF2-40B4-BE49-F238E27FC236}">
                <a16:creationId xmlns:a16="http://schemas.microsoft.com/office/drawing/2014/main" id="{4A91AD49-9F59-9EFA-FB71-E8DEA38DBDFB}"/>
              </a:ext>
            </a:extLst>
          </p:cNvPr>
          <p:cNvSpPr/>
          <p:nvPr/>
        </p:nvSpPr>
        <p:spPr>
          <a:xfrm rot="6089610">
            <a:off x="6147552" y="4501458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Gleichschenkliges Dreieck 43">
            <a:extLst>
              <a:ext uri="{FF2B5EF4-FFF2-40B4-BE49-F238E27FC236}">
                <a16:creationId xmlns:a16="http://schemas.microsoft.com/office/drawing/2014/main" id="{7462CBD4-7C62-3F18-BD63-2865FC1391A0}"/>
              </a:ext>
            </a:extLst>
          </p:cNvPr>
          <p:cNvSpPr/>
          <p:nvPr/>
        </p:nvSpPr>
        <p:spPr>
          <a:xfrm rot="4820898">
            <a:off x="8841725" y="4226083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A6537836-78DE-8F97-438F-6F2E3D7AC09C}"/>
              </a:ext>
            </a:extLst>
          </p:cNvPr>
          <p:cNvSpPr/>
          <p:nvPr/>
        </p:nvSpPr>
        <p:spPr>
          <a:xfrm rot="6639120">
            <a:off x="2995665" y="4071540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Gleichschenkliges Dreieck 46">
            <a:extLst>
              <a:ext uri="{FF2B5EF4-FFF2-40B4-BE49-F238E27FC236}">
                <a16:creationId xmlns:a16="http://schemas.microsoft.com/office/drawing/2014/main" id="{512278DE-AA78-2810-F52C-E89527197252}"/>
              </a:ext>
            </a:extLst>
          </p:cNvPr>
          <p:cNvSpPr/>
          <p:nvPr/>
        </p:nvSpPr>
        <p:spPr>
          <a:xfrm rot="9106241">
            <a:off x="2423171" y="4824246"/>
            <a:ext cx="274297" cy="316485"/>
          </a:xfrm>
          <a:prstGeom prst="triangl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C46790-6F9F-DF04-1C0A-D8DD28768FF1}"/>
              </a:ext>
            </a:extLst>
          </p:cNvPr>
          <p:cNvSpPr txBox="1"/>
          <p:nvPr/>
        </p:nvSpPr>
        <p:spPr>
          <a:xfrm rot="16200000">
            <a:off x="8908380" y="3912322"/>
            <a:ext cx="394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v at 250hPa (m s</a:t>
            </a:r>
            <a:r>
              <a:rPr lang="en-GB" sz="2500" baseline="30000" dirty="0"/>
              <a:t>-1</a:t>
            </a:r>
            <a:r>
              <a:rPr lang="en-GB" sz="2500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FCD1E2-3B29-508E-666D-7C64C3C5CF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9" t="5774" r="4702" b="54212"/>
          <a:stretch/>
        </p:blipFill>
        <p:spPr>
          <a:xfrm>
            <a:off x="9755898" y="3537284"/>
            <a:ext cx="767357" cy="26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5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4CB1E4-805D-E96A-9B8D-EB6D51A5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1537"/>
            <a:ext cx="10842939" cy="47492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 analysis of </a:t>
            </a:r>
            <a:r>
              <a:rPr lang="en-GB" sz="29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superfast response 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CovidMIP</a:t>
            </a:r>
            <a:endParaRPr lang="de-D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Contrasting climate imprint of </a:t>
            </a:r>
            <a:r>
              <a:rPr lang="en-GB" sz="29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aerosols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aerosol response via global </a:t>
            </a:r>
            <a:r>
              <a:rPr lang="en-GB" sz="29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adjustments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9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Reducing the large uncertainty in climate projections to rapidly changing Asian aerosol emissions</a:t>
            </a:r>
            <a:endParaRPr lang="de-DE" sz="29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9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037084-0AB4-85FE-1D2B-ACBE5F50EC65}"/>
              </a:ext>
            </a:extLst>
          </p:cNvPr>
          <p:cNvSpPr txBox="1"/>
          <p:nvPr/>
        </p:nvSpPr>
        <p:spPr>
          <a:xfrm>
            <a:off x="6922170" y="5759756"/>
            <a:ext cx="46121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details: Nora Fahrenbach</a:t>
            </a:r>
          </a:p>
          <a:p>
            <a:r>
              <a:rPr lang="en-GB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N.L.S.Fahrenbach@sms.ed.ac.uk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BEF78F3-AB48-C688-CE00-84B8BD8EB1F0}"/>
              </a:ext>
            </a:extLst>
          </p:cNvPr>
          <p:cNvSpPr txBox="1">
            <a:spLocks/>
          </p:cNvSpPr>
          <p:nvPr/>
        </p:nvSpPr>
        <p:spPr>
          <a:xfrm>
            <a:off x="838199" y="577622"/>
            <a:ext cx="7752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KEY FINDINGS</a:t>
            </a:r>
          </a:p>
        </p:txBody>
      </p:sp>
      <p:pic>
        <p:nvPicPr>
          <p:cNvPr id="9" name="Graphic 34" descr="Earth globe: Africa and Europe with solid fill">
            <a:extLst>
              <a:ext uri="{FF2B5EF4-FFF2-40B4-BE49-F238E27FC236}">
                <a16:creationId xmlns:a16="http://schemas.microsoft.com/office/drawing/2014/main" id="{DE753540-5CCA-79D9-53B5-365D18683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5841" y="776803"/>
            <a:ext cx="756631" cy="756631"/>
          </a:xfrm>
          <a:prstGeom prst="rect">
            <a:avLst/>
          </a:prstGeom>
        </p:spPr>
      </p:pic>
      <p:pic>
        <p:nvPicPr>
          <p:cNvPr id="12" name="Graphic 15" descr="Magnifying glass with solid fill">
            <a:extLst>
              <a:ext uri="{FF2B5EF4-FFF2-40B4-BE49-F238E27FC236}">
                <a16:creationId xmlns:a16="http://schemas.microsoft.com/office/drawing/2014/main" id="{59D48941-09EC-36F8-9560-ADE5586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33532">
            <a:off x="3990711" y="740335"/>
            <a:ext cx="1000514" cy="9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Breitbild</PresentationFormat>
  <Paragraphs>51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Bahnschrift SemiBold SemiConden</vt:lpstr>
      <vt:lpstr>Calibri</vt:lpstr>
      <vt:lpstr>Calibri Light</vt:lpstr>
      <vt:lpstr>Wingdings</vt:lpstr>
      <vt:lpstr>Office</vt:lpstr>
      <vt:lpstr>PowerPoint-Präsentation</vt:lpstr>
      <vt:lpstr>SIMULATING COVID-19 CLIMATE</vt:lpstr>
      <vt:lpstr>CLIMATE RESPONSE TO REGIONAL AEROSOLS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response to COVID-19 aerosol emission reductions </dc:title>
  <dc:creator>FAHRENBACH Nora</dc:creator>
  <cp:lastModifiedBy>FAHRENBACH Nora</cp:lastModifiedBy>
  <cp:revision>16</cp:revision>
  <dcterms:created xsi:type="dcterms:W3CDTF">2022-05-15T19:46:10Z</dcterms:created>
  <dcterms:modified xsi:type="dcterms:W3CDTF">2022-05-20T13:29:21Z</dcterms:modified>
</cp:coreProperties>
</file>