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430" r:id="rId3"/>
    <p:sldId id="257" r:id="rId4"/>
    <p:sldId id="258" r:id="rId5"/>
    <p:sldId id="373" r:id="rId6"/>
    <p:sldId id="370" r:id="rId7"/>
    <p:sldId id="4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9"/>
    <p:restoredTop sz="96587"/>
  </p:normalViewPr>
  <p:slideViewPr>
    <p:cSldViewPr snapToGrid="0" snapToObjects="1">
      <p:cViewPr varScale="1">
        <p:scale>
          <a:sx n="125" d="100"/>
          <a:sy n="125" d="100"/>
        </p:scale>
        <p:origin x="160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5A78-5A94-8540-98A4-DE7F7EA416E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83216-D470-834C-B0DC-D41936C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4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EEC6E-EF9C-8E47-B483-ABA213A1E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2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4D3-13C3-C445-8D6F-48A613ED35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7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F486-AAD0-034F-8604-1E1FB447B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DCEF8-4EF0-FB42-B698-725F48FE6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B234F-117C-E54F-A665-69CE66F9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0ADB-CA7A-3F49-9324-68689E68BE6C}" type="datetime1">
              <a:rPr lang="en-AU" smtClean="0"/>
              <a:t>25/5/22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F0536-D6C2-D44F-97F0-30E5A60A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Fujioka, GEO2 talk, 31/3/2022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5CE30-A254-754A-9876-628FB53B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ADC-1E98-C742-B20A-861CDA8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5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3B5F-328D-0840-A7A0-3DE7D02F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2C15A-0DE5-9A41-9BC8-FA1E937F5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2045-2680-FE4E-8FBA-5807C3E0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A1DA-5AA9-CC4D-9B5F-7170757BCFF6}" type="datetime1">
              <a:rPr lang="en-AU" smtClean="0"/>
              <a:t>25/5/22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E607-07BE-4D4C-BAB8-8A89EDDE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Fujioka, GEO2 talk, 31/3/2022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3C0FA-1410-BB4B-8F0C-42D063CC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ADC-1E98-C742-B20A-861CDA8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F2C4CD-CD47-5F42-80FB-87C96AD54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FEAAA-732F-3344-B902-C74B53845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BA637-1EAE-5042-99FD-8E4B5229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BF47-B969-854D-994B-33BCED72031E}" type="datetime1">
              <a:rPr lang="en-AU" smtClean="0"/>
              <a:t>25/5/22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582AE-FBFB-9848-B03A-F2A12587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Fujioka, GEO2 talk, 31/3/2022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DB267-E1DD-AD4C-9DBA-FF506B39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ADC-1E98-C742-B20A-861CDA8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5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D28F-8678-704F-92A4-E0B6018E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151A-98D4-7044-A2B5-81FDB5016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4AA7A-37F7-C547-BABF-3D1C05CE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D389-5167-5048-A533-CE3542161FD9}" type="datetime1">
              <a:rPr lang="en-AU" smtClean="0"/>
              <a:t>25/5/22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FF797-7255-EF4B-B84D-EB4BBD4F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Fujioka, GEO2 talk, 31/3/2022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03963-15EB-6D4A-ABE9-34135DBB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5018" y="6356350"/>
            <a:ext cx="3068782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0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CBB-42B7-294D-9700-EF3DBCB4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5346A-F6B6-6A44-9A9B-8C89E2AE2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4867E-2744-5E46-9D4D-2AE9AAAE0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16BA-AF32-3B4C-8222-714AF43139C1}" type="datetime1">
              <a:rPr lang="en-AU" smtClean="0"/>
              <a:t>25/5/22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9A304-B7AC-6548-9C96-ABA82656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Fujioka, GEO2 talk, 31/3/2022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1DDA9-C0F0-E644-A9FD-AD94CA5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ADC-1E98-C742-B20A-861CDA8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E581-0621-E943-AE69-12E5E50D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3593C-3CF0-AD41-B032-FCFC7D96C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7A111-43AA-BB4F-9CC0-904D60407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54DF5-6338-7C4F-BEB8-AE4DE43D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AA4F-E957-7248-9D0E-AF740641C07C}" type="datetime1">
              <a:rPr lang="en-AU" smtClean="0"/>
              <a:t>25/5/22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4FC21-F236-1541-89AC-40D0AC07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Fujioka, GEO2 talk, 31/3/2022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3B905-10D0-8742-B49D-D5ACAEC4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ADC-1E98-C742-B20A-861CDA8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CB38-F6B3-544E-B429-2D8A2DAC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1B1C4-E780-6243-9D25-58B26F3F5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4CACC-4859-A14E-9CE9-DAB1D9797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C6C38-1423-5A4E-B682-EA79159FC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B8F60A-2DD6-5748-A754-153ED2499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762D1-1C38-3040-8D91-4A8DE035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B05B-FBD2-314A-B890-5EC347A9981B}" type="datetime1">
              <a:rPr lang="en-AU" smtClean="0"/>
              <a:t>25/5/22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52EAC-9600-934B-92CF-2051FE05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Fujioka, GEO2 talk, 31/3/2022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E67A1-C3B2-E34D-A862-D241CC90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ADC-1E98-C742-B20A-861CDA8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4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5362-6606-C545-869D-76004AE1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E00A2-BF9F-0646-96C5-36600D4E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6090-3997-7C43-9846-33A48D9C4909}" type="datetime1">
              <a:rPr lang="en-AU" smtClean="0"/>
              <a:t>25/5/22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41B5B-67BE-1242-8953-5EF0B52C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Fujioka, GEO2 talk, 31/3/2022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53D66-89F1-C44D-ABFF-167C819A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ADC-1E98-C742-B20A-861CDA8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1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62008-4051-D348-AE13-F9535063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2095-96B2-C946-B563-733F718521D0}" type="datetime1">
              <a:rPr lang="en-AU" smtClean="0"/>
              <a:t>25/5/22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2A198-9541-B248-B2F9-349C5F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Fujioka, GEO2 talk, 31/3/2022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021B8-1961-2044-B574-960D151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ADC-1E98-C742-B20A-861CDA8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8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ADB8-46ED-9043-A40D-B0FB88A0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5BA5B-C423-7B47-879C-F5C9CE9C6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F9E4F-18EE-FF4B-B59D-F640B6A13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EA06F-6602-D74B-9231-822B4658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9A1E-6BCA-BF41-9AA5-6BA7EFC0280B}" type="datetime1">
              <a:rPr lang="en-AU" smtClean="0"/>
              <a:t>25/5/22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BE273-6062-D648-BF01-C77C1E298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Fujioka, GEO2 talk, 31/3/2022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BC388-4ED3-4B4F-919B-BE40C747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ADC-1E98-C742-B20A-861CDA8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5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16EE-B974-9D43-B805-41A1B41B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F39AE-3A07-7C43-A5E0-96CB1BE86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9FAB1-7D3B-384D-B633-EE3A755C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34E53-88C7-6244-8461-3A2FB51DE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1987-2BE9-0E44-8720-B417E115C41E}" type="datetime1">
              <a:rPr lang="en-AU" smtClean="0"/>
              <a:t>25/5/22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7F2D9-014E-8B48-A4EE-ACB5B49D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Fujioka, GEO2 talk, 31/3/2022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1A4A2-3D14-D14D-8863-59EC2470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ADC-1E98-C742-B20A-861CDA8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7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7F7463-61FB-3D4C-A329-5AA10B41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5B4AC-155C-E44F-A537-8FBC518DB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7613C-1319-704E-B239-48592E10E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83DF1-E84C-9F46-B066-65A7873436C2}" type="datetime1">
              <a:rPr lang="en-AU" smtClean="0"/>
              <a:t>25/5/22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C8323-AD11-B849-B095-2F9509711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Fujioka, GEO2 talk, 31/3/2022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52C51-D0B2-FC41-90D5-9E20F999E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T. Fujioka, GEO2 seminar, 31/3/2022@CENIEH</a:t>
            </a:r>
          </a:p>
        </p:txBody>
      </p:sp>
    </p:spTree>
    <p:extLst>
      <p:ext uri="{BB962C8B-B14F-4D97-AF65-F5344CB8AC3E}">
        <p14:creationId xmlns:p14="http://schemas.microsoft.com/office/powerpoint/2010/main" val="184619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A03859-1647-9048-81FD-1BF02CFC7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" y="661012"/>
            <a:ext cx="12195041" cy="5624111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01BF84-B5AA-0140-8458-220BB53E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6" y="1001372"/>
            <a:ext cx="11182662" cy="1600095"/>
          </a:xfrm>
          <a:solidFill>
            <a:srgbClr val="E7E6E6">
              <a:alpha val="8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New cosmogenic nuclide dating laboratory in CENIEH, Spain</a:t>
            </a:r>
            <a:br>
              <a:rPr lang="en-US" sz="3600" dirty="0"/>
            </a:br>
            <a:br>
              <a:rPr lang="en-US" sz="3600" dirty="0"/>
            </a:br>
            <a:r>
              <a:rPr lang="en-US" sz="2200" b="1" u="sng" dirty="0">
                <a:solidFill>
                  <a:srgbClr val="002060"/>
                </a:solidFill>
              </a:rPr>
              <a:t>Toshiyuki Fujioka </a:t>
            </a:r>
            <a:r>
              <a:rPr lang="en-US" sz="2200" b="1" dirty="0">
                <a:solidFill>
                  <a:srgbClr val="002060"/>
                </a:solidFill>
              </a:rPr>
              <a:t>(</a:t>
            </a:r>
            <a:r>
              <a:rPr lang="en-US" sz="2200" b="1" dirty="0" err="1">
                <a:solidFill>
                  <a:srgbClr val="002060"/>
                </a:solidFill>
              </a:rPr>
              <a:t>toshiyuki.Fujioka@cenieh.es</a:t>
            </a:r>
            <a:r>
              <a:rPr lang="en-US" sz="2200" b="1" dirty="0">
                <a:solidFill>
                  <a:srgbClr val="002060"/>
                </a:solidFill>
              </a:rPr>
              <a:t>), L. </a:t>
            </a:r>
            <a:r>
              <a:rPr lang="en-US" sz="2200" b="1" dirty="0" err="1">
                <a:solidFill>
                  <a:srgbClr val="002060"/>
                </a:solidFill>
              </a:rPr>
              <a:t>Miguens</a:t>
            </a:r>
            <a:r>
              <a:rPr lang="en-US" sz="2200" b="1" dirty="0">
                <a:solidFill>
                  <a:srgbClr val="002060"/>
                </a:solidFill>
              </a:rPr>
              <a:t>, J. Iglesias, F. Jiménez, M.I. </a:t>
            </a:r>
            <a:r>
              <a:rPr lang="en-US" sz="2200" b="1" dirty="0" err="1">
                <a:solidFill>
                  <a:srgbClr val="002060"/>
                </a:solidFill>
              </a:rPr>
              <a:t>Sarró</a:t>
            </a:r>
            <a:r>
              <a:rPr lang="en-US" sz="2200" b="1" dirty="0">
                <a:solidFill>
                  <a:srgbClr val="002060"/>
                </a:solidFill>
              </a:rPr>
              <a:t>, J.M. </a:t>
            </a:r>
            <a:r>
              <a:rPr lang="en-US" sz="2200" b="1" dirty="0" err="1">
                <a:solidFill>
                  <a:srgbClr val="002060"/>
                </a:solidFill>
              </a:rPr>
              <a:t>Parés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br>
              <a:rPr lang="en-US" sz="2200" dirty="0"/>
            </a:br>
            <a:r>
              <a:rPr lang="en-US" sz="2700" dirty="0"/>
              <a:t>CENIEH, Burgos, Spain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07781C-07C6-3CD5-D1F1-809E55796FF6}"/>
              </a:ext>
            </a:extLst>
          </p:cNvPr>
          <p:cNvSpPr txBox="1">
            <a:spLocks/>
          </p:cNvSpPr>
          <p:nvPr/>
        </p:nvSpPr>
        <p:spPr>
          <a:xfrm>
            <a:off x="293331" y="3429000"/>
            <a:ext cx="11633200" cy="2427628"/>
          </a:xfrm>
          <a:prstGeom prst="rect">
            <a:avLst/>
          </a:prstGeom>
          <a:solidFill>
            <a:srgbClr val="E7E6E6">
              <a:alpha val="8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060"/>
                </a:solidFill>
              </a:rPr>
              <a:t>Take home: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First, routine, full chemistry lab for cosmogenic nuclides in Spain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Focus on </a:t>
            </a:r>
            <a:r>
              <a:rPr lang="en-US" sz="2400" baseline="30000" dirty="0">
                <a:solidFill>
                  <a:srgbClr val="002060"/>
                </a:solidFill>
              </a:rPr>
              <a:t>26</a:t>
            </a:r>
            <a:r>
              <a:rPr lang="en-US" sz="2400" dirty="0">
                <a:solidFill>
                  <a:srgbClr val="002060"/>
                </a:solidFill>
              </a:rPr>
              <a:t>Al/</a:t>
            </a:r>
            <a:r>
              <a:rPr lang="en-US" sz="2400" baseline="30000" dirty="0">
                <a:solidFill>
                  <a:srgbClr val="002060"/>
                </a:solidFill>
              </a:rPr>
              <a:t>10</a:t>
            </a:r>
            <a:r>
              <a:rPr lang="en-US" sz="2400" dirty="0">
                <a:solidFill>
                  <a:srgbClr val="002060"/>
                </a:solidFill>
              </a:rPr>
              <a:t>Be burial dating and meteoric </a:t>
            </a:r>
            <a:r>
              <a:rPr lang="en-US" sz="2400" baseline="30000" dirty="0">
                <a:solidFill>
                  <a:srgbClr val="002060"/>
                </a:solidFill>
              </a:rPr>
              <a:t>10</a:t>
            </a:r>
            <a:r>
              <a:rPr lang="en-US" sz="2400" dirty="0">
                <a:solidFill>
                  <a:srgbClr val="002060"/>
                </a:solidFill>
              </a:rPr>
              <a:t>Be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Competitive access every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Budget friendly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Consultation on lab development &amp; application, e.g., </a:t>
            </a:r>
            <a:r>
              <a:rPr lang="en-US" sz="2400" baseline="30000" dirty="0">
                <a:solidFill>
                  <a:srgbClr val="002060"/>
                </a:solidFill>
              </a:rPr>
              <a:t>10</a:t>
            </a:r>
            <a:r>
              <a:rPr lang="en-US" sz="2400" dirty="0">
                <a:solidFill>
                  <a:srgbClr val="002060"/>
                </a:solidFill>
              </a:rPr>
              <a:t>Be, </a:t>
            </a:r>
            <a:r>
              <a:rPr lang="en-US" sz="2400" baseline="30000" dirty="0">
                <a:solidFill>
                  <a:srgbClr val="002060"/>
                </a:solidFill>
              </a:rPr>
              <a:t>26</a:t>
            </a:r>
            <a:r>
              <a:rPr lang="en-US" sz="2400" dirty="0">
                <a:solidFill>
                  <a:srgbClr val="002060"/>
                </a:solidFill>
              </a:rPr>
              <a:t>Al, </a:t>
            </a:r>
            <a:r>
              <a:rPr lang="en-US" sz="2400" baseline="30000" dirty="0">
                <a:solidFill>
                  <a:srgbClr val="002060"/>
                </a:solidFill>
              </a:rPr>
              <a:t>53</a:t>
            </a:r>
            <a:r>
              <a:rPr lang="en-US" sz="2400" dirty="0">
                <a:solidFill>
                  <a:srgbClr val="002060"/>
                </a:solidFill>
              </a:rPr>
              <a:t>Mn, </a:t>
            </a:r>
            <a:r>
              <a:rPr lang="en-US" sz="2400" baseline="30000" dirty="0">
                <a:solidFill>
                  <a:srgbClr val="002060"/>
                </a:solidFill>
              </a:rPr>
              <a:t>21</a:t>
            </a:r>
            <a:r>
              <a:rPr lang="en-US" sz="2400" dirty="0">
                <a:solidFill>
                  <a:srgbClr val="002060"/>
                </a:solidFill>
              </a:rPr>
              <a:t>Ne, </a:t>
            </a:r>
            <a:r>
              <a:rPr lang="en-US" sz="2400" baseline="30000" dirty="0">
                <a:solidFill>
                  <a:srgbClr val="002060"/>
                </a:solidFill>
              </a:rPr>
              <a:t>36</a:t>
            </a:r>
            <a:r>
              <a:rPr lang="en-US" sz="2400" dirty="0">
                <a:solidFill>
                  <a:srgbClr val="002060"/>
                </a:solidFill>
              </a:rPr>
              <a:t>Cl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B23BB-BAE2-9CD3-73D1-01C937037A96}"/>
              </a:ext>
            </a:extLst>
          </p:cNvPr>
          <p:cNvSpPr txBox="1"/>
          <p:nvPr/>
        </p:nvSpPr>
        <p:spPr>
          <a:xfrm>
            <a:off x="5836734" y="6514223"/>
            <a:ext cx="637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GM2.5 What’s new with cosmogenic nuclides? EGU 2022, 26/5/22</a:t>
            </a:r>
          </a:p>
        </p:txBody>
      </p:sp>
    </p:spTree>
    <p:extLst>
      <p:ext uri="{BB962C8B-B14F-4D97-AF65-F5344CB8AC3E}">
        <p14:creationId xmlns:p14="http://schemas.microsoft.com/office/powerpoint/2010/main" val="249923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"/>
          <p:cNvSpPr>
            <a:spLocks/>
          </p:cNvSpPr>
          <p:nvPr/>
        </p:nvSpPr>
        <p:spPr bwMode="auto">
          <a:xfrm>
            <a:off x="689823" y="2137738"/>
            <a:ext cx="5932650" cy="435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496888" indent="-457200"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rgbClr val="0000FF"/>
                </a:solidFill>
                <a:latin typeface="Calibri" charset="0"/>
                <a:sym typeface="Arial Bold" charset="0"/>
              </a:rPr>
              <a:t>ARCHAEOLOGY</a:t>
            </a:r>
          </a:p>
          <a:p>
            <a:pPr marL="39688">
              <a:buClr>
                <a:srgbClr val="000000"/>
              </a:buClr>
              <a:buSzPct val="100000"/>
              <a:defRPr/>
            </a:pPr>
            <a:endParaRPr lang="en-US" sz="2800" dirty="0">
              <a:solidFill>
                <a:srgbClr val="0000FF"/>
              </a:solidFill>
              <a:latin typeface="Calibri" charset="0"/>
              <a:sym typeface="Arial Bold" charset="0"/>
            </a:endParaRPr>
          </a:p>
          <a:p>
            <a:pPr marL="496888" indent="-457200"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rgbClr val="0000FF"/>
                </a:solidFill>
                <a:latin typeface="Calibri" charset="0"/>
                <a:sym typeface="Arial Bold" charset="0"/>
              </a:rPr>
              <a:t>PALEOBIOLOGY</a:t>
            </a:r>
          </a:p>
          <a:p>
            <a:pPr marL="39688">
              <a:buClr>
                <a:srgbClr val="000000"/>
              </a:buClr>
              <a:buSzPct val="100000"/>
              <a:defRPr/>
            </a:pPr>
            <a:endParaRPr lang="en-US" sz="2800" dirty="0">
              <a:solidFill>
                <a:srgbClr val="0000FF"/>
              </a:solidFill>
              <a:latin typeface="Calibri" charset="0"/>
              <a:sym typeface="Arial Bold" charset="0"/>
            </a:endParaRPr>
          </a:p>
          <a:p>
            <a:pPr marL="496888" indent="-457200"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rgbClr val="0000FF"/>
                </a:solidFill>
                <a:latin typeface="Calibri" charset="0"/>
                <a:sym typeface="Arial Bold" charset="0"/>
              </a:rPr>
              <a:t>GEOCHRONOLOGY &amp; GEOLOGY</a:t>
            </a:r>
            <a:endParaRPr lang="en-US" sz="2000" dirty="0">
              <a:solidFill>
                <a:srgbClr val="0000FF"/>
              </a:solidFill>
              <a:latin typeface="Calibri" charset="0"/>
              <a:sym typeface="Arial Bold" charset="0"/>
            </a:endParaRPr>
          </a:p>
          <a:p>
            <a:pPr marL="0" lvl="1">
              <a:defRPr/>
            </a:pPr>
            <a:endParaRPr lang="en-US" sz="2000" dirty="0">
              <a:solidFill>
                <a:srgbClr val="000000"/>
              </a:solidFill>
              <a:latin typeface="Calibri" charset="0"/>
              <a:sym typeface="Arial" charset="0"/>
            </a:endParaRPr>
          </a:p>
          <a:p>
            <a:pPr marL="342900" lvl="1" indent="-342900"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sym typeface="Arial" charset="0"/>
              </a:rPr>
              <a:t>ESR</a:t>
            </a:r>
          </a:p>
          <a:p>
            <a:pPr marL="342900" lvl="1" indent="-342900"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sym typeface="Arial" charset="0"/>
              </a:rPr>
              <a:t>OSL</a:t>
            </a:r>
          </a:p>
          <a:p>
            <a:pPr marL="342900" lvl="1" indent="-342900"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sym typeface="Arial" charset="0"/>
              </a:rPr>
              <a:t>Paleomagnetism</a:t>
            </a:r>
          </a:p>
          <a:p>
            <a:pPr marL="342900" lvl="1" indent="-342900"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sym typeface="Arial" charset="0"/>
              </a:rPr>
              <a:t>U-series</a:t>
            </a:r>
          </a:p>
          <a:p>
            <a:pPr marL="342900" lvl="1" indent="-342900">
              <a:buFontTx/>
              <a:buChar char="-"/>
              <a:defRPr/>
            </a:pPr>
            <a:r>
              <a:rPr lang="en-US" sz="2000" dirty="0">
                <a:solidFill>
                  <a:srgbClr val="FF0000"/>
                </a:solidFill>
                <a:latin typeface="Calibri" charset="0"/>
                <a:sym typeface="Arial" charset="0"/>
              </a:rPr>
              <a:t>Cosmogenic nuclides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602" y="343894"/>
            <a:ext cx="6632573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>
              <a:lnSpc>
                <a:spcPct val="120000"/>
              </a:lnSpc>
            </a:pPr>
            <a:r>
              <a:rPr lang="en-US" sz="3200" b="1" dirty="0">
                <a:solidFill>
                  <a:srgbClr val="000000"/>
                </a:solidFill>
                <a:latin typeface="+mj-lt"/>
                <a:sym typeface="Arial Italic" charset="0"/>
              </a:rPr>
              <a:t>CENIEH = National Research Center on Human Evolution</a:t>
            </a:r>
            <a:endParaRPr lang="en-US" sz="3200" b="1" dirty="0">
              <a:solidFill>
                <a:srgbClr val="000000"/>
              </a:solidFill>
              <a:latin typeface="+mj-lt"/>
              <a:sym typeface="Arial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249641-CAC4-3F24-2B7D-E309BFB4C1E9}"/>
              </a:ext>
            </a:extLst>
          </p:cNvPr>
          <p:cNvGrpSpPr/>
          <p:nvPr/>
        </p:nvGrpSpPr>
        <p:grpSpPr>
          <a:xfrm>
            <a:off x="3996744" y="2609997"/>
            <a:ext cx="7102021" cy="3676858"/>
            <a:chOff x="3996744" y="1929050"/>
            <a:chExt cx="7102021" cy="367685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DEE1BE-D87B-E294-6F7B-CC378A8A8B35}"/>
                </a:ext>
              </a:extLst>
            </p:cNvPr>
            <p:cNvGrpSpPr/>
            <p:nvPr/>
          </p:nvGrpSpPr>
          <p:grpSpPr>
            <a:xfrm>
              <a:off x="6827666" y="3359139"/>
              <a:ext cx="4271099" cy="2246769"/>
              <a:chOff x="6384314" y="3636231"/>
              <a:chExt cx="4271099" cy="2246769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EE3A3-0C0D-A4FD-32EB-1C08C34AEBD2}"/>
                  </a:ext>
                </a:extLst>
              </p:cNvPr>
              <p:cNvSpPr txBox="1"/>
              <p:nvPr/>
            </p:nvSpPr>
            <p:spPr>
              <a:xfrm>
                <a:off x="7135090" y="3636231"/>
                <a:ext cx="3520323" cy="2246769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2"/>
                    </a:solidFill>
                  </a:rPr>
                  <a:t>EARTH SCIENCES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Landscape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Environment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Paleoclimate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Tectonics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Natural disaster (Geohazard)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…</a:t>
                </a:r>
              </a:p>
            </p:txBody>
          </p:sp>
          <p:sp>
            <p:nvSpPr>
              <p:cNvPr id="8" name="Down Arrow 7">
                <a:extLst>
                  <a:ext uri="{FF2B5EF4-FFF2-40B4-BE49-F238E27FC236}">
                    <a16:creationId xmlns:a16="http://schemas.microsoft.com/office/drawing/2014/main" id="{3C80EEEC-C517-B748-3C15-FF2FFED99EEC}"/>
                  </a:ext>
                </a:extLst>
              </p:cNvPr>
              <p:cNvSpPr/>
              <p:nvPr/>
            </p:nvSpPr>
            <p:spPr>
              <a:xfrm rot="16200000">
                <a:off x="6353974" y="4558725"/>
                <a:ext cx="462462" cy="401782"/>
              </a:xfrm>
              <a:prstGeom prst="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47CCA84-18A8-EB75-320D-A9C481A8802E}"/>
                </a:ext>
              </a:extLst>
            </p:cNvPr>
            <p:cNvGrpSpPr/>
            <p:nvPr/>
          </p:nvGrpSpPr>
          <p:grpSpPr>
            <a:xfrm>
              <a:off x="3996744" y="1929050"/>
              <a:ext cx="2907127" cy="462462"/>
              <a:chOff x="3581099" y="1901340"/>
              <a:chExt cx="2907127" cy="46246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E22621-25DC-0217-76BD-A068B16E24A7}"/>
                  </a:ext>
                </a:extLst>
              </p:cNvPr>
              <p:cNvSpPr txBox="1"/>
              <p:nvPr/>
            </p:nvSpPr>
            <p:spPr>
              <a:xfrm>
                <a:off x="4117128" y="1932515"/>
                <a:ext cx="2371098" cy="40011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2"/>
                    </a:solidFill>
                  </a:rPr>
                  <a:t>HUMAN EVOLUTION</a:t>
                </a:r>
              </a:p>
            </p:txBody>
          </p:sp>
          <p:sp>
            <p:nvSpPr>
              <p:cNvPr id="14" name="Down Arrow 13">
                <a:extLst>
                  <a:ext uri="{FF2B5EF4-FFF2-40B4-BE49-F238E27FC236}">
                    <a16:creationId xmlns:a16="http://schemas.microsoft.com/office/drawing/2014/main" id="{B76A1D42-805F-1B73-891D-1B55A39E35DF}"/>
                  </a:ext>
                </a:extLst>
              </p:cNvPr>
              <p:cNvSpPr/>
              <p:nvPr/>
            </p:nvSpPr>
            <p:spPr>
              <a:xfrm rot="16200000">
                <a:off x="3550759" y="1931680"/>
                <a:ext cx="462462" cy="401782"/>
              </a:xfrm>
              <a:prstGeom prst="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Left-up Arrow 14">
              <a:extLst>
                <a:ext uri="{FF2B5EF4-FFF2-40B4-BE49-F238E27FC236}">
                  <a16:creationId xmlns:a16="http://schemas.microsoft.com/office/drawing/2014/main" id="{A9EDA566-5E9C-6421-C616-AD417D53B849}"/>
                </a:ext>
              </a:extLst>
            </p:cNvPr>
            <p:cNvSpPr/>
            <p:nvPr/>
          </p:nvSpPr>
          <p:spPr>
            <a:xfrm flipV="1">
              <a:off x="7229448" y="1990181"/>
              <a:ext cx="2008909" cy="1233053"/>
            </a:xfrm>
            <a:prstGeom prst="leftUpArrow">
              <a:avLst>
                <a:gd name="adj1" fmla="val 9751"/>
                <a:gd name="adj2" fmla="val 13377"/>
                <a:gd name="adj3" fmla="val 18328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5EE7ECE-B381-4836-23FC-8C2816554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401" y="3987"/>
            <a:ext cx="4786599" cy="1914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13020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0A1C95-CCBF-004A-A3EC-F638149B36CC}"/>
              </a:ext>
            </a:extLst>
          </p:cNvPr>
          <p:cNvSpPr txBox="1"/>
          <p:nvPr/>
        </p:nvSpPr>
        <p:spPr>
          <a:xfrm>
            <a:off x="753569" y="0"/>
            <a:ext cx="1027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Quartz extraction &amp; Be-Al separation at CENIEH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216E7-5040-904B-AE8B-FEEC532673C3}"/>
              </a:ext>
            </a:extLst>
          </p:cNvPr>
          <p:cNvSpPr txBox="1"/>
          <p:nvPr/>
        </p:nvSpPr>
        <p:spPr>
          <a:xfrm>
            <a:off x="94517" y="449002"/>
            <a:ext cx="494531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b="1" u="sng" dirty="0"/>
              <a:t>Quartz extraction from rock, sediment, artefacts</a:t>
            </a:r>
          </a:p>
          <a:p>
            <a:endParaRPr lang="en-AU" sz="1200" u="sng" dirty="0"/>
          </a:p>
          <a:p>
            <a:r>
              <a:rPr lang="en-AU" sz="1200" dirty="0"/>
              <a:t>• Crushing &amp; sieving</a:t>
            </a:r>
          </a:p>
          <a:p>
            <a:r>
              <a:rPr lang="en-AU" sz="1200" dirty="0"/>
              <a:t>• Magnetic separation</a:t>
            </a:r>
          </a:p>
          <a:p>
            <a:r>
              <a:rPr lang="en-AU" sz="1200" dirty="0"/>
              <a:t>• Density separation</a:t>
            </a:r>
          </a:p>
          <a:p>
            <a:r>
              <a:rPr lang="en-AU" sz="1200" dirty="0"/>
              <a:t>• Acid leaching (e.g., aqua-regia, H</a:t>
            </a:r>
            <a:r>
              <a:rPr lang="en-AU" sz="1200" baseline="-25000" dirty="0"/>
              <a:t>2</a:t>
            </a:r>
            <a:r>
              <a:rPr lang="en-AU" sz="1200" dirty="0"/>
              <a:t>SiF</a:t>
            </a:r>
            <a:r>
              <a:rPr lang="en-AU" sz="1200" baseline="-25000" dirty="0"/>
              <a:t>6</a:t>
            </a:r>
            <a:r>
              <a:rPr lang="en-AU" sz="1200" dirty="0"/>
              <a:t>, HF)</a:t>
            </a:r>
          </a:p>
          <a:p>
            <a:r>
              <a:rPr lang="en-AU" sz="1200" dirty="0"/>
              <a:t>• Magnetite powder</a:t>
            </a:r>
          </a:p>
          <a:p>
            <a:endParaRPr lang="en-AU" sz="1200" dirty="0"/>
          </a:p>
          <a:p>
            <a:r>
              <a:rPr lang="en-AU" sz="1200" i="1" dirty="0"/>
              <a:t>Methods are </a:t>
            </a:r>
            <a:r>
              <a:rPr lang="en-AU" sz="1200" i="1" dirty="0">
                <a:solidFill>
                  <a:srgbClr val="FF0000"/>
                </a:solidFill>
              </a:rPr>
              <a:t>selected &amp; modified, depending on material types, approaches (exposure, burial, erosion) and age-range, to optimise process time.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20183-5D9B-7549-B5E0-B1543A45EBF6}"/>
              </a:ext>
            </a:extLst>
          </p:cNvPr>
          <p:cNvSpPr txBox="1"/>
          <p:nvPr/>
        </p:nvSpPr>
        <p:spPr>
          <a:xfrm>
            <a:off x="7284273" y="2459813"/>
            <a:ext cx="4768815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b="1" u="sng" dirty="0"/>
              <a:t>Be-Al extraction</a:t>
            </a:r>
          </a:p>
          <a:p>
            <a:endParaRPr lang="en-AU" sz="1200" u="sng" dirty="0"/>
          </a:p>
          <a:p>
            <a:r>
              <a:rPr lang="en-AU" sz="1200" dirty="0"/>
              <a:t>• Dissolution in HF</a:t>
            </a:r>
          </a:p>
          <a:p>
            <a:r>
              <a:rPr lang="en-AU" sz="1200" dirty="0"/>
              <a:t>• HF fuming (boron elimination)</a:t>
            </a:r>
          </a:p>
          <a:p>
            <a:r>
              <a:rPr lang="en-AU" sz="1200" dirty="0"/>
              <a:t>• Anion &amp; cation exchange chromatography modified from Stone/Ditchburn’s H</a:t>
            </a:r>
            <a:r>
              <a:rPr lang="en-AU" sz="1200" baseline="-25000" dirty="0"/>
              <a:t>2</a:t>
            </a:r>
            <a:r>
              <a:rPr lang="en-AU" sz="1200" dirty="0"/>
              <a:t>SO</a:t>
            </a:r>
            <a:r>
              <a:rPr lang="en-AU" sz="1200" baseline="-25000" dirty="0"/>
              <a:t>4</a:t>
            </a:r>
            <a:r>
              <a:rPr lang="en-AU" sz="1200" dirty="0"/>
              <a:t>-HCl method (Fe, </a:t>
            </a:r>
            <a:r>
              <a:rPr lang="en-AU" sz="1200" dirty="0" err="1"/>
              <a:t>Ti</a:t>
            </a:r>
            <a:r>
              <a:rPr lang="en-AU" sz="1200" dirty="0"/>
              <a:t> elimination &amp; Be-Al separation)</a:t>
            </a:r>
          </a:p>
          <a:p>
            <a:r>
              <a:rPr lang="en-AU" sz="1200" dirty="0"/>
              <a:t>• pH control with </a:t>
            </a:r>
            <a:r>
              <a:rPr lang="en-AU" sz="1200" dirty="0" err="1"/>
              <a:t>suprapur</a:t>
            </a:r>
            <a:r>
              <a:rPr lang="en-AU" sz="1200" dirty="0"/>
              <a:t> NH</a:t>
            </a:r>
            <a:r>
              <a:rPr lang="en-AU" sz="1200" baseline="-25000" dirty="0"/>
              <a:t>3</a:t>
            </a:r>
            <a:r>
              <a:rPr lang="en-AU" sz="1200" dirty="0"/>
              <a:t>(aq.)</a:t>
            </a:r>
          </a:p>
          <a:p>
            <a:r>
              <a:rPr lang="en-AU" sz="1200" dirty="0"/>
              <a:t>• Intrinsic Al measured by in-house ICP-OES</a:t>
            </a:r>
          </a:p>
          <a:p>
            <a:endParaRPr lang="en-AU" sz="1200" dirty="0"/>
          </a:p>
          <a:p>
            <a:r>
              <a:rPr lang="en-AU" sz="1200" i="1" dirty="0">
                <a:solidFill>
                  <a:srgbClr val="FF0000"/>
                </a:solidFill>
              </a:rPr>
              <a:t>Currently, Be- and Al-hydroxides are sent to AMS facilities</a:t>
            </a:r>
            <a:r>
              <a:rPr lang="en-AU" sz="1200" i="1" dirty="0"/>
              <a:t> for calcination &amp; press into AMS holder. </a:t>
            </a:r>
            <a:r>
              <a:rPr lang="en-AU" sz="1200" i="1" dirty="0">
                <a:solidFill>
                  <a:srgbClr val="FF0000"/>
                </a:solidFill>
              </a:rPr>
              <a:t>This last step is under development in CENIEH.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B9ED2-6A4A-1140-A9B9-193611352863}"/>
              </a:ext>
            </a:extLst>
          </p:cNvPr>
          <p:cNvSpPr txBox="1"/>
          <p:nvPr/>
        </p:nvSpPr>
        <p:spPr>
          <a:xfrm>
            <a:off x="94518" y="4876802"/>
            <a:ext cx="293246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b="1" u="sng" dirty="0"/>
              <a:t>Ancillary analysis</a:t>
            </a:r>
          </a:p>
          <a:p>
            <a:endParaRPr lang="en-AU" sz="1200" dirty="0"/>
          </a:p>
          <a:p>
            <a:r>
              <a:rPr lang="en-AU" sz="1200" i="1" dirty="0">
                <a:solidFill>
                  <a:srgbClr val="FF0000"/>
                </a:solidFill>
              </a:rPr>
              <a:t>Supporting facilities are available in CENIEH</a:t>
            </a:r>
            <a:r>
              <a:rPr lang="en-AU" sz="1200" dirty="0"/>
              <a:t>, including:</a:t>
            </a:r>
          </a:p>
          <a:p>
            <a:endParaRPr lang="en-AU" sz="1200" dirty="0"/>
          </a:p>
          <a:p>
            <a:r>
              <a:rPr lang="en-AU" sz="1200" dirty="0"/>
              <a:t>• Laser diffraction grain size analyser</a:t>
            </a:r>
          </a:p>
          <a:p>
            <a:r>
              <a:rPr lang="en-AU" sz="1200" dirty="0"/>
              <a:t>• ICP-MS, -OES</a:t>
            </a:r>
          </a:p>
          <a:p>
            <a:r>
              <a:rPr lang="en-AU" sz="1200" dirty="0"/>
              <a:t>• XRD, XRF, Raman spectroscopy</a:t>
            </a:r>
          </a:p>
          <a:p>
            <a:r>
              <a:rPr lang="en-AU" sz="1200" dirty="0"/>
              <a:t>• SEM</a:t>
            </a:r>
          </a:p>
          <a:p>
            <a:r>
              <a:rPr lang="en-AU" sz="1200" dirty="0"/>
              <a:t>• Thin section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91AF4-FD81-A044-B002-04522AA3B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529" y="2736108"/>
            <a:ext cx="2587199" cy="1940400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FD3EC4-056A-3D4C-8F7D-F93107717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466" y="449002"/>
            <a:ext cx="2922015" cy="194040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9642C9-9FD3-B44C-86CB-DBCB52178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113" y="449002"/>
            <a:ext cx="2865822" cy="194040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F9C2C5-1325-694F-BC4C-9AA7C3BB0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7" y="2736108"/>
            <a:ext cx="4207466" cy="1940400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80D7DE-3AF3-E441-93FD-A72597C0D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595" y="5015794"/>
            <a:ext cx="2705283" cy="1800000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8A2BB1-76D8-344D-9C56-94F5F0A2A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0573" y="5015794"/>
            <a:ext cx="2705284" cy="1800000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70DEC8-7370-DD40-BE9C-CBC734F89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2675" y="5015794"/>
            <a:ext cx="2821224" cy="1800000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B15D45-0CAD-C348-BBB1-C6D1D380F024}"/>
              </a:ext>
            </a:extLst>
          </p:cNvPr>
          <p:cNvSpPr txBox="1"/>
          <p:nvPr/>
        </p:nvSpPr>
        <p:spPr>
          <a:xfrm>
            <a:off x="6175901" y="532076"/>
            <a:ext cx="150714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Heavy-liquid density separation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296372-0BEC-5144-B5C1-5B3003CF6CD3}"/>
              </a:ext>
            </a:extLst>
          </p:cNvPr>
          <p:cNvSpPr txBox="1"/>
          <p:nvPr/>
        </p:nvSpPr>
        <p:spPr>
          <a:xfrm>
            <a:off x="9750123" y="532076"/>
            <a:ext cx="100380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Magnetic separator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E76B07-4CCC-BE47-9D81-E7D8A3AC6261}"/>
              </a:ext>
            </a:extLst>
          </p:cNvPr>
          <p:cNvSpPr txBox="1"/>
          <p:nvPr/>
        </p:nvSpPr>
        <p:spPr>
          <a:xfrm>
            <a:off x="793378" y="4351893"/>
            <a:ext cx="177644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2 x 180 cm-wide scrubber fume hoods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BDDD82-1868-5443-B9C2-C320DFBE513E}"/>
              </a:ext>
            </a:extLst>
          </p:cNvPr>
          <p:cNvSpPr txBox="1"/>
          <p:nvPr/>
        </p:nvSpPr>
        <p:spPr>
          <a:xfrm>
            <a:off x="4604492" y="4244171"/>
            <a:ext cx="22637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/>
              <a:t>Savillex</a:t>
            </a:r>
            <a:r>
              <a:rPr lang="en-US" sz="800" dirty="0"/>
              <a:t> vessels &amp; Teflon-coated graphite hotplate</a:t>
            </a:r>
          </a:p>
          <a:p>
            <a:pPr algn="ctr"/>
            <a:r>
              <a:rPr lang="en-US" sz="800" dirty="0"/>
              <a:t>for HF evaporation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EC7F6F-4C5F-7448-BF22-9D8A830BC7DF}"/>
              </a:ext>
            </a:extLst>
          </p:cNvPr>
          <p:cNvSpPr txBox="1"/>
          <p:nvPr/>
        </p:nvSpPr>
        <p:spPr>
          <a:xfrm>
            <a:off x="3668464" y="5116225"/>
            <a:ext cx="198964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ICP-MS (Neptune &amp; Element) &amp; ICP-OES lab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D49BFB-5FA3-A445-A8AD-548603895C71}"/>
              </a:ext>
            </a:extLst>
          </p:cNvPr>
          <p:cNvSpPr txBox="1"/>
          <p:nvPr/>
        </p:nvSpPr>
        <p:spPr>
          <a:xfrm>
            <a:off x="6835352" y="5116225"/>
            <a:ext cx="163378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XRF, XRD, Raman spectrometry lab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C67728-57A5-BE4D-8A2A-FF1E786535ED}"/>
              </a:ext>
            </a:extLst>
          </p:cNvPr>
          <p:cNvSpPr txBox="1"/>
          <p:nvPr/>
        </p:nvSpPr>
        <p:spPr>
          <a:xfrm>
            <a:off x="10116584" y="5116225"/>
            <a:ext cx="93326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SEM, micro CT lab</a:t>
            </a:r>
          </a:p>
        </p:txBody>
      </p:sp>
    </p:spTree>
    <p:extLst>
      <p:ext uri="{BB962C8B-B14F-4D97-AF65-F5344CB8AC3E}">
        <p14:creationId xmlns:p14="http://schemas.microsoft.com/office/powerpoint/2010/main" val="282906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0A1C95-CCBF-004A-A3EC-F638149B36CC}"/>
              </a:ext>
            </a:extLst>
          </p:cNvPr>
          <p:cNvSpPr txBox="1"/>
          <p:nvPr/>
        </p:nvSpPr>
        <p:spPr>
          <a:xfrm>
            <a:off x="959843" y="12000"/>
            <a:ext cx="1027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Procedure tests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216E7-5040-904B-AE8B-FEEC532673C3}"/>
              </a:ext>
            </a:extLst>
          </p:cNvPr>
          <p:cNvSpPr txBox="1"/>
          <p:nvPr/>
        </p:nvSpPr>
        <p:spPr>
          <a:xfrm>
            <a:off x="184166" y="4784059"/>
            <a:ext cx="385301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b="1" u="sng" baseline="30000" dirty="0"/>
              <a:t>9</a:t>
            </a:r>
            <a:r>
              <a:rPr lang="en-AU" sz="1200" b="1" u="sng" dirty="0"/>
              <a:t>Be carriers &amp; chemistry procedural background  </a:t>
            </a:r>
          </a:p>
          <a:p>
            <a:endParaRPr lang="en-AU" sz="1200" u="sng" dirty="0"/>
          </a:p>
          <a:p>
            <a:r>
              <a:rPr lang="en-AU" sz="1200" dirty="0"/>
              <a:t>• Several commercial Be standards &amp; non-commercial mineral spikes (beryl, phenakite) were tested</a:t>
            </a:r>
          </a:p>
          <a:p>
            <a:r>
              <a:rPr lang="en-AU" sz="1200" dirty="0"/>
              <a:t>• </a:t>
            </a:r>
            <a:r>
              <a:rPr lang="en-AU" sz="1200" dirty="0">
                <a:solidFill>
                  <a:srgbClr val="FF0000"/>
                </a:solidFill>
              </a:rPr>
              <a:t>Mineral spikes are excellent (</a:t>
            </a:r>
            <a:r>
              <a:rPr lang="en-AU" sz="1200" baseline="30000" dirty="0">
                <a:solidFill>
                  <a:srgbClr val="FF0000"/>
                </a:solidFill>
              </a:rPr>
              <a:t>10</a:t>
            </a:r>
            <a:r>
              <a:rPr lang="en-AU" sz="1200" dirty="0">
                <a:solidFill>
                  <a:srgbClr val="FF0000"/>
                </a:solidFill>
              </a:rPr>
              <a:t>Be/</a:t>
            </a:r>
            <a:r>
              <a:rPr lang="en-AU" sz="1200" baseline="30000" dirty="0">
                <a:solidFill>
                  <a:srgbClr val="FF0000"/>
                </a:solidFill>
              </a:rPr>
              <a:t>9</a:t>
            </a:r>
            <a:r>
              <a:rPr lang="en-AU" sz="1200" dirty="0">
                <a:solidFill>
                  <a:srgbClr val="FF0000"/>
                </a:solidFill>
              </a:rPr>
              <a:t>Be ~4 e-16)</a:t>
            </a:r>
          </a:p>
          <a:p>
            <a:r>
              <a:rPr lang="en-AU" sz="1200" dirty="0"/>
              <a:t>• Some commercial spikes acceptable (~ 5 e-15) </a:t>
            </a:r>
          </a:p>
          <a:p>
            <a:r>
              <a:rPr lang="en-AU" sz="1200" dirty="0"/>
              <a:t>• CENIEH milli-q &amp; </a:t>
            </a:r>
            <a:r>
              <a:rPr lang="en-AU" sz="1200" dirty="0" err="1"/>
              <a:t>suprapur</a:t>
            </a:r>
            <a:r>
              <a:rPr lang="en-AU" sz="1200" dirty="0"/>
              <a:t> NH</a:t>
            </a:r>
            <a:r>
              <a:rPr lang="en-AU" sz="1200" baseline="-25000" dirty="0"/>
              <a:t>3</a:t>
            </a:r>
            <a:r>
              <a:rPr lang="en-AU" sz="1200" dirty="0"/>
              <a:t> do not raise background</a:t>
            </a:r>
          </a:p>
          <a:p>
            <a:r>
              <a:rPr lang="en-AU" sz="1200" dirty="0"/>
              <a:t>• </a:t>
            </a:r>
            <a:r>
              <a:rPr lang="en-AU" sz="1200" dirty="0">
                <a:solidFill>
                  <a:srgbClr val="FF0000"/>
                </a:solidFill>
              </a:rPr>
              <a:t>Procedural blanks are also good (</a:t>
            </a:r>
            <a:r>
              <a:rPr lang="en-AU" sz="1200" baseline="30000" dirty="0">
                <a:solidFill>
                  <a:srgbClr val="FF0000"/>
                </a:solidFill>
              </a:rPr>
              <a:t>10</a:t>
            </a:r>
            <a:r>
              <a:rPr lang="en-AU" sz="1200" dirty="0">
                <a:solidFill>
                  <a:srgbClr val="FF0000"/>
                </a:solidFill>
              </a:rPr>
              <a:t>Be/</a:t>
            </a:r>
            <a:r>
              <a:rPr lang="en-AU" sz="1200" baseline="30000" dirty="0">
                <a:solidFill>
                  <a:srgbClr val="FF0000"/>
                </a:solidFill>
              </a:rPr>
              <a:t>9</a:t>
            </a:r>
            <a:r>
              <a:rPr lang="en-AU" sz="1200" dirty="0">
                <a:solidFill>
                  <a:srgbClr val="FF0000"/>
                </a:solidFill>
              </a:rPr>
              <a:t>Be ~2-4 e-15) </a:t>
            </a:r>
            <a:r>
              <a:rPr lang="en-AU" sz="1200" dirty="0"/>
              <a:t>with likely </a:t>
            </a:r>
            <a:r>
              <a:rPr lang="en-AU" sz="1200" baseline="30000" dirty="0"/>
              <a:t>10</a:t>
            </a:r>
            <a:r>
              <a:rPr lang="en-AU" sz="1200" dirty="0"/>
              <a:t>Be source prior to cation column (i.e., quartz dissolution, HF fuming and/or anion column)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20183-5D9B-7549-B5E0-B1543A45EBF6}"/>
              </a:ext>
            </a:extLst>
          </p:cNvPr>
          <p:cNvSpPr txBox="1"/>
          <p:nvPr/>
        </p:nvSpPr>
        <p:spPr>
          <a:xfrm>
            <a:off x="4210046" y="4784059"/>
            <a:ext cx="4090835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b="1" u="sng" dirty="0"/>
              <a:t>Column chemistry </a:t>
            </a:r>
            <a:r>
              <a:rPr lang="en-AU" sz="1200" b="1" dirty="0"/>
              <a:t>(adopted from J. Stone (2001), Ditchburn &amp; Whitehead (1994))</a:t>
            </a:r>
          </a:p>
          <a:p>
            <a:endParaRPr lang="en-AU" sz="1200" u="sng" dirty="0"/>
          </a:p>
          <a:p>
            <a:r>
              <a:rPr lang="en-AU" sz="1200" dirty="0"/>
              <a:t>Anion exchange (using </a:t>
            </a:r>
            <a:r>
              <a:rPr lang="en-AU" sz="1200" dirty="0" err="1"/>
              <a:t>Biorad</a:t>
            </a:r>
            <a:r>
              <a:rPr lang="en-AU" sz="1200" dirty="0"/>
              <a:t> 1-x8 200-400# resin):</a:t>
            </a:r>
          </a:p>
          <a:p>
            <a:r>
              <a:rPr lang="en-AU" sz="1200" dirty="0"/>
              <a:t>• &gt;99% Fe is isolated from Be and Al</a:t>
            </a:r>
          </a:p>
          <a:p>
            <a:endParaRPr lang="en-AU" sz="1200" u="sng" dirty="0"/>
          </a:p>
          <a:p>
            <a:r>
              <a:rPr lang="en-AU" sz="1200" dirty="0"/>
              <a:t>Cation exchange (using </a:t>
            </a:r>
            <a:r>
              <a:rPr lang="en-AU" sz="1200" dirty="0" err="1"/>
              <a:t>Biorad</a:t>
            </a:r>
            <a:r>
              <a:rPr lang="en-AU" sz="1200" dirty="0"/>
              <a:t> 50W-x8 200-400# resin):</a:t>
            </a:r>
          </a:p>
          <a:p>
            <a:r>
              <a:rPr lang="en-AU" sz="1200" dirty="0"/>
              <a:t>• &gt;99% </a:t>
            </a:r>
            <a:r>
              <a:rPr lang="en-AU" sz="1200" dirty="0" err="1"/>
              <a:t>Ti</a:t>
            </a:r>
            <a:r>
              <a:rPr lang="en-AU" sz="1200" dirty="0"/>
              <a:t> is isolated from Be and Al</a:t>
            </a:r>
          </a:p>
          <a:p>
            <a:r>
              <a:rPr lang="en-AU" sz="1200" dirty="0"/>
              <a:t>• </a:t>
            </a:r>
            <a:r>
              <a:rPr lang="en-AU" sz="1200" dirty="0">
                <a:solidFill>
                  <a:srgbClr val="FF0000"/>
                </a:solidFill>
              </a:rPr>
              <a:t>Beryllium &amp; aluminium yields are ~90-95%</a:t>
            </a:r>
          </a:p>
          <a:p>
            <a:r>
              <a:rPr lang="en-AU" sz="1200" dirty="0"/>
              <a:t>• ~5% Al is leaked into Be fraction?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1CF09-A187-B942-8972-F55C87A7BCB6}"/>
              </a:ext>
            </a:extLst>
          </p:cNvPr>
          <p:cNvSpPr txBox="1"/>
          <p:nvPr/>
        </p:nvSpPr>
        <p:spPr>
          <a:xfrm>
            <a:off x="8473751" y="4230061"/>
            <a:ext cx="3602398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b="1" u="sng" dirty="0"/>
              <a:t>Standard batch &amp; process time:</a:t>
            </a:r>
          </a:p>
          <a:p>
            <a:endParaRPr lang="en-AU" sz="1200" dirty="0"/>
          </a:p>
          <a:p>
            <a:r>
              <a:rPr lang="en-AU" sz="1200" dirty="0"/>
              <a:t>• 9 sample + 1 blank per batch</a:t>
            </a:r>
          </a:p>
          <a:p>
            <a:r>
              <a:rPr lang="en-AU" sz="1200" dirty="0"/>
              <a:t>• 20 g quartz (w/ Al &lt;200 ppm) &amp; 300 ug </a:t>
            </a:r>
            <a:r>
              <a:rPr lang="en-AU" sz="1200" baseline="30000" dirty="0"/>
              <a:t>9</a:t>
            </a:r>
            <a:r>
              <a:rPr lang="en-AU" sz="1200" dirty="0"/>
              <a:t>Be spike</a:t>
            </a:r>
          </a:p>
          <a:p>
            <a:r>
              <a:rPr lang="en-AU" sz="1200" dirty="0">
                <a:solidFill>
                  <a:srgbClr val="FF0000"/>
                </a:solidFill>
              </a:rPr>
              <a:t>• Quartz extraction time, ~1 week to 2 months</a:t>
            </a:r>
          </a:p>
          <a:p>
            <a:r>
              <a:rPr lang="en-AU" sz="1200" dirty="0">
                <a:solidFill>
                  <a:srgbClr val="FF0000"/>
                </a:solidFill>
              </a:rPr>
              <a:t>• Be-Al extraction time, &lt; 3 weeks</a:t>
            </a:r>
          </a:p>
          <a:p>
            <a:endParaRPr lang="en-AU" sz="1200" dirty="0"/>
          </a:p>
          <a:p>
            <a:r>
              <a:rPr lang="en-AU" sz="1200" b="1" u="sng" dirty="0"/>
              <a:t>Performance:</a:t>
            </a:r>
          </a:p>
          <a:p>
            <a:r>
              <a:rPr lang="en-AU" sz="1200" dirty="0"/>
              <a:t>• Final </a:t>
            </a:r>
            <a:r>
              <a:rPr lang="en-AU" sz="1200" dirty="0" err="1"/>
              <a:t>BeO</a:t>
            </a:r>
            <a:r>
              <a:rPr lang="en-AU" sz="1200" dirty="0"/>
              <a:t> contains Mg (~35%) &amp; Al (~20-25%)</a:t>
            </a:r>
          </a:p>
          <a:p>
            <a:r>
              <a:rPr lang="en-AU" sz="1200" dirty="0"/>
              <a:t>• Final Al</a:t>
            </a:r>
            <a:r>
              <a:rPr lang="en-AU" sz="1200" baseline="-25000" dirty="0"/>
              <a:t>2</a:t>
            </a:r>
            <a:r>
              <a:rPr lang="en-AU" sz="1200" dirty="0"/>
              <a:t>O</a:t>
            </a:r>
            <a:r>
              <a:rPr lang="en-AU" sz="1200" baseline="-25000" dirty="0"/>
              <a:t>3</a:t>
            </a:r>
            <a:r>
              <a:rPr lang="en-AU" sz="1200" dirty="0"/>
              <a:t> contains Ca (15-25%)</a:t>
            </a:r>
          </a:p>
          <a:p>
            <a:r>
              <a:rPr lang="en-AU" sz="1200" dirty="0"/>
              <a:t>• Initial results </a:t>
            </a:r>
            <a:r>
              <a:rPr lang="en-AU" sz="1200" dirty="0">
                <a:solidFill>
                  <a:srgbClr val="FF0000"/>
                </a:solidFill>
              </a:rPr>
              <a:t>proved </a:t>
            </a:r>
            <a:r>
              <a:rPr lang="en-AU" sz="1200" dirty="0" err="1">
                <a:solidFill>
                  <a:srgbClr val="FF0000"/>
                </a:solidFill>
              </a:rPr>
              <a:t>BeO</a:t>
            </a:r>
            <a:r>
              <a:rPr lang="en-AU" sz="1200" dirty="0">
                <a:solidFill>
                  <a:srgbClr val="FF0000"/>
                </a:solidFill>
              </a:rPr>
              <a:t> oxide purity</a:t>
            </a:r>
            <a:r>
              <a:rPr lang="en-AU" sz="1200" dirty="0"/>
              <a:t>, where </a:t>
            </a:r>
            <a:r>
              <a:rPr lang="en-AU" sz="1200" dirty="0" err="1"/>
              <a:t>BeO</a:t>
            </a:r>
            <a:r>
              <a:rPr lang="en-AU" sz="1200" baseline="30000" dirty="0"/>
              <a:t>–</a:t>
            </a:r>
            <a:r>
              <a:rPr lang="en-AU" sz="1200" dirty="0"/>
              <a:t> ion source output is generally ~40-80% of standard materials in the same AMS run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03B37-A697-B441-83F9-7022FD56D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8" y="636498"/>
            <a:ext cx="3853009" cy="401222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71B71F-B934-5344-AD66-7C52D1C1E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49" y="636498"/>
            <a:ext cx="4090835" cy="378104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1C55D4-4BA8-654E-A085-09A58410633D}"/>
              </a:ext>
            </a:extLst>
          </p:cNvPr>
          <p:cNvCxnSpPr/>
          <p:nvPr/>
        </p:nvCxnSpPr>
        <p:spPr>
          <a:xfrm>
            <a:off x="2902370" y="790195"/>
            <a:ext cx="0" cy="2658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087A99-ACB5-4B41-A0E9-31874E8D23E7}"/>
              </a:ext>
            </a:extLst>
          </p:cNvPr>
          <p:cNvCxnSpPr/>
          <p:nvPr/>
        </p:nvCxnSpPr>
        <p:spPr>
          <a:xfrm>
            <a:off x="3217333" y="790195"/>
            <a:ext cx="0" cy="26585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F37273-FBEB-9F43-A13D-A27A41193D1E}"/>
              </a:ext>
            </a:extLst>
          </p:cNvPr>
          <p:cNvCxnSpPr/>
          <p:nvPr/>
        </p:nvCxnSpPr>
        <p:spPr>
          <a:xfrm>
            <a:off x="3454400" y="790195"/>
            <a:ext cx="0" cy="26585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A592688-9D3E-4746-ABD3-81D12C4F9069}"/>
              </a:ext>
            </a:extLst>
          </p:cNvPr>
          <p:cNvSpPr txBox="1"/>
          <p:nvPr/>
        </p:nvSpPr>
        <p:spPr>
          <a:xfrm rot="-5400000">
            <a:off x="2399218" y="1775122"/>
            <a:ext cx="1356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Direct ppt at CENIEH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7751F-D550-6F41-A87B-E87A57FD3F30}"/>
              </a:ext>
            </a:extLst>
          </p:cNvPr>
          <p:cNvSpPr txBox="1"/>
          <p:nvPr/>
        </p:nvSpPr>
        <p:spPr>
          <a:xfrm rot="-5400000">
            <a:off x="2503628" y="1477219"/>
            <a:ext cx="1653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Cation exchange onward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111058-E8F2-7741-A43A-26A4C365BBA3}"/>
              </a:ext>
            </a:extLst>
          </p:cNvPr>
          <p:cNvSpPr txBox="1"/>
          <p:nvPr/>
        </p:nvSpPr>
        <p:spPr>
          <a:xfrm rot="-5400000">
            <a:off x="2863805" y="2081559"/>
            <a:ext cx="1653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Full procedural blanks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A7B4E6D-066E-5048-9905-0D823AE2A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720" y="636498"/>
            <a:ext cx="3602398" cy="344643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2A552C-FF69-3145-9E42-0E6CEA95BBD8}"/>
              </a:ext>
            </a:extLst>
          </p:cNvPr>
          <p:cNvCxnSpPr/>
          <p:nvPr/>
        </p:nvCxnSpPr>
        <p:spPr>
          <a:xfrm>
            <a:off x="2013131" y="772266"/>
            <a:ext cx="0" cy="26585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AA091D5-AB1E-A747-868D-DD38EFA21597}"/>
              </a:ext>
            </a:extLst>
          </p:cNvPr>
          <p:cNvSpPr txBox="1"/>
          <p:nvPr/>
        </p:nvSpPr>
        <p:spPr>
          <a:xfrm>
            <a:off x="873181" y="1436513"/>
            <a:ext cx="199770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Direct ppt (solutions were sent to established AMS labs for oxidation)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171FB6-B2B7-1647-B1FF-C59805B56FFB}"/>
              </a:ext>
            </a:extLst>
          </p:cNvPr>
          <p:cNvSpPr txBox="1"/>
          <p:nvPr/>
        </p:nvSpPr>
        <p:spPr>
          <a:xfrm>
            <a:off x="911750" y="3002392"/>
            <a:ext cx="10206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Commercial spikes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003C5E-0193-CB46-9A31-1E2D332C9D1B}"/>
              </a:ext>
            </a:extLst>
          </p:cNvPr>
          <p:cNvSpPr txBox="1"/>
          <p:nvPr/>
        </p:nvSpPr>
        <p:spPr>
          <a:xfrm>
            <a:off x="2114096" y="3002392"/>
            <a:ext cx="6949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Mineral </a:t>
            </a:r>
          </a:p>
          <a:p>
            <a:pPr algn="ctr"/>
            <a:r>
              <a:rPr lang="en-US" sz="1000" i="1" dirty="0"/>
              <a:t>spikes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7CEFD-E6AD-CE4D-861C-E3B7362A734D}"/>
              </a:ext>
            </a:extLst>
          </p:cNvPr>
          <p:cNvSpPr txBox="1"/>
          <p:nvPr/>
        </p:nvSpPr>
        <p:spPr>
          <a:xfrm>
            <a:off x="9640000" y="401367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/>
              <a:t>Final oxide inventory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BF89FE-B4E3-9649-8E62-294A8D818922}"/>
              </a:ext>
            </a:extLst>
          </p:cNvPr>
          <p:cNvSpPr txBox="1"/>
          <p:nvPr/>
        </p:nvSpPr>
        <p:spPr>
          <a:xfrm>
            <a:off x="5618109" y="401367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/>
              <a:t>Cation exchange test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FB410C-0CC3-874C-BC58-76E060BCC09C}"/>
              </a:ext>
            </a:extLst>
          </p:cNvPr>
          <p:cNvSpPr txBox="1"/>
          <p:nvPr/>
        </p:nvSpPr>
        <p:spPr>
          <a:xfrm>
            <a:off x="1648726" y="401367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/>
              <a:t>Be blank tests</a:t>
            </a:r>
          </a:p>
        </p:txBody>
      </p:sp>
    </p:spTree>
    <p:extLst>
      <p:ext uri="{BB962C8B-B14F-4D97-AF65-F5344CB8AC3E}">
        <p14:creationId xmlns:p14="http://schemas.microsoft.com/office/powerpoint/2010/main" val="94510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BA11B7-EF39-5245-B366-C9A041D6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23" y="3089355"/>
            <a:ext cx="4334400" cy="1995060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0A1C95-CCBF-004A-A3EC-F638149B36CC}"/>
              </a:ext>
            </a:extLst>
          </p:cNvPr>
          <p:cNvSpPr txBox="1"/>
          <p:nvPr/>
        </p:nvSpPr>
        <p:spPr>
          <a:xfrm>
            <a:off x="9181039" y="195460"/>
            <a:ext cx="235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PROJECTS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6B022-D40F-E943-A34C-2BB095E85815}"/>
              </a:ext>
            </a:extLst>
          </p:cNvPr>
          <p:cNvSpPr txBox="1"/>
          <p:nvPr/>
        </p:nvSpPr>
        <p:spPr>
          <a:xfrm>
            <a:off x="7089887" y="4132360"/>
            <a:ext cx="4882003" cy="249299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sz="1200" b="1" u="sng" dirty="0"/>
              <a:t>Archaeological/</a:t>
            </a:r>
            <a:r>
              <a:rPr lang="en-AU" sz="1200" b="1" u="sng" dirty="0" err="1"/>
              <a:t>Paleoanthropology</a:t>
            </a:r>
            <a:endParaRPr lang="en-AU" sz="1200" b="1" u="sng" dirty="0"/>
          </a:p>
          <a:p>
            <a:endParaRPr lang="en-AU" sz="1200" dirty="0"/>
          </a:p>
          <a:p>
            <a:r>
              <a:rPr lang="en-AU" sz="1200" dirty="0">
                <a:solidFill>
                  <a:srgbClr val="FF0000"/>
                </a:solidFill>
              </a:rPr>
              <a:t>• </a:t>
            </a:r>
            <a:r>
              <a:rPr lang="en-AU" sz="1200" dirty="0" err="1">
                <a:solidFill>
                  <a:srgbClr val="FF0000"/>
                </a:solidFill>
              </a:rPr>
              <a:t>Oldowan</a:t>
            </a:r>
            <a:r>
              <a:rPr lang="en-AU" sz="1200" dirty="0">
                <a:solidFill>
                  <a:srgbClr val="FF0000"/>
                </a:solidFill>
              </a:rPr>
              <a:t>-Acheulean transition, long-term human evolution (H. habilis &amp; H. erectus) &amp; paleoclimate reconstruction in East Africa</a:t>
            </a:r>
            <a:r>
              <a:rPr lang="en-AU" sz="1200" dirty="0"/>
              <a:t> (e.g., Olduvai Gorge, Lake Tanganyika) [collab. w/ CENIEH, Spanish Research Council Madrid, ICDP]</a:t>
            </a:r>
          </a:p>
          <a:p>
            <a:endParaRPr lang="en-AU" sz="1200" dirty="0"/>
          </a:p>
          <a:p>
            <a:r>
              <a:rPr lang="en-AU" sz="1200" dirty="0">
                <a:solidFill>
                  <a:srgbClr val="FF0000"/>
                </a:solidFill>
              </a:rPr>
              <a:t>• Pan-Mediterranean human migration &amp; settlement (e.g., Armenia, Israel, </a:t>
            </a:r>
            <a:r>
              <a:rPr lang="en-AU" sz="1200" dirty="0" err="1">
                <a:solidFill>
                  <a:srgbClr val="FF0000"/>
                </a:solidFill>
              </a:rPr>
              <a:t>Argeria</a:t>
            </a:r>
            <a:r>
              <a:rPr lang="en-AU" sz="1200" dirty="0">
                <a:solidFill>
                  <a:srgbClr val="FF0000"/>
                </a:solidFill>
              </a:rPr>
              <a:t>, Morocco)</a:t>
            </a:r>
            <a:r>
              <a:rPr lang="en-AU" sz="1200" dirty="0"/>
              <a:t> [collab. w/ CENIEH, IPHES Tarragona, Nat. Acad. Sci. Armenia, Uni Haifa Israel]</a:t>
            </a:r>
          </a:p>
          <a:p>
            <a:endParaRPr lang="en-AU" sz="1200" dirty="0"/>
          </a:p>
          <a:p>
            <a:r>
              <a:rPr lang="en-AU" sz="1200" dirty="0"/>
              <a:t>• Arrival &amp; distribution of Acheulean culture in Iberian Peninsula in mid Pleistocene [collab. w/ CENIEH]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730BF-2DEA-3340-9565-56DEDA969944}"/>
              </a:ext>
            </a:extLst>
          </p:cNvPr>
          <p:cNvSpPr txBox="1"/>
          <p:nvPr/>
        </p:nvSpPr>
        <p:spPr>
          <a:xfrm>
            <a:off x="518306" y="211511"/>
            <a:ext cx="139653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Gran Dolina, </a:t>
            </a:r>
            <a:r>
              <a:rPr lang="en-US" sz="1000" dirty="0" err="1"/>
              <a:t>Atapuerca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CF312B-9D07-4F41-B7C4-040FA2847C45}"/>
              </a:ext>
            </a:extLst>
          </p:cNvPr>
          <p:cNvSpPr txBox="1"/>
          <p:nvPr/>
        </p:nvSpPr>
        <p:spPr>
          <a:xfrm>
            <a:off x="3592098" y="3160546"/>
            <a:ext cx="231345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Late Miocene terrace, upper Duero River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158D66-6668-B243-99A5-81332D561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474" y="992956"/>
            <a:ext cx="3340089" cy="2503366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A622EA-7C4D-704D-8815-4EF83E05E5BD}"/>
              </a:ext>
            </a:extLst>
          </p:cNvPr>
          <p:cNvSpPr txBox="1"/>
          <p:nvPr/>
        </p:nvSpPr>
        <p:spPr>
          <a:xfrm>
            <a:off x="8949630" y="1100678"/>
            <a:ext cx="227177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Glacial boulder, Aneto, central Pyrenees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20183-5D9B-7549-B5E0-B1543A45EBF6}"/>
              </a:ext>
            </a:extLst>
          </p:cNvPr>
          <p:cNvSpPr txBox="1"/>
          <p:nvPr/>
        </p:nvSpPr>
        <p:spPr>
          <a:xfrm>
            <a:off x="5985038" y="202056"/>
            <a:ext cx="288334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b="1" u="sng" dirty="0"/>
              <a:t>Paleoclimate history in Pyrenees [collaboration w/ IPE Zaragoza]</a:t>
            </a:r>
          </a:p>
          <a:p>
            <a:endParaRPr lang="en-AU" sz="1200" u="sng" dirty="0"/>
          </a:p>
          <a:p>
            <a:r>
              <a:rPr lang="en-AU" sz="1200" dirty="0">
                <a:solidFill>
                  <a:srgbClr val="FF0000"/>
                </a:solidFill>
              </a:rPr>
              <a:t>• Glacial history in central Pyrenees since 60 ka through Holocene &amp; Little Ice Age</a:t>
            </a:r>
          </a:p>
          <a:p>
            <a:r>
              <a:rPr lang="en-AU" sz="1200" dirty="0"/>
              <a:t>• Approach with cosmogenic exposure dating</a:t>
            </a:r>
          </a:p>
          <a:p>
            <a:r>
              <a:rPr lang="en-AU" sz="1200" dirty="0"/>
              <a:t>• Combined with </a:t>
            </a:r>
            <a:r>
              <a:rPr lang="en-AU" sz="1200" baseline="30000" dirty="0"/>
              <a:t>14</a:t>
            </a:r>
            <a:r>
              <a:rPr lang="en-AU" sz="1200" dirty="0"/>
              <a:t>C, OSL in glacial lake deposits</a:t>
            </a:r>
          </a:p>
          <a:p>
            <a:r>
              <a:rPr lang="en-AU" sz="1200" dirty="0"/>
              <a:t>• Implication to paleoclimate conditions in the context of Atlantic &amp; Mediterranean influence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B9ED2-6A4A-1140-A9B9-193611352863}"/>
              </a:ext>
            </a:extLst>
          </p:cNvPr>
          <p:cNvSpPr txBox="1"/>
          <p:nvPr/>
        </p:nvSpPr>
        <p:spPr>
          <a:xfrm>
            <a:off x="138830" y="4328034"/>
            <a:ext cx="3453268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b="1" u="sng" dirty="0"/>
              <a:t>Landscape evolution in northern Iberian Peninsula [collaboration w/ CENIEH, National Museum Madrid]</a:t>
            </a:r>
          </a:p>
          <a:p>
            <a:endParaRPr lang="en-AU" sz="1200" dirty="0"/>
          </a:p>
          <a:p>
            <a:r>
              <a:rPr lang="en-AU" sz="1200" dirty="0">
                <a:solidFill>
                  <a:srgbClr val="FF0000"/>
                </a:solidFill>
              </a:rPr>
              <a:t>• Duero &amp; Ebro basin, endorheic-</a:t>
            </a:r>
            <a:r>
              <a:rPr lang="en-AU" sz="1200" dirty="0" err="1">
                <a:solidFill>
                  <a:srgbClr val="FF0000"/>
                </a:solidFill>
              </a:rPr>
              <a:t>exorheic</a:t>
            </a:r>
            <a:r>
              <a:rPr lang="en-AU" sz="1200" dirty="0">
                <a:solidFill>
                  <a:srgbClr val="FF0000"/>
                </a:solidFill>
              </a:rPr>
              <a:t> transition, incision &amp; fluvial terraces during </a:t>
            </a:r>
            <a:r>
              <a:rPr lang="en-AU" sz="1200" dirty="0" err="1">
                <a:solidFill>
                  <a:srgbClr val="FF0000"/>
                </a:solidFill>
              </a:rPr>
              <a:t>Plio</a:t>
            </a:r>
            <a:r>
              <a:rPr lang="en-AU" sz="1200" dirty="0">
                <a:solidFill>
                  <a:srgbClr val="FF0000"/>
                </a:solidFill>
              </a:rPr>
              <a:t>-Pleistocene</a:t>
            </a:r>
          </a:p>
          <a:p>
            <a:r>
              <a:rPr lang="en-AU" sz="1200" dirty="0"/>
              <a:t>• Approach with cosmogenic (simple &amp; isochron) burial dating</a:t>
            </a:r>
          </a:p>
          <a:p>
            <a:r>
              <a:rPr lang="en-AU" sz="1200" dirty="0"/>
              <a:t>• Combined with other dating methods, e.g., OSL, ESR, p-mag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216E7-5040-904B-AE8B-FEEC532673C3}"/>
              </a:ext>
            </a:extLst>
          </p:cNvPr>
          <p:cNvSpPr txBox="1"/>
          <p:nvPr/>
        </p:nvSpPr>
        <p:spPr>
          <a:xfrm>
            <a:off x="2402395" y="109723"/>
            <a:ext cx="276919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b="1" u="sng" dirty="0"/>
              <a:t>ATAPUERCA [collaboration w/ CENIEH, IPHES Tarragona, Uni </a:t>
            </a:r>
            <a:r>
              <a:rPr lang="en-AU" sz="1200" b="1" u="sng" dirty="0" err="1"/>
              <a:t>Complutense</a:t>
            </a:r>
            <a:r>
              <a:rPr lang="en-AU" sz="1200" b="1" u="sng" dirty="0"/>
              <a:t> de Madrid]</a:t>
            </a:r>
          </a:p>
          <a:p>
            <a:endParaRPr lang="en-AU" sz="1200" u="sng" dirty="0"/>
          </a:p>
          <a:p>
            <a:r>
              <a:rPr lang="en-AU" sz="1200" dirty="0">
                <a:solidFill>
                  <a:srgbClr val="FF0000"/>
                </a:solidFill>
              </a:rPr>
              <a:t>• Multi-level cave complex</a:t>
            </a:r>
          </a:p>
          <a:p>
            <a:r>
              <a:rPr lang="en-AU" sz="1200" dirty="0"/>
              <a:t>• </a:t>
            </a:r>
            <a:r>
              <a:rPr lang="en-AU" sz="1200" dirty="0">
                <a:solidFill>
                  <a:srgbClr val="FF0000"/>
                </a:solidFill>
              </a:rPr>
              <a:t>1.2 </a:t>
            </a:r>
            <a:r>
              <a:rPr lang="en-AU" sz="1200" dirty="0" err="1">
                <a:solidFill>
                  <a:srgbClr val="FF0000"/>
                </a:solidFill>
              </a:rPr>
              <a:t>m.y</a:t>
            </a:r>
            <a:r>
              <a:rPr lang="en-AU" sz="1200" dirty="0">
                <a:solidFill>
                  <a:srgbClr val="FF0000"/>
                </a:solidFill>
              </a:rPr>
              <a:t>. human evolution</a:t>
            </a:r>
            <a:r>
              <a:rPr lang="en-AU" sz="1200" dirty="0"/>
              <a:t> (including oldest Euro human fossil &amp; H. </a:t>
            </a:r>
            <a:r>
              <a:rPr lang="en-AU" sz="1200" dirty="0" err="1"/>
              <a:t>antecessor</a:t>
            </a:r>
            <a:r>
              <a:rPr lang="en-AU" sz="1200" dirty="0"/>
              <a:t>)</a:t>
            </a:r>
          </a:p>
          <a:p>
            <a:r>
              <a:rPr lang="en-AU" sz="1200" dirty="0"/>
              <a:t>• Approach with cosmogenic (simple &amp; isochron) burial dating</a:t>
            </a:r>
          </a:p>
          <a:p>
            <a:r>
              <a:rPr lang="en-AU" sz="1200" dirty="0"/>
              <a:t>• Combined with other dating methods, e.g., OSL, ESR, p-mag</a:t>
            </a:r>
          </a:p>
          <a:p>
            <a:r>
              <a:rPr lang="en-AU" sz="1200" dirty="0"/>
              <a:t>• Correlation with fluvial terraces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29373-A22E-CB4F-8CFE-2D432BBDC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2" y="109723"/>
            <a:ext cx="2311825" cy="328907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9043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60400C-9F23-E74D-8BA4-5AC9973B1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" y="364836"/>
            <a:ext cx="5083866" cy="2051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735FA4-E1F0-CF40-B735-64CB84662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437" y="3884968"/>
            <a:ext cx="3986044" cy="2964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A809D7-DA92-4545-B1E8-4D4539F41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1" y="2483066"/>
            <a:ext cx="3758064" cy="178429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CD4A7D-3E74-B745-AF00-4F1F13D1678A}"/>
              </a:ext>
            </a:extLst>
          </p:cNvPr>
          <p:cNvGrpSpPr>
            <a:grpSpLocks noChangeAspect="1"/>
          </p:cNvGrpSpPr>
          <p:nvPr/>
        </p:nvGrpSpPr>
        <p:grpSpPr>
          <a:xfrm>
            <a:off x="6311693" y="266570"/>
            <a:ext cx="5027831" cy="3910535"/>
            <a:chOff x="6192984" y="157453"/>
            <a:chExt cx="5943600" cy="4622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B1642F-D2A5-974F-A15A-FD3EF6935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2984" y="157453"/>
              <a:ext cx="5943600" cy="46228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FC1949-978C-D74E-80F8-170E2615F1F7}"/>
                </a:ext>
              </a:extLst>
            </p:cNvPr>
            <p:cNvSpPr txBox="1"/>
            <p:nvPr/>
          </p:nvSpPr>
          <p:spPr>
            <a:xfrm>
              <a:off x="10828373" y="2617021"/>
              <a:ext cx="12843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1.48 ± 0.25 Ma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89941B-5A93-F240-9C21-C626E8B07CAD}"/>
              </a:ext>
            </a:extLst>
          </p:cNvPr>
          <p:cNvCxnSpPr>
            <a:cxnSpLocks/>
          </p:cNvCxnSpPr>
          <p:nvPr/>
        </p:nvCxnSpPr>
        <p:spPr>
          <a:xfrm>
            <a:off x="173181" y="1833583"/>
            <a:ext cx="35624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45B7BB-4427-8E5A-F5BC-65A15EA4A445}"/>
              </a:ext>
            </a:extLst>
          </p:cNvPr>
          <p:cNvSpPr txBox="1"/>
          <p:nvPr/>
        </p:nvSpPr>
        <p:spPr>
          <a:xfrm>
            <a:off x="6513399" y="4688138"/>
            <a:ext cx="5511400" cy="181588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Advantage:</a:t>
            </a:r>
          </a:p>
          <a:p>
            <a:r>
              <a:rPr lang="en-US" sz="1600" i="1" dirty="0"/>
              <a:t>- Overcome uncertainties of ‘simple’ cosmogenic burial dating</a:t>
            </a:r>
          </a:p>
          <a:p>
            <a:r>
              <a:rPr lang="en-US" sz="1600" i="1" dirty="0"/>
              <a:t>- Direct dating = Improved reliability (cf. ESR on teeth)</a:t>
            </a:r>
          </a:p>
          <a:p>
            <a:endParaRPr lang="en-US" sz="1600" i="1" dirty="0"/>
          </a:p>
          <a:p>
            <a:r>
              <a:rPr lang="en-US" sz="1600" b="1" i="1" dirty="0">
                <a:solidFill>
                  <a:schemeClr val="accent1"/>
                </a:solidFill>
              </a:rPr>
              <a:t>Disadvantage:</a:t>
            </a:r>
          </a:p>
          <a:p>
            <a:r>
              <a:rPr lang="en-US" sz="1600" i="1" dirty="0"/>
              <a:t>- Destructive</a:t>
            </a:r>
          </a:p>
          <a:p>
            <a:r>
              <a:rPr lang="en-US" sz="1600" i="1" dirty="0"/>
              <a:t>- Labor intensive</a:t>
            </a:r>
          </a:p>
        </p:txBody>
      </p:sp>
    </p:spTree>
    <p:extLst>
      <p:ext uri="{BB962C8B-B14F-4D97-AF65-F5344CB8AC3E}">
        <p14:creationId xmlns:p14="http://schemas.microsoft.com/office/powerpoint/2010/main" val="41563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A03859-1647-9048-81FD-1BF02CFC7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" y="661012"/>
            <a:ext cx="12195041" cy="5624111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01BF84-B5AA-0140-8458-220BB53E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092" y="3984381"/>
            <a:ext cx="4276577" cy="1600095"/>
          </a:xfrm>
          <a:solidFill>
            <a:srgbClr val="E7E6E6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Contact: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2200" b="1" u="sng" dirty="0">
                <a:solidFill>
                  <a:srgbClr val="002060"/>
                </a:solidFill>
              </a:rPr>
              <a:t>Email</a:t>
            </a:r>
            <a:r>
              <a:rPr lang="en-US" sz="2200" b="1" dirty="0">
                <a:solidFill>
                  <a:srgbClr val="002060"/>
                </a:solidFill>
              </a:rPr>
              <a:t>: (</a:t>
            </a:r>
            <a:r>
              <a:rPr lang="en-US" sz="2200" b="1" dirty="0" err="1">
                <a:solidFill>
                  <a:srgbClr val="002060"/>
                </a:solidFill>
              </a:rPr>
              <a:t>toshiyuki.Fujioka@cenieh.es</a:t>
            </a:r>
            <a:r>
              <a:rPr lang="en-US" sz="2200" b="1" dirty="0">
                <a:solidFill>
                  <a:srgbClr val="002060"/>
                </a:solidFill>
              </a:rPr>
              <a:t>)</a:t>
            </a:r>
            <a:br>
              <a:rPr lang="en-US" sz="2200" b="1" dirty="0">
                <a:solidFill>
                  <a:srgbClr val="002060"/>
                </a:solidFill>
              </a:rPr>
            </a:br>
            <a:r>
              <a:rPr lang="en-US" sz="2200" b="1" u="sng" dirty="0">
                <a:solidFill>
                  <a:srgbClr val="002060"/>
                </a:solidFill>
              </a:rPr>
              <a:t>Twitter</a:t>
            </a:r>
            <a:r>
              <a:rPr lang="en-US" sz="2200" b="1" dirty="0">
                <a:solidFill>
                  <a:srgbClr val="002060"/>
                </a:solidFill>
              </a:rPr>
              <a:t>: @</a:t>
            </a:r>
            <a:r>
              <a:rPr lang="en-US" sz="2200" b="1" dirty="0" err="1">
                <a:solidFill>
                  <a:srgbClr val="002060"/>
                </a:solidFill>
              </a:rPr>
              <a:t>ToshiFujioka</a:t>
            </a:r>
            <a:br>
              <a:rPr lang="en-US" sz="2200" b="1" dirty="0">
                <a:solidFill>
                  <a:srgbClr val="002060"/>
                </a:solidFill>
              </a:rPr>
            </a:br>
            <a:r>
              <a:rPr lang="en-US" sz="2200" b="1" u="sng" dirty="0">
                <a:solidFill>
                  <a:srgbClr val="002060"/>
                </a:solidFill>
              </a:rPr>
              <a:t>Instagram</a:t>
            </a:r>
            <a:r>
              <a:rPr lang="en-US" sz="2200" b="1" dirty="0">
                <a:solidFill>
                  <a:srgbClr val="002060"/>
                </a:solidFill>
              </a:rPr>
              <a:t>: </a:t>
            </a:r>
            <a:r>
              <a:rPr lang="en-US" sz="2200" b="1" dirty="0" err="1">
                <a:solidFill>
                  <a:srgbClr val="002060"/>
                </a:solidFill>
              </a:rPr>
              <a:t>toshifujioka_cosmogenic</a:t>
            </a:r>
            <a:br>
              <a:rPr lang="en-US" sz="2200" b="1" dirty="0">
                <a:solidFill>
                  <a:srgbClr val="002060"/>
                </a:solidFill>
              </a:rPr>
            </a:br>
            <a:r>
              <a:rPr lang="en-US" sz="2200" b="1" u="sng" dirty="0">
                <a:solidFill>
                  <a:srgbClr val="002060"/>
                </a:solidFill>
              </a:rPr>
              <a:t>Facebook</a:t>
            </a:r>
            <a:r>
              <a:rPr lang="en-US" sz="2200" b="1" dirty="0">
                <a:solidFill>
                  <a:srgbClr val="002060"/>
                </a:solidFill>
              </a:rPr>
              <a:t>: Toshiyuki Fujioka</a:t>
            </a:r>
            <a:endParaRPr lang="en-US" sz="27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07781C-07C6-3CD5-D1F1-809E55796FF6}"/>
              </a:ext>
            </a:extLst>
          </p:cNvPr>
          <p:cNvSpPr txBox="1">
            <a:spLocks/>
          </p:cNvSpPr>
          <p:nvPr/>
        </p:nvSpPr>
        <p:spPr>
          <a:xfrm>
            <a:off x="293331" y="661012"/>
            <a:ext cx="11633200" cy="2427628"/>
          </a:xfrm>
          <a:prstGeom prst="rect">
            <a:avLst/>
          </a:prstGeom>
          <a:solidFill>
            <a:srgbClr val="E7E6E6">
              <a:alpha val="70000"/>
            </a:srgb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002060"/>
                </a:solidFill>
              </a:rPr>
              <a:t>Take home: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</a:rPr>
              <a:t>First, routine, full chemistry lab for cosmogenic nuclides in Spain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</a:rPr>
              <a:t>Focus on </a:t>
            </a:r>
            <a:r>
              <a:rPr lang="en-US" sz="2500" b="1" baseline="30000" dirty="0">
                <a:solidFill>
                  <a:srgbClr val="002060"/>
                </a:solidFill>
              </a:rPr>
              <a:t>26</a:t>
            </a:r>
            <a:r>
              <a:rPr lang="en-US" sz="2500" b="1" dirty="0">
                <a:solidFill>
                  <a:srgbClr val="002060"/>
                </a:solidFill>
              </a:rPr>
              <a:t>Al/</a:t>
            </a:r>
            <a:r>
              <a:rPr lang="en-US" sz="2500" b="1" baseline="30000" dirty="0">
                <a:solidFill>
                  <a:srgbClr val="002060"/>
                </a:solidFill>
              </a:rPr>
              <a:t>10</a:t>
            </a:r>
            <a:r>
              <a:rPr lang="en-US" sz="2500" b="1" dirty="0">
                <a:solidFill>
                  <a:srgbClr val="002060"/>
                </a:solidFill>
              </a:rPr>
              <a:t>Be burial dating and meteoric </a:t>
            </a:r>
            <a:r>
              <a:rPr lang="en-US" sz="2500" b="1" baseline="30000" dirty="0">
                <a:solidFill>
                  <a:srgbClr val="002060"/>
                </a:solidFill>
              </a:rPr>
              <a:t>10</a:t>
            </a:r>
            <a:r>
              <a:rPr lang="en-US" sz="2500" b="1" dirty="0">
                <a:solidFill>
                  <a:srgbClr val="002060"/>
                </a:solidFill>
              </a:rPr>
              <a:t>Be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</a:rPr>
              <a:t>Competitive access every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</a:rPr>
              <a:t>Budget friendly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</a:rPr>
              <a:t>Consultation on lab development &amp; application, e.g., </a:t>
            </a:r>
            <a:r>
              <a:rPr lang="en-US" sz="2500" b="1" baseline="30000" dirty="0">
                <a:solidFill>
                  <a:srgbClr val="002060"/>
                </a:solidFill>
              </a:rPr>
              <a:t>10</a:t>
            </a:r>
            <a:r>
              <a:rPr lang="en-US" sz="2500" b="1" dirty="0">
                <a:solidFill>
                  <a:srgbClr val="002060"/>
                </a:solidFill>
              </a:rPr>
              <a:t>Be, </a:t>
            </a:r>
            <a:r>
              <a:rPr lang="en-US" sz="2500" b="1" baseline="30000" dirty="0">
                <a:solidFill>
                  <a:srgbClr val="002060"/>
                </a:solidFill>
              </a:rPr>
              <a:t>26</a:t>
            </a:r>
            <a:r>
              <a:rPr lang="en-US" sz="2500" b="1" dirty="0">
                <a:solidFill>
                  <a:srgbClr val="002060"/>
                </a:solidFill>
              </a:rPr>
              <a:t>Al, </a:t>
            </a:r>
            <a:r>
              <a:rPr lang="en-US" sz="2500" b="1" baseline="30000" dirty="0">
                <a:solidFill>
                  <a:srgbClr val="002060"/>
                </a:solidFill>
              </a:rPr>
              <a:t>53</a:t>
            </a:r>
            <a:r>
              <a:rPr lang="en-US" sz="2500" b="1" dirty="0">
                <a:solidFill>
                  <a:srgbClr val="002060"/>
                </a:solidFill>
              </a:rPr>
              <a:t>Mn, </a:t>
            </a:r>
            <a:r>
              <a:rPr lang="en-US" sz="2500" b="1" baseline="30000" dirty="0">
                <a:solidFill>
                  <a:srgbClr val="002060"/>
                </a:solidFill>
              </a:rPr>
              <a:t>21</a:t>
            </a:r>
            <a:r>
              <a:rPr lang="en-US" sz="2500" b="1" dirty="0">
                <a:solidFill>
                  <a:srgbClr val="002060"/>
                </a:solidFill>
              </a:rPr>
              <a:t>Ne, </a:t>
            </a:r>
            <a:r>
              <a:rPr lang="en-US" sz="2500" b="1" baseline="30000" dirty="0">
                <a:solidFill>
                  <a:srgbClr val="002060"/>
                </a:solidFill>
              </a:rPr>
              <a:t>36</a:t>
            </a:r>
            <a:r>
              <a:rPr lang="en-US" sz="2500" b="1" dirty="0">
                <a:solidFill>
                  <a:srgbClr val="002060"/>
                </a:solidFill>
              </a:rPr>
              <a:t>Cl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8FF67C-92D4-A1C7-D24D-7D9102E84DA6}"/>
              </a:ext>
            </a:extLst>
          </p:cNvPr>
          <p:cNvSpPr txBox="1">
            <a:spLocks/>
          </p:cNvSpPr>
          <p:nvPr/>
        </p:nvSpPr>
        <p:spPr>
          <a:xfrm>
            <a:off x="293331" y="3287440"/>
            <a:ext cx="6619744" cy="2817828"/>
          </a:xfrm>
          <a:prstGeom prst="rect">
            <a:avLst/>
          </a:prstGeom>
          <a:solidFill>
            <a:srgbClr val="E7E6E6">
              <a:alpha val="70000"/>
            </a:srgbClr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AU" sz="6100" b="1" dirty="0">
                <a:solidFill>
                  <a:srgbClr val="002060"/>
                </a:solidFill>
              </a:rPr>
              <a:t>Acknowledgement:</a:t>
            </a:r>
          </a:p>
          <a:p>
            <a:pPr>
              <a:lnSpc>
                <a:spcPct val="120000"/>
              </a:lnSpc>
            </a:pPr>
            <a:endParaRPr lang="en-AU" sz="36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AU" sz="3800" dirty="0">
                <a:solidFill>
                  <a:srgbClr val="002060"/>
                </a:solidFill>
              </a:rPr>
              <a:t>• </a:t>
            </a:r>
            <a:r>
              <a:rPr lang="en-AU" sz="3800" b="1" dirty="0">
                <a:solidFill>
                  <a:srgbClr val="002060"/>
                </a:solidFill>
              </a:rPr>
              <a:t>CEREGE</a:t>
            </a:r>
            <a:r>
              <a:rPr lang="en-AU" sz="3800" dirty="0">
                <a:solidFill>
                  <a:srgbClr val="002060"/>
                </a:solidFill>
              </a:rPr>
              <a:t>: </a:t>
            </a:r>
            <a:r>
              <a:rPr lang="en-AU" sz="3800" dirty="0" err="1">
                <a:solidFill>
                  <a:srgbClr val="002060"/>
                </a:solidFill>
              </a:rPr>
              <a:t>Régis</a:t>
            </a:r>
            <a:r>
              <a:rPr lang="en-AU" sz="3800" dirty="0">
                <a:solidFill>
                  <a:srgbClr val="002060"/>
                </a:solidFill>
              </a:rPr>
              <a:t> </a:t>
            </a:r>
            <a:r>
              <a:rPr lang="en-AU" sz="3800" dirty="0" err="1">
                <a:solidFill>
                  <a:srgbClr val="002060"/>
                </a:solidFill>
              </a:rPr>
              <a:t>Braucher</a:t>
            </a:r>
            <a:r>
              <a:rPr lang="en-AU" sz="3800" dirty="0">
                <a:solidFill>
                  <a:srgbClr val="002060"/>
                </a:solidFill>
              </a:rPr>
              <a:t>, ASTER Team</a:t>
            </a:r>
          </a:p>
          <a:p>
            <a:pPr>
              <a:lnSpc>
                <a:spcPct val="120000"/>
              </a:lnSpc>
            </a:pPr>
            <a:r>
              <a:rPr lang="en-AU" sz="3800" dirty="0">
                <a:solidFill>
                  <a:srgbClr val="002060"/>
                </a:solidFill>
              </a:rPr>
              <a:t>• </a:t>
            </a:r>
            <a:r>
              <a:rPr lang="en-AU" sz="3800" b="1" dirty="0">
                <a:solidFill>
                  <a:srgbClr val="002060"/>
                </a:solidFill>
              </a:rPr>
              <a:t>DREAMS</a:t>
            </a:r>
            <a:r>
              <a:rPr lang="en-AU" sz="3800" dirty="0">
                <a:solidFill>
                  <a:srgbClr val="002060"/>
                </a:solidFill>
              </a:rPr>
              <a:t>: Anton </a:t>
            </a:r>
            <a:r>
              <a:rPr lang="en-AU" sz="3800" dirty="0" err="1">
                <a:solidFill>
                  <a:srgbClr val="002060"/>
                </a:solidFill>
              </a:rPr>
              <a:t>Wallner</a:t>
            </a:r>
            <a:r>
              <a:rPr lang="en-AU" sz="3800" dirty="0">
                <a:solidFill>
                  <a:srgbClr val="002060"/>
                </a:solidFill>
              </a:rPr>
              <a:t>, Silke </a:t>
            </a:r>
            <a:r>
              <a:rPr lang="en-AU" sz="3800" dirty="0" err="1">
                <a:solidFill>
                  <a:srgbClr val="002060"/>
                </a:solidFill>
              </a:rPr>
              <a:t>Merchel</a:t>
            </a:r>
            <a:r>
              <a:rPr lang="en-AU" sz="3800" dirty="0">
                <a:solidFill>
                  <a:srgbClr val="002060"/>
                </a:solidFill>
              </a:rPr>
              <a:t>, </a:t>
            </a:r>
            <a:r>
              <a:rPr lang="en-AU" sz="3800" dirty="0" err="1">
                <a:solidFill>
                  <a:srgbClr val="002060"/>
                </a:solidFill>
              </a:rPr>
              <a:t>Konstanze</a:t>
            </a:r>
            <a:r>
              <a:rPr lang="en-AU" sz="3800" dirty="0">
                <a:solidFill>
                  <a:srgbClr val="002060"/>
                </a:solidFill>
              </a:rPr>
              <a:t> </a:t>
            </a:r>
            <a:r>
              <a:rPr lang="en-AU" sz="3800" dirty="0" err="1">
                <a:solidFill>
                  <a:srgbClr val="002060"/>
                </a:solidFill>
              </a:rPr>
              <a:t>Stuebner</a:t>
            </a:r>
            <a:r>
              <a:rPr lang="en-AU" sz="3800" dirty="0">
                <a:solidFill>
                  <a:srgbClr val="002060"/>
                </a:solidFill>
              </a:rPr>
              <a:t>, Georg Rugel, Johannes </a:t>
            </a:r>
            <a:r>
              <a:rPr lang="en-AU" sz="3800" dirty="0" err="1">
                <a:solidFill>
                  <a:srgbClr val="002060"/>
                </a:solidFill>
              </a:rPr>
              <a:t>Lachner</a:t>
            </a:r>
            <a:endParaRPr lang="en-AU" sz="38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AU" sz="3800" dirty="0">
                <a:solidFill>
                  <a:srgbClr val="002060"/>
                </a:solidFill>
              </a:rPr>
              <a:t>• </a:t>
            </a:r>
            <a:r>
              <a:rPr lang="en-AU" sz="3800" b="1" dirty="0">
                <a:solidFill>
                  <a:srgbClr val="002060"/>
                </a:solidFill>
              </a:rPr>
              <a:t>SUERC</a:t>
            </a:r>
            <a:r>
              <a:rPr lang="en-AU" sz="3800" dirty="0">
                <a:solidFill>
                  <a:srgbClr val="002060"/>
                </a:solidFill>
              </a:rPr>
              <a:t>: Derek Fabel, </a:t>
            </a:r>
            <a:r>
              <a:rPr lang="en-AU" sz="3800" dirty="0" err="1">
                <a:solidFill>
                  <a:srgbClr val="002060"/>
                </a:solidFill>
              </a:rPr>
              <a:t>Ángel</a:t>
            </a:r>
            <a:r>
              <a:rPr lang="en-AU" sz="3800" dirty="0">
                <a:solidFill>
                  <a:srgbClr val="002060"/>
                </a:solidFill>
              </a:rPr>
              <a:t> </a:t>
            </a:r>
            <a:r>
              <a:rPr lang="en-AU" sz="3800" dirty="0" err="1">
                <a:solidFill>
                  <a:srgbClr val="002060"/>
                </a:solidFill>
              </a:rPr>
              <a:t>Rodés</a:t>
            </a:r>
            <a:endParaRPr lang="en-AU" sz="38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AU" sz="3800" dirty="0">
                <a:solidFill>
                  <a:srgbClr val="002060"/>
                </a:solidFill>
              </a:rPr>
              <a:t>• </a:t>
            </a:r>
            <a:r>
              <a:rPr lang="en-AU" sz="3800" b="1" dirty="0" err="1">
                <a:solidFill>
                  <a:srgbClr val="002060"/>
                </a:solidFill>
              </a:rPr>
              <a:t>CologneAMS</a:t>
            </a:r>
            <a:r>
              <a:rPr lang="en-AU" sz="3800" dirty="0">
                <a:solidFill>
                  <a:srgbClr val="002060"/>
                </a:solidFill>
              </a:rPr>
              <a:t>: Steven Binnie</a:t>
            </a:r>
          </a:p>
          <a:p>
            <a:pPr>
              <a:lnSpc>
                <a:spcPct val="120000"/>
              </a:lnSpc>
            </a:pPr>
            <a:r>
              <a:rPr lang="en-AU" sz="3800" dirty="0">
                <a:solidFill>
                  <a:srgbClr val="002060"/>
                </a:solidFill>
              </a:rPr>
              <a:t>• </a:t>
            </a:r>
            <a:r>
              <a:rPr lang="en-AU" sz="3800" b="1" dirty="0">
                <a:solidFill>
                  <a:srgbClr val="002060"/>
                </a:solidFill>
              </a:rPr>
              <a:t>CNA Sevilla</a:t>
            </a:r>
            <a:r>
              <a:rPr lang="en-AU" sz="3800" dirty="0">
                <a:solidFill>
                  <a:srgbClr val="002060"/>
                </a:solidFill>
              </a:rPr>
              <a:t>: </a:t>
            </a:r>
            <a:r>
              <a:rPr lang="en-AU" sz="3800" dirty="0" err="1">
                <a:solidFill>
                  <a:srgbClr val="002060"/>
                </a:solidFill>
              </a:rPr>
              <a:t>Jóse</a:t>
            </a:r>
            <a:r>
              <a:rPr lang="en-AU" sz="3800" dirty="0">
                <a:solidFill>
                  <a:srgbClr val="002060"/>
                </a:solidFill>
              </a:rPr>
              <a:t> María López Gutiérrez, Elena Chamizo</a:t>
            </a:r>
          </a:p>
        </p:txBody>
      </p:sp>
    </p:spTree>
    <p:extLst>
      <p:ext uri="{BB962C8B-B14F-4D97-AF65-F5344CB8AC3E}">
        <p14:creationId xmlns:p14="http://schemas.microsoft.com/office/powerpoint/2010/main" val="4113986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1161</Words>
  <Application>Microsoft Macintosh PowerPoint</Application>
  <PresentationFormat>Widescreen</PresentationFormat>
  <Paragraphs>157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New cosmogenic nuclide dating laboratory in CENIEH, Spain  Toshiyuki Fujioka (toshiyuki.Fujioka@cenieh.es), L. Miguens, J. Iglesias, F. Jiménez, M.I. Sarró, J.M. Parés  CENIEH, Burgos, Spain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Contact: Email: (toshiyuki.Fujioka@cenieh.es) Twitter: @ToshiFujioka Instagram: toshifujioka_cosmogenic Facebook: Toshiyuki Fujioka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</dc:creator>
  <cp:lastModifiedBy>Toshi</cp:lastModifiedBy>
  <cp:revision>72</cp:revision>
  <dcterms:created xsi:type="dcterms:W3CDTF">2022-03-25T11:11:27Z</dcterms:created>
  <dcterms:modified xsi:type="dcterms:W3CDTF">2022-05-25T13:16:38Z</dcterms:modified>
</cp:coreProperties>
</file>