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66" r:id="rId3"/>
    <p:sldId id="269" r:id="rId4"/>
    <p:sldId id="268" r:id="rId5"/>
    <p:sldId id="271" r:id="rId6"/>
    <p:sldId id="257" r:id="rId7"/>
    <p:sldId id="274" r:id="rId8"/>
    <p:sldId id="261" r:id="rId9"/>
    <p:sldId id="265" r:id="rId10"/>
    <p:sldId id="267" r:id="rId11"/>
    <p:sldId id="27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varScale="1">
        <p:scale>
          <a:sx n="68" d="100"/>
          <a:sy n="68" d="100"/>
        </p:scale>
        <p:origin x="1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94CE0FE-DB4D-4548-A7F7-622A117E0731}" type="datetimeFigureOut">
              <a:rPr lang="es-ES" smtClean="0"/>
              <a:t>23/05/2022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330488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4CE0FE-DB4D-4548-A7F7-622A117E0731}" type="datetimeFigureOut">
              <a:rPr lang="es-ES" smtClean="0"/>
              <a:t>23/05/2022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301213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4CE0FE-DB4D-4548-A7F7-622A117E0731}" type="datetimeFigureOut">
              <a:rPr lang="es-ES" smtClean="0"/>
              <a:t>23/05/2022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416280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4CE0FE-DB4D-4548-A7F7-622A117E0731}" type="datetimeFigureOut">
              <a:rPr lang="es-ES" smtClean="0"/>
              <a:t>23/05/2022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322465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94CE0FE-DB4D-4548-A7F7-622A117E0731}" type="datetimeFigureOut">
              <a:rPr lang="es-ES" smtClean="0"/>
              <a:t>23/05/2022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174384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94CE0FE-DB4D-4548-A7F7-622A117E0731}" type="datetimeFigureOut">
              <a:rPr lang="es-ES" smtClean="0"/>
              <a:t>23/05/2022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57482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94CE0FE-DB4D-4548-A7F7-622A117E0731}" type="datetimeFigureOut">
              <a:rPr lang="es-ES" smtClean="0"/>
              <a:t>23/05/2022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265046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94CE0FE-DB4D-4548-A7F7-622A117E0731}" type="datetimeFigureOut">
              <a:rPr lang="es-ES" smtClean="0"/>
              <a:t>23/05/2022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15731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E0FE-DB4D-4548-A7F7-622A117E0731}" type="datetimeFigureOut">
              <a:rPr lang="es-ES" smtClean="0"/>
              <a:t>23/05/2022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46843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4CE0FE-DB4D-4548-A7F7-622A117E0731}" type="datetimeFigureOut">
              <a:rPr lang="es-ES" smtClean="0"/>
              <a:t>23/05/2022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330307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94CE0FE-DB4D-4548-A7F7-622A117E0731}" type="datetimeFigureOut">
              <a:rPr lang="es-ES" smtClean="0"/>
              <a:t>23/05/2022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3FE598-AD27-4B36-B8D7-D2CE3C912B7B}" type="slidenum">
              <a:rPr lang="es-ES" smtClean="0"/>
              <a:t>‹Nº›</a:t>
            </a:fld>
            <a:endParaRPr lang="es-ES"/>
          </a:p>
        </p:txBody>
      </p:sp>
    </p:spTree>
    <p:extLst>
      <p:ext uri="{BB962C8B-B14F-4D97-AF65-F5344CB8AC3E}">
        <p14:creationId xmlns:p14="http://schemas.microsoft.com/office/powerpoint/2010/main" val="279222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CE0FE-DB4D-4548-A7F7-622A117E0731}" type="datetimeFigureOut">
              <a:rPr lang="es-ES" smtClean="0"/>
              <a:t>23/05/2022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FE598-AD27-4B36-B8D7-D2CE3C912B7B}" type="slidenum">
              <a:rPr lang="es-ES" smtClean="0"/>
              <a:t>‹Nº›</a:t>
            </a:fld>
            <a:endParaRPr lang="es-ES"/>
          </a:p>
        </p:txBody>
      </p:sp>
    </p:spTree>
    <p:extLst>
      <p:ext uri="{BB962C8B-B14F-4D97-AF65-F5344CB8AC3E}">
        <p14:creationId xmlns:p14="http://schemas.microsoft.com/office/powerpoint/2010/main" val="3601212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9.jpe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png"/><Relationship Id="rId7" Type="http://schemas.openxmlformats.org/officeDocument/2006/relationships/image" Target="../media/image5.svg"/><Relationship Id="rId2"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7.emf"/><Relationship Id="rId10" Type="http://schemas.openxmlformats.org/officeDocument/2006/relationships/image" Target="../media/image3.png"/><Relationship Id="rId4" Type="http://schemas.openxmlformats.org/officeDocument/2006/relationships/image" Target="../media/image16.emf"/><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image" Target="../media/image9.jpeg"/><Relationship Id="rId2"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image" Target="../media/image23.emf"/><Relationship Id="rId5" Type="http://schemas.openxmlformats.org/officeDocument/2006/relationships/image" Target="../media/image5.svg"/><Relationship Id="rId10"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23729268-C863-47DC-94C8-ED3E83C8DC9D}"/>
              </a:ext>
            </a:extLst>
          </p:cNvPr>
          <p:cNvSpPr txBox="1"/>
          <p:nvPr/>
        </p:nvSpPr>
        <p:spPr>
          <a:xfrm>
            <a:off x="170647" y="1903485"/>
            <a:ext cx="8875218" cy="1635599"/>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300" b="1" dirty="0">
                <a:solidFill>
                  <a:schemeClr val="accent4">
                    <a:lumMod val="50000"/>
                  </a:schemeClr>
                </a:solidFill>
              </a:rPr>
              <a:t>Understanding impacts of drought on landscape </a:t>
            </a:r>
          </a:p>
          <a:p>
            <a:pPr algn="ctr">
              <a:lnSpc>
                <a:spcPct val="90000"/>
              </a:lnSpc>
              <a:spcBef>
                <a:spcPct val="0"/>
              </a:spcBef>
              <a:spcAft>
                <a:spcPts val="600"/>
              </a:spcAft>
            </a:pPr>
            <a:r>
              <a:rPr lang="en-US" sz="3300" b="1" dirty="0">
                <a:solidFill>
                  <a:schemeClr val="accent4">
                    <a:lumMod val="50000"/>
                  </a:schemeClr>
                </a:solidFill>
              </a:rPr>
              <a:t>and the environment in the Horn of Africa</a:t>
            </a:r>
          </a:p>
        </p:txBody>
      </p:sp>
      <p:grpSp>
        <p:nvGrpSpPr>
          <p:cNvPr id="15" name="Group 1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16" name="Freeform: Shape 1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 name="Freeform: Shape 1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Imagen 5">
            <a:extLst>
              <a:ext uri="{FF2B5EF4-FFF2-40B4-BE49-F238E27FC236}">
                <a16:creationId xmlns:a16="http://schemas.microsoft.com/office/drawing/2014/main" id="{D03CB865-8243-4907-B833-A9E5D69919C4}"/>
              </a:ext>
            </a:extLst>
          </p:cNvPr>
          <p:cNvPicPr>
            <a:picLocks noChangeAspect="1"/>
          </p:cNvPicPr>
          <p:nvPr/>
        </p:nvPicPr>
        <p:blipFill>
          <a:blip r:embed="rId2"/>
          <a:stretch>
            <a:fillRect/>
          </a:stretch>
        </p:blipFill>
        <p:spPr>
          <a:xfrm>
            <a:off x="265731" y="213084"/>
            <a:ext cx="5656768" cy="523250"/>
          </a:xfrm>
          <a:prstGeom prst="rect">
            <a:avLst/>
          </a:prstGeom>
        </p:spPr>
      </p:pic>
      <p:grpSp>
        <p:nvGrpSpPr>
          <p:cNvPr id="21" name="Group 2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22" name="Freeform: Shape 2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6" descr="Universidad de Sevilla (US), España – Grupo La Rabida">
            <a:extLst>
              <a:ext uri="{FF2B5EF4-FFF2-40B4-BE49-F238E27FC236}">
                <a16:creationId xmlns:a16="http://schemas.microsoft.com/office/drawing/2014/main" id="{CCDFACCA-6C1A-44E7-9A8B-F8C47766F1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3" t="-1" r="20900" b="-4853"/>
          <a:stretch/>
        </p:blipFill>
        <p:spPr bwMode="auto">
          <a:xfrm>
            <a:off x="333204" y="5303237"/>
            <a:ext cx="927893" cy="776277"/>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a:extLst>
              <a:ext uri="{FF2B5EF4-FFF2-40B4-BE49-F238E27FC236}">
                <a16:creationId xmlns:a16="http://schemas.microsoft.com/office/drawing/2014/main" id="{676B4871-76C8-48ED-9472-101F325ABD87}"/>
              </a:ext>
            </a:extLst>
          </p:cNvPr>
          <p:cNvPicPr>
            <a:picLocks noChangeAspect="1"/>
          </p:cNvPicPr>
          <p:nvPr/>
        </p:nvPicPr>
        <p:blipFill>
          <a:blip r:embed="rId4"/>
          <a:stretch>
            <a:fillRect/>
          </a:stretch>
        </p:blipFill>
        <p:spPr>
          <a:xfrm>
            <a:off x="149171" y="6140617"/>
            <a:ext cx="1751159" cy="427206"/>
          </a:xfrm>
          <a:prstGeom prst="rect">
            <a:avLst/>
          </a:prstGeom>
        </p:spPr>
      </p:pic>
      <p:sp>
        <p:nvSpPr>
          <p:cNvPr id="27" name="CuadroTexto 26">
            <a:extLst>
              <a:ext uri="{FF2B5EF4-FFF2-40B4-BE49-F238E27FC236}">
                <a16:creationId xmlns:a16="http://schemas.microsoft.com/office/drawing/2014/main" id="{BD3DC43D-4378-425E-AC9F-FF6A10807D00}"/>
              </a:ext>
            </a:extLst>
          </p:cNvPr>
          <p:cNvSpPr txBox="1"/>
          <p:nvPr/>
        </p:nvSpPr>
        <p:spPr>
          <a:xfrm>
            <a:off x="1388049" y="3614993"/>
            <a:ext cx="7502734" cy="1154162"/>
          </a:xfrm>
          <a:prstGeom prst="rect">
            <a:avLst/>
          </a:prstGeom>
          <a:noFill/>
        </p:spPr>
        <p:txBody>
          <a:bodyPr wrap="square">
            <a:spAutoFit/>
          </a:bodyPr>
          <a:lstStyle/>
          <a:p>
            <a:pPr marL="171450" indent="-171450">
              <a:buFont typeface="Arial" panose="020B0604020202020204" pitchFamily="34" charset="0"/>
              <a:buChar char="•"/>
            </a:pPr>
            <a:r>
              <a:rPr lang="en-US" sz="1100" b="1" dirty="0"/>
              <a:t>Natalia Limones</a:t>
            </a:r>
            <a:r>
              <a:rPr lang="en-US" sz="1100" dirty="0"/>
              <a:t>, University of Seville, Spain. </a:t>
            </a:r>
            <a:r>
              <a:rPr lang="en-US" sz="1100" i="1" dirty="0">
                <a:solidFill>
                  <a:schemeClr val="accent4">
                    <a:lumMod val="50000"/>
                  </a:schemeClr>
                </a:solidFill>
              </a:rPr>
              <a:t>natalialr@us.es </a:t>
            </a:r>
          </a:p>
          <a:p>
            <a:pPr marL="171450" indent="-171450">
              <a:buFont typeface="Arial" panose="020B0604020202020204" pitchFamily="34" charset="0"/>
              <a:buChar char="•"/>
            </a:pPr>
            <a:r>
              <a:rPr lang="es-ES" sz="1100" dirty="0" err="1"/>
              <a:t>Marthe</a:t>
            </a:r>
            <a:r>
              <a:rPr lang="es-ES" sz="1100" dirty="0"/>
              <a:t> Wens</a:t>
            </a:r>
            <a:r>
              <a:rPr lang="nl-NL" sz="1100" dirty="0"/>
              <a:t>, Institute for Environmental Studies, Vrije Universiteit Amsterdam, NL. </a:t>
            </a:r>
            <a:r>
              <a:rPr lang="es-ES" sz="1100" i="1" dirty="0">
                <a:solidFill>
                  <a:schemeClr val="accent4">
                    <a:lumMod val="50000"/>
                  </a:schemeClr>
                </a:solidFill>
              </a:rPr>
              <a:t>marthe.wens@vu.nl</a:t>
            </a:r>
          </a:p>
          <a:p>
            <a:pPr marL="171450" indent="-171450">
              <a:buFont typeface="Arial" panose="020B0604020202020204" pitchFamily="34" charset="0"/>
              <a:buChar char="•"/>
            </a:pPr>
            <a:r>
              <a:rPr lang="es-ES" sz="1100" dirty="0"/>
              <a:t>Rhoda </a:t>
            </a:r>
            <a:r>
              <a:rPr lang="es-ES" sz="1100" dirty="0" err="1"/>
              <a:t>Odongo</a:t>
            </a:r>
            <a:r>
              <a:rPr lang="nl-NL" sz="1100" dirty="0"/>
              <a:t>, Institute for Environmental Studies, Vrije Universiteit Amsterdam, NL. </a:t>
            </a:r>
            <a:r>
              <a:rPr lang="es-ES" sz="1100" i="1" dirty="0">
                <a:solidFill>
                  <a:schemeClr val="accent4">
                    <a:lumMod val="50000"/>
                  </a:schemeClr>
                </a:solidFill>
              </a:rPr>
              <a:t>rhodaachieng.odongo@vu.nl </a:t>
            </a:r>
          </a:p>
          <a:p>
            <a:pPr marL="171450" indent="-171450">
              <a:buFont typeface="Arial" panose="020B0604020202020204" pitchFamily="34" charset="0"/>
              <a:buChar char="•"/>
            </a:pPr>
            <a:r>
              <a:rPr lang="es-ES" sz="1100" dirty="0"/>
              <a:t>Anne Van </a:t>
            </a:r>
            <a:r>
              <a:rPr lang="es-ES" sz="1100" dirty="0" err="1"/>
              <a:t>Loon</a:t>
            </a:r>
            <a:r>
              <a:rPr lang="nl-NL" sz="1100" dirty="0"/>
              <a:t>, Institute for Environmental Studies, Vrije Universiteit Amsterdam, NL. </a:t>
            </a:r>
            <a:r>
              <a:rPr lang="es-ES" sz="1100" i="1" dirty="0">
                <a:solidFill>
                  <a:schemeClr val="accent4">
                    <a:lumMod val="50000"/>
                  </a:schemeClr>
                </a:solidFill>
              </a:rPr>
              <a:t>anne.van.loon@vu.nl</a:t>
            </a:r>
          </a:p>
          <a:p>
            <a:pPr marL="171450" indent="-171450">
              <a:buFont typeface="Arial" panose="020B0604020202020204" pitchFamily="34" charset="0"/>
              <a:buChar char="•"/>
            </a:pPr>
            <a:r>
              <a:rPr lang="es-ES" sz="1100" dirty="0"/>
              <a:t>Hans De </a:t>
            </a:r>
            <a:r>
              <a:rPr lang="es-ES" sz="1100" dirty="0" err="1"/>
              <a:t>Moel</a:t>
            </a:r>
            <a:r>
              <a:rPr lang="nl-NL" sz="1100" dirty="0"/>
              <a:t>, Institute for Environmental Studies, Vrije Universiteit Amsterdam, NL. </a:t>
            </a:r>
            <a:r>
              <a:rPr lang="nl-NL" sz="1100" i="1" dirty="0">
                <a:solidFill>
                  <a:schemeClr val="accent4">
                    <a:lumMod val="50000"/>
                  </a:schemeClr>
                </a:solidFill>
              </a:rPr>
              <a:t>hans.de.moel@vu.nl</a:t>
            </a:r>
          </a:p>
          <a:p>
            <a:endParaRPr lang="es-ES" sz="1400" dirty="0"/>
          </a:p>
        </p:txBody>
      </p:sp>
      <p:sp>
        <p:nvSpPr>
          <p:cNvPr id="28" name="CuadroTexto 27">
            <a:extLst>
              <a:ext uri="{FF2B5EF4-FFF2-40B4-BE49-F238E27FC236}">
                <a16:creationId xmlns:a16="http://schemas.microsoft.com/office/drawing/2014/main" id="{333D0757-C906-41E2-867D-AD366EBC179D}"/>
              </a:ext>
            </a:extLst>
          </p:cNvPr>
          <p:cNvSpPr txBox="1"/>
          <p:nvPr/>
        </p:nvSpPr>
        <p:spPr>
          <a:xfrm>
            <a:off x="333204" y="771719"/>
            <a:ext cx="4069984" cy="430887"/>
          </a:xfrm>
          <a:prstGeom prst="rect">
            <a:avLst/>
          </a:prstGeom>
          <a:noFill/>
        </p:spPr>
        <p:txBody>
          <a:bodyPr wrap="square">
            <a:spAutoFit/>
          </a:bodyPr>
          <a:lstStyle/>
          <a:p>
            <a:r>
              <a:rPr lang="en-US" sz="1100" b="1" dirty="0">
                <a:solidFill>
                  <a:srgbClr val="0070C0"/>
                </a:solidFill>
              </a:rPr>
              <a:t>Session NH9.6: Drought risk, vulnerability and impact assessment: achievements and future direction, 24 May 2022</a:t>
            </a:r>
            <a:endParaRPr lang="es-ES" sz="1100" b="1" dirty="0">
              <a:solidFill>
                <a:srgbClr val="0070C0"/>
              </a:solidFill>
            </a:endParaRPr>
          </a:p>
        </p:txBody>
      </p:sp>
      <p:pic>
        <p:nvPicPr>
          <p:cNvPr id="29" name="Gráfico 28" descr="Coral con relleno sólido">
            <a:extLst>
              <a:ext uri="{FF2B5EF4-FFF2-40B4-BE49-F238E27FC236}">
                <a16:creationId xmlns:a16="http://schemas.microsoft.com/office/drawing/2014/main" id="{F298B976-A3C8-4F34-99BF-4C6286F28D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391" y="27292"/>
            <a:ext cx="457200" cy="457200"/>
          </a:xfrm>
          <a:prstGeom prst="rect">
            <a:avLst/>
          </a:prstGeom>
        </p:spPr>
      </p:pic>
      <p:pic>
        <p:nvPicPr>
          <p:cNvPr id="30" name="Gráfico 29" descr="Hoguera con relleno sólido">
            <a:extLst>
              <a:ext uri="{FF2B5EF4-FFF2-40B4-BE49-F238E27FC236}">
                <a16:creationId xmlns:a16="http://schemas.microsoft.com/office/drawing/2014/main" id="{B47FF611-054E-48D4-B31E-07F39CF44C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5380" y="753465"/>
            <a:ext cx="365760" cy="365760"/>
          </a:xfrm>
          <a:prstGeom prst="rect">
            <a:avLst/>
          </a:prstGeom>
        </p:spPr>
      </p:pic>
      <p:pic>
        <p:nvPicPr>
          <p:cNvPr id="31" name="Picture 2" descr="Mountain Lake Icon High-Res Vector Graphic - Getty Images">
            <a:extLst>
              <a:ext uri="{FF2B5EF4-FFF2-40B4-BE49-F238E27FC236}">
                <a16:creationId xmlns:a16="http://schemas.microsoft.com/office/drawing/2014/main" id="{63EFDF8F-0EE6-4668-90E9-66CFE4BAB506}"/>
              </a:ext>
            </a:extLst>
          </p:cNvPr>
          <p:cNvPicPr>
            <a:picLocks noChangeAspect="1" noChangeArrowheads="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l="18615" t="19275" r="23044" b="36671"/>
          <a:stretch/>
        </p:blipFill>
        <p:spPr bwMode="auto">
          <a:xfrm>
            <a:off x="8208873" y="519928"/>
            <a:ext cx="363288" cy="274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Png File - Dust Icon - Free Transparent PNG Download - PNGkey">
            <a:extLst>
              <a:ext uri="{FF2B5EF4-FFF2-40B4-BE49-F238E27FC236}">
                <a16:creationId xmlns:a16="http://schemas.microsoft.com/office/drawing/2014/main" id="{25BC3ED8-EE38-4090-8F03-EDA3545A2DCA}"/>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40048" y="347332"/>
            <a:ext cx="268097"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3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EDE60AF-730D-492C-9990-9E08A6E54996}"/>
              </a:ext>
            </a:extLst>
          </p:cNvPr>
          <p:cNvSpPr txBox="1"/>
          <p:nvPr/>
        </p:nvSpPr>
        <p:spPr>
          <a:xfrm>
            <a:off x="759656" y="1483409"/>
            <a:ext cx="7863840" cy="707886"/>
          </a:xfrm>
          <a:prstGeom prst="rect">
            <a:avLst/>
          </a:prstGeom>
          <a:noFill/>
        </p:spPr>
        <p:txBody>
          <a:bodyPr wrap="square" rtlCol="0">
            <a:spAutoFit/>
          </a:bodyPr>
          <a:lstStyle/>
          <a:p>
            <a:pPr algn="just"/>
            <a:r>
              <a:rPr lang="es-ES" sz="2000" dirty="0"/>
              <a:t>1. </a:t>
            </a:r>
            <a:r>
              <a:rPr lang="es-ES" sz="2000" dirty="0" err="1"/>
              <a:t>Creation</a:t>
            </a:r>
            <a:r>
              <a:rPr lang="es-ES" sz="2000" dirty="0"/>
              <a:t> of FFF </a:t>
            </a:r>
            <a:r>
              <a:rPr lang="es-ES" sz="2000" dirty="0" err="1"/>
              <a:t>with</a:t>
            </a:r>
            <a:r>
              <a:rPr lang="es-ES" sz="2000" dirty="0"/>
              <a:t> </a:t>
            </a:r>
            <a:r>
              <a:rPr lang="es-ES" sz="2000" dirty="0" err="1"/>
              <a:t>adequate</a:t>
            </a:r>
            <a:r>
              <a:rPr lang="es-ES" sz="2000" dirty="0"/>
              <a:t> predictive </a:t>
            </a:r>
            <a:r>
              <a:rPr lang="es-ES" sz="2000" dirty="0" err="1"/>
              <a:t>capacity</a:t>
            </a:r>
            <a:r>
              <a:rPr lang="es-ES" sz="2000" dirty="0"/>
              <a:t> </a:t>
            </a:r>
            <a:r>
              <a:rPr lang="es-ES" sz="2000" dirty="0" err="1"/>
              <a:t>to</a:t>
            </a:r>
            <a:r>
              <a:rPr lang="es-ES" sz="2000" dirty="0"/>
              <a:t> define </a:t>
            </a:r>
            <a:r>
              <a:rPr lang="es-ES" sz="2000" dirty="0" err="1"/>
              <a:t>the</a:t>
            </a:r>
            <a:r>
              <a:rPr lang="es-ES" sz="2000" dirty="0"/>
              <a:t> array of </a:t>
            </a:r>
            <a:r>
              <a:rPr lang="es-ES" sz="2000" dirty="0" err="1"/>
              <a:t>different</a:t>
            </a:r>
            <a:r>
              <a:rPr lang="es-ES" sz="2000" dirty="0"/>
              <a:t> </a:t>
            </a:r>
            <a:r>
              <a:rPr lang="es-ES" sz="2000" dirty="0" err="1"/>
              <a:t>droughts</a:t>
            </a:r>
            <a:r>
              <a:rPr lang="es-ES" sz="2000" dirty="0"/>
              <a:t> </a:t>
            </a:r>
            <a:r>
              <a:rPr lang="es-ES" sz="2000" dirty="0" err="1"/>
              <a:t>leading</a:t>
            </a:r>
            <a:r>
              <a:rPr lang="es-ES" sz="2000" dirty="0"/>
              <a:t> </a:t>
            </a:r>
            <a:r>
              <a:rPr lang="es-ES" sz="2000" dirty="0" err="1"/>
              <a:t>to</a:t>
            </a:r>
            <a:r>
              <a:rPr lang="es-ES" sz="2000" dirty="0"/>
              <a:t> </a:t>
            </a:r>
            <a:r>
              <a:rPr lang="es-ES" sz="2000" dirty="0" err="1"/>
              <a:t>impacts</a:t>
            </a:r>
            <a:r>
              <a:rPr lang="es-ES" sz="2000" dirty="0"/>
              <a:t> in </a:t>
            </a:r>
            <a:r>
              <a:rPr lang="es-ES" sz="2000" dirty="0" err="1"/>
              <a:t>each</a:t>
            </a:r>
            <a:r>
              <a:rPr lang="es-ES" sz="2000" dirty="0"/>
              <a:t> place</a:t>
            </a:r>
            <a:endParaRPr lang="es-ES" sz="2000" i="1" dirty="0"/>
          </a:p>
        </p:txBody>
      </p:sp>
      <p:sp>
        <p:nvSpPr>
          <p:cNvPr id="18" name="CuadroTexto 17">
            <a:extLst>
              <a:ext uri="{FF2B5EF4-FFF2-40B4-BE49-F238E27FC236}">
                <a16:creationId xmlns:a16="http://schemas.microsoft.com/office/drawing/2014/main" id="{3C7019A1-B805-4CDC-9E54-2969627264ED}"/>
              </a:ext>
            </a:extLst>
          </p:cNvPr>
          <p:cNvSpPr txBox="1"/>
          <p:nvPr/>
        </p:nvSpPr>
        <p:spPr>
          <a:xfrm>
            <a:off x="759655" y="2677877"/>
            <a:ext cx="7863840" cy="707886"/>
          </a:xfrm>
          <a:prstGeom prst="rect">
            <a:avLst/>
          </a:prstGeom>
          <a:noFill/>
        </p:spPr>
        <p:txBody>
          <a:bodyPr wrap="square" rtlCol="0">
            <a:spAutoFit/>
          </a:bodyPr>
          <a:lstStyle/>
          <a:p>
            <a:pPr algn="just"/>
            <a:r>
              <a:rPr lang="en-US" sz="2000" dirty="0"/>
              <a:t>3. Test G</a:t>
            </a:r>
            <a:r>
              <a:rPr lang="es-ES" sz="2000" dirty="0" err="1"/>
              <a:t>eographically</a:t>
            </a:r>
            <a:r>
              <a:rPr lang="es-ES" sz="2000" dirty="0"/>
              <a:t> </a:t>
            </a:r>
            <a:r>
              <a:rPr lang="es-ES" sz="2000" dirty="0" err="1"/>
              <a:t>Weighted</a:t>
            </a:r>
            <a:r>
              <a:rPr lang="es-ES" sz="2000" dirty="0"/>
              <a:t> </a:t>
            </a:r>
            <a:r>
              <a:rPr lang="es-ES" sz="2000" dirty="0" err="1"/>
              <a:t>Regression</a:t>
            </a:r>
            <a:r>
              <a:rPr lang="es-ES" sz="2000" dirty="0"/>
              <a:t> and </a:t>
            </a:r>
            <a:r>
              <a:rPr lang="es-ES" sz="2000" dirty="0" err="1"/>
              <a:t>comparison</a:t>
            </a:r>
            <a:r>
              <a:rPr lang="es-ES" sz="2000" dirty="0"/>
              <a:t> </a:t>
            </a:r>
            <a:r>
              <a:rPr lang="es-ES" sz="2000" dirty="0" err="1"/>
              <a:t>with</a:t>
            </a:r>
            <a:r>
              <a:rPr lang="es-ES" sz="2000" dirty="0"/>
              <a:t> </a:t>
            </a:r>
            <a:r>
              <a:rPr lang="es-ES" sz="2000" dirty="0" err="1"/>
              <a:t>the</a:t>
            </a:r>
            <a:r>
              <a:rPr lang="es-ES" sz="2000" dirty="0"/>
              <a:t> </a:t>
            </a:r>
            <a:r>
              <a:rPr lang="es-ES" sz="2000" dirty="0" err="1"/>
              <a:t>previous</a:t>
            </a:r>
            <a:r>
              <a:rPr lang="es-ES" sz="2000" dirty="0"/>
              <a:t> </a:t>
            </a:r>
            <a:r>
              <a:rPr lang="es-ES" sz="2000" dirty="0" err="1"/>
              <a:t>results</a:t>
            </a:r>
            <a:r>
              <a:rPr lang="es-ES" sz="2000" dirty="0"/>
              <a:t> </a:t>
            </a:r>
            <a:endParaRPr lang="es-ES" sz="2000" i="1" dirty="0"/>
          </a:p>
        </p:txBody>
      </p:sp>
      <p:sp>
        <p:nvSpPr>
          <p:cNvPr id="26" name="CuadroTexto 25">
            <a:extLst>
              <a:ext uri="{FF2B5EF4-FFF2-40B4-BE49-F238E27FC236}">
                <a16:creationId xmlns:a16="http://schemas.microsoft.com/office/drawing/2014/main" id="{8E0B0F07-091B-49AC-B2B1-D259B49D7882}"/>
              </a:ext>
            </a:extLst>
          </p:cNvPr>
          <p:cNvSpPr txBox="1"/>
          <p:nvPr/>
        </p:nvSpPr>
        <p:spPr>
          <a:xfrm>
            <a:off x="0" y="978508"/>
            <a:ext cx="9144000" cy="461665"/>
          </a:xfrm>
          <a:prstGeom prst="rect">
            <a:avLst/>
          </a:prstGeom>
          <a:noFill/>
        </p:spPr>
        <p:txBody>
          <a:bodyPr wrap="square" rtlCol="0">
            <a:spAutoFit/>
          </a:bodyPr>
          <a:lstStyle/>
          <a:p>
            <a:pPr algn="ctr"/>
            <a:r>
              <a:rPr lang="en-US" sz="2400" b="1" dirty="0">
                <a:solidFill>
                  <a:schemeClr val="accent1">
                    <a:lumMod val="75000"/>
                  </a:schemeClr>
                </a:solidFill>
              </a:rPr>
              <a:t>NEXT STEPS &amp; FUTURE WORK</a:t>
            </a:r>
          </a:p>
        </p:txBody>
      </p:sp>
      <p:sp>
        <p:nvSpPr>
          <p:cNvPr id="14" name="CuadroTexto 13">
            <a:extLst>
              <a:ext uri="{FF2B5EF4-FFF2-40B4-BE49-F238E27FC236}">
                <a16:creationId xmlns:a16="http://schemas.microsoft.com/office/drawing/2014/main" id="{F4AC778B-7011-48BF-8B97-32C94AFC46CD}"/>
              </a:ext>
            </a:extLst>
          </p:cNvPr>
          <p:cNvSpPr txBox="1"/>
          <p:nvPr/>
        </p:nvSpPr>
        <p:spPr>
          <a:xfrm>
            <a:off x="759655" y="3429000"/>
            <a:ext cx="7863840" cy="707886"/>
          </a:xfrm>
          <a:prstGeom prst="rect">
            <a:avLst/>
          </a:prstGeom>
          <a:noFill/>
        </p:spPr>
        <p:txBody>
          <a:bodyPr wrap="square" rtlCol="0">
            <a:spAutoFit/>
          </a:bodyPr>
          <a:lstStyle/>
          <a:p>
            <a:pPr algn="just"/>
            <a:r>
              <a:rPr lang="en-US" sz="2000" dirty="0"/>
              <a:t>4. Exploration and interpretation of co-occurrence of impacts and sequential patterns </a:t>
            </a:r>
            <a:endParaRPr lang="es-ES" sz="2000" dirty="0"/>
          </a:p>
        </p:txBody>
      </p:sp>
      <p:sp>
        <p:nvSpPr>
          <p:cNvPr id="13" name="CuadroTexto 12">
            <a:extLst>
              <a:ext uri="{FF2B5EF4-FFF2-40B4-BE49-F238E27FC236}">
                <a16:creationId xmlns:a16="http://schemas.microsoft.com/office/drawing/2014/main" id="{EC7EF102-043D-47D7-B950-E372A8A2F931}"/>
              </a:ext>
            </a:extLst>
          </p:cNvPr>
          <p:cNvSpPr txBox="1"/>
          <p:nvPr/>
        </p:nvSpPr>
        <p:spPr>
          <a:xfrm>
            <a:off x="759655" y="2234531"/>
            <a:ext cx="7863840" cy="400110"/>
          </a:xfrm>
          <a:prstGeom prst="rect">
            <a:avLst/>
          </a:prstGeom>
          <a:noFill/>
        </p:spPr>
        <p:txBody>
          <a:bodyPr wrap="square" rtlCol="0">
            <a:spAutoFit/>
          </a:bodyPr>
          <a:lstStyle/>
          <a:p>
            <a:pPr algn="just"/>
            <a:r>
              <a:rPr lang="es-ES" sz="2000" dirty="0"/>
              <a:t>2. </a:t>
            </a:r>
            <a:r>
              <a:rPr lang="es-ES" sz="2000" dirty="0" err="1"/>
              <a:t>Cluster</a:t>
            </a:r>
            <a:r>
              <a:rPr lang="es-ES" sz="2000" dirty="0"/>
              <a:t> FFT, FFF and </a:t>
            </a:r>
            <a:r>
              <a:rPr lang="es-ES" sz="2000" dirty="0" err="1"/>
              <a:t>interpretation</a:t>
            </a:r>
            <a:r>
              <a:rPr lang="es-ES" sz="2000" dirty="0"/>
              <a:t> of </a:t>
            </a:r>
            <a:r>
              <a:rPr lang="es-ES" sz="2000" dirty="0" err="1"/>
              <a:t>results</a:t>
            </a:r>
            <a:r>
              <a:rPr lang="es-ES" sz="2000" dirty="0"/>
              <a:t> </a:t>
            </a:r>
            <a:endParaRPr lang="es-ES" sz="2000" i="1" dirty="0"/>
          </a:p>
        </p:txBody>
      </p:sp>
      <p:pic>
        <p:nvPicPr>
          <p:cNvPr id="3" name="Imagen 2" descr="Vista de una playa&#10;&#10;Descripción generada automáticamente">
            <a:extLst>
              <a:ext uri="{FF2B5EF4-FFF2-40B4-BE49-F238E27FC236}">
                <a16:creationId xmlns:a16="http://schemas.microsoft.com/office/drawing/2014/main" id="{3064BDAF-42BC-4E35-83B1-E191CF6E6025}"/>
              </a:ext>
            </a:extLst>
          </p:cNvPr>
          <p:cNvPicPr>
            <a:picLocks noChangeAspect="1"/>
          </p:cNvPicPr>
          <p:nvPr/>
        </p:nvPicPr>
        <p:blipFill rotWithShape="1">
          <a:blip r:embed="rId2">
            <a:extLst>
              <a:ext uri="{28A0092B-C50C-407E-A947-70E740481C1C}">
                <a14:useLocalDpi xmlns:a14="http://schemas.microsoft.com/office/drawing/2010/main" val="0"/>
              </a:ext>
            </a:extLst>
          </a:blip>
          <a:srcRect t="19077" b="37641"/>
          <a:stretch/>
        </p:blipFill>
        <p:spPr>
          <a:xfrm>
            <a:off x="0" y="4245562"/>
            <a:ext cx="9144000" cy="2612438"/>
          </a:xfrm>
          <a:prstGeom prst="rect">
            <a:avLst/>
          </a:prstGeom>
        </p:spPr>
      </p:pic>
      <p:grpSp>
        <p:nvGrpSpPr>
          <p:cNvPr id="11" name="Grupo 10">
            <a:extLst>
              <a:ext uri="{FF2B5EF4-FFF2-40B4-BE49-F238E27FC236}">
                <a16:creationId xmlns:a16="http://schemas.microsoft.com/office/drawing/2014/main" id="{587A62B2-1A76-43E9-A5B9-36FD42BBD2E1}"/>
              </a:ext>
            </a:extLst>
          </p:cNvPr>
          <p:cNvGrpSpPr/>
          <p:nvPr/>
        </p:nvGrpSpPr>
        <p:grpSpPr>
          <a:xfrm>
            <a:off x="0" y="0"/>
            <a:ext cx="8965170" cy="572281"/>
            <a:chOff x="0" y="0"/>
            <a:chExt cx="8965170" cy="572281"/>
          </a:xfrm>
        </p:grpSpPr>
        <p:sp>
          <p:nvSpPr>
            <p:cNvPr id="12" name="Rectángulo 11">
              <a:extLst>
                <a:ext uri="{FF2B5EF4-FFF2-40B4-BE49-F238E27FC236}">
                  <a16:creationId xmlns:a16="http://schemas.microsoft.com/office/drawing/2014/main" id="{7DC78B91-ECB3-413C-8A37-1709D88B2E01}"/>
                </a:ext>
              </a:extLst>
            </p:cNvPr>
            <p:cNvSpPr/>
            <p:nvPr/>
          </p:nvSpPr>
          <p:spPr>
            <a:xfrm>
              <a:off x="0" y="0"/>
              <a:ext cx="7202658" cy="572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6" descr="Universidad de Sevilla (US), España – Grupo La Rabida">
              <a:extLst>
                <a:ext uri="{FF2B5EF4-FFF2-40B4-BE49-F238E27FC236}">
                  <a16:creationId xmlns:a16="http://schemas.microsoft.com/office/drawing/2014/main" id="{7A7BDA5F-EB91-40AA-86D1-882E2B782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3" t="-1" r="20900" b="-4853"/>
            <a:stretch/>
          </p:blipFill>
          <p:spPr bwMode="auto">
            <a:xfrm>
              <a:off x="7302500" y="84895"/>
              <a:ext cx="582578" cy="48738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39EFF7EE-5403-4FD3-90D0-0924B8DF8185}"/>
                </a:ext>
              </a:extLst>
            </p:cNvPr>
            <p:cNvPicPr>
              <a:picLocks noChangeAspect="1"/>
            </p:cNvPicPr>
            <p:nvPr/>
          </p:nvPicPr>
          <p:blipFill>
            <a:blip r:embed="rId4"/>
            <a:stretch>
              <a:fillRect/>
            </a:stretch>
          </p:blipFill>
          <p:spPr>
            <a:xfrm>
              <a:off x="7942581" y="190268"/>
              <a:ext cx="1022589" cy="249467"/>
            </a:xfrm>
            <a:prstGeom prst="rect">
              <a:avLst/>
            </a:prstGeom>
          </p:spPr>
        </p:pic>
        <p:sp>
          <p:nvSpPr>
            <p:cNvPr id="17" name="CuadroTexto 16">
              <a:extLst>
                <a:ext uri="{FF2B5EF4-FFF2-40B4-BE49-F238E27FC236}">
                  <a16:creationId xmlns:a16="http://schemas.microsoft.com/office/drawing/2014/main" id="{4C498CE2-F18F-4C6A-83CD-4718B01F7816}"/>
                </a:ext>
              </a:extLst>
            </p:cNvPr>
            <p:cNvSpPr txBox="1"/>
            <p:nvPr/>
          </p:nvSpPr>
          <p:spPr>
            <a:xfrm>
              <a:off x="178830" y="145518"/>
              <a:ext cx="6897219" cy="369332"/>
            </a:xfrm>
            <a:prstGeom prst="rect">
              <a:avLst/>
            </a:prstGeom>
            <a:noFill/>
          </p:spPr>
          <p:txBody>
            <a:bodyPr wrap="square" rtlCol="0">
              <a:spAutoFit/>
            </a:bodyPr>
            <a:lstStyle/>
            <a:p>
              <a:r>
                <a:rPr lang="en-US" sz="900" b="1" dirty="0">
                  <a:solidFill>
                    <a:schemeClr val="accent1">
                      <a:lumMod val="75000"/>
                    </a:schemeClr>
                  </a:solidFill>
                </a:rPr>
                <a:t>Understanding impacts of drought on landscape </a:t>
              </a:r>
            </a:p>
            <a:p>
              <a:r>
                <a:rPr lang="en-US" sz="900" b="1" dirty="0">
                  <a:solidFill>
                    <a:schemeClr val="accent1">
                      <a:lumMod val="75000"/>
                    </a:schemeClr>
                  </a:solidFill>
                </a:rPr>
                <a:t>and the environment in the Horn of Africa</a:t>
              </a:r>
            </a:p>
          </p:txBody>
        </p:sp>
      </p:grpSp>
    </p:spTree>
    <p:extLst>
      <p:ext uri="{BB962C8B-B14F-4D97-AF65-F5344CB8AC3E}">
        <p14:creationId xmlns:p14="http://schemas.microsoft.com/office/powerpoint/2010/main" val="267742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8E0B0F07-091B-49AC-B2B1-D259B49D7882}"/>
              </a:ext>
            </a:extLst>
          </p:cNvPr>
          <p:cNvSpPr txBox="1"/>
          <p:nvPr/>
        </p:nvSpPr>
        <p:spPr>
          <a:xfrm>
            <a:off x="0" y="1100401"/>
            <a:ext cx="9144000" cy="923330"/>
          </a:xfrm>
          <a:prstGeom prst="rect">
            <a:avLst/>
          </a:prstGeom>
          <a:noFill/>
        </p:spPr>
        <p:txBody>
          <a:bodyPr wrap="square" rtlCol="0">
            <a:spAutoFit/>
          </a:bodyPr>
          <a:lstStyle/>
          <a:p>
            <a:pPr algn="ctr"/>
            <a:r>
              <a:rPr lang="en-US" sz="5400" b="1" dirty="0">
                <a:solidFill>
                  <a:schemeClr val="accent1">
                    <a:lumMod val="75000"/>
                  </a:schemeClr>
                </a:solidFill>
              </a:rPr>
              <a:t>THANK YOU!</a:t>
            </a:r>
          </a:p>
        </p:txBody>
      </p:sp>
      <p:sp>
        <p:nvSpPr>
          <p:cNvPr id="8" name="CuadroTexto 7">
            <a:extLst>
              <a:ext uri="{FF2B5EF4-FFF2-40B4-BE49-F238E27FC236}">
                <a16:creationId xmlns:a16="http://schemas.microsoft.com/office/drawing/2014/main" id="{E9EFF9D3-18E9-43FB-8A8E-68DF52258CE3}"/>
              </a:ext>
            </a:extLst>
          </p:cNvPr>
          <p:cNvSpPr txBox="1"/>
          <p:nvPr/>
        </p:nvSpPr>
        <p:spPr>
          <a:xfrm>
            <a:off x="0" y="5295934"/>
            <a:ext cx="9144000" cy="461665"/>
          </a:xfrm>
          <a:prstGeom prst="rect">
            <a:avLst/>
          </a:prstGeom>
          <a:noFill/>
        </p:spPr>
        <p:txBody>
          <a:bodyPr wrap="square" rtlCol="0">
            <a:spAutoFit/>
          </a:bodyPr>
          <a:lstStyle/>
          <a:p>
            <a:pPr algn="ctr"/>
            <a:r>
              <a:rPr lang="en-US" sz="2400" b="1" dirty="0">
                <a:solidFill>
                  <a:schemeClr val="accent1">
                    <a:lumMod val="75000"/>
                  </a:schemeClr>
                </a:solidFill>
              </a:rPr>
              <a:t>Contact: natalialr@us.es</a:t>
            </a:r>
          </a:p>
        </p:txBody>
      </p:sp>
      <p:pic>
        <p:nvPicPr>
          <p:cNvPr id="4" name="Imagen 3" descr="Un hombre en el desierto&#10;&#10;Descripción generada automáticamente">
            <a:extLst>
              <a:ext uri="{FF2B5EF4-FFF2-40B4-BE49-F238E27FC236}">
                <a16:creationId xmlns:a16="http://schemas.microsoft.com/office/drawing/2014/main" id="{E54854D7-74AF-4358-AA17-7F2E75C62C67}"/>
              </a:ext>
            </a:extLst>
          </p:cNvPr>
          <p:cNvPicPr>
            <a:picLocks noChangeAspect="1"/>
          </p:cNvPicPr>
          <p:nvPr/>
        </p:nvPicPr>
        <p:blipFill rotWithShape="1">
          <a:blip r:embed="rId2">
            <a:extLst>
              <a:ext uri="{28A0092B-C50C-407E-A947-70E740481C1C}">
                <a14:useLocalDpi xmlns:a14="http://schemas.microsoft.com/office/drawing/2010/main" val="0"/>
              </a:ext>
            </a:extLst>
          </a:blip>
          <a:srcRect l="-417" t="23889" r="417" b="28569"/>
          <a:stretch/>
        </p:blipFill>
        <p:spPr>
          <a:xfrm>
            <a:off x="0" y="2035516"/>
            <a:ext cx="9144000" cy="3260418"/>
          </a:xfrm>
          <a:prstGeom prst="rect">
            <a:avLst/>
          </a:prstGeom>
        </p:spPr>
      </p:pic>
    </p:spTree>
    <p:extLst>
      <p:ext uri="{BB962C8B-B14F-4D97-AF65-F5344CB8AC3E}">
        <p14:creationId xmlns:p14="http://schemas.microsoft.com/office/powerpoint/2010/main" val="315389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8E0B0F07-091B-49AC-B2B1-D259B49D7882}"/>
              </a:ext>
            </a:extLst>
          </p:cNvPr>
          <p:cNvSpPr txBox="1"/>
          <p:nvPr/>
        </p:nvSpPr>
        <p:spPr>
          <a:xfrm>
            <a:off x="0" y="740656"/>
            <a:ext cx="9144000" cy="954107"/>
          </a:xfrm>
          <a:prstGeom prst="rect">
            <a:avLst/>
          </a:prstGeom>
          <a:noFill/>
        </p:spPr>
        <p:txBody>
          <a:bodyPr wrap="square" rtlCol="0">
            <a:spAutoFit/>
          </a:bodyPr>
          <a:lstStyle/>
          <a:p>
            <a:pPr algn="ctr"/>
            <a:r>
              <a:rPr lang="en-US" sz="2800" b="1" dirty="0">
                <a:solidFill>
                  <a:schemeClr val="accent1">
                    <a:lumMod val="75000"/>
                  </a:schemeClr>
                </a:solidFill>
              </a:rPr>
              <a:t>Understanding impacts of drought on landscape </a:t>
            </a:r>
          </a:p>
          <a:p>
            <a:pPr algn="ctr"/>
            <a:r>
              <a:rPr lang="en-US" sz="2800" b="1" dirty="0">
                <a:solidFill>
                  <a:schemeClr val="accent1">
                    <a:lumMod val="75000"/>
                  </a:schemeClr>
                </a:solidFill>
              </a:rPr>
              <a:t>and the environment in the Horn of Africa</a:t>
            </a:r>
          </a:p>
        </p:txBody>
      </p:sp>
      <p:sp>
        <p:nvSpPr>
          <p:cNvPr id="21" name="CuadroTexto 20">
            <a:extLst>
              <a:ext uri="{FF2B5EF4-FFF2-40B4-BE49-F238E27FC236}">
                <a16:creationId xmlns:a16="http://schemas.microsoft.com/office/drawing/2014/main" id="{337E84C0-882A-43B9-ACF0-458DB0EB7F2C}"/>
              </a:ext>
            </a:extLst>
          </p:cNvPr>
          <p:cNvSpPr txBox="1"/>
          <p:nvPr/>
        </p:nvSpPr>
        <p:spPr>
          <a:xfrm>
            <a:off x="640081" y="1772511"/>
            <a:ext cx="3481753" cy="3046988"/>
          </a:xfrm>
          <a:prstGeom prst="rect">
            <a:avLst/>
          </a:prstGeom>
          <a:noFill/>
        </p:spPr>
        <p:txBody>
          <a:bodyPr wrap="square">
            <a:spAutoFit/>
          </a:bodyPr>
          <a:lstStyle/>
          <a:p>
            <a:pPr algn="just"/>
            <a:r>
              <a:rPr lang="en-US" b="1" dirty="0">
                <a:solidFill>
                  <a:schemeClr val="accent1">
                    <a:lumMod val="75000"/>
                  </a:schemeClr>
                </a:solidFill>
              </a:rPr>
              <a:t>RATIONALE</a:t>
            </a:r>
          </a:p>
          <a:p>
            <a:pPr algn="just"/>
            <a:r>
              <a:rPr lang="en-US" sz="1400" dirty="0"/>
              <a:t>Droughts cause major impacts on the Horn of Africa Drylands, but the factors that determine the magnitude of these impacts are not well understood. </a:t>
            </a:r>
          </a:p>
          <a:p>
            <a:pPr algn="just"/>
            <a:r>
              <a:rPr lang="en-US" sz="1400" dirty="0"/>
              <a:t>Environmental and landscape impacts</a:t>
            </a:r>
            <a:r>
              <a:rPr lang="en-US" sz="1400" dirty="0">
                <a:sym typeface="Wingdings" panose="05000000000000000000" pitchFamily="2" charset="2"/>
              </a:rPr>
              <a:t> </a:t>
            </a:r>
            <a:r>
              <a:rPr lang="en-US" sz="1400" dirty="0"/>
              <a:t>overlooked because they are not immediate, or their direct or indirect linkage to drought is not apparent. </a:t>
            </a:r>
          </a:p>
          <a:p>
            <a:pPr algn="just"/>
            <a:endParaRPr lang="en-US" sz="1400" dirty="0"/>
          </a:p>
          <a:p>
            <a:pPr algn="just"/>
            <a:r>
              <a:rPr lang="en-US" sz="1400" dirty="0"/>
              <a:t>However, drought-induced </a:t>
            </a:r>
            <a:r>
              <a:rPr lang="en-US" sz="1400" b="1" dirty="0"/>
              <a:t>natural resource depletion and landscape degradation can lead to future socioeconomic problems</a:t>
            </a:r>
            <a:r>
              <a:rPr lang="en-US" sz="1400" dirty="0"/>
              <a:t> </a:t>
            </a:r>
            <a:endParaRPr lang="es-ES" sz="1400" dirty="0"/>
          </a:p>
        </p:txBody>
      </p:sp>
      <p:sp>
        <p:nvSpPr>
          <p:cNvPr id="22" name="CuadroTexto 21">
            <a:extLst>
              <a:ext uri="{FF2B5EF4-FFF2-40B4-BE49-F238E27FC236}">
                <a16:creationId xmlns:a16="http://schemas.microsoft.com/office/drawing/2014/main" id="{7A4D1E7E-7CD5-415B-A306-1191C2674ADC}"/>
              </a:ext>
            </a:extLst>
          </p:cNvPr>
          <p:cNvSpPr txBox="1"/>
          <p:nvPr/>
        </p:nvSpPr>
        <p:spPr>
          <a:xfrm>
            <a:off x="640081" y="4794294"/>
            <a:ext cx="7863838" cy="1661993"/>
          </a:xfrm>
          <a:prstGeom prst="rect">
            <a:avLst/>
          </a:prstGeom>
          <a:noFill/>
        </p:spPr>
        <p:txBody>
          <a:bodyPr wrap="square">
            <a:spAutoFit/>
          </a:bodyPr>
          <a:lstStyle/>
          <a:p>
            <a:pPr algn="just"/>
            <a:r>
              <a:rPr lang="en-US" b="1" dirty="0">
                <a:solidFill>
                  <a:schemeClr val="accent1">
                    <a:lumMod val="75000"/>
                  </a:schemeClr>
                </a:solidFill>
              </a:rPr>
              <a:t>OBJECTIVES</a:t>
            </a:r>
          </a:p>
          <a:p>
            <a:pPr marL="285750" indent="-285750" algn="just">
              <a:buFont typeface="Arial" panose="020B0604020202020204" pitchFamily="34" charset="0"/>
              <a:buChar char="•"/>
            </a:pPr>
            <a:r>
              <a:rPr lang="en-US" sz="1400" dirty="0"/>
              <a:t>Study environmental drought impacts and its drivers in Ethiopia, Kenya and Somalia.</a:t>
            </a:r>
          </a:p>
          <a:p>
            <a:pPr marL="285750" indent="-285750" algn="just">
              <a:buFont typeface="Arial" panose="020B0604020202020204" pitchFamily="34" charset="0"/>
              <a:buChar char="•"/>
            </a:pPr>
            <a:r>
              <a:rPr lang="en-US" sz="1400" dirty="0"/>
              <a:t>Link anomalies in environmental variables (RS) to anomalies in hydrometeorological variables.</a:t>
            </a:r>
          </a:p>
          <a:p>
            <a:pPr marL="285750" indent="-285750" algn="just">
              <a:buFont typeface="Arial" panose="020B0604020202020204" pitchFamily="34" charset="0"/>
              <a:buChar char="•"/>
            </a:pPr>
            <a:r>
              <a:rPr lang="en-US" sz="1400" dirty="0"/>
              <a:t>Test machine learning approaches to estimate the chance of experiencing environmental and landscape impacts, specifically: degradation or loss of vegetation cover, significant land-use changes, increased number and severity of fires, poor air quality events related to dust concentration and anomalies in surface water presence in surface water bodies.</a:t>
            </a:r>
          </a:p>
        </p:txBody>
      </p:sp>
      <p:pic>
        <p:nvPicPr>
          <p:cNvPr id="5" name="Imagen 4" descr="Personas en una playa&#10;&#10;Descripción generada automáticamente">
            <a:extLst>
              <a:ext uri="{FF2B5EF4-FFF2-40B4-BE49-F238E27FC236}">
                <a16:creationId xmlns:a16="http://schemas.microsoft.com/office/drawing/2014/main" id="{D81F9F2B-0A52-43E5-8946-BC2AD3C62325}"/>
              </a:ext>
            </a:extLst>
          </p:cNvPr>
          <p:cNvPicPr>
            <a:picLocks noChangeAspect="1"/>
          </p:cNvPicPr>
          <p:nvPr/>
        </p:nvPicPr>
        <p:blipFill rotWithShape="1">
          <a:blip r:embed="rId2">
            <a:extLst>
              <a:ext uri="{28A0092B-C50C-407E-A947-70E740481C1C}">
                <a14:useLocalDpi xmlns:a14="http://schemas.microsoft.com/office/drawing/2010/main" val="0"/>
              </a:ext>
            </a:extLst>
          </a:blip>
          <a:srcRect l="12846" t="21128" r="9538" b="16512"/>
          <a:stretch/>
        </p:blipFill>
        <p:spPr>
          <a:xfrm>
            <a:off x="4304715" y="1960565"/>
            <a:ext cx="4199204" cy="2530342"/>
          </a:xfrm>
          <a:prstGeom prst="rect">
            <a:avLst/>
          </a:prstGeom>
          <a:ln>
            <a:noFill/>
          </a:ln>
          <a:effectLst>
            <a:outerShdw blurRad="292100" dist="139700" dir="2700000" algn="tl" rotWithShape="0">
              <a:srgbClr val="333333">
                <a:alpha val="65000"/>
              </a:srgbClr>
            </a:outerShdw>
          </a:effectLst>
        </p:spPr>
      </p:pic>
      <p:grpSp>
        <p:nvGrpSpPr>
          <p:cNvPr id="8" name="Grupo 7">
            <a:extLst>
              <a:ext uri="{FF2B5EF4-FFF2-40B4-BE49-F238E27FC236}">
                <a16:creationId xmlns:a16="http://schemas.microsoft.com/office/drawing/2014/main" id="{C0A27C7D-C21C-471F-A6B9-DD77050B5B20}"/>
              </a:ext>
            </a:extLst>
          </p:cNvPr>
          <p:cNvGrpSpPr/>
          <p:nvPr/>
        </p:nvGrpSpPr>
        <p:grpSpPr>
          <a:xfrm>
            <a:off x="0" y="0"/>
            <a:ext cx="8965170" cy="572281"/>
            <a:chOff x="0" y="0"/>
            <a:chExt cx="8965170" cy="572281"/>
          </a:xfrm>
        </p:grpSpPr>
        <p:sp>
          <p:nvSpPr>
            <p:cNvPr id="9" name="Rectángulo 8">
              <a:extLst>
                <a:ext uri="{FF2B5EF4-FFF2-40B4-BE49-F238E27FC236}">
                  <a16:creationId xmlns:a16="http://schemas.microsoft.com/office/drawing/2014/main" id="{A8815CC4-5B7A-49CD-935F-36DE3367AECD}"/>
                </a:ext>
              </a:extLst>
            </p:cNvPr>
            <p:cNvSpPr/>
            <p:nvPr/>
          </p:nvSpPr>
          <p:spPr>
            <a:xfrm>
              <a:off x="0" y="0"/>
              <a:ext cx="7202658" cy="572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6" descr="Universidad de Sevilla (US), España – Grupo La Rabida">
              <a:extLst>
                <a:ext uri="{FF2B5EF4-FFF2-40B4-BE49-F238E27FC236}">
                  <a16:creationId xmlns:a16="http://schemas.microsoft.com/office/drawing/2014/main" id="{7A832A4D-2DA6-4CAC-8F61-FC00E9410F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3" t="-1" r="20900" b="-4853"/>
            <a:stretch/>
          </p:blipFill>
          <p:spPr bwMode="auto">
            <a:xfrm>
              <a:off x="7302500" y="84895"/>
              <a:ext cx="582578" cy="48738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61175585-67B6-406B-9F12-801C4D714EA8}"/>
                </a:ext>
              </a:extLst>
            </p:cNvPr>
            <p:cNvPicPr>
              <a:picLocks noChangeAspect="1"/>
            </p:cNvPicPr>
            <p:nvPr/>
          </p:nvPicPr>
          <p:blipFill>
            <a:blip r:embed="rId4"/>
            <a:stretch>
              <a:fillRect/>
            </a:stretch>
          </p:blipFill>
          <p:spPr>
            <a:xfrm>
              <a:off x="7942581" y="190268"/>
              <a:ext cx="1022589" cy="249467"/>
            </a:xfrm>
            <a:prstGeom prst="rect">
              <a:avLst/>
            </a:prstGeom>
          </p:spPr>
        </p:pic>
        <p:sp>
          <p:nvSpPr>
            <p:cNvPr id="12" name="CuadroTexto 11">
              <a:extLst>
                <a:ext uri="{FF2B5EF4-FFF2-40B4-BE49-F238E27FC236}">
                  <a16:creationId xmlns:a16="http://schemas.microsoft.com/office/drawing/2014/main" id="{1B2C8590-735D-4998-8D8D-0C3836703E47}"/>
                </a:ext>
              </a:extLst>
            </p:cNvPr>
            <p:cNvSpPr txBox="1"/>
            <p:nvPr/>
          </p:nvSpPr>
          <p:spPr>
            <a:xfrm>
              <a:off x="178830" y="145518"/>
              <a:ext cx="6897219" cy="369332"/>
            </a:xfrm>
            <a:prstGeom prst="rect">
              <a:avLst/>
            </a:prstGeom>
            <a:noFill/>
          </p:spPr>
          <p:txBody>
            <a:bodyPr wrap="square" rtlCol="0">
              <a:spAutoFit/>
            </a:bodyPr>
            <a:lstStyle/>
            <a:p>
              <a:r>
                <a:rPr lang="en-US" sz="900" b="1" dirty="0">
                  <a:solidFill>
                    <a:schemeClr val="accent1">
                      <a:lumMod val="75000"/>
                    </a:schemeClr>
                  </a:solidFill>
                </a:rPr>
                <a:t>Understanding impacts of drought on landscape </a:t>
              </a:r>
            </a:p>
            <a:p>
              <a:r>
                <a:rPr lang="en-US" sz="900" b="1" dirty="0">
                  <a:solidFill>
                    <a:schemeClr val="accent1">
                      <a:lumMod val="75000"/>
                    </a:schemeClr>
                  </a:solidFill>
                </a:rPr>
                <a:t>and the environment in the Horn of Africa</a:t>
              </a:r>
            </a:p>
          </p:txBody>
        </p:sp>
      </p:grpSp>
    </p:spTree>
    <p:extLst>
      <p:ext uri="{BB962C8B-B14F-4D97-AF65-F5344CB8AC3E}">
        <p14:creationId xmlns:p14="http://schemas.microsoft.com/office/powerpoint/2010/main" val="341640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49019FDE-F471-442E-8899-968179E6EAF2}"/>
              </a:ext>
            </a:extLst>
          </p:cNvPr>
          <p:cNvSpPr txBox="1"/>
          <p:nvPr/>
        </p:nvSpPr>
        <p:spPr>
          <a:xfrm>
            <a:off x="510249" y="1997839"/>
            <a:ext cx="2609556" cy="286232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All the information on drought indices and drought impacts is aggregated at the level of each of the 157 administrative units in Somali (admin. level 2), Ethiopian (admin. level 3), and Kenyan territory (admin. level 2) </a:t>
            </a:r>
            <a:endParaRPr lang="es-ES" dirty="0"/>
          </a:p>
        </p:txBody>
      </p:sp>
      <p:pic>
        <p:nvPicPr>
          <p:cNvPr id="5" name="Imagen 4">
            <a:extLst>
              <a:ext uri="{FF2B5EF4-FFF2-40B4-BE49-F238E27FC236}">
                <a16:creationId xmlns:a16="http://schemas.microsoft.com/office/drawing/2014/main" id="{41880538-6435-4B7F-8546-248004B9E7B3}"/>
              </a:ext>
            </a:extLst>
          </p:cNvPr>
          <p:cNvPicPr>
            <a:picLocks noChangeAspect="1"/>
          </p:cNvPicPr>
          <p:nvPr/>
        </p:nvPicPr>
        <p:blipFill>
          <a:blip r:embed="rId2"/>
          <a:stretch>
            <a:fillRect/>
          </a:stretch>
        </p:blipFill>
        <p:spPr>
          <a:xfrm>
            <a:off x="3232347" y="1349970"/>
            <a:ext cx="5166065" cy="4732347"/>
          </a:xfrm>
          <a:prstGeom prst="rect">
            <a:avLst/>
          </a:prstGeom>
        </p:spPr>
      </p:pic>
      <p:sp>
        <p:nvSpPr>
          <p:cNvPr id="6" name="CuadroTexto 5">
            <a:extLst>
              <a:ext uri="{FF2B5EF4-FFF2-40B4-BE49-F238E27FC236}">
                <a16:creationId xmlns:a16="http://schemas.microsoft.com/office/drawing/2014/main" id="{4674C47B-EFF5-4C94-BBD4-6E39010BBC12}"/>
              </a:ext>
            </a:extLst>
          </p:cNvPr>
          <p:cNvSpPr txBox="1"/>
          <p:nvPr/>
        </p:nvSpPr>
        <p:spPr>
          <a:xfrm>
            <a:off x="-1" y="826750"/>
            <a:ext cx="9143999" cy="523220"/>
          </a:xfrm>
          <a:prstGeom prst="rect">
            <a:avLst/>
          </a:prstGeom>
          <a:noFill/>
        </p:spPr>
        <p:txBody>
          <a:bodyPr wrap="square" rtlCol="0">
            <a:spAutoFit/>
          </a:bodyPr>
          <a:lstStyle/>
          <a:p>
            <a:pPr algn="ctr"/>
            <a:r>
              <a:rPr lang="en-US" sz="2800" b="1" dirty="0">
                <a:solidFill>
                  <a:schemeClr val="accent1">
                    <a:lumMod val="75000"/>
                  </a:schemeClr>
                </a:solidFill>
              </a:rPr>
              <a:t>STUDY AREA</a:t>
            </a:r>
          </a:p>
        </p:txBody>
      </p:sp>
      <p:grpSp>
        <p:nvGrpSpPr>
          <p:cNvPr id="10" name="Grupo 9">
            <a:extLst>
              <a:ext uri="{FF2B5EF4-FFF2-40B4-BE49-F238E27FC236}">
                <a16:creationId xmlns:a16="http://schemas.microsoft.com/office/drawing/2014/main" id="{BBDB0D5A-8CE5-41A2-ADC3-218A93811CA2}"/>
              </a:ext>
            </a:extLst>
          </p:cNvPr>
          <p:cNvGrpSpPr/>
          <p:nvPr/>
        </p:nvGrpSpPr>
        <p:grpSpPr>
          <a:xfrm>
            <a:off x="0" y="0"/>
            <a:ext cx="8965170" cy="572281"/>
            <a:chOff x="0" y="0"/>
            <a:chExt cx="8965170" cy="572281"/>
          </a:xfrm>
        </p:grpSpPr>
        <p:sp>
          <p:nvSpPr>
            <p:cNvPr id="11" name="Rectángulo 10">
              <a:extLst>
                <a:ext uri="{FF2B5EF4-FFF2-40B4-BE49-F238E27FC236}">
                  <a16:creationId xmlns:a16="http://schemas.microsoft.com/office/drawing/2014/main" id="{0E50CAC4-DC6E-4238-810E-71146BE1D408}"/>
                </a:ext>
              </a:extLst>
            </p:cNvPr>
            <p:cNvSpPr/>
            <p:nvPr/>
          </p:nvSpPr>
          <p:spPr>
            <a:xfrm>
              <a:off x="0" y="0"/>
              <a:ext cx="7202658" cy="572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6" descr="Universidad de Sevilla (US), España – Grupo La Rabida">
              <a:extLst>
                <a:ext uri="{FF2B5EF4-FFF2-40B4-BE49-F238E27FC236}">
                  <a16:creationId xmlns:a16="http://schemas.microsoft.com/office/drawing/2014/main" id="{45745549-2D17-47B2-8A26-09A640AE1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3" t="-1" r="20900" b="-4853"/>
            <a:stretch/>
          </p:blipFill>
          <p:spPr bwMode="auto">
            <a:xfrm>
              <a:off x="7302500" y="84895"/>
              <a:ext cx="582578" cy="48738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B193A506-E8C0-484E-95BA-0E403F59DB35}"/>
                </a:ext>
              </a:extLst>
            </p:cNvPr>
            <p:cNvPicPr>
              <a:picLocks noChangeAspect="1"/>
            </p:cNvPicPr>
            <p:nvPr/>
          </p:nvPicPr>
          <p:blipFill>
            <a:blip r:embed="rId4"/>
            <a:stretch>
              <a:fillRect/>
            </a:stretch>
          </p:blipFill>
          <p:spPr>
            <a:xfrm>
              <a:off x="7942581" y="190268"/>
              <a:ext cx="1022589" cy="249467"/>
            </a:xfrm>
            <a:prstGeom prst="rect">
              <a:avLst/>
            </a:prstGeom>
          </p:spPr>
        </p:pic>
        <p:sp>
          <p:nvSpPr>
            <p:cNvPr id="15" name="CuadroTexto 14">
              <a:extLst>
                <a:ext uri="{FF2B5EF4-FFF2-40B4-BE49-F238E27FC236}">
                  <a16:creationId xmlns:a16="http://schemas.microsoft.com/office/drawing/2014/main" id="{72D7289E-049C-4AA5-ABCA-A3AA39857E77}"/>
                </a:ext>
              </a:extLst>
            </p:cNvPr>
            <p:cNvSpPr txBox="1"/>
            <p:nvPr/>
          </p:nvSpPr>
          <p:spPr>
            <a:xfrm>
              <a:off x="178830" y="145518"/>
              <a:ext cx="6897219" cy="369332"/>
            </a:xfrm>
            <a:prstGeom prst="rect">
              <a:avLst/>
            </a:prstGeom>
            <a:noFill/>
          </p:spPr>
          <p:txBody>
            <a:bodyPr wrap="square" rtlCol="0">
              <a:spAutoFit/>
            </a:bodyPr>
            <a:lstStyle/>
            <a:p>
              <a:r>
                <a:rPr lang="en-US" sz="900" b="1" dirty="0">
                  <a:solidFill>
                    <a:schemeClr val="accent1">
                      <a:lumMod val="75000"/>
                    </a:schemeClr>
                  </a:solidFill>
                </a:rPr>
                <a:t>Understanding impacts of drought on landscape </a:t>
              </a:r>
            </a:p>
            <a:p>
              <a:r>
                <a:rPr lang="en-US" sz="900" b="1" dirty="0">
                  <a:solidFill>
                    <a:schemeClr val="accent1">
                      <a:lumMod val="75000"/>
                    </a:schemeClr>
                  </a:solidFill>
                </a:rPr>
                <a:t>and the environment in the Horn of Africa</a:t>
              </a:r>
            </a:p>
          </p:txBody>
        </p:sp>
      </p:grpSp>
    </p:spTree>
    <p:extLst>
      <p:ext uri="{BB962C8B-B14F-4D97-AF65-F5344CB8AC3E}">
        <p14:creationId xmlns:p14="http://schemas.microsoft.com/office/powerpoint/2010/main" val="132577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EDE60AF-730D-492C-9990-9E08A6E54996}"/>
              </a:ext>
            </a:extLst>
          </p:cNvPr>
          <p:cNvSpPr txBox="1"/>
          <p:nvPr/>
        </p:nvSpPr>
        <p:spPr>
          <a:xfrm>
            <a:off x="591910" y="2745834"/>
            <a:ext cx="3523957" cy="707886"/>
          </a:xfrm>
          <a:prstGeom prst="rect">
            <a:avLst/>
          </a:prstGeom>
          <a:noFill/>
        </p:spPr>
        <p:txBody>
          <a:bodyPr wrap="square" rtlCol="0">
            <a:spAutoFit/>
          </a:bodyPr>
          <a:lstStyle/>
          <a:p>
            <a:r>
              <a:rPr lang="es-ES" sz="2000" b="1" dirty="0" err="1">
                <a:solidFill>
                  <a:srgbClr val="00B050"/>
                </a:solidFill>
              </a:rPr>
              <a:t>Damage</a:t>
            </a:r>
            <a:r>
              <a:rPr lang="es-ES" sz="2000" b="1" dirty="0">
                <a:solidFill>
                  <a:srgbClr val="00B050"/>
                </a:solidFill>
              </a:rPr>
              <a:t> </a:t>
            </a:r>
            <a:r>
              <a:rPr lang="es-ES" sz="2000" b="1" dirty="0" err="1">
                <a:solidFill>
                  <a:srgbClr val="00B050"/>
                </a:solidFill>
              </a:rPr>
              <a:t>to</a:t>
            </a:r>
            <a:r>
              <a:rPr lang="es-ES" sz="2000" b="1" dirty="0">
                <a:solidFill>
                  <a:srgbClr val="00B050"/>
                </a:solidFill>
              </a:rPr>
              <a:t> </a:t>
            </a:r>
            <a:r>
              <a:rPr lang="es-ES" sz="2000" b="1" dirty="0" err="1">
                <a:solidFill>
                  <a:srgbClr val="00B050"/>
                </a:solidFill>
              </a:rPr>
              <a:t>plants</a:t>
            </a:r>
            <a:r>
              <a:rPr lang="es-ES" sz="2000" b="1" dirty="0">
                <a:solidFill>
                  <a:srgbClr val="00B050"/>
                </a:solidFill>
              </a:rPr>
              <a:t>.</a:t>
            </a:r>
          </a:p>
          <a:p>
            <a:r>
              <a:rPr lang="es-ES" sz="2000" b="1" dirty="0" err="1">
                <a:solidFill>
                  <a:srgbClr val="00B050"/>
                </a:solidFill>
              </a:rPr>
              <a:t>Anomalies</a:t>
            </a:r>
            <a:r>
              <a:rPr lang="es-ES" sz="2000" b="1" dirty="0">
                <a:solidFill>
                  <a:srgbClr val="00B050"/>
                </a:solidFill>
              </a:rPr>
              <a:t> in…</a:t>
            </a:r>
          </a:p>
        </p:txBody>
      </p:sp>
      <p:sp>
        <p:nvSpPr>
          <p:cNvPr id="18" name="CuadroTexto 17">
            <a:extLst>
              <a:ext uri="{FF2B5EF4-FFF2-40B4-BE49-F238E27FC236}">
                <a16:creationId xmlns:a16="http://schemas.microsoft.com/office/drawing/2014/main" id="{3C7019A1-B805-4CDC-9E54-2969627264ED}"/>
              </a:ext>
            </a:extLst>
          </p:cNvPr>
          <p:cNvSpPr txBox="1"/>
          <p:nvPr/>
        </p:nvSpPr>
        <p:spPr>
          <a:xfrm>
            <a:off x="591910" y="4522318"/>
            <a:ext cx="8165818" cy="769441"/>
          </a:xfrm>
          <a:prstGeom prst="rect">
            <a:avLst/>
          </a:prstGeom>
          <a:noFill/>
        </p:spPr>
        <p:txBody>
          <a:bodyPr wrap="square" rtlCol="0">
            <a:spAutoFit/>
          </a:bodyPr>
          <a:lstStyle/>
          <a:p>
            <a:pPr algn="just"/>
            <a:r>
              <a:rPr lang="en-US" sz="2000" b="1" dirty="0">
                <a:solidFill>
                  <a:srgbClr val="FF0000"/>
                </a:solidFill>
              </a:rPr>
              <a:t>Increased number and severity of fires</a:t>
            </a:r>
            <a:r>
              <a:rPr lang="en-US" sz="2000" b="1" dirty="0">
                <a:solidFill>
                  <a:srgbClr val="FF0000"/>
                </a:solidFill>
                <a:sym typeface="Wingdings" panose="05000000000000000000" pitchFamily="2" charset="2"/>
              </a:rPr>
              <a:t></a:t>
            </a:r>
            <a:r>
              <a:rPr lang="en-US" sz="1600" dirty="0"/>
              <a:t>MCD64A1.006 MODIS Burned Area, Global, 500m. 2000-2021, Monthly timestep</a:t>
            </a:r>
            <a:r>
              <a:rPr lang="en-US" sz="2400" b="1" dirty="0">
                <a:sym typeface="Wingdings" panose="05000000000000000000" pitchFamily="2" charset="2"/>
              </a:rPr>
              <a:t>  </a:t>
            </a:r>
            <a:endParaRPr lang="es-ES" sz="2400" b="1" dirty="0"/>
          </a:p>
        </p:txBody>
      </p:sp>
      <p:sp>
        <p:nvSpPr>
          <p:cNvPr id="12" name="CuadroTexto 11">
            <a:extLst>
              <a:ext uri="{FF2B5EF4-FFF2-40B4-BE49-F238E27FC236}">
                <a16:creationId xmlns:a16="http://schemas.microsoft.com/office/drawing/2014/main" id="{8E5B654E-BCAF-4A93-90DB-2E33124B615B}"/>
              </a:ext>
            </a:extLst>
          </p:cNvPr>
          <p:cNvSpPr txBox="1"/>
          <p:nvPr/>
        </p:nvSpPr>
        <p:spPr>
          <a:xfrm>
            <a:off x="591910" y="5907373"/>
            <a:ext cx="8194429" cy="646331"/>
          </a:xfrm>
          <a:prstGeom prst="rect">
            <a:avLst/>
          </a:prstGeom>
          <a:noFill/>
        </p:spPr>
        <p:txBody>
          <a:bodyPr wrap="square" rtlCol="0">
            <a:spAutoFit/>
          </a:bodyPr>
          <a:lstStyle/>
          <a:p>
            <a:pPr algn="just"/>
            <a:r>
              <a:rPr lang="en-US" sz="2000" b="1" dirty="0">
                <a:solidFill>
                  <a:schemeClr val="accent1">
                    <a:lumMod val="50000"/>
                  </a:schemeClr>
                </a:solidFill>
              </a:rPr>
              <a:t>Anomalies in surface water presence </a:t>
            </a:r>
            <a:r>
              <a:rPr lang="en-US" sz="2000" b="1" dirty="0">
                <a:solidFill>
                  <a:schemeClr val="accent1">
                    <a:lumMod val="50000"/>
                  </a:schemeClr>
                </a:solidFill>
                <a:sym typeface="Wingdings" panose="05000000000000000000" pitchFamily="2" charset="2"/>
              </a:rPr>
              <a:t> </a:t>
            </a:r>
            <a:r>
              <a:rPr lang="en-US" sz="1600" dirty="0"/>
              <a:t>GSWE</a:t>
            </a:r>
            <a:r>
              <a:rPr lang="en-US" sz="1600" dirty="0">
                <a:sym typeface="Wingdings" panose="05000000000000000000" pitchFamily="2" charset="2"/>
              </a:rPr>
              <a:t> JRC Monthly Water History, v1.3, Global, 30m, 1984-2021, Monthly timestep </a:t>
            </a:r>
            <a:endParaRPr lang="es-ES" sz="1600" dirty="0"/>
          </a:p>
        </p:txBody>
      </p:sp>
      <p:sp>
        <p:nvSpPr>
          <p:cNvPr id="14" name="CuadroTexto 13">
            <a:extLst>
              <a:ext uri="{FF2B5EF4-FFF2-40B4-BE49-F238E27FC236}">
                <a16:creationId xmlns:a16="http://schemas.microsoft.com/office/drawing/2014/main" id="{F4AC778B-7011-48BF-8B97-32C94AFC46CD}"/>
              </a:ext>
            </a:extLst>
          </p:cNvPr>
          <p:cNvSpPr txBox="1"/>
          <p:nvPr/>
        </p:nvSpPr>
        <p:spPr>
          <a:xfrm>
            <a:off x="591910" y="5276401"/>
            <a:ext cx="8194430" cy="646331"/>
          </a:xfrm>
          <a:prstGeom prst="rect">
            <a:avLst/>
          </a:prstGeom>
          <a:noFill/>
        </p:spPr>
        <p:txBody>
          <a:bodyPr wrap="square" rtlCol="0">
            <a:spAutoFit/>
          </a:bodyPr>
          <a:lstStyle/>
          <a:p>
            <a:pPr algn="just"/>
            <a:r>
              <a:rPr lang="en-US" sz="2000" b="1" dirty="0">
                <a:solidFill>
                  <a:schemeClr val="accent2">
                    <a:lumMod val="50000"/>
                  </a:schemeClr>
                </a:solidFill>
              </a:rPr>
              <a:t>Anomalies in air quality (e.g. excessive dust)</a:t>
            </a:r>
            <a:r>
              <a:rPr lang="en-US" sz="2000" b="1" dirty="0">
                <a:solidFill>
                  <a:schemeClr val="accent2">
                    <a:lumMod val="50000"/>
                  </a:schemeClr>
                </a:solidFill>
                <a:sym typeface="Wingdings" panose="05000000000000000000" pitchFamily="2" charset="2"/>
              </a:rPr>
              <a:t></a:t>
            </a:r>
            <a:r>
              <a:rPr lang="en-US" sz="1600" dirty="0"/>
              <a:t>Sentinel-5P NRTI AER AI: Near Real-Time UV Aerosol Index, Global, Around 1km, 2018-07-to 2021-11, Daily timestep</a:t>
            </a:r>
          </a:p>
        </p:txBody>
      </p:sp>
      <p:sp>
        <p:nvSpPr>
          <p:cNvPr id="15" name="CuadroTexto 14">
            <a:extLst>
              <a:ext uri="{FF2B5EF4-FFF2-40B4-BE49-F238E27FC236}">
                <a16:creationId xmlns:a16="http://schemas.microsoft.com/office/drawing/2014/main" id="{1B182BC5-6794-4A2C-8CBA-7790532840A2}"/>
              </a:ext>
            </a:extLst>
          </p:cNvPr>
          <p:cNvSpPr txBox="1"/>
          <p:nvPr/>
        </p:nvSpPr>
        <p:spPr>
          <a:xfrm>
            <a:off x="3508681" y="1506298"/>
            <a:ext cx="5277659" cy="1261884"/>
          </a:xfrm>
          <a:prstGeom prst="rect">
            <a:avLst/>
          </a:prstGeom>
          <a:noFill/>
        </p:spPr>
        <p:txBody>
          <a:bodyPr wrap="square" rtlCol="0">
            <a:spAutoFit/>
          </a:bodyPr>
          <a:lstStyle/>
          <a:p>
            <a:pPr algn="just"/>
            <a:r>
              <a:rPr lang="en-US" sz="2000" b="1" dirty="0">
                <a:solidFill>
                  <a:srgbClr val="00B050"/>
                </a:solidFill>
              </a:rPr>
              <a:t>NDVI &amp; EVI</a:t>
            </a:r>
            <a:r>
              <a:rPr lang="en-US" sz="2000" b="1" dirty="0">
                <a:solidFill>
                  <a:srgbClr val="00B050"/>
                </a:solidFill>
                <a:sym typeface="Wingdings" panose="05000000000000000000" pitchFamily="2" charset="2"/>
              </a:rPr>
              <a:t></a:t>
            </a:r>
            <a:r>
              <a:rPr lang="en-US" sz="1600" dirty="0"/>
              <a:t>NDVI &amp; EVI changes and anomalies: MOD13A1.006 Terra Vegetation Indices 16-Day, Global, 500m. 2000-2021, Monthly timestep</a:t>
            </a:r>
            <a:endParaRPr lang="es-ES" sz="1600" dirty="0"/>
          </a:p>
          <a:p>
            <a:pPr algn="just"/>
            <a:endParaRPr lang="es-ES" sz="2400" b="1" dirty="0">
              <a:solidFill>
                <a:srgbClr val="FF0000"/>
              </a:solidFill>
            </a:endParaRPr>
          </a:p>
        </p:txBody>
      </p:sp>
      <p:sp>
        <p:nvSpPr>
          <p:cNvPr id="17" name="CuadroTexto 16">
            <a:extLst>
              <a:ext uri="{FF2B5EF4-FFF2-40B4-BE49-F238E27FC236}">
                <a16:creationId xmlns:a16="http://schemas.microsoft.com/office/drawing/2014/main" id="{83008D18-FBA3-4117-A5EC-FDF6634E088B}"/>
              </a:ext>
            </a:extLst>
          </p:cNvPr>
          <p:cNvSpPr txBox="1"/>
          <p:nvPr/>
        </p:nvSpPr>
        <p:spPr>
          <a:xfrm>
            <a:off x="3508681" y="3215763"/>
            <a:ext cx="5277659" cy="1384995"/>
          </a:xfrm>
          <a:prstGeom prst="rect">
            <a:avLst/>
          </a:prstGeom>
          <a:noFill/>
        </p:spPr>
        <p:txBody>
          <a:bodyPr wrap="square" rtlCol="0">
            <a:spAutoFit/>
          </a:bodyPr>
          <a:lstStyle/>
          <a:p>
            <a:pPr algn="just"/>
            <a:r>
              <a:rPr lang="en-US" sz="2000" b="1" dirty="0">
                <a:solidFill>
                  <a:srgbClr val="00B050"/>
                </a:solidFill>
              </a:rPr>
              <a:t>Land use </a:t>
            </a:r>
            <a:r>
              <a:rPr lang="en-US" sz="2000" b="1" dirty="0" err="1">
                <a:solidFill>
                  <a:srgbClr val="00B050"/>
                </a:solidFill>
              </a:rPr>
              <a:t>cover</a:t>
            </a:r>
            <a:r>
              <a:rPr lang="en-US" sz="2000" b="1" dirty="0" err="1">
                <a:solidFill>
                  <a:srgbClr val="00B050"/>
                </a:solidFill>
                <a:sym typeface="Wingdings" panose="05000000000000000000" pitchFamily="2" charset="2"/>
              </a:rPr>
              <a:t></a:t>
            </a:r>
            <a:r>
              <a:rPr lang="en-US" sz="1600" dirty="0" err="1">
                <a:sym typeface="Wingdings" panose="05000000000000000000" pitchFamily="2" charset="2"/>
              </a:rPr>
              <a:t>Copernicus</a:t>
            </a:r>
            <a:r>
              <a:rPr lang="en-US" sz="1600" dirty="0">
                <a:sym typeface="Wingdings" panose="05000000000000000000" pitchFamily="2" charset="2"/>
              </a:rPr>
              <a:t> Global Land Cover Layers: CGLS-LC100. Bands for measuring changes &amp; impacts in different covers: Tree-cover fraction, bare-cover fraction, crops-cover fraction and shrub-cover fraction. Global, 100m, 2015-2019, Yearly timestep</a:t>
            </a:r>
            <a:endParaRPr lang="es-ES" sz="2400" b="1" dirty="0"/>
          </a:p>
        </p:txBody>
      </p:sp>
      <p:sp>
        <p:nvSpPr>
          <p:cNvPr id="19" name="CuadroTexto 18">
            <a:extLst>
              <a:ext uri="{FF2B5EF4-FFF2-40B4-BE49-F238E27FC236}">
                <a16:creationId xmlns:a16="http://schemas.microsoft.com/office/drawing/2014/main" id="{893DE397-355E-4D20-9747-B11F4DC04D62}"/>
              </a:ext>
            </a:extLst>
          </p:cNvPr>
          <p:cNvSpPr txBox="1"/>
          <p:nvPr/>
        </p:nvSpPr>
        <p:spPr>
          <a:xfrm>
            <a:off x="3508681" y="2350957"/>
            <a:ext cx="5277659" cy="892552"/>
          </a:xfrm>
          <a:prstGeom prst="rect">
            <a:avLst/>
          </a:prstGeom>
          <a:noFill/>
        </p:spPr>
        <p:txBody>
          <a:bodyPr wrap="square" rtlCol="0">
            <a:spAutoFit/>
          </a:bodyPr>
          <a:lstStyle/>
          <a:p>
            <a:pPr algn="just"/>
            <a:r>
              <a:rPr lang="en-US" sz="2000" b="1" dirty="0">
                <a:solidFill>
                  <a:srgbClr val="00B050"/>
                </a:solidFill>
              </a:rPr>
              <a:t>Net Primary Production</a:t>
            </a:r>
            <a:r>
              <a:rPr lang="en-US" sz="2000" b="1" dirty="0">
                <a:solidFill>
                  <a:srgbClr val="00B050"/>
                </a:solidFill>
                <a:sym typeface="Wingdings" panose="05000000000000000000" pitchFamily="2" charset="2"/>
              </a:rPr>
              <a:t> </a:t>
            </a:r>
            <a:r>
              <a:rPr lang="en-US" sz="1600" dirty="0">
                <a:sym typeface="Wingdings" panose="05000000000000000000" pitchFamily="2" charset="2"/>
              </a:rPr>
              <a:t>W</a:t>
            </a:r>
            <a:r>
              <a:rPr lang="en-US" sz="1600" dirty="0"/>
              <a:t>APOR </a:t>
            </a:r>
            <a:r>
              <a:rPr lang="en-US" sz="1600" dirty="0" err="1"/>
              <a:t>Dekadal</a:t>
            </a:r>
            <a:r>
              <a:rPr lang="en-US" sz="1600" dirty="0"/>
              <a:t> Net Primary Production (NPP), Africa, 250m. 2009-2021. </a:t>
            </a:r>
            <a:r>
              <a:rPr lang="en-US" sz="1600" dirty="0" err="1"/>
              <a:t>Dekadal</a:t>
            </a:r>
            <a:r>
              <a:rPr lang="en-US" sz="1600" dirty="0"/>
              <a:t> timestep</a:t>
            </a:r>
            <a:endParaRPr lang="es-ES" sz="1600" dirty="0"/>
          </a:p>
        </p:txBody>
      </p:sp>
      <p:sp>
        <p:nvSpPr>
          <p:cNvPr id="2" name="Abrir llave 1">
            <a:extLst>
              <a:ext uri="{FF2B5EF4-FFF2-40B4-BE49-F238E27FC236}">
                <a16:creationId xmlns:a16="http://schemas.microsoft.com/office/drawing/2014/main" id="{FA8F80B4-735B-458C-8BDE-BC7D7E471989}"/>
              </a:ext>
            </a:extLst>
          </p:cNvPr>
          <p:cNvSpPr/>
          <p:nvPr/>
        </p:nvSpPr>
        <p:spPr>
          <a:xfrm>
            <a:off x="3086649" y="1657026"/>
            <a:ext cx="422032" cy="2802432"/>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16" name="CuadroTexto 15">
            <a:extLst>
              <a:ext uri="{FF2B5EF4-FFF2-40B4-BE49-F238E27FC236}">
                <a16:creationId xmlns:a16="http://schemas.microsoft.com/office/drawing/2014/main" id="{3DD9674D-7ECE-4949-A48C-E90EA82091E3}"/>
              </a:ext>
            </a:extLst>
          </p:cNvPr>
          <p:cNvSpPr txBox="1"/>
          <p:nvPr/>
        </p:nvSpPr>
        <p:spPr>
          <a:xfrm>
            <a:off x="-132576" y="995904"/>
            <a:ext cx="9143999" cy="523220"/>
          </a:xfrm>
          <a:prstGeom prst="rect">
            <a:avLst/>
          </a:prstGeom>
          <a:noFill/>
        </p:spPr>
        <p:txBody>
          <a:bodyPr wrap="square" rtlCol="0">
            <a:spAutoFit/>
          </a:bodyPr>
          <a:lstStyle/>
          <a:p>
            <a:pPr algn="ctr"/>
            <a:r>
              <a:rPr lang="en-US" sz="2800" b="1" dirty="0">
                <a:solidFill>
                  <a:schemeClr val="accent1">
                    <a:lumMod val="75000"/>
                  </a:schemeClr>
                </a:solidFill>
              </a:rPr>
              <a:t>IMPACT DATA: Remote Sensing open-source datasets</a:t>
            </a:r>
          </a:p>
        </p:txBody>
      </p:sp>
      <p:pic>
        <p:nvPicPr>
          <p:cNvPr id="9" name="Gráfico 8" descr="Coral con relleno sólido">
            <a:extLst>
              <a:ext uri="{FF2B5EF4-FFF2-40B4-BE49-F238E27FC236}">
                <a16:creationId xmlns:a16="http://schemas.microsoft.com/office/drawing/2014/main" id="{2A8D8FC0-8593-4660-B58E-2CEFF2E97B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10" y="2932895"/>
            <a:ext cx="457200" cy="457200"/>
          </a:xfrm>
          <a:prstGeom prst="rect">
            <a:avLst/>
          </a:prstGeom>
        </p:spPr>
      </p:pic>
      <p:pic>
        <p:nvPicPr>
          <p:cNvPr id="22" name="Gráfico 21" descr="Hoguera con relleno sólido">
            <a:extLst>
              <a:ext uri="{FF2B5EF4-FFF2-40B4-BE49-F238E27FC236}">
                <a16:creationId xmlns:a16="http://schemas.microsoft.com/office/drawing/2014/main" id="{9B6EA421-0E56-4EE4-9F2D-8EFBD90035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118" y="4576884"/>
            <a:ext cx="457200" cy="457200"/>
          </a:xfrm>
          <a:prstGeom prst="rect">
            <a:avLst/>
          </a:prstGeom>
        </p:spPr>
      </p:pic>
      <p:pic>
        <p:nvPicPr>
          <p:cNvPr id="1026" name="Picture 2" descr="Mountain Lake Icon High-Res Vector Graphic - Getty Images">
            <a:extLst>
              <a:ext uri="{FF2B5EF4-FFF2-40B4-BE49-F238E27FC236}">
                <a16:creationId xmlns:a16="http://schemas.microsoft.com/office/drawing/2014/main" id="{09AE1D89-A71C-4E17-BC43-C684A1180C18}"/>
              </a:ext>
            </a:extLst>
          </p:cNvPr>
          <p:cNvPicPr>
            <a:picLocks noChangeAspect="1" noChangeArrowheads="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8615" t="19275" r="23044" b="36671"/>
          <a:stretch/>
        </p:blipFill>
        <p:spPr bwMode="auto">
          <a:xfrm>
            <a:off x="77721" y="6047658"/>
            <a:ext cx="484384"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ng File - Dust Icon - Free Transparent PNG Download - PNGkey">
            <a:extLst>
              <a:ext uri="{FF2B5EF4-FFF2-40B4-BE49-F238E27FC236}">
                <a16:creationId xmlns:a16="http://schemas.microsoft.com/office/drawing/2014/main" id="{4ADE88AB-6E6E-478F-B444-AB52B512169C}"/>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082" y="5312271"/>
            <a:ext cx="44682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o 23">
            <a:extLst>
              <a:ext uri="{FF2B5EF4-FFF2-40B4-BE49-F238E27FC236}">
                <a16:creationId xmlns:a16="http://schemas.microsoft.com/office/drawing/2014/main" id="{327BE543-9E5D-4B85-A8A1-CCB76B163BCD}"/>
              </a:ext>
            </a:extLst>
          </p:cNvPr>
          <p:cNvGrpSpPr/>
          <p:nvPr/>
        </p:nvGrpSpPr>
        <p:grpSpPr>
          <a:xfrm>
            <a:off x="0" y="0"/>
            <a:ext cx="8965170" cy="572281"/>
            <a:chOff x="0" y="0"/>
            <a:chExt cx="8965170" cy="572281"/>
          </a:xfrm>
        </p:grpSpPr>
        <p:sp>
          <p:nvSpPr>
            <p:cNvPr id="25" name="Rectángulo 24">
              <a:extLst>
                <a:ext uri="{FF2B5EF4-FFF2-40B4-BE49-F238E27FC236}">
                  <a16:creationId xmlns:a16="http://schemas.microsoft.com/office/drawing/2014/main" id="{C8A4618A-A8A7-4E08-8D56-C6BA6296A41E}"/>
                </a:ext>
              </a:extLst>
            </p:cNvPr>
            <p:cNvSpPr/>
            <p:nvPr/>
          </p:nvSpPr>
          <p:spPr>
            <a:xfrm>
              <a:off x="0" y="0"/>
              <a:ext cx="7202658" cy="572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Picture 6" descr="Universidad de Sevilla (US), España – Grupo La Rabida">
              <a:extLst>
                <a:ext uri="{FF2B5EF4-FFF2-40B4-BE49-F238E27FC236}">
                  <a16:creationId xmlns:a16="http://schemas.microsoft.com/office/drawing/2014/main" id="{9A9DBE97-DDC5-4EF9-B1CB-0596BB863D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633" t="-1" r="20900" b="-4853"/>
            <a:stretch/>
          </p:blipFill>
          <p:spPr bwMode="auto">
            <a:xfrm>
              <a:off x="7302500" y="84895"/>
              <a:ext cx="582578" cy="487386"/>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a:extLst>
                <a:ext uri="{FF2B5EF4-FFF2-40B4-BE49-F238E27FC236}">
                  <a16:creationId xmlns:a16="http://schemas.microsoft.com/office/drawing/2014/main" id="{15DB828D-D37A-46EE-8EC0-9D90B02D0242}"/>
                </a:ext>
              </a:extLst>
            </p:cNvPr>
            <p:cNvPicPr>
              <a:picLocks noChangeAspect="1"/>
            </p:cNvPicPr>
            <p:nvPr/>
          </p:nvPicPr>
          <p:blipFill>
            <a:blip r:embed="rId10"/>
            <a:stretch>
              <a:fillRect/>
            </a:stretch>
          </p:blipFill>
          <p:spPr>
            <a:xfrm>
              <a:off x="7942581" y="190268"/>
              <a:ext cx="1022589" cy="249467"/>
            </a:xfrm>
            <a:prstGeom prst="rect">
              <a:avLst/>
            </a:prstGeom>
          </p:spPr>
        </p:pic>
        <p:sp>
          <p:nvSpPr>
            <p:cNvPr id="28" name="CuadroTexto 27">
              <a:extLst>
                <a:ext uri="{FF2B5EF4-FFF2-40B4-BE49-F238E27FC236}">
                  <a16:creationId xmlns:a16="http://schemas.microsoft.com/office/drawing/2014/main" id="{81D0004B-734B-4ABE-B710-8AFFF4675904}"/>
                </a:ext>
              </a:extLst>
            </p:cNvPr>
            <p:cNvSpPr txBox="1"/>
            <p:nvPr/>
          </p:nvSpPr>
          <p:spPr>
            <a:xfrm>
              <a:off x="178830" y="145518"/>
              <a:ext cx="6897219" cy="369332"/>
            </a:xfrm>
            <a:prstGeom prst="rect">
              <a:avLst/>
            </a:prstGeom>
            <a:noFill/>
          </p:spPr>
          <p:txBody>
            <a:bodyPr wrap="square" rtlCol="0">
              <a:spAutoFit/>
            </a:bodyPr>
            <a:lstStyle/>
            <a:p>
              <a:r>
                <a:rPr lang="en-US" sz="900" b="1" dirty="0">
                  <a:solidFill>
                    <a:schemeClr val="accent1">
                      <a:lumMod val="75000"/>
                    </a:schemeClr>
                  </a:solidFill>
                </a:rPr>
                <a:t>Understanding impacts of drought on landscape </a:t>
              </a:r>
            </a:p>
            <a:p>
              <a:r>
                <a:rPr lang="en-US" sz="900" b="1" dirty="0">
                  <a:solidFill>
                    <a:schemeClr val="accent1">
                      <a:lumMod val="75000"/>
                    </a:schemeClr>
                  </a:solidFill>
                </a:rPr>
                <a:t>and the environment in the Horn of Africa</a:t>
              </a:r>
            </a:p>
          </p:txBody>
        </p:sp>
      </p:grpSp>
    </p:spTree>
    <p:extLst>
      <p:ext uri="{BB962C8B-B14F-4D97-AF65-F5344CB8AC3E}">
        <p14:creationId xmlns:p14="http://schemas.microsoft.com/office/powerpoint/2010/main" val="408157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4" grpId="0"/>
      <p:bldP spid="15" grpId="0"/>
      <p:bldP spid="17" grpId="0"/>
      <p:bldP spid="1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4" name="Flecha: hacia abajo 43">
            <a:extLst>
              <a:ext uri="{FF2B5EF4-FFF2-40B4-BE49-F238E27FC236}">
                <a16:creationId xmlns:a16="http://schemas.microsoft.com/office/drawing/2014/main" id="{8CC50119-4DA5-4C3A-A604-52907782E8B8}"/>
              </a:ext>
            </a:extLst>
          </p:cNvPr>
          <p:cNvSpPr/>
          <p:nvPr/>
        </p:nvSpPr>
        <p:spPr>
          <a:xfrm rot="2400000">
            <a:off x="5331689" y="2247450"/>
            <a:ext cx="399984" cy="3810595"/>
          </a:xfrm>
          <a:prstGeom prst="downArrow">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CA91DB3C-68EF-47A6-9215-0E11BC9FCDF9}"/>
              </a:ext>
            </a:extLst>
          </p:cNvPr>
          <p:cNvSpPr txBox="1"/>
          <p:nvPr/>
        </p:nvSpPr>
        <p:spPr>
          <a:xfrm>
            <a:off x="283382" y="223733"/>
            <a:ext cx="3466993" cy="61246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dirty="0">
                <a:solidFill>
                  <a:schemeClr val="accent1">
                    <a:lumMod val="75000"/>
                  </a:schemeClr>
                </a:solidFill>
              </a:rPr>
              <a:t>METHODOLOGY</a:t>
            </a:r>
          </a:p>
        </p:txBody>
      </p:sp>
      <p:sp>
        <p:nvSpPr>
          <p:cNvPr id="10" name="CuadroTexto 9">
            <a:extLst>
              <a:ext uri="{FF2B5EF4-FFF2-40B4-BE49-F238E27FC236}">
                <a16:creationId xmlns:a16="http://schemas.microsoft.com/office/drawing/2014/main" id="{23099590-5308-47F6-899F-90745885C9C8}"/>
              </a:ext>
            </a:extLst>
          </p:cNvPr>
          <p:cNvSpPr txBox="1"/>
          <p:nvPr/>
        </p:nvSpPr>
        <p:spPr>
          <a:xfrm>
            <a:off x="283381" y="836195"/>
            <a:ext cx="3555938" cy="3549413"/>
          </a:xfrm>
          <a:prstGeom prst="rect">
            <a:avLst/>
          </a:prstGeom>
        </p:spPr>
        <p:txBody>
          <a:bodyPr vert="horz" lIns="91440" tIns="45720" rIns="91440" bIns="45720" rtlCol="0" anchor="t">
            <a:noAutofit/>
          </a:bodyPr>
          <a:lstStyle/>
          <a:p>
            <a:pPr indent="-228600" algn="just" defTabSz="914400">
              <a:lnSpc>
                <a:spcPct val="90000"/>
              </a:lnSpc>
              <a:spcAft>
                <a:spcPts val="600"/>
              </a:spcAft>
              <a:buFont typeface="Arial" panose="020B0604020202020204" pitchFamily="34" charset="0"/>
              <a:buChar char="•"/>
            </a:pPr>
            <a:r>
              <a:rPr lang="en-US" sz="1300" b="1" dirty="0">
                <a:solidFill>
                  <a:schemeClr val="accent1">
                    <a:lumMod val="50000"/>
                  </a:schemeClr>
                </a:solidFill>
              </a:rPr>
              <a:t>Standardized Drought Hazard Indices (SDHI) construction </a:t>
            </a:r>
            <a:r>
              <a:rPr lang="en-US" sz="1300" dirty="0">
                <a:solidFill>
                  <a:schemeClr val="bg1"/>
                </a:solidFill>
              </a:rPr>
              <a:t>and post-treatment (bio physical drivers)</a:t>
            </a:r>
          </a:p>
          <a:p>
            <a:pPr indent="-228600" algn="just" defTabSz="914400">
              <a:lnSpc>
                <a:spcPct val="90000"/>
              </a:lnSpc>
              <a:spcAft>
                <a:spcPts val="600"/>
              </a:spcAft>
              <a:buFont typeface="Arial" panose="020B0604020202020204" pitchFamily="34" charset="0"/>
              <a:buChar char="•"/>
            </a:pPr>
            <a:r>
              <a:rPr lang="en-US" sz="1300" b="1" dirty="0">
                <a:solidFill>
                  <a:schemeClr val="accent1">
                    <a:lumMod val="50000"/>
                  </a:schemeClr>
                </a:solidFill>
              </a:rPr>
              <a:t>Correlation SDHI &amp; remotely sensed impact series</a:t>
            </a:r>
            <a:r>
              <a:rPr lang="en-US" sz="1300" dirty="0">
                <a:solidFill>
                  <a:schemeClr val="bg1"/>
                </a:solidFill>
              </a:rPr>
              <a:t>, aggregated per admin unit, </a:t>
            </a:r>
            <a:r>
              <a:rPr lang="en-US" sz="1300" dirty="0" err="1">
                <a:solidFill>
                  <a:schemeClr val="bg1"/>
                </a:solidFill>
              </a:rPr>
              <a:t>deseasonalized</a:t>
            </a:r>
            <a:r>
              <a:rPr lang="en-US" sz="1300" dirty="0">
                <a:solidFill>
                  <a:schemeClr val="bg1"/>
                </a:solidFill>
              </a:rPr>
              <a:t>. Exploration with lag times/delays.</a:t>
            </a:r>
          </a:p>
          <a:p>
            <a:pPr indent="-228600" algn="just" defTabSz="914400">
              <a:lnSpc>
                <a:spcPct val="90000"/>
              </a:lnSpc>
              <a:spcAft>
                <a:spcPts val="600"/>
              </a:spcAft>
              <a:buFont typeface="Arial" panose="020B0604020202020204" pitchFamily="34" charset="0"/>
              <a:buChar char="•"/>
            </a:pPr>
            <a:r>
              <a:rPr lang="en-US" sz="1300" b="1" dirty="0">
                <a:solidFill>
                  <a:schemeClr val="accent1">
                    <a:lumMod val="50000"/>
                  </a:schemeClr>
                </a:solidFill>
              </a:rPr>
              <a:t>Impact events series generation </a:t>
            </a:r>
            <a:r>
              <a:rPr lang="en-US" sz="1300" dirty="0">
                <a:solidFill>
                  <a:schemeClr val="bg1"/>
                </a:solidFill>
              </a:rPr>
              <a:t>from RS observed drought disaster data, as FFT solves binary decision tasks </a:t>
            </a:r>
            <a:r>
              <a:rPr lang="en-US" sz="1300" dirty="0">
                <a:solidFill>
                  <a:schemeClr val="bg1"/>
                </a:solidFill>
                <a:sym typeface="Wingdings" panose="05000000000000000000" pitchFamily="2" charset="2"/>
              </a:rPr>
              <a:t> </a:t>
            </a:r>
            <a:r>
              <a:rPr lang="en-US" sz="1300" dirty="0">
                <a:solidFill>
                  <a:schemeClr val="bg1"/>
                </a:solidFill>
              </a:rPr>
              <a:t>convert the data in times series of presence /absence of impact</a:t>
            </a:r>
            <a:r>
              <a:rPr lang="en-US" sz="1300" dirty="0">
                <a:solidFill>
                  <a:schemeClr val="bg1"/>
                </a:solidFill>
                <a:sym typeface="Wingdings" panose="05000000000000000000" pitchFamily="2" charset="2"/>
              </a:rPr>
              <a:t></a:t>
            </a:r>
            <a:r>
              <a:rPr lang="en-US" sz="1300" dirty="0">
                <a:solidFill>
                  <a:schemeClr val="bg1"/>
                </a:solidFill>
              </a:rPr>
              <a:t> thresholds -0.5 and -1 σ</a:t>
            </a:r>
          </a:p>
          <a:p>
            <a:pPr indent="-228600" algn="just" defTabSz="914400">
              <a:lnSpc>
                <a:spcPct val="90000"/>
              </a:lnSpc>
              <a:spcAft>
                <a:spcPts val="600"/>
              </a:spcAft>
              <a:buFont typeface="Arial" panose="020B0604020202020204" pitchFamily="34" charset="0"/>
              <a:buChar char="•"/>
            </a:pPr>
            <a:r>
              <a:rPr lang="en-US" sz="1300" b="1" dirty="0">
                <a:solidFill>
                  <a:schemeClr val="accent1">
                    <a:lumMod val="50000"/>
                  </a:schemeClr>
                </a:solidFill>
              </a:rPr>
              <a:t>FFTs</a:t>
            </a:r>
            <a:r>
              <a:rPr lang="en-US" sz="1300" b="1" dirty="0">
                <a:solidFill>
                  <a:schemeClr val="bg1"/>
                </a:solidFill>
              </a:rPr>
              <a:t> </a:t>
            </a:r>
            <a:r>
              <a:rPr lang="en-US" sz="1300" dirty="0">
                <a:solidFill>
                  <a:schemeClr val="bg1"/>
                </a:solidFill>
              </a:rPr>
              <a:t>(Phillips et al., 2017) </a:t>
            </a:r>
            <a:r>
              <a:rPr lang="en-US" sz="1300" b="1" dirty="0">
                <a:solidFill>
                  <a:schemeClr val="accent1">
                    <a:lumMod val="50000"/>
                  </a:schemeClr>
                </a:solidFill>
              </a:rPr>
              <a:t>and FFFs creation with </a:t>
            </a:r>
            <a:r>
              <a:rPr lang="en-US" sz="1300" b="1" u="sng" dirty="0">
                <a:solidFill>
                  <a:schemeClr val="accent1">
                    <a:lumMod val="50000"/>
                  </a:schemeClr>
                </a:solidFill>
              </a:rPr>
              <a:t>maximized specificity </a:t>
            </a:r>
            <a:r>
              <a:rPr lang="en-US" sz="1300" dirty="0">
                <a:solidFill>
                  <a:schemeClr val="bg1"/>
                </a:solidFill>
              </a:rPr>
              <a:t>to predict if a certain threshold of impact (</a:t>
            </a:r>
            <a:r>
              <a:rPr lang="en-US" sz="1300" i="1" dirty="0">
                <a:solidFill>
                  <a:schemeClr val="bg1"/>
                </a:solidFill>
              </a:rPr>
              <a:t>predictand</a:t>
            </a:r>
            <a:r>
              <a:rPr lang="en-US" sz="1300" dirty="0">
                <a:solidFill>
                  <a:schemeClr val="bg1"/>
                </a:solidFill>
              </a:rPr>
              <a:t>) is exceeded or not</a:t>
            </a:r>
            <a:r>
              <a:rPr lang="en-US" sz="1300" dirty="0">
                <a:solidFill>
                  <a:schemeClr val="bg1"/>
                </a:solidFill>
                <a:sym typeface="Wingdings" panose="05000000000000000000" pitchFamily="2" charset="2"/>
              </a:rPr>
              <a:t> D</a:t>
            </a:r>
            <a:r>
              <a:rPr lang="en-US" sz="1300" dirty="0">
                <a:solidFill>
                  <a:schemeClr val="bg1"/>
                </a:solidFill>
              </a:rPr>
              <a:t>efine the hydro-</a:t>
            </a:r>
            <a:r>
              <a:rPr lang="en-US" sz="1300" dirty="0" err="1">
                <a:solidFill>
                  <a:schemeClr val="bg1"/>
                </a:solidFill>
              </a:rPr>
              <a:t>meteo</a:t>
            </a:r>
            <a:r>
              <a:rPr lang="en-US" sz="1300" dirty="0">
                <a:solidFill>
                  <a:schemeClr val="bg1"/>
                </a:solidFill>
              </a:rPr>
              <a:t> conditions (SDHI, </a:t>
            </a:r>
            <a:r>
              <a:rPr lang="en-US" sz="1300" i="1" dirty="0">
                <a:solidFill>
                  <a:schemeClr val="bg1"/>
                </a:solidFill>
              </a:rPr>
              <a:t>predictors</a:t>
            </a:r>
            <a:r>
              <a:rPr lang="en-US" sz="1300" dirty="0">
                <a:solidFill>
                  <a:schemeClr val="bg1"/>
                </a:solidFill>
              </a:rPr>
              <a:t>) under which a concrete impact (threshold) can be expected </a:t>
            </a:r>
            <a:r>
              <a:rPr lang="en-US" sz="1300" dirty="0">
                <a:solidFill>
                  <a:schemeClr val="bg1"/>
                </a:solidFill>
                <a:sym typeface="Wingdings" panose="05000000000000000000" pitchFamily="2" charset="2"/>
              </a:rPr>
              <a:t> </a:t>
            </a:r>
            <a:r>
              <a:rPr lang="en-US" sz="1300" dirty="0">
                <a:solidFill>
                  <a:schemeClr val="bg1"/>
                </a:solidFill>
              </a:rPr>
              <a:t>simple yet efficient algorithm, low risk of overfitting, easy to interpret. Exploration with lag times/delays.</a:t>
            </a:r>
          </a:p>
          <a:p>
            <a:pPr indent="-228600" algn="just" defTabSz="914400">
              <a:lnSpc>
                <a:spcPct val="90000"/>
              </a:lnSpc>
              <a:spcAft>
                <a:spcPts val="600"/>
              </a:spcAft>
              <a:buFont typeface="Arial" panose="020B0604020202020204" pitchFamily="34" charset="0"/>
              <a:buChar char="•"/>
            </a:pPr>
            <a:endParaRPr lang="en-US" sz="1300" dirty="0"/>
          </a:p>
        </p:txBody>
      </p:sp>
      <p:sp>
        <p:nvSpPr>
          <p:cNvPr id="41" name="Freeform: Shape 40">
            <a:extLst>
              <a:ext uri="{FF2B5EF4-FFF2-40B4-BE49-F238E27FC236}">
                <a16:creationId xmlns:a16="http://schemas.microsoft.com/office/drawing/2014/main" id="{3A45B268-BBDB-4EC6-A664-CED7BF60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3663" y="1130609"/>
            <a:ext cx="1411100" cy="141110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3" name="Oval 4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258" y="991873"/>
            <a:ext cx="1685692" cy="168569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5" name="Freeform: Shape 44">
            <a:extLst>
              <a:ext uri="{FF2B5EF4-FFF2-40B4-BE49-F238E27FC236}">
                <a16:creationId xmlns:a16="http://schemas.microsoft.com/office/drawing/2014/main" id="{B78B55DD-3C55-4B94-9031-4F3723BD4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7027" y="-3165"/>
            <a:ext cx="3327795" cy="279052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7" name="Freeform: Shape 4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829" y="-3167"/>
            <a:ext cx="3466993" cy="2929727"/>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29" name="Picture 2" descr="Drought Icon - Download Drought Icon 85692 | Noun Project">
            <a:extLst>
              <a:ext uri="{FF2B5EF4-FFF2-40B4-BE49-F238E27FC236}">
                <a16:creationId xmlns:a16="http://schemas.microsoft.com/office/drawing/2014/main" id="{4E20B6B0-7961-4607-8356-8F3085FF63F4}"/>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733222" y="549294"/>
            <a:ext cx="1824803" cy="1824803"/>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Shape 48">
            <a:extLst>
              <a:ext uri="{FF2B5EF4-FFF2-40B4-BE49-F238E27FC236}">
                <a16:creationId xmlns:a16="http://schemas.microsoft.com/office/drawing/2014/main" id="{42D9BB05-ED63-4148-87AB-82720ACC3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421" y="4861398"/>
            <a:ext cx="3776458" cy="1996601"/>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1" name="Freeform: Shape 50">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331" y="4740650"/>
            <a:ext cx="4021721" cy="2117350"/>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53" name="Freeform: Shape 52">
            <a:extLst>
              <a:ext uri="{FF2B5EF4-FFF2-40B4-BE49-F238E27FC236}">
                <a16:creationId xmlns:a16="http://schemas.microsoft.com/office/drawing/2014/main" id="{5B00B48C-8AA7-4128-AD60-76349F0C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515" y="2893753"/>
            <a:ext cx="2057400" cy="20574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5" name="Oval 5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1071" y="2770309"/>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Gráfico 6" descr="Hoguera con relleno sólido">
            <a:extLst>
              <a:ext uri="{FF2B5EF4-FFF2-40B4-BE49-F238E27FC236}">
                <a16:creationId xmlns:a16="http://schemas.microsoft.com/office/drawing/2014/main" id="{60367359-3E65-49B1-807A-11722E53D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341" y="3303619"/>
            <a:ext cx="1237667" cy="1237667"/>
          </a:xfrm>
          <a:prstGeom prst="rect">
            <a:avLst/>
          </a:prstGeom>
        </p:spPr>
      </p:pic>
      <p:pic>
        <p:nvPicPr>
          <p:cNvPr id="8" name="Picture 2" descr="Mountain Lake Icon High-Res Vector Graphic - Getty Images">
            <a:extLst>
              <a:ext uri="{FF2B5EF4-FFF2-40B4-BE49-F238E27FC236}">
                <a16:creationId xmlns:a16="http://schemas.microsoft.com/office/drawing/2014/main" id="{91E43B79-FEC7-48DC-B1CA-1EAC6166F93A}"/>
              </a:ext>
            </a:extLst>
          </p:cNvPr>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18615" t="19275" r="23044" b="36671"/>
          <a:stretch/>
        </p:blipFill>
        <p:spPr bwMode="auto">
          <a:xfrm>
            <a:off x="1685364" y="5389778"/>
            <a:ext cx="1875638" cy="1416316"/>
          </a:xfrm>
          <a:prstGeom prst="rect">
            <a:avLst/>
          </a:prstGeom>
          <a:noFill/>
          <a:extLst>
            <a:ext uri="{909E8E84-426E-40DD-AFC4-6F175D3DCCD1}">
              <a14:hiddenFill xmlns:a14="http://schemas.microsoft.com/office/drawing/2010/main">
                <a:solidFill>
                  <a:srgbClr val="FFFFFF"/>
                </a:solidFill>
              </a14:hiddenFill>
            </a:ext>
          </a:extLst>
        </p:spPr>
      </p:pic>
      <p:sp>
        <p:nvSpPr>
          <p:cNvPr id="57" name="Freeform: Shape 56">
            <a:extLst>
              <a:ext uri="{FF2B5EF4-FFF2-40B4-BE49-F238E27FC236}">
                <a16:creationId xmlns:a16="http://schemas.microsoft.com/office/drawing/2014/main" id="{0760511E-86BF-4340-9949-CECB774F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744" y="4411708"/>
            <a:ext cx="2852256" cy="2446292"/>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9" name="Freeform: Shape 5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7247" y="4263915"/>
            <a:ext cx="2996754" cy="2594085"/>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pic>
        <p:nvPicPr>
          <p:cNvPr id="5" name="Gráfico 4" descr="Coral con relleno sólido">
            <a:extLst>
              <a:ext uri="{FF2B5EF4-FFF2-40B4-BE49-F238E27FC236}">
                <a16:creationId xmlns:a16="http://schemas.microsoft.com/office/drawing/2014/main" id="{5AC99B88-D530-4590-AFB2-4E6F1AC346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95343" y="4951153"/>
            <a:ext cx="1748671" cy="1748671"/>
          </a:xfrm>
          <a:prstGeom prst="rect">
            <a:avLst/>
          </a:prstGeom>
        </p:spPr>
      </p:pic>
      <p:pic>
        <p:nvPicPr>
          <p:cNvPr id="2050" name="Picture 2" descr="Sand Dust Svg Png Icon Free Download (#75674) - OnlineWebFonts.COM">
            <a:extLst>
              <a:ext uri="{FF2B5EF4-FFF2-40B4-BE49-F238E27FC236}">
                <a16:creationId xmlns:a16="http://schemas.microsoft.com/office/drawing/2014/main" id="{889FA7A4-5E19-46EE-8312-F506ACEF7210}"/>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2101" y="1359119"/>
            <a:ext cx="981636" cy="759296"/>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hacia abajo 3">
            <a:extLst>
              <a:ext uri="{FF2B5EF4-FFF2-40B4-BE49-F238E27FC236}">
                <a16:creationId xmlns:a16="http://schemas.microsoft.com/office/drawing/2014/main" id="{D0D91D68-023A-4FE2-9008-1A3C5F7C0DDA}"/>
              </a:ext>
            </a:extLst>
          </p:cNvPr>
          <p:cNvSpPr/>
          <p:nvPr/>
        </p:nvSpPr>
        <p:spPr>
          <a:xfrm rot="2400000">
            <a:off x="6038010" y="2402738"/>
            <a:ext cx="399984" cy="568116"/>
          </a:xfrm>
          <a:prstGeom prst="downArrow">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Flecha: hacia abajo 39">
            <a:extLst>
              <a:ext uri="{FF2B5EF4-FFF2-40B4-BE49-F238E27FC236}">
                <a16:creationId xmlns:a16="http://schemas.microsoft.com/office/drawing/2014/main" id="{7C8862DC-FBD9-4205-8014-D2DA67208701}"/>
              </a:ext>
            </a:extLst>
          </p:cNvPr>
          <p:cNvSpPr/>
          <p:nvPr/>
        </p:nvSpPr>
        <p:spPr>
          <a:xfrm rot="4080000">
            <a:off x="5490732" y="1581796"/>
            <a:ext cx="399984" cy="282022"/>
          </a:xfrm>
          <a:prstGeom prst="downArrow">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Flecha: hacia abajo 41">
            <a:extLst>
              <a:ext uri="{FF2B5EF4-FFF2-40B4-BE49-F238E27FC236}">
                <a16:creationId xmlns:a16="http://schemas.microsoft.com/office/drawing/2014/main" id="{5E15507A-0E17-448D-A928-4953BDF352F1}"/>
              </a:ext>
            </a:extLst>
          </p:cNvPr>
          <p:cNvSpPr/>
          <p:nvPr/>
        </p:nvSpPr>
        <p:spPr>
          <a:xfrm>
            <a:off x="7480924" y="2935157"/>
            <a:ext cx="399984" cy="1349805"/>
          </a:xfrm>
          <a:prstGeom prst="downArrow">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A8C9DA07-5BD5-4BBC-B062-9FC67FC64EB5}"/>
              </a:ext>
            </a:extLst>
          </p:cNvPr>
          <p:cNvSpPr txBox="1"/>
          <p:nvPr/>
        </p:nvSpPr>
        <p:spPr>
          <a:xfrm>
            <a:off x="6146425" y="193009"/>
            <a:ext cx="1783525" cy="1015663"/>
          </a:xfrm>
          <a:prstGeom prst="rect">
            <a:avLst/>
          </a:prstGeom>
          <a:noFill/>
        </p:spPr>
        <p:txBody>
          <a:bodyPr wrap="square" rtlCol="0">
            <a:spAutoFit/>
          </a:bodyPr>
          <a:lstStyle/>
          <a:p>
            <a:r>
              <a:rPr lang="es-ES" sz="1000" dirty="0">
                <a:solidFill>
                  <a:schemeClr val="tx2">
                    <a:lumMod val="50000"/>
                  </a:schemeClr>
                </a:solidFill>
              </a:rPr>
              <a:t>SDHI:</a:t>
            </a:r>
          </a:p>
          <a:p>
            <a:r>
              <a:rPr lang="es-ES" sz="1000" dirty="0">
                <a:solidFill>
                  <a:schemeClr val="tx2">
                    <a:lumMod val="50000"/>
                  </a:schemeClr>
                </a:solidFill>
              </a:rPr>
              <a:t>SPI 1,3,6,12,24,48</a:t>
            </a:r>
          </a:p>
          <a:p>
            <a:r>
              <a:rPr lang="es-ES" sz="1000" dirty="0">
                <a:solidFill>
                  <a:schemeClr val="tx2">
                    <a:lumMod val="50000"/>
                  </a:schemeClr>
                </a:solidFill>
              </a:rPr>
              <a:t>SPEI1,3,6,12,24,48</a:t>
            </a:r>
          </a:p>
          <a:p>
            <a:r>
              <a:rPr lang="es-ES" sz="1000" dirty="0">
                <a:solidFill>
                  <a:schemeClr val="tx2">
                    <a:lumMod val="50000"/>
                  </a:schemeClr>
                </a:solidFill>
              </a:rPr>
              <a:t>SSMI1,3,6,12,24,48</a:t>
            </a:r>
          </a:p>
          <a:p>
            <a:r>
              <a:rPr lang="es-ES" sz="1000" dirty="0">
                <a:solidFill>
                  <a:schemeClr val="tx2">
                    <a:lumMod val="50000"/>
                  </a:schemeClr>
                </a:solidFill>
              </a:rPr>
              <a:t>SDIS1,3,6,12,24,48</a:t>
            </a:r>
          </a:p>
          <a:p>
            <a:endParaRPr lang="es-ES" sz="1000" dirty="0">
              <a:solidFill>
                <a:schemeClr val="tx2">
                  <a:lumMod val="50000"/>
                </a:schemeClr>
              </a:solidFill>
            </a:endParaRPr>
          </a:p>
        </p:txBody>
      </p:sp>
    </p:spTree>
    <p:extLst>
      <p:ext uri="{BB962C8B-B14F-4D97-AF65-F5344CB8AC3E}">
        <p14:creationId xmlns:p14="http://schemas.microsoft.com/office/powerpoint/2010/main" val="9144784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9E538778-B8E6-40F8-80A9-53C0725985A1}"/>
              </a:ext>
            </a:extLst>
          </p:cNvPr>
          <p:cNvSpPr txBox="1"/>
          <p:nvPr/>
        </p:nvSpPr>
        <p:spPr>
          <a:xfrm>
            <a:off x="1061539" y="837391"/>
            <a:ext cx="7427741" cy="1000125"/>
          </a:xfrm>
          <a:prstGeom prst="rect">
            <a:avLst/>
          </a:prstGeom>
        </p:spPr>
        <p:txBody>
          <a:bodyPr vert="horz" lIns="91440" tIns="45720" rIns="91440" bIns="45720" rtlCol="0" anchor="ctr">
            <a:normAutofit lnSpcReduction="10000"/>
          </a:bodyPr>
          <a:lstStyle/>
          <a:p>
            <a:pPr algn="ctr" defTabSz="914400">
              <a:lnSpc>
                <a:spcPct val="90000"/>
              </a:lnSpc>
              <a:spcBef>
                <a:spcPct val="0"/>
              </a:spcBef>
              <a:spcAft>
                <a:spcPts val="600"/>
              </a:spcAft>
            </a:pPr>
            <a:r>
              <a:rPr lang="en-US" sz="2400" b="1" dirty="0">
                <a:solidFill>
                  <a:schemeClr val="accent1">
                    <a:lumMod val="75000"/>
                  </a:schemeClr>
                </a:solidFill>
              </a:rPr>
              <a:t>Significant correlations and spatial patterns found between SDHI drought indices (predictors) and landscape and environmental variables</a:t>
            </a:r>
          </a:p>
        </p:txBody>
      </p:sp>
      <p:grpSp>
        <p:nvGrpSpPr>
          <p:cNvPr id="2" name="Grupo 1">
            <a:extLst>
              <a:ext uri="{FF2B5EF4-FFF2-40B4-BE49-F238E27FC236}">
                <a16:creationId xmlns:a16="http://schemas.microsoft.com/office/drawing/2014/main" id="{C8CA553D-469F-48FA-9D52-1D087D533489}"/>
              </a:ext>
            </a:extLst>
          </p:cNvPr>
          <p:cNvGrpSpPr/>
          <p:nvPr/>
        </p:nvGrpSpPr>
        <p:grpSpPr>
          <a:xfrm>
            <a:off x="1000334" y="2434901"/>
            <a:ext cx="2436707" cy="1828800"/>
            <a:chOff x="1676399" y="1028700"/>
            <a:chExt cx="2436707" cy="1828800"/>
          </a:xfrm>
        </p:grpSpPr>
        <p:pic>
          <p:nvPicPr>
            <p:cNvPr id="3" name="Imagen 2">
              <a:extLst>
                <a:ext uri="{FF2B5EF4-FFF2-40B4-BE49-F238E27FC236}">
                  <a16:creationId xmlns:a16="http://schemas.microsoft.com/office/drawing/2014/main" id="{E9D6F8F7-33C9-4886-B8AA-7E7FDDCE75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44" r="29649"/>
            <a:stretch/>
          </p:blipFill>
          <p:spPr bwMode="auto">
            <a:xfrm>
              <a:off x="1676399" y="1028700"/>
              <a:ext cx="1744134" cy="1828800"/>
            </a:xfrm>
            <a:prstGeom prst="rect">
              <a:avLst/>
            </a:prstGeom>
            <a:noFill/>
            <a:ln>
              <a:noFill/>
            </a:ln>
          </p:spPr>
        </p:pic>
        <p:pic>
          <p:nvPicPr>
            <p:cNvPr id="4" name="Imagen 3" descr="Interfaz de usuario gráfica, Texto&#10;&#10;Descripción generada automáticamente">
              <a:extLst>
                <a:ext uri="{FF2B5EF4-FFF2-40B4-BE49-F238E27FC236}">
                  <a16:creationId xmlns:a16="http://schemas.microsoft.com/office/drawing/2014/main" id="{67914C4C-10B0-4746-8DD6-E3516AAE33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8366" y="2062187"/>
              <a:ext cx="1094740" cy="774700"/>
            </a:xfrm>
            <a:prstGeom prst="rect">
              <a:avLst/>
            </a:prstGeom>
            <a:noFill/>
            <a:ln>
              <a:noFill/>
            </a:ln>
          </p:spPr>
        </p:pic>
      </p:grpSp>
      <p:sp>
        <p:nvSpPr>
          <p:cNvPr id="7" name="CuadroTexto 6">
            <a:extLst>
              <a:ext uri="{FF2B5EF4-FFF2-40B4-BE49-F238E27FC236}">
                <a16:creationId xmlns:a16="http://schemas.microsoft.com/office/drawing/2014/main" id="{C03405E0-2405-4ECD-AA84-ECFBC282FE0C}"/>
              </a:ext>
            </a:extLst>
          </p:cNvPr>
          <p:cNvSpPr txBox="1"/>
          <p:nvPr/>
        </p:nvSpPr>
        <p:spPr>
          <a:xfrm>
            <a:off x="771734" y="1946449"/>
            <a:ext cx="3505201" cy="607539"/>
          </a:xfrm>
          <a:prstGeom prst="rect">
            <a:avLst/>
          </a:prstGeom>
          <a:noFill/>
        </p:spPr>
        <p:txBody>
          <a:bodyPr wrap="square">
            <a:spAutoFit/>
          </a:bodyPr>
          <a:lstStyle/>
          <a:p>
            <a:pPr marL="0" marR="0" algn="ctr">
              <a:lnSpc>
                <a:spcPct val="107000"/>
              </a:lnSpc>
              <a:spcBef>
                <a:spcPts val="0"/>
              </a:spcBef>
              <a:spcAft>
                <a:spcPts val="800"/>
              </a:spcAft>
            </a:pPr>
            <a:r>
              <a:rPr lang="en-US" sz="1600" dirty="0">
                <a:solidFill>
                  <a:srgbClr val="00B050"/>
                </a:solidFill>
              </a:rPr>
              <a:t>Pearson correlation Mean SPEI 1 in the year and Crop fraction in the pixels</a:t>
            </a:r>
            <a:endParaRPr lang="es-ES" sz="1600" dirty="0">
              <a:solidFill>
                <a:srgbClr val="00B050"/>
              </a:solidFill>
            </a:endParaRPr>
          </a:p>
        </p:txBody>
      </p:sp>
      <p:grpSp>
        <p:nvGrpSpPr>
          <p:cNvPr id="10" name="Grupo 9">
            <a:extLst>
              <a:ext uri="{FF2B5EF4-FFF2-40B4-BE49-F238E27FC236}">
                <a16:creationId xmlns:a16="http://schemas.microsoft.com/office/drawing/2014/main" id="{5BF1D138-D15C-4499-8CE8-CF6C0262DA0F}"/>
              </a:ext>
            </a:extLst>
          </p:cNvPr>
          <p:cNvGrpSpPr/>
          <p:nvPr/>
        </p:nvGrpSpPr>
        <p:grpSpPr>
          <a:xfrm>
            <a:off x="4572000" y="2468263"/>
            <a:ext cx="4202007" cy="1828800"/>
            <a:chOff x="2470996" y="1862833"/>
            <a:chExt cx="4202007" cy="1828800"/>
          </a:xfrm>
        </p:grpSpPr>
        <p:pic>
          <p:nvPicPr>
            <p:cNvPr id="8" name="Imagen 7">
              <a:extLst>
                <a:ext uri="{FF2B5EF4-FFF2-40B4-BE49-F238E27FC236}">
                  <a16:creationId xmlns:a16="http://schemas.microsoft.com/office/drawing/2014/main" id="{C37F4B29-5AA2-4B4E-8CF3-EA7E3315A8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0996" y="1862833"/>
              <a:ext cx="4202007" cy="1828800"/>
            </a:xfrm>
            <a:prstGeom prst="rect">
              <a:avLst/>
            </a:prstGeom>
            <a:noFill/>
            <a:ln>
              <a:noFill/>
            </a:ln>
          </p:spPr>
        </p:pic>
        <p:pic>
          <p:nvPicPr>
            <p:cNvPr id="9" name="Imagen 8" descr="Interfaz de usuario gráfica, Texto&#10;&#10;Descripción generada automáticamente">
              <a:extLst>
                <a:ext uri="{FF2B5EF4-FFF2-40B4-BE49-F238E27FC236}">
                  <a16:creationId xmlns:a16="http://schemas.microsoft.com/office/drawing/2014/main" id="{D098E82A-F9F0-48D5-A80C-8BED7F43F4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7511" y="2874046"/>
              <a:ext cx="1094740" cy="774700"/>
            </a:xfrm>
            <a:prstGeom prst="rect">
              <a:avLst/>
            </a:prstGeom>
            <a:noFill/>
            <a:ln>
              <a:noFill/>
            </a:ln>
          </p:spPr>
        </p:pic>
      </p:grpSp>
      <p:sp>
        <p:nvSpPr>
          <p:cNvPr id="11" name="CuadroTexto 10">
            <a:extLst>
              <a:ext uri="{FF2B5EF4-FFF2-40B4-BE49-F238E27FC236}">
                <a16:creationId xmlns:a16="http://schemas.microsoft.com/office/drawing/2014/main" id="{72120FED-733C-4D91-A125-7BC8FBA2C9EE}"/>
              </a:ext>
            </a:extLst>
          </p:cNvPr>
          <p:cNvSpPr txBox="1"/>
          <p:nvPr/>
        </p:nvSpPr>
        <p:spPr>
          <a:xfrm>
            <a:off x="6026569" y="1946449"/>
            <a:ext cx="1995171" cy="607539"/>
          </a:xfrm>
          <a:prstGeom prst="rect">
            <a:avLst/>
          </a:prstGeom>
          <a:noFill/>
        </p:spPr>
        <p:txBody>
          <a:bodyPr wrap="square">
            <a:spAutoFit/>
          </a:bodyPr>
          <a:lstStyle>
            <a:defPPr>
              <a:defRPr lang="en-US"/>
            </a:defPPr>
            <a:lvl1pPr marR="0" algn="ctr">
              <a:lnSpc>
                <a:spcPct val="107000"/>
              </a:lnSpc>
              <a:spcBef>
                <a:spcPts val="0"/>
              </a:spcBef>
              <a:spcAft>
                <a:spcPts val="800"/>
              </a:spcAft>
              <a:defRPr sz="1600">
                <a:solidFill>
                  <a:srgbClr val="00B050"/>
                </a:solidFill>
              </a:defRPr>
            </a:lvl1pPr>
          </a:lstStyle>
          <a:p>
            <a:r>
              <a:rPr lang="en-US" dirty="0"/>
              <a:t>Pearson correlation SSMI Index 1 and EVI</a:t>
            </a:r>
            <a:endParaRPr lang="es-ES" dirty="0"/>
          </a:p>
        </p:txBody>
      </p:sp>
      <p:grpSp>
        <p:nvGrpSpPr>
          <p:cNvPr id="15" name="Grupo 14">
            <a:extLst>
              <a:ext uri="{FF2B5EF4-FFF2-40B4-BE49-F238E27FC236}">
                <a16:creationId xmlns:a16="http://schemas.microsoft.com/office/drawing/2014/main" id="{4DDE4F1A-E6C1-4BF6-BE58-7483F7642DEF}"/>
              </a:ext>
            </a:extLst>
          </p:cNvPr>
          <p:cNvGrpSpPr/>
          <p:nvPr/>
        </p:nvGrpSpPr>
        <p:grpSpPr>
          <a:xfrm>
            <a:off x="2948937" y="4813532"/>
            <a:ext cx="3079964" cy="1854200"/>
            <a:chOff x="389465" y="4496260"/>
            <a:chExt cx="3079964" cy="1854200"/>
          </a:xfrm>
        </p:grpSpPr>
        <p:pic>
          <p:nvPicPr>
            <p:cNvPr id="13" name="Imagen 12">
              <a:extLst>
                <a:ext uri="{FF2B5EF4-FFF2-40B4-BE49-F238E27FC236}">
                  <a16:creationId xmlns:a16="http://schemas.microsoft.com/office/drawing/2014/main" id="{8699E561-B98C-439C-BD94-EB865046A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702"/>
            <a:stretch/>
          </p:blipFill>
          <p:spPr bwMode="auto">
            <a:xfrm>
              <a:off x="389465" y="4496260"/>
              <a:ext cx="3079964" cy="1828800"/>
            </a:xfrm>
            <a:prstGeom prst="rect">
              <a:avLst/>
            </a:prstGeom>
            <a:noFill/>
            <a:ln>
              <a:noFill/>
            </a:ln>
          </p:spPr>
        </p:pic>
        <p:pic>
          <p:nvPicPr>
            <p:cNvPr id="14" name="Imagen 13" descr="Interfaz de usuario gráfica, Texto&#10;&#10;Descripción generada automáticamente">
              <a:extLst>
                <a:ext uri="{FF2B5EF4-FFF2-40B4-BE49-F238E27FC236}">
                  <a16:creationId xmlns:a16="http://schemas.microsoft.com/office/drawing/2014/main" id="{442E0233-37BC-4124-B682-3C1C6E20D0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6466" y="5575760"/>
              <a:ext cx="1094740" cy="774700"/>
            </a:xfrm>
            <a:prstGeom prst="rect">
              <a:avLst/>
            </a:prstGeom>
            <a:noFill/>
            <a:ln>
              <a:noFill/>
            </a:ln>
          </p:spPr>
        </p:pic>
      </p:grpSp>
      <p:sp>
        <p:nvSpPr>
          <p:cNvPr id="17" name="CuadroTexto 16">
            <a:extLst>
              <a:ext uri="{FF2B5EF4-FFF2-40B4-BE49-F238E27FC236}">
                <a16:creationId xmlns:a16="http://schemas.microsoft.com/office/drawing/2014/main" id="{BE51E290-7F33-43A6-AECB-DCC2C2949E79}"/>
              </a:ext>
            </a:extLst>
          </p:cNvPr>
          <p:cNvSpPr txBox="1"/>
          <p:nvPr/>
        </p:nvSpPr>
        <p:spPr>
          <a:xfrm>
            <a:off x="2744468" y="4377444"/>
            <a:ext cx="3284433" cy="607539"/>
          </a:xfrm>
          <a:prstGeom prst="rect">
            <a:avLst/>
          </a:prstGeom>
          <a:noFill/>
        </p:spPr>
        <p:txBody>
          <a:bodyPr wrap="square">
            <a:spAutoFit/>
          </a:bodyPr>
          <a:lstStyle>
            <a:defPPr>
              <a:defRPr lang="en-US"/>
            </a:defPPr>
            <a:lvl1pPr marR="0" algn="ctr">
              <a:lnSpc>
                <a:spcPct val="107000"/>
              </a:lnSpc>
              <a:spcBef>
                <a:spcPts val="0"/>
              </a:spcBef>
              <a:spcAft>
                <a:spcPts val="800"/>
              </a:spcAft>
              <a:defRPr sz="1600">
                <a:solidFill>
                  <a:srgbClr val="00B050"/>
                </a:solidFill>
              </a:defRPr>
            </a:lvl1pPr>
          </a:lstStyle>
          <a:p>
            <a:r>
              <a:rPr lang="en-US" dirty="0">
                <a:solidFill>
                  <a:schemeClr val="accent2">
                    <a:lumMod val="75000"/>
                  </a:schemeClr>
                </a:solidFill>
              </a:rPr>
              <a:t>Pearson correlation SPI 24 and Dust presence</a:t>
            </a:r>
            <a:endParaRPr lang="es-ES" dirty="0">
              <a:solidFill>
                <a:schemeClr val="accent2">
                  <a:lumMod val="75000"/>
                </a:schemeClr>
              </a:solidFill>
            </a:endParaRPr>
          </a:p>
        </p:txBody>
      </p:sp>
      <p:pic>
        <p:nvPicPr>
          <p:cNvPr id="19" name="Gráfico 18" descr="Coral con relleno sólido">
            <a:extLst>
              <a:ext uri="{FF2B5EF4-FFF2-40B4-BE49-F238E27FC236}">
                <a16:creationId xmlns:a16="http://schemas.microsoft.com/office/drawing/2014/main" id="{03EDF7BF-8764-48F6-90A9-8AF262AE6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44468" y="2951644"/>
            <a:ext cx="457200" cy="457200"/>
          </a:xfrm>
          <a:prstGeom prst="rect">
            <a:avLst/>
          </a:prstGeom>
        </p:spPr>
      </p:pic>
      <p:pic>
        <p:nvPicPr>
          <p:cNvPr id="20" name="Gráfico 19" descr="Coral con relleno sólido">
            <a:extLst>
              <a:ext uri="{FF2B5EF4-FFF2-40B4-BE49-F238E27FC236}">
                <a16:creationId xmlns:a16="http://schemas.microsoft.com/office/drawing/2014/main" id="{DFD11225-B4B5-4C47-8AFF-31DFF1C1FD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42107" y="2951644"/>
            <a:ext cx="457200" cy="457200"/>
          </a:xfrm>
          <a:prstGeom prst="rect">
            <a:avLst/>
          </a:prstGeom>
        </p:spPr>
      </p:pic>
      <p:pic>
        <p:nvPicPr>
          <p:cNvPr id="21" name="Picture 4" descr="Png File - Dust Icon - Free Transparent PNG Download - PNGkey">
            <a:extLst>
              <a:ext uri="{FF2B5EF4-FFF2-40B4-BE49-F238E27FC236}">
                <a16:creationId xmlns:a16="http://schemas.microsoft.com/office/drawing/2014/main" id="{6DDCB207-5CC1-44A6-9FB4-A3EAA8BAD792}"/>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5410" y="5369828"/>
            <a:ext cx="44682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upo 26">
            <a:extLst>
              <a:ext uri="{FF2B5EF4-FFF2-40B4-BE49-F238E27FC236}">
                <a16:creationId xmlns:a16="http://schemas.microsoft.com/office/drawing/2014/main" id="{1B0BB5C7-0E09-4EFB-8EE0-EE5FF94928F6}"/>
              </a:ext>
            </a:extLst>
          </p:cNvPr>
          <p:cNvGrpSpPr/>
          <p:nvPr/>
        </p:nvGrpSpPr>
        <p:grpSpPr>
          <a:xfrm>
            <a:off x="0" y="0"/>
            <a:ext cx="8965170" cy="572281"/>
            <a:chOff x="0" y="0"/>
            <a:chExt cx="8965170" cy="572281"/>
          </a:xfrm>
        </p:grpSpPr>
        <p:sp>
          <p:nvSpPr>
            <p:cNvPr id="26" name="Rectángulo 25">
              <a:extLst>
                <a:ext uri="{FF2B5EF4-FFF2-40B4-BE49-F238E27FC236}">
                  <a16:creationId xmlns:a16="http://schemas.microsoft.com/office/drawing/2014/main" id="{5570358F-C87F-4B8D-B009-123EF0CA5008}"/>
                </a:ext>
              </a:extLst>
            </p:cNvPr>
            <p:cNvSpPr/>
            <p:nvPr/>
          </p:nvSpPr>
          <p:spPr>
            <a:xfrm>
              <a:off x="0" y="0"/>
              <a:ext cx="7202658" cy="5722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Picture 6" descr="Universidad de Sevilla (US), España – Grupo La Rabida">
              <a:extLst>
                <a:ext uri="{FF2B5EF4-FFF2-40B4-BE49-F238E27FC236}">
                  <a16:creationId xmlns:a16="http://schemas.microsoft.com/office/drawing/2014/main" id="{A55D9BAA-42C6-4574-8187-844C9E75F72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633" t="-1" r="20900" b="-4853"/>
            <a:stretch/>
          </p:blipFill>
          <p:spPr bwMode="auto">
            <a:xfrm>
              <a:off x="7302500" y="84895"/>
              <a:ext cx="582578" cy="487386"/>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a:extLst>
                <a:ext uri="{FF2B5EF4-FFF2-40B4-BE49-F238E27FC236}">
                  <a16:creationId xmlns:a16="http://schemas.microsoft.com/office/drawing/2014/main" id="{D2EFC59A-B5A1-4B6C-B539-900BB3D20733}"/>
                </a:ext>
              </a:extLst>
            </p:cNvPr>
            <p:cNvPicPr>
              <a:picLocks noChangeAspect="1"/>
            </p:cNvPicPr>
            <p:nvPr/>
          </p:nvPicPr>
          <p:blipFill>
            <a:blip r:embed="rId10"/>
            <a:stretch>
              <a:fillRect/>
            </a:stretch>
          </p:blipFill>
          <p:spPr>
            <a:xfrm>
              <a:off x="7942581" y="190268"/>
              <a:ext cx="1022589" cy="249467"/>
            </a:xfrm>
            <a:prstGeom prst="rect">
              <a:avLst/>
            </a:prstGeom>
          </p:spPr>
        </p:pic>
        <p:sp>
          <p:nvSpPr>
            <p:cNvPr id="25" name="CuadroTexto 24">
              <a:extLst>
                <a:ext uri="{FF2B5EF4-FFF2-40B4-BE49-F238E27FC236}">
                  <a16:creationId xmlns:a16="http://schemas.microsoft.com/office/drawing/2014/main" id="{105CB043-0ED5-41A1-BE64-CBF39031A8F5}"/>
                </a:ext>
              </a:extLst>
            </p:cNvPr>
            <p:cNvSpPr txBox="1"/>
            <p:nvPr/>
          </p:nvSpPr>
          <p:spPr>
            <a:xfrm>
              <a:off x="178830" y="145518"/>
              <a:ext cx="6897219" cy="369332"/>
            </a:xfrm>
            <a:prstGeom prst="rect">
              <a:avLst/>
            </a:prstGeom>
            <a:noFill/>
          </p:spPr>
          <p:txBody>
            <a:bodyPr wrap="square" rtlCol="0">
              <a:spAutoFit/>
            </a:bodyPr>
            <a:lstStyle/>
            <a:p>
              <a:r>
                <a:rPr lang="en-US" sz="900" b="1" dirty="0">
                  <a:solidFill>
                    <a:schemeClr val="accent1">
                      <a:lumMod val="75000"/>
                    </a:schemeClr>
                  </a:solidFill>
                </a:rPr>
                <a:t>Understanding impacts of drought on landscape </a:t>
              </a:r>
            </a:p>
            <a:p>
              <a:r>
                <a:rPr lang="en-US" sz="900" b="1" dirty="0">
                  <a:solidFill>
                    <a:schemeClr val="accent1">
                      <a:lumMod val="75000"/>
                    </a:schemeClr>
                  </a:solidFill>
                </a:rPr>
                <a:t>and the environment in the Horn of Africa</a:t>
              </a:r>
            </a:p>
          </p:txBody>
        </p:sp>
      </p:grpSp>
    </p:spTree>
    <p:extLst>
      <p:ext uri="{BB962C8B-B14F-4D97-AF65-F5344CB8AC3E}">
        <p14:creationId xmlns:p14="http://schemas.microsoft.com/office/powerpoint/2010/main" val="322532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27C07EF5-CCCB-4B63-8DBB-2C911A8FE358}"/>
              </a:ext>
            </a:extLst>
          </p:cNvPr>
          <p:cNvPicPr>
            <a:picLocks noChangeAspect="1"/>
          </p:cNvPicPr>
          <p:nvPr/>
        </p:nvPicPr>
        <p:blipFill rotWithShape="1">
          <a:blip r:embed="rId2"/>
          <a:srcRect l="32154" r="30594"/>
          <a:stretch/>
        </p:blipFill>
        <p:spPr>
          <a:xfrm>
            <a:off x="5386894" y="4385990"/>
            <a:ext cx="2345737" cy="2743200"/>
          </a:xfrm>
          <a:prstGeom prst="rect">
            <a:avLst/>
          </a:prstGeom>
        </p:spPr>
      </p:pic>
      <p:pic>
        <p:nvPicPr>
          <p:cNvPr id="14" name="Imagen 13">
            <a:extLst>
              <a:ext uri="{FF2B5EF4-FFF2-40B4-BE49-F238E27FC236}">
                <a16:creationId xmlns:a16="http://schemas.microsoft.com/office/drawing/2014/main" id="{CB7970F5-A6B6-475A-B7CF-B1C8A2966413}"/>
              </a:ext>
            </a:extLst>
          </p:cNvPr>
          <p:cNvPicPr>
            <a:picLocks noChangeAspect="1"/>
          </p:cNvPicPr>
          <p:nvPr/>
        </p:nvPicPr>
        <p:blipFill rotWithShape="1">
          <a:blip r:embed="rId3"/>
          <a:srcRect l="27479" r="30297"/>
          <a:stretch/>
        </p:blipFill>
        <p:spPr>
          <a:xfrm>
            <a:off x="676493" y="1672747"/>
            <a:ext cx="2658793" cy="2743200"/>
          </a:xfrm>
          <a:prstGeom prst="rect">
            <a:avLst/>
          </a:prstGeom>
        </p:spPr>
      </p:pic>
      <p:sp>
        <p:nvSpPr>
          <p:cNvPr id="12" name="CuadroTexto 11">
            <a:extLst>
              <a:ext uri="{FF2B5EF4-FFF2-40B4-BE49-F238E27FC236}">
                <a16:creationId xmlns:a16="http://schemas.microsoft.com/office/drawing/2014/main" id="{9E538778-B8E6-40F8-80A9-53C0725985A1}"/>
              </a:ext>
            </a:extLst>
          </p:cNvPr>
          <p:cNvSpPr txBox="1"/>
          <p:nvPr/>
        </p:nvSpPr>
        <p:spPr>
          <a:xfrm>
            <a:off x="-140677" y="366901"/>
            <a:ext cx="9144000" cy="924065"/>
          </a:xfrm>
          <a:prstGeom prst="rect">
            <a:avLst/>
          </a:prstGeom>
        </p:spPr>
        <p:txBody>
          <a:bodyPr vert="horz" lIns="91440" tIns="45720" rIns="91440" bIns="45720" rtlCol="0" anchor="ctr">
            <a:noAutofit/>
          </a:bodyPr>
          <a:lstStyle/>
          <a:p>
            <a:pPr algn="ctr" defTabSz="914400">
              <a:spcBef>
                <a:spcPct val="0"/>
              </a:spcBef>
            </a:pPr>
            <a:r>
              <a:rPr lang="en-US" sz="2800" b="1" dirty="0">
                <a:solidFill>
                  <a:schemeClr val="accent1">
                    <a:lumMod val="75000"/>
                  </a:schemeClr>
                </a:solidFill>
              </a:rPr>
              <a:t>Sensitivity of the best performing </a:t>
            </a:r>
          </a:p>
          <a:p>
            <a:pPr algn="ctr" defTabSz="914400">
              <a:spcBef>
                <a:spcPct val="0"/>
              </a:spcBef>
            </a:pPr>
            <a:r>
              <a:rPr lang="en-US" sz="2800" b="1" dirty="0">
                <a:solidFill>
                  <a:schemeClr val="accent1">
                    <a:lumMod val="75000"/>
                  </a:schemeClr>
                </a:solidFill>
              </a:rPr>
              <a:t>FFT is limited in some of the admin. units, </a:t>
            </a:r>
          </a:p>
          <a:p>
            <a:pPr algn="ctr" defTabSz="914400">
              <a:spcBef>
                <a:spcPct val="0"/>
              </a:spcBef>
            </a:pPr>
            <a:r>
              <a:rPr lang="en-US" sz="2800" b="1" dirty="0">
                <a:solidFill>
                  <a:schemeClr val="accent1">
                    <a:lumMod val="75000"/>
                  </a:schemeClr>
                </a:solidFill>
              </a:rPr>
              <a:t>and for some impacts</a:t>
            </a:r>
          </a:p>
        </p:txBody>
      </p:sp>
      <p:pic>
        <p:nvPicPr>
          <p:cNvPr id="13" name="Gráfico 12" descr="Coral con relleno sólido">
            <a:extLst>
              <a:ext uri="{FF2B5EF4-FFF2-40B4-BE49-F238E27FC236}">
                <a16:creationId xmlns:a16="http://schemas.microsoft.com/office/drawing/2014/main" id="{35744E78-1F17-41FA-B454-60AEBE038F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7813" y="1989797"/>
            <a:ext cx="457200" cy="457200"/>
          </a:xfrm>
          <a:prstGeom prst="rect">
            <a:avLst/>
          </a:prstGeom>
        </p:spPr>
      </p:pic>
      <p:pic>
        <p:nvPicPr>
          <p:cNvPr id="16" name="Imagen 15">
            <a:extLst>
              <a:ext uri="{FF2B5EF4-FFF2-40B4-BE49-F238E27FC236}">
                <a16:creationId xmlns:a16="http://schemas.microsoft.com/office/drawing/2014/main" id="{75ECEB9D-F100-4538-8E2D-CD9A4D100BA0}"/>
              </a:ext>
            </a:extLst>
          </p:cNvPr>
          <p:cNvPicPr>
            <a:picLocks noChangeAspect="1"/>
          </p:cNvPicPr>
          <p:nvPr/>
        </p:nvPicPr>
        <p:blipFill rotWithShape="1">
          <a:blip r:embed="rId6"/>
          <a:srcRect l="29266" r="32978"/>
          <a:stretch/>
        </p:blipFill>
        <p:spPr>
          <a:xfrm>
            <a:off x="707783" y="4419631"/>
            <a:ext cx="2377441" cy="2743200"/>
          </a:xfrm>
          <a:prstGeom prst="rect">
            <a:avLst/>
          </a:prstGeom>
        </p:spPr>
      </p:pic>
      <p:pic>
        <p:nvPicPr>
          <p:cNvPr id="18" name="Imagen 17">
            <a:extLst>
              <a:ext uri="{FF2B5EF4-FFF2-40B4-BE49-F238E27FC236}">
                <a16:creationId xmlns:a16="http://schemas.microsoft.com/office/drawing/2014/main" id="{FB691A9B-61D3-4884-A8A9-EABCD76D576B}"/>
              </a:ext>
            </a:extLst>
          </p:cNvPr>
          <p:cNvPicPr>
            <a:picLocks noChangeAspect="1"/>
          </p:cNvPicPr>
          <p:nvPr/>
        </p:nvPicPr>
        <p:blipFill rotWithShape="1">
          <a:blip r:embed="rId7"/>
          <a:srcRect l="29077" r="24616"/>
          <a:stretch/>
        </p:blipFill>
        <p:spPr>
          <a:xfrm>
            <a:off x="2979645" y="1666353"/>
            <a:ext cx="2915944" cy="2743200"/>
          </a:xfrm>
          <a:prstGeom prst="rect">
            <a:avLst/>
          </a:prstGeom>
        </p:spPr>
      </p:pic>
      <p:pic>
        <p:nvPicPr>
          <p:cNvPr id="20" name="Imagen 19">
            <a:extLst>
              <a:ext uri="{FF2B5EF4-FFF2-40B4-BE49-F238E27FC236}">
                <a16:creationId xmlns:a16="http://schemas.microsoft.com/office/drawing/2014/main" id="{AB2CED40-D63A-4B95-A73D-217B9F06FDAD}"/>
              </a:ext>
            </a:extLst>
          </p:cNvPr>
          <p:cNvPicPr>
            <a:picLocks noChangeAspect="1"/>
          </p:cNvPicPr>
          <p:nvPr/>
        </p:nvPicPr>
        <p:blipFill rotWithShape="1">
          <a:blip r:embed="rId8"/>
          <a:srcRect l="25915" r="24265"/>
          <a:stretch/>
        </p:blipFill>
        <p:spPr>
          <a:xfrm>
            <a:off x="2753862" y="4392767"/>
            <a:ext cx="3137097" cy="2743200"/>
          </a:xfrm>
          <a:prstGeom prst="rect">
            <a:avLst/>
          </a:prstGeom>
        </p:spPr>
      </p:pic>
      <p:pic>
        <p:nvPicPr>
          <p:cNvPr id="21" name="Gráfico 20" descr="Hoguera con relleno sólido">
            <a:extLst>
              <a:ext uri="{FF2B5EF4-FFF2-40B4-BE49-F238E27FC236}">
                <a16:creationId xmlns:a16="http://schemas.microsoft.com/office/drawing/2014/main" id="{692FED1A-FF69-4ADC-9CD8-681A1757E1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6133" y="1978047"/>
            <a:ext cx="457200" cy="457200"/>
          </a:xfrm>
          <a:prstGeom prst="rect">
            <a:avLst/>
          </a:prstGeom>
        </p:spPr>
      </p:pic>
      <p:pic>
        <p:nvPicPr>
          <p:cNvPr id="25" name="Imagen 24">
            <a:extLst>
              <a:ext uri="{FF2B5EF4-FFF2-40B4-BE49-F238E27FC236}">
                <a16:creationId xmlns:a16="http://schemas.microsoft.com/office/drawing/2014/main" id="{4E5DC76C-B990-47DF-90B0-7C156A01EC41}"/>
              </a:ext>
            </a:extLst>
          </p:cNvPr>
          <p:cNvPicPr>
            <a:picLocks noChangeAspect="1"/>
          </p:cNvPicPr>
          <p:nvPr/>
        </p:nvPicPr>
        <p:blipFill rotWithShape="1">
          <a:blip r:embed="rId11"/>
          <a:srcRect l="33106" r="35005"/>
          <a:stretch/>
        </p:blipFill>
        <p:spPr>
          <a:xfrm>
            <a:off x="5430941" y="1672747"/>
            <a:ext cx="2008026" cy="2743200"/>
          </a:xfrm>
          <a:prstGeom prst="rect">
            <a:avLst/>
          </a:prstGeom>
        </p:spPr>
      </p:pic>
      <p:pic>
        <p:nvPicPr>
          <p:cNvPr id="26" name="Picture 4" descr="Png File - Dust Icon - Free Transparent PNG Download - PNGkey">
            <a:extLst>
              <a:ext uri="{FF2B5EF4-FFF2-40B4-BE49-F238E27FC236}">
                <a16:creationId xmlns:a16="http://schemas.microsoft.com/office/drawing/2014/main" id="{F8AE2B7E-0C52-4FDA-BF5A-5888F6D2E2B1}"/>
              </a:ext>
            </a:extLst>
          </p:cNvPr>
          <p:cNvPicPr>
            <a:picLocks noChangeAspect="1" noChangeArrowheads="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31796" y="4702420"/>
            <a:ext cx="44682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Png File - Dust Icon - Free Transparent PNG Download - PNGkey">
            <a:extLst>
              <a:ext uri="{FF2B5EF4-FFF2-40B4-BE49-F238E27FC236}">
                <a16:creationId xmlns:a16="http://schemas.microsoft.com/office/drawing/2014/main" id="{96698727-0FBF-4572-BBB7-9E8EBF0E4D29}"/>
              </a:ext>
            </a:extLst>
          </p:cNvPr>
          <p:cNvPicPr>
            <a:picLocks noChangeAspect="1" noChangeArrowheads="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31797" y="1989797"/>
            <a:ext cx="446828"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Gráfico 29" descr="Hoguera con relleno sólido">
            <a:extLst>
              <a:ext uri="{FF2B5EF4-FFF2-40B4-BE49-F238E27FC236}">
                <a16:creationId xmlns:a16="http://schemas.microsoft.com/office/drawing/2014/main" id="{278217E8-B68D-4B92-8083-DC42ECBF63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7832" y="4713819"/>
            <a:ext cx="457200" cy="457200"/>
          </a:xfrm>
          <a:prstGeom prst="rect">
            <a:avLst/>
          </a:prstGeom>
        </p:spPr>
      </p:pic>
      <p:pic>
        <p:nvPicPr>
          <p:cNvPr id="31" name="Gráfico 30" descr="Coral con relleno sólido">
            <a:extLst>
              <a:ext uri="{FF2B5EF4-FFF2-40B4-BE49-F238E27FC236}">
                <a16:creationId xmlns:a16="http://schemas.microsoft.com/office/drawing/2014/main" id="{4C73DF1D-8B54-4D93-8345-13DB75A8BB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4188" y="4702420"/>
            <a:ext cx="457200" cy="457200"/>
          </a:xfrm>
          <a:prstGeom prst="rect">
            <a:avLst/>
          </a:prstGeom>
        </p:spPr>
      </p:pic>
      <p:sp>
        <p:nvSpPr>
          <p:cNvPr id="41" name="CuadroTexto 40">
            <a:extLst>
              <a:ext uri="{FF2B5EF4-FFF2-40B4-BE49-F238E27FC236}">
                <a16:creationId xmlns:a16="http://schemas.microsoft.com/office/drawing/2014/main" id="{DDB7BF34-F908-4476-8B98-111BC017F971}"/>
              </a:ext>
            </a:extLst>
          </p:cNvPr>
          <p:cNvSpPr txBox="1"/>
          <p:nvPr/>
        </p:nvSpPr>
        <p:spPr>
          <a:xfrm>
            <a:off x="1024824" y="1517014"/>
            <a:ext cx="2083740" cy="430887"/>
          </a:xfrm>
          <a:prstGeom prst="rect">
            <a:avLst/>
          </a:prstGeom>
          <a:noFill/>
        </p:spPr>
        <p:txBody>
          <a:bodyPr wrap="square" rtlCol="0">
            <a:spAutoFit/>
          </a:bodyPr>
          <a:lstStyle/>
          <a:p>
            <a:pPr algn="ctr"/>
            <a:r>
              <a:rPr lang="es-ES" sz="1100" b="1" dirty="0" err="1">
                <a:solidFill>
                  <a:srgbClr val="00B050"/>
                </a:solidFill>
              </a:rPr>
              <a:t>Sens</a:t>
            </a:r>
            <a:r>
              <a:rPr lang="es-ES" sz="1100" b="1" dirty="0">
                <a:solidFill>
                  <a:srgbClr val="00B050"/>
                </a:solidFill>
              </a:rPr>
              <a:t>. of </a:t>
            </a:r>
            <a:r>
              <a:rPr lang="es-ES" sz="1100" b="1" dirty="0" err="1">
                <a:solidFill>
                  <a:srgbClr val="00B050"/>
                </a:solidFill>
              </a:rPr>
              <a:t>the</a:t>
            </a:r>
            <a:r>
              <a:rPr lang="es-ES" sz="1100" b="1" dirty="0">
                <a:solidFill>
                  <a:srgbClr val="00B050"/>
                </a:solidFill>
              </a:rPr>
              <a:t> </a:t>
            </a:r>
            <a:r>
              <a:rPr lang="es-ES" sz="1100" b="1" dirty="0" err="1">
                <a:solidFill>
                  <a:srgbClr val="00B050"/>
                </a:solidFill>
              </a:rPr>
              <a:t>best</a:t>
            </a:r>
            <a:r>
              <a:rPr lang="es-ES" sz="1100" b="1" dirty="0">
                <a:solidFill>
                  <a:srgbClr val="00B050"/>
                </a:solidFill>
              </a:rPr>
              <a:t> </a:t>
            </a:r>
            <a:r>
              <a:rPr lang="es-ES" sz="1100" b="1" dirty="0" err="1">
                <a:solidFill>
                  <a:srgbClr val="00B050"/>
                </a:solidFill>
              </a:rPr>
              <a:t>tree</a:t>
            </a:r>
            <a:r>
              <a:rPr lang="es-ES" sz="1100" b="1" dirty="0">
                <a:solidFill>
                  <a:srgbClr val="00B050"/>
                </a:solidFill>
              </a:rPr>
              <a:t> </a:t>
            </a:r>
            <a:r>
              <a:rPr lang="es-ES" sz="1100" b="1" dirty="0" err="1">
                <a:solidFill>
                  <a:srgbClr val="00B050"/>
                </a:solidFill>
              </a:rPr>
              <a:t>for</a:t>
            </a:r>
            <a:r>
              <a:rPr lang="es-ES" sz="1100" b="1" dirty="0">
                <a:solidFill>
                  <a:srgbClr val="00B050"/>
                </a:solidFill>
              </a:rPr>
              <a:t> </a:t>
            </a:r>
            <a:r>
              <a:rPr lang="es-ES" sz="1100" b="1" dirty="0" err="1">
                <a:solidFill>
                  <a:srgbClr val="00B050"/>
                </a:solidFill>
              </a:rPr>
              <a:t>detecting</a:t>
            </a:r>
            <a:r>
              <a:rPr lang="es-ES" sz="1100" b="1" dirty="0">
                <a:solidFill>
                  <a:srgbClr val="00B050"/>
                </a:solidFill>
              </a:rPr>
              <a:t> NPP </a:t>
            </a:r>
            <a:r>
              <a:rPr lang="es-ES" sz="1100" b="1" dirty="0" err="1">
                <a:solidFill>
                  <a:srgbClr val="00B050"/>
                </a:solidFill>
              </a:rPr>
              <a:t>anomalies</a:t>
            </a:r>
            <a:r>
              <a:rPr lang="es-ES" sz="1100" b="1" dirty="0">
                <a:solidFill>
                  <a:srgbClr val="00B050"/>
                </a:solidFill>
              </a:rPr>
              <a:t> &lt;-0.5 </a:t>
            </a:r>
            <a:r>
              <a:rPr lang="el-GR" sz="1100" b="1" dirty="0">
                <a:solidFill>
                  <a:srgbClr val="00B050"/>
                </a:solidFill>
              </a:rPr>
              <a:t>σ</a:t>
            </a:r>
            <a:endParaRPr lang="es-ES" sz="1100" b="1" dirty="0">
              <a:solidFill>
                <a:srgbClr val="00B050"/>
              </a:solidFill>
            </a:endParaRPr>
          </a:p>
        </p:txBody>
      </p:sp>
      <p:sp>
        <p:nvSpPr>
          <p:cNvPr id="42" name="CuadroTexto 41">
            <a:extLst>
              <a:ext uri="{FF2B5EF4-FFF2-40B4-BE49-F238E27FC236}">
                <a16:creationId xmlns:a16="http://schemas.microsoft.com/office/drawing/2014/main" id="{1129536C-1A02-41A1-829E-C1C672969269}"/>
              </a:ext>
            </a:extLst>
          </p:cNvPr>
          <p:cNvSpPr txBox="1"/>
          <p:nvPr/>
        </p:nvSpPr>
        <p:spPr>
          <a:xfrm>
            <a:off x="3120479" y="1517014"/>
            <a:ext cx="2308186" cy="430887"/>
          </a:xfrm>
          <a:prstGeom prst="rect">
            <a:avLst/>
          </a:prstGeom>
          <a:noFill/>
        </p:spPr>
        <p:txBody>
          <a:bodyPr wrap="square" rtlCol="0">
            <a:spAutoFit/>
          </a:bodyPr>
          <a:lstStyle/>
          <a:p>
            <a:pPr algn="ctr"/>
            <a:r>
              <a:rPr lang="es-ES" sz="1100" b="1" dirty="0" err="1">
                <a:solidFill>
                  <a:srgbClr val="FF0000"/>
                </a:solidFill>
              </a:rPr>
              <a:t>Sens</a:t>
            </a:r>
            <a:r>
              <a:rPr lang="es-ES" sz="1100" b="1" dirty="0">
                <a:solidFill>
                  <a:srgbClr val="FF0000"/>
                </a:solidFill>
              </a:rPr>
              <a:t>. of </a:t>
            </a:r>
            <a:r>
              <a:rPr lang="es-ES" sz="1100" b="1" dirty="0" err="1">
                <a:solidFill>
                  <a:srgbClr val="FF0000"/>
                </a:solidFill>
              </a:rPr>
              <a:t>the</a:t>
            </a:r>
            <a:r>
              <a:rPr lang="es-ES" sz="1100" b="1" dirty="0">
                <a:solidFill>
                  <a:srgbClr val="FF0000"/>
                </a:solidFill>
              </a:rPr>
              <a:t> </a:t>
            </a:r>
            <a:r>
              <a:rPr lang="es-ES" sz="1100" b="1" dirty="0" err="1">
                <a:solidFill>
                  <a:srgbClr val="FF0000"/>
                </a:solidFill>
              </a:rPr>
              <a:t>best</a:t>
            </a:r>
            <a:r>
              <a:rPr lang="es-ES" sz="1100" b="1" dirty="0">
                <a:solidFill>
                  <a:srgbClr val="FF0000"/>
                </a:solidFill>
              </a:rPr>
              <a:t> </a:t>
            </a:r>
            <a:r>
              <a:rPr lang="es-ES" sz="1100" b="1" dirty="0" err="1">
                <a:solidFill>
                  <a:srgbClr val="FF0000"/>
                </a:solidFill>
              </a:rPr>
              <a:t>tree</a:t>
            </a:r>
            <a:r>
              <a:rPr lang="es-ES" sz="1100" b="1" dirty="0">
                <a:solidFill>
                  <a:srgbClr val="FF0000"/>
                </a:solidFill>
              </a:rPr>
              <a:t> </a:t>
            </a:r>
            <a:r>
              <a:rPr lang="es-ES" sz="1100" b="1" dirty="0" err="1">
                <a:solidFill>
                  <a:srgbClr val="FF0000"/>
                </a:solidFill>
              </a:rPr>
              <a:t>for</a:t>
            </a:r>
            <a:r>
              <a:rPr lang="es-ES" sz="1100" b="1" dirty="0">
                <a:solidFill>
                  <a:srgbClr val="FF0000"/>
                </a:solidFill>
              </a:rPr>
              <a:t> </a:t>
            </a:r>
            <a:r>
              <a:rPr lang="es-ES" sz="1100" b="1" dirty="0" err="1">
                <a:solidFill>
                  <a:srgbClr val="FF0000"/>
                </a:solidFill>
              </a:rPr>
              <a:t>detecting</a:t>
            </a:r>
            <a:r>
              <a:rPr lang="es-ES" sz="1100" b="1" dirty="0">
                <a:solidFill>
                  <a:srgbClr val="FF0000"/>
                </a:solidFill>
              </a:rPr>
              <a:t> </a:t>
            </a:r>
            <a:r>
              <a:rPr lang="es-ES" sz="1100" b="1" dirty="0" err="1">
                <a:solidFill>
                  <a:srgbClr val="FF0000"/>
                </a:solidFill>
              </a:rPr>
              <a:t>anomalies</a:t>
            </a:r>
            <a:r>
              <a:rPr lang="es-ES" sz="1100" b="1" dirty="0">
                <a:solidFill>
                  <a:srgbClr val="FF0000"/>
                </a:solidFill>
              </a:rPr>
              <a:t> in </a:t>
            </a:r>
            <a:r>
              <a:rPr lang="es-ES" sz="1100" b="1" dirty="0" err="1">
                <a:solidFill>
                  <a:srgbClr val="FF0000"/>
                </a:solidFill>
              </a:rPr>
              <a:t>the</a:t>
            </a:r>
            <a:r>
              <a:rPr lang="es-ES" sz="1100" b="1" dirty="0">
                <a:solidFill>
                  <a:srgbClr val="FF0000"/>
                </a:solidFill>
              </a:rPr>
              <a:t> </a:t>
            </a:r>
            <a:r>
              <a:rPr lang="es-ES" sz="1100" b="1" dirty="0" err="1">
                <a:solidFill>
                  <a:srgbClr val="FF0000"/>
                </a:solidFill>
              </a:rPr>
              <a:t>burned</a:t>
            </a:r>
            <a:r>
              <a:rPr lang="es-ES" sz="1100" b="1" dirty="0">
                <a:solidFill>
                  <a:srgbClr val="FF0000"/>
                </a:solidFill>
              </a:rPr>
              <a:t> </a:t>
            </a:r>
            <a:r>
              <a:rPr lang="es-ES" sz="1100" b="1" dirty="0" err="1">
                <a:solidFill>
                  <a:srgbClr val="FF0000"/>
                </a:solidFill>
              </a:rPr>
              <a:t>area</a:t>
            </a:r>
            <a:r>
              <a:rPr lang="es-ES" sz="1100" b="1" dirty="0">
                <a:solidFill>
                  <a:srgbClr val="FF0000"/>
                </a:solidFill>
              </a:rPr>
              <a:t> &gt;0.5 </a:t>
            </a:r>
            <a:r>
              <a:rPr lang="el-GR" sz="1100" b="1" dirty="0">
                <a:solidFill>
                  <a:srgbClr val="FF0000"/>
                </a:solidFill>
              </a:rPr>
              <a:t>σ</a:t>
            </a:r>
            <a:endParaRPr lang="es-ES" sz="1100" b="1" dirty="0">
              <a:solidFill>
                <a:srgbClr val="FF0000"/>
              </a:solidFill>
            </a:endParaRPr>
          </a:p>
        </p:txBody>
      </p:sp>
      <p:sp>
        <p:nvSpPr>
          <p:cNvPr id="43" name="CuadroTexto 42">
            <a:extLst>
              <a:ext uri="{FF2B5EF4-FFF2-40B4-BE49-F238E27FC236}">
                <a16:creationId xmlns:a16="http://schemas.microsoft.com/office/drawing/2014/main" id="{C024BF11-85B9-48CB-80A2-CCE3755D76A1}"/>
              </a:ext>
            </a:extLst>
          </p:cNvPr>
          <p:cNvSpPr txBox="1"/>
          <p:nvPr/>
        </p:nvSpPr>
        <p:spPr>
          <a:xfrm>
            <a:off x="5323708" y="1517014"/>
            <a:ext cx="2862445" cy="430887"/>
          </a:xfrm>
          <a:prstGeom prst="rect">
            <a:avLst/>
          </a:prstGeom>
          <a:noFill/>
        </p:spPr>
        <p:txBody>
          <a:bodyPr wrap="square" rtlCol="0">
            <a:spAutoFit/>
          </a:bodyPr>
          <a:lstStyle/>
          <a:p>
            <a:pPr algn="ctr"/>
            <a:r>
              <a:rPr lang="es-ES" sz="1100" b="1" dirty="0" err="1">
                <a:solidFill>
                  <a:schemeClr val="accent2">
                    <a:lumMod val="75000"/>
                  </a:schemeClr>
                </a:solidFill>
              </a:rPr>
              <a:t>Sens</a:t>
            </a:r>
            <a:r>
              <a:rPr lang="es-ES" sz="1100" b="1" dirty="0">
                <a:solidFill>
                  <a:schemeClr val="accent2">
                    <a:lumMod val="75000"/>
                  </a:schemeClr>
                </a:solidFill>
              </a:rPr>
              <a:t>. of </a:t>
            </a:r>
            <a:r>
              <a:rPr lang="es-ES" sz="1100" b="1" dirty="0" err="1">
                <a:solidFill>
                  <a:schemeClr val="accent2">
                    <a:lumMod val="75000"/>
                  </a:schemeClr>
                </a:solidFill>
              </a:rPr>
              <a:t>the</a:t>
            </a:r>
            <a:r>
              <a:rPr lang="es-ES" sz="1100" b="1" dirty="0">
                <a:solidFill>
                  <a:schemeClr val="accent2">
                    <a:lumMod val="75000"/>
                  </a:schemeClr>
                </a:solidFill>
              </a:rPr>
              <a:t> </a:t>
            </a:r>
            <a:r>
              <a:rPr lang="es-ES" sz="1100" b="1" dirty="0" err="1">
                <a:solidFill>
                  <a:schemeClr val="accent2">
                    <a:lumMod val="75000"/>
                  </a:schemeClr>
                </a:solidFill>
              </a:rPr>
              <a:t>best</a:t>
            </a:r>
            <a:r>
              <a:rPr lang="es-ES" sz="1100" b="1" dirty="0">
                <a:solidFill>
                  <a:schemeClr val="accent2">
                    <a:lumMod val="75000"/>
                  </a:schemeClr>
                </a:solidFill>
              </a:rPr>
              <a:t> </a:t>
            </a:r>
            <a:r>
              <a:rPr lang="es-ES" sz="1100" b="1" dirty="0" err="1">
                <a:solidFill>
                  <a:schemeClr val="accent2">
                    <a:lumMod val="75000"/>
                  </a:schemeClr>
                </a:solidFill>
              </a:rPr>
              <a:t>tree</a:t>
            </a:r>
            <a:r>
              <a:rPr lang="es-ES" sz="1100" b="1" dirty="0">
                <a:solidFill>
                  <a:schemeClr val="accent2">
                    <a:lumMod val="75000"/>
                  </a:schemeClr>
                </a:solidFill>
              </a:rPr>
              <a:t> </a:t>
            </a:r>
            <a:r>
              <a:rPr lang="es-ES" sz="1100" b="1" dirty="0" err="1">
                <a:solidFill>
                  <a:schemeClr val="accent2">
                    <a:lumMod val="75000"/>
                  </a:schemeClr>
                </a:solidFill>
              </a:rPr>
              <a:t>for</a:t>
            </a:r>
            <a:r>
              <a:rPr lang="es-ES" sz="1100" b="1" dirty="0">
                <a:solidFill>
                  <a:schemeClr val="accent2">
                    <a:lumMod val="75000"/>
                  </a:schemeClr>
                </a:solidFill>
              </a:rPr>
              <a:t> </a:t>
            </a:r>
            <a:r>
              <a:rPr lang="es-ES" sz="1100" b="1" dirty="0" err="1">
                <a:solidFill>
                  <a:schemeClr val="accent2">
                    <a:lumMod val="75000"/>
                  </a:schemeClr>
                </a:solidFill>
              </a:rPr>
              <a:t>detecting</a:t>
            </a:r>
            <a:r>
              <a:rPr lang="es-ES" sz="1100" b="1" dirty="0">
                <a:solidFill>
                  <a:schemeClr val="accent2">
                    <a:lumMod val="75000"/>
                  </a:schemeClr>
                </a:solidFill>
              </a:rPr>
              <a:t> </a:t>
            </a:r>
            <a:r>
              <a:rPr lang="es-ES" sz="1100" b="1" dirty="0" err="1">
                <a:solidFill>
                  <a:schemeClr val="accent2">
                    <a:lumMod val="75000"/>
                  </a:schemeClr>
                </a:solidFill>
              </a:rPr>
              <a:t>anomalies</a:t>
            </a:r>
            <a:r>
              <a:rPr lang="es-ES" sz="1100" b="1" dirty="0">
                <a:solidFill>
                  <a:schemeClr val="accent2">
                    <a:lumMod val="75000"/>
                  </a:schemeClr>
                </a:solidFill>
              </a:rPr>
              <a:t> in </a:t>
            </a:r>
            <a:r>
              <a:rPr lang="es-ES" sz="1100" b="1" dirty="0" err="1">
                <a:solidFill>
                  <a:schemeClr val="accent2">
                    <a:lumMod val="75000"/>
                  </a:schemeClr>
                </a:solidFill>
              </a:rPr>
              <a:t>the</a:t>
            </a:r>
            <a:r>
              <a:rPr lang="es-ES" sz="1100" b="1" dirty="0">
                <a:solidFill>
                  <a:schemeClr val="accent2">
                    <a:lumMod val="75000"/>
                  </a:schemeClr>
                </a:solidFill>
              </a:rPr>
              <a:t> </a:t>
            </a:r>
            <a:r>
              <a:rPr lang="es-ES" sz="1100" b="1" dirty="0" err="1">
                <a:solidFill>
                  <a:schemeClr val="accent2">
                    <a:lumMod val="75000"/>
                  </a:schemeClr>
                </a:solidFill>
              </a:rPr>
              <a:t>presence</a:t>
            </a:r>
            <a:r>
              <a:rPr lang="es-ES" sz="1100" b="1" dirty="0">
                <a:solidFill>
                  <a:schemeClr val="accent2">
                    <a:lumMod val="75000"/>
                  </a:schemeClr>
                </a:solidFill>
              </a:rPr>
              <a:t> of </a:t>
            </a:r>
            <a:r>
              <a:rPr lang="es-ES" sz="1100" b="1" dirty="0" err="1">
                <a:solidFill>
                  <a:schemeClr val="accent2">
                    <a:lumMod val="75000"/>
                  </a:schemeClr>
                </a:solidFill>
              </a:rPr>
              <a:t>aerosols</a:t>
            </a:r>
            <a:r>
              <a:rPr lang="es-ES" sz="1100" b="1" dirty="0">
                <a:solidFill>
                  <a:schemeClr val="accent2">
                    <a:lumMod val="75000"/>
                  </a:schemeClr>
                </a:solidFill>
              </a:rPr>
              <a:t> &gt;0.5 </a:t>
            </a:r>
            <a:r>
              <a:rPr lang="el-GR" sz="1100" b="1" dirty="0">
                <a:solidFill>
                  <a:schemeClr val="accent2">
                    <a:lumMod val="75000"/>
                  </a:schemeClr>
                </a:solidFill>
              </a:rPr>
              <a:t>σ</a:t>
            </a:r>
            <a:endParaRPr lang="es-ES" sz="1100" b="1" dirty="0">
              <a:solidFill>
                <a:schemeClr val="accent2">
                  <a:lumMod val="75000"/>
                </a:schemeClr>
              </a:solidFill>
            </a:endParaRPr>
          </a:p>
        </p:txBody>
      </p:sp>
      <p:pic>
        <p:nvPicPr>
          <p:cNvPr id="51" name="Imagen 50">
            <a:extLst>
              <a:ext uri="{FF2B5EF4-FFF2-40B4-BE49-F238E27FC236}">
                <a16:creationId xmlns:a16="http://schemas.microsoft.com/office/drawing/2014/main" id="{5485B7B0-1B57-45DC-8757-D74405BA085C}"/>
              </a:ext>
            </a:extLst>
          </p:cNvPr>
          <p:cNvPicPr>
            <a:picLocks noChangeAspect="1"/>
          </p:cNvPicPr>
          <p:nvPr/>
        </p:nvPicPr>
        <p:blipFill>
          <a:blip r:embed="rId13"/>
          <a:stretch>
            <a:fillRect/>
          </a:stretch>
        </p:blipFill>
        <p:spPr>
          <a:xfrm>
            <a:off x="2668255" y="3175553"/>
            <a:ext cx="440310" cy="902275"/>
          </a:xfrm>
          <a:prstGeom prst="rect">
            <a:avLst/>
          </a:prstGeom>
        </p:spPr>
      </p:pic>
      <p:pic>
        <p:nvPicPr>
          <p:cNvPr id="52" name="Imagen 51">
            <a:extLst>
              <a:ext uri="{FF2B5EF4-FFF2-40B4-BE49-F238E27FC236}">
                <a16:creationId xmlns:a16="http://schemas.microsoft.com/office/drawing/2014/main" id="{779B93F7-8689-4131-902C-ED6CB22F499F}"/>
              </a:ext>
            </a:extLst>
          </p:cNvPr>
          <p:cNvPicPr>
            <a:picLocks noChangeAspect="1"/>
          </p:cNvPicPr>
          <p:nvPr/>
        </p:nvPicPr>
        <p:blipFill>
          <a:blip r:embed="rId13"/>
          <a:stretch>
            <a:fillRect/>
          </a:stretch>
        </p:blipFill>
        <p:spPr>
          <a:xfrm>
            <a:off x="4868672" y="3175553"/>
            <a:ext cx="440310" cy="902275"/>
          </a:xfrm>
          <a:prstGeom prst="rect">
            <a:avLst/>
          </a:prstGeom>
        </p:spPr>
      </p:pic>
      <p:pic>
        <p:nvPicPr>
          <p:cNvPr id="53" name="Imagen 52">
            <a:extLst>
              <a:ext uri="{FF2B5EF4-FFF2-40B4-BE49-F238E27FC236}">
                <a16:creationId xmlns:a16="http://schemas.microsoft.com/office/drawing/2014/main" id="{642F6015-5CFA-4699-86D7-D26811E53145}"/>
              </a:ext>
            </a:extLst>
          </p:cNvPr>
          <p:cNvPicPr>
            <a:picLocks noChangeAspect="1"/>
          </p:cNvPicPr>
          <p:nvPr/>
        </p:nvPicPr>
        <p:blipFill>
          <a:blip r:embed="rId13"/>
          <a:stretch>
            <a:fillRect/>
          </a:stretch>
        </p:blipFill>
        <p:spPr>
          <a:xfrm>
            <a:off x="7100302" y="3175553"/>
            <a:ext cx="440310" cy="902275"/>
          </a:xfrm>
          <a:prstGeom prst="rect">
            <a:avLst/>
          </a:prstGeom>
        </p:spPr>
      </p:pic>
      <p:pic>
        <p:nvPicPr>
          <p:cNvPr id="54" name="Imagen 53">
            <a:extLst>
              <a:ext uri="{FF2B5EF4-FFF2-40B4-BE49-F238E27FC236}">
                <a16:creationId xmlns:a16="http://schemas.microsoft.com/office/drawing/2014/main" id="{AAE5350C-4E37-486F-8BCF-E49FD6B8D632}"/>
              </a:ext>
            </a:extLst>
          </p:cNvPr>
          <p:cNvPicPr>
            <a:picLocks noChangeAspect="1"/>
          </p:cNvPicPr>
          <p:nvPr/>
        </p:nvPicPr>
        <p:blipFill>
          <a:blip r:embed="rId13"/>
          <a:stretch>
            <a:fillRect/>
          </a:stretch>
        </p:blipFill>
        <p:spPr>
          <a:xfrm>
            <a:off x="2668255" y="5825071"/>
            <a:ext cx="440310" cy="902275"/>
          </a:xfrm>
          <a:prstGeom prst="rect">
            <a:avLst/>
          </a:prstGeom>
        </p:spPr>
      </p:pic>
      <p:pic>
        <p:nvPicPr>
          <p:cNvPr id="55" name="Imagen 54">
            <a:extLst>
              <a:ext uri="{FF2B5EF4-FFF2-40B4-BE49-F238E27FC236}">
                <a16:creationId xmlns:a16="http://schemas.microsoft.com/office/drawing/2014/main" id="{CB6227F3-750D-4476-9E70-78C20E96BB97}"/>
              </a:ext>
            </a:extLst>
          </p:cNvPr>
          <p:cNvPicPr>
            <a:picLocks noChangeAspect="1"/>
          </p:cNvPicPr>
          <p:nvPr/>
        </p:nvPicPr>
        <p:blipFill>
          <a:blip r:embed="rId13"/>
          <a:stretch>
            <a:fillRect/>
          </a:stretch>
        </p:blipFill>
        <p:spPr>
          <a:xfrm>
            <a:off x="4868672" y="5825071"/>
            <a:ext cx="440310" cy="902275"/>
          </a:xfrm>
          <a:prstGeom prst="rect">
            <a:avLst/>
          </a:prstGeom>
        </p:spPr>
      </p:pic>
      <p:pic>
        <p:nvPicPr>
          <p:cNvPr id="56" name="Imagen 55">
            <a:extLst>
              <a:ext uri="{FF2B5EF4-FFF2-40B4-BE49-F238E27FC236}">
                <a16:creationId xmlns:a16="http://schemas.microsoft.com/office/drawing/2014/main" id="{E9E4471F-DB37-488E-9E8F-6C97D514AEFD}"/>
              </a:ext>
            </a:extLst>
          </p:cNvPr>
          <p:cNvPicPr>
            <a:picLocks noChangeAspect="1"/>
          </p:cNvPicPr>
          <p:nvPr/>
        </p:nvPicPr>
        <p:blipFill>
          <a:blip r:embed="rId13"/>
          <a:stretch>
            <a:fillRect/>
          </a:stretch>
        </p:blipFill>
        <p:spPr>
          <a:xfrm>
            <a:off x="7100302" y="5825071"/>
            <a:ext cx="440310" cy="902275"/>
          </a:xfrm>
          <a:prstGeom prst="rect">
            <a:avLst/>
          </a:prstGeom>
        </p:spPr>
      </p:pic>
      <p:sp>
        <p:nvSpPr>
          <p:cNvPr id="37" name="CuadroTexto 36">
            <a:extLst>
              <a:ext uri="{FF2B5EF4-FFF2-40B4-BE49-F238E27FC236}">
                <a16:creationId xmlns:a16="http://schemas.microsoft.com/office/drawing/2014/main" id="{DD987E96-56E1-4F76-A2B6-19F2FEEC93D5}"/>
              </a:ext>
            </a:extLst>
          </p:cNvPr>
          <p:cNvSpPr txBox="1"/>
          <p:nvPr/>
        </p:nvSpPr>
        <p:spPr>
          <a:xfrm>
            <a:off x="1024824" y="4289326"/>
            <a:ext cx="2083740" cy="430887"/>
          </a:xfrm>
          <a:prstGeom prst="rect">
            <a:avLst/>
          </a:prstGeom>
          <a:noFill/>
        </p:spPr>
        <p:txBody>
          <a:bodyPr wrap="square" rtlCol="0">
            <a:spAutoFit/>
          </a:bodyPr>
          <a:lstStyle/>
          <a:p>
            <a:pPr algn="ctr"/>
            <a:r>
              <a:rPr lang="es-ES" sz="1100" b="1" dirty="0" err="1">
                <a:solidFill>
                  <a:srgbClr val="00B050"/>
                </a:solidFill>
              </a:rPr>
              <a:t>Sens</a:t>
            </a:r>
            <a:r>
              <a:rPr lang="es-ES" sz="1100" b="1" dirty="0">
                <a:solidFill>
                  <a:srgbClr val="00B050"/>
                </a:solidFill>
              </a:rPr>
              <a:t>. of </a:t>
            </a:r>
            <a:r>
              <a:rPr lang="es-ES" sz="1100" b="1" dirty="0" err="1">
                <a:solidFill>
                  <a:srgbClr val="00B050"/>
                </a:solidFill>
              </a:rPr>
              <a:t>the</a:t>
            </a:r>
            <a:r>
              <a:rPr lang="es-ES" sz="1100" b="1" dirty="0">
                <a:solidFill>
                  <a:srgbClr val="00B050"/>
                </a:solidFill>
              </a:rPr>
              <a:t> </a:t>
            </a:r>
            <a:r>
              <a:rPr lang="es-ES" sz="1100" b="1" dirty="0" err="1">
                <a:solidFill>
                  <a:srgbClr val="00B050"/>
                </a:solidFill>
              </a:rPr>
              <a:t>best</a:t>
            </a:r>
            <a:r>
              <a:rPr lang="es-ES" sz="1100" b="1" dirty="0">
                <a:solidFill>
                  <a:srgbClr val="00B050"/>
                </a:solidFill>
              </a:rPr>
              <a:t> </a:t>
            </a:r>
            <a:r>
              <a:rPr lang="es-ES" sz="1100" b="1" dirty="0" err="1">
                <a:solidFill>
                  <a:srgbClr val="00B050"/>
                </a:solidFill>
              </a:rPr>
              <a:t>tree</a:t>
            </a:r>
            <a:r>
              <a:rPr lang="es-ES" sz="1100" b="1" dirty="0">
                <a:solidFill>
                  <a:srgbClr val="00B050"/>
                </a:solidFill>
              </a:rPr>
              <a:t> </a:t>
            </a:r>
            <a:r>
              <a:rPr lang="es-ES" sz="1100" b="1" dirty="0" err="1">
                <a:solidFill>
                  <a:srgbClr val="00B050"/>
                </a:solidFill>
              </a:rPr>
              <a:t>for</a:t>
            </a:r>
            <a:r>
              <a:rPr lang="es-ES" sz="1100" b="1" dirty="0">
                <a:solidFill>
                  <a:srgbClr val="00B050"/>
                </a:solidFill>
              </a:rPr>
              <a:t> </a:t>
            </a:r>
            <a:r>
              <a:rPr lang="es-ES" sz="1100" b="1" dirty="0" err="1">
                <a:solidFill>
                  <a:srgbClr val="00B050"/>
                </a:solidFill>
              </a:rPr>
              <a:t>detecting</a:t>
            </a:r>
            <a:r>
              <a:rPr lang="es-ES" sz="1100" b="1" dirty="0">
                <a:solidFill>
                  <a:srgbClr val="00B050"/>
                </a:solidFill>
              </a:rPr>
              <a:t> NPP </a:t>
            </a:r>
            <a:r>
              <a:rPr lang="es-ES" sz="1100" b="1" dirty="0" err="1">
                <a:solidFill>
                  <a:srgbClr val="00B050"/>
                </a:solidFill>
              </a:rPr>
              <a:t>anomalies</a:t>
            </a:r>
            <a:r>
              <a:rPr lang="es-ES" sz="1100" b="1" dirty="0">
                <a:solidFill>
                  <a:srgbClr val="00B050"/>
                </a:solidFill>
              </a:rPr>
              <a:t> &lt;-1 </a:t>
            </a:r>
            <a:r>
              <a:rPr lang="el-GR" sz="1100" b="1" dirty="0">
                <a:solidFill>
                  <a:srgbClr val="00B050"/>
                </a:solidFill>
              </a:rPr>
              <a:t>σ</a:t>
            </a:r>
            <a:endParaRPr lang="es-ES" sz="1100" b="1" dirty="0">
              <a:solidFill>
                <a:srgbClr val="00B050"/>
              </a:solidFill>
            </a:endParaRPr>
          </a:p>
        </p:txBody>
      </p:sp>
      <p:sp>
        <p:nvSpPr>
          <p:cNvPr id="38" name="CuadroTexto 37">
            <a:extLst>
              <a:ext uri="{FF2B5EF4-FFF2-40B4-BE49-F238E27FC236}">
                <a16:creationId xmlns:a16="http://schemas.microsoft.com/office/drawing/2014/main" id="{55FDDF0D-82D4-47F0-804D-F3C0769321EE}"/>
              </a:ext>
            </a:extLst>
          </p:cNvPr>
          <p:cNvSpPr txBox="1"/>
          <p:nvPr/>
        </p:nvSpPr>
        <p:spPr>
          <a:xfrm>
            <a:off x="3120479" y="4289326"/>
            <a:ext cx="2308186" cy="430887"/>
          </a:xfrm>
          <a:prstGeom prst="rect">
            <a:avLst/>
          </a:prstGeom>
          <a:noFill/>
        </p:spPr>
        <p:txBody>
          <a:bodyPr wrap="square" rtlCol="0">
            <a:spAutoFit/>
          </a:bodyPr>
          <a:lstStyle/>
          <a:p>
            <a:pPr algn="ctr"/>
            <a:r>
              <a:rPr lang="es-ES" sz="1100" b="1" dirty="0" err="1">
                <a:solidFill>
                  <a:srgbClr val="FF0000"/>
                </a:solidFill>
              </a:rPr>
              <a:t>Sens</a:t>
            </a:r>
            <a:r>
              <a:rPr lang="es-ES" sz="1100" b="1" dirty="0">
                <a:solidFill>
                  <a:srgbClr val="FF0000"/>
                </a:solidFill>
              </a:rPr>
              <a:t>. of </a:t>
            </a:r>
            <a:r>
              <a:rPr lang="es-ES" sz="1100" b="1" dirty="0" err="1">
                <a:solidFill>
                  <a:srgbClr val="FF0000"/>
                </a:solidFill>
              </a:rPr>
              <a:t>the</a:t>
            </a:r>
            <a:r>
              <a:rPr lang="es-ES" sz="1100" b="1" dirty="0">
                <a:solidFill>
                  <a:srgbClr val="FF0000"/>
                </a:solidFill>
              </a:rPr>
              <a:t> </a:t>
            </a:r>
            <a:r>
              <a:rPr lang="es-ES" sz="1100" b="1" dirty="0" err="1">
                <a:solidFill>
                  <a:srgbClr val="FF0000"/>
                </a:solidFill>
              </a:rPr>
              <a:t>best</a:t>
            </a:r>
            <a:r>
              <a:rPr lang="es-ES" sz="1100" b="1" dirty="0">
                <a:solidFill>
                  <a:srgbClr val="FF0000"/>
                </a:solidFill>
              </a:rPr>
              <a:t> </a:t>
            </a:r>
            <a:r>
              <a:rPr lang="es-ES" sz="1100" b="1" dirty="0" err="1">
                <a:solidFill>
                  <a:srgbClr val="FF0000"/>
                </a:solidFill>
              </a:rPr>
              <a:t>tree</a:t>
            </a:r>
            <a:r>
              <a:rPr lang="es-ES" sz="1100" b="1" dirty="0">
                <a:solidFill>
                  <a:srgbClr val="FF0000"/>
                </a:solidFill>
              </a:rPr>
              <a:t> </a:t>
            </a:r>
            <a:r>
              <a:rPr lang="es-ES" sz="1100" b="1" dirty="0" err="1">
                <a:solidFill>
                  <a:srgbClr val="FF0000"/>
                </a:solidFill>
              </a:rPr>
              <a:t>for</a:t>
            </a:r>
            <a:r>
              <a:rPr lang="es-ES" sz="1100" b="1" dirty="0">
                <a:solidFill>
                  <a:srgbClr val="FF0000"/>
                </a:solidFill>
              </a:rPr>
              <a:t> </a:t>
            </a:r>
            <a:r>
              <a:rPr lang="es-ES" sz="1100" b="1" dirty="0" err="1">
                <a:solidFill>
                  <a:srgbClr val="FF0000"/>
                </a:solidFill>
              </a:rPr>
              <a:t>detecting</a:t>
            </a:r>
            <a:r>
              <a:rPr lang="es-ES" sz="1100" b="1" dirty="0">
                <a:solidFill>
                  <a:srgbClr val="FF0000"/>
                </a:solidFill>
              </a:rPr>
              <a:t> </a:t>
            </a:r>
            <a:r>
              <a:rPr lang="es-ES" sz="1100" b="1" dirty="0" err="1">
                <a:solidFill>
                  <a:srgbClr val="FF0000"/>
                </a:solidFill>
              </a:rPr>
              <a:t>anomalies</a:t>
            </a:r>
            <a:r>
              <a:rPr lang="es-ES" sz="1100" b="1" dirty="0">
                <a:solidFill>
                  <a:srgbClr val="FF0000"/>
                </a:solidFill>
              </a:rPr>
              <a:t> in </a:t>
            </a:r>
            <a:r>
              <a:rPr lang="es-ES" sz="1100" b="1" dirty="0" err="1">
                <a:solidFill>
                  <a:srgbClr val="FF0000"/>
                </a:solidFill>
              </a:rPr>
              <a:t>the</a:t>
            </a:r>
            <a:r>
              <a:rPr lang="es-ES" sz="1100" b="1" dirty="0">
                <a:solidFill>
                  <a:srgbClr val="FF0000"/>
                </a:solidFill>
              </a:rPr>
              <a:t> </a:t>
            </a:r>
            <a:r>
              <a:rPr lang="es-ES" sz="1100" b="1" dirty="0" err="1">
                <a:solidFill>
                  <a:srgbClr val="FF0000"/>
                </a:solidFill>
              </a:rPr>
              <a:t>burned</a:t>
            </a:r>
            <a:r>
              <a:rPr lang="es-ES" sz="1100" b="1" dirty="0">
                <a:solidFill>
                  <a:srgbClr val="FF0000"/>
                </a:solidFill>
              </a:rPr>
              <a:t> </a:t>
            </a:r>
            <a:r>
              <a:rPr lang="es-ES" sz="1100" b="1" dirty="0" err="1">
                <a:solidFill>
                  <a:srgbClr val="FF0000"/>
                </a:solidFill>
              </a:rPr>
              <a:t>area</a:t>
            </a:r>
            <a:r>
              <a:rPr lang="es-ES" sz="1100" b="1" dirty="0">
                <a:solidFill>
                  <a:srgbClr val="FF0000"/>
                </a:solidFill>
              </a:rPr>
              <a:t> &gt;1 </a:t>
            </a:r>
            <a:r>
              <a:rPr lang="el-GR" sz="1100" b="1" dirty="0">
                <a:solidFill>
                  <a:srgbClr val="FF0000"/>
                </a:solidFill>
              </a:rPr>
              <a:t>σ</a:t>
            </a:r>
            <a:endParaRPr lang="es-ES" sz="1100" b="1" dirty="0">
              <a:solidFill>
                <a:srgbClr val="FF0000"/>
              </a:solidFill>
            </a:endParaRPr>
          </a:p>
        </p:txBody>
      </p:sp>
      <p:sp>
        <p:nvSpPr>
          <p:cNvPr id="39" name="CuadroTexto 38">
            <a:extLst>
              <a:ext uri="{FF2B5EF4-FFF2-40B4-BE49-F238E27FC236}">
                <a16:creationId xmlns:a16="http://schemas.microsoft.com/office/drawing/2014/main" id="{069FD14B-3B16-428F-B7FD-6ABF615D9171}"/>
              </a:ext>
            </a:extLst>
          </p:cNvPr>
          <p:cNvSpPr txBox="1"/>
          <p:nvPr/>
        </p:nvSpPr>
        <p:spPr>
          <a:xfrm>
            <a:off x="5323708" y="4289326"/>
            <a:ext cx="2862445" cy="430887"/>
          </a:xfrm>
          <a:prstGeom prst="rect">
            <a:avLst/>
          </a:prstGeom>
          <a:noFill/>
        </p:spPr>
        <p:txBody>
          <a:bodyPr wrap="square" rtlCol="0">
            <a:spAutoFit/>
          </a:bodyPr>
          <a:lstStyle/>
          <a:p>
            <a:pPr algn="ctr"/>
            <a:r>
              <a:rPr lang="es-ES" sz="1100" b="1" dirty="0" err="1">
                <a:solidFill>
                  <a:schemeClr val="accent2">
                    <a:lumMod val="75000"/>
                  </a:schemeClr>
                </a:solidFill>
              </a:rPr>
              <a:t>Sens</a:t>
            </a:r>
            <a:r>
              <a:rPr lang="es-ES" sz="1100" b="1" dirty="0">
                <a:solidFill>
                  <a:schemeClr val="accent2">
                    <a:lumMod val="75000"/>
                  </a:schemeClr>
                </a:solidFill>
              </a:rPr>
              <a:t>. of </a:t>
            </a:r>
            <a:r>
              <a:rPr lang="es-ES" sz="1100" b="1" dirty="0" err="1">
                <a:solidFill>
                  <a:schemeClr val="accent2">
                    <a:lumMod val="75000"/>
                  </a:schemeClr>
                </a:solidFill>
              </a:rPr>
              <a:t>the</a:t>
            </a:r>
            <a:r>
              <a:rPr lang="es-ES" sz="1100" b="1" dirty="0">
                <a:solidFill>
                  <a:schemeClr val="accent2">
                    <a:lumMod val="75000"/>
                  </a:schemeClr>
                </a:solidFill>
              </a:rPr>
              <a:t> </a:t>
            </a:r>
            <a:r>
              <a:rPr lang="es-ES" sz="1100" b="1" dirty="0" err="1">
                <a:solidFill>
                  <a:schemeClr val="accent2">
                    <a:lumMod val="75000"/>
                  </a:schemeClr>
                </a:solidFill>
              </a:rPr>
              <a:t>best</a:t>
            </a:r>
            <a:r>
              <a:rPr lang="es-ES" sz="1100" b="1" dirty="0">
                <a:solidFill>
                  <a:schemeClr val="accent2">
                    <a:lumMod val="75000"/>
                  </a:schemeClr>
                </a:solidFill>
              </a:rPr>
              <a:t> </a:t>
            </a:r>
            <a:r>
              <a:rPr lang="es-ES" sz="1100" b="1" dirty="0" err="1">
                <a:solidFill>
                  <a:schemeClr val="accent2">
                    <a:lumMod val="75000"/>
                  </a:schemeClr>
                </a:solidFill>
              </a:rPr>
              <a:t>tree</a:t>
            </a:r>
            <a:r>
              <a:rPr lang="es-ES" sz="1100" b="1" dirty="0">
                <a:solidFill>
                  <a:schemeClr val="accent2">
                    <a:lumMod val="75000"/>
                  </a:schemeClr>
                </a:solidFill>
              </a:rPr>
              <a:t> </a:t>
            </a:r>
            <a:r>
              <a:rPr lang="es-ES" sz="1100" b="1" dirty="0" err="1">
                <a:solidFill>
                  <a:schemeClr val="accent2">
                    <a:lumMod val="75000"/>
                  </a:schemeClr>
                </a:solidFill>
              </a:rPr>
              <a:t>for</a:t>
            </a:r>
            <a:r>
              <a:rPr lang="es-ES" sz="1100" b="1" dirty="0">
                <a:solidFill>
                  <a:schemeClr val="accent2">
                    <a:lumMod val="75000"/>
                  </a:schemeClr>
                </a:solidFill>
              </a:rPr>
              <a:t> </a:t>
            </a:r>
            <a:r>
              <a:rPr lang="es-ES" sz="1100" b="1" dirty="0" err="1">
                <a:solidFill>
                  <a:schemeClr val="accent2">
                    <a:lumMod val="75000"/>
                  </a:schemeClr>
                </a:solidFill>
              </a:rPr>
              <a:t>detecting</a:t>
            </a:r>
            <a:r>
              <a:rPr lang="es-ES" sz="1100" b="1" dirty="0">
                <a:solidFill>
                  <a:schemeClr val="accent2">
                    <a:lumMod val="75000"/>
                  </a:schemeClr>
                </a:solidFill>
              </a:rPr>
              <a:t> </a:t>
            </a:r>
            <a:r>
              <a:rPr lang="es-ES" sz="1100" b="1" dirty="0" err="1">
                <a:solidFill>
                  <a:schemeClr val="accent2">
                    <a:lumMod val="75000"/>
                  </a:schemeClr>
                </a:solidFill>
              </a:rPr>
              <a:t>anomalies</a:t>
            </a:r>
            <a:r>
              <a:rPr lang="es-ES" sz="1100" b="1" dirty="0">
                <a:solidFill>
                  <a:schemeClr val="accent2">
                    <a:lumMod val="75000"/>
                  </a:schemeClr>
                </a:solidFill>
              </a:rPr>
              <a:t> in </a:t>
            </a:r>
            <a:r>
              <a:rPr lang="es-ES" sz="1100" b="1" dirty="0" err="1">
                <a:solidFill>
                  <a:schemeClr val="accent2">
                    <a:lumMod val="75000"/>
                  </a:schemeClr>
                </a:solidFill>
              </a:rPr>
              <a:t>the</a:t>
            </a:r>
            <a:r>
              <a:rPr lang="es-ES" sz="1100" b="1" dirty="0">
                <a:solidFill>
                  <a:schemeClr val="accent2">
                    <a:lumMod val="75000"/>
                  </a:schemeClr>
                </a:solidFill>
              </a:rPr>
              <a:t> </a:t>
            </a:r>
            <a:r>
              <a:rPr lang="es-ES" sz="1100" b="1" dirty="0" err="1">
                <a:solidFill>
                  <a:schemeClr val="accent2">
                    <a:lumMod val="75000"/>
                  </a:schemeClr>
                </a:solidFill>
              </a:rPr>
              <a:t>presence</a:t>
            </a:r>
            <a:r>
              <a:rPr lang="es-ES" sz="1100" b="1" dirty="0">
                <a:solidFill>
                  <a:schemeClr val="accent2">
                    <a:lumMod val="75000"/>
                  </a:schemeClr>
                </a:solidFill>
              </a:rPr>
              <a:t> of </a:t>
            </a:r>
            <a:r>
              <a:rPr lang="es-ES" sz="1100" b="1" dirty="0" err="1">
                <a:solidFill>
                  <a:schemeClr val="accent2">
                    <a:lumMod val="75000"/>
                  </a:schemeClr>
                </a:solidFill>
              </a:rPr>
              <a:t>aerosols</a:t>
            </a:r>
            <a:r>
              <a:rPr lang="es-ES" sz="1100" b="1" dirty="0">
                <a:solidFill>
                  <a:schemeClr val="accent2">
                    <a:lumMod val="75000"/>
                  </a:schemeClr>
                </a:solidFill>
              </a:rPr>
              <a:t> &gt;1 </a:t>
            </a:r>
            <a:r>
              <a:rPr lang="el-GR" sz="1100" b="1" dirty="0">
                <a:solidFill>
                  <a:schemeClr val="accent2">
                    <a:lumMod val="75000"/>
                  </a:schemeClr>
                </a:solidFill>
              </a:rPr>
              <a:t>σ</a:t>
            </a:r>
            <a:endParaRPr lang="es-ES" sz="1100" b="1" dirty="0">
              <a:solidFill>
                <a:schemeClr val="accent2">
                  <a:lumMod val="75000"/>
                </a:schemeClr>
              </a:solidFill>
            </a:endParaRPr>
          </a:p>
        </p:txBody>
      </p:sp>
      <p:cxnSp>
        <p:nvCxnSpPr>
          <p:cNvPr id="48" name="Conector recto 47">
            <a:extLst>
              <a:ext uri="{FF2B5EF4-FFF2-40B4-BE49-F238E27FC236}">
                <a16:creationId xmlns:a16="http://schemas.microsoft.com/office/drawing/2014/main" id="{8910E5DA-A79A-484F-872C-0E4BBE7C2BA9}"/>
              </a:ext>
            </a:extLst>
          </p:cNvPr>
          <p:cNvCxnSpPr>
            <a:cxnSpLocks/>
          </p:cNvCxnSpPr>
          <p:nvPr/>
        </p:nvCxnSpPr>
        <p:spPr>
          <a:xfrm>
            <a:off x="573694" y="4146282"/>
            <a:ext cx="7784875" cy="0"/>
          </a:xfrm>
          <a:prstGeom prst="line">
            <a:avLst/>
          </a:prstGeom>
          <a:ln w="38100">
            <a:solidFill>
              <a:schemeClr val="accent1">
                <a:lumMod val="7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83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345AE2F0-D286-4463-B7CC-4F92D04AA8D8}"/>
              </a:ext>
            </a:extLst>
          </p:cNvPr>
          <p:cNvPicPr>
            <a:picLocks noChangeAspect="1"/>
          </p:cNvPicPr>
          <p:nvPr/>
        </p:nvPicPr>
        <p:blipFill>
          <a:blip r:embed="rId2"/>
          <a:stretch>
            <a:fillRect/>
          </a:stretch>
        </p:blipFill>
        <p:spPr>
          <a:xfrm>
            <a:off x="96730" y="1394369"/>
            <a:ext cx="8950539" cy="4664916"/>
          </a:xfrm>
          <a:prstGeom prst="rect">
            <a:avLst/>
          </a:prstGeom>
        </p:spPr>
      </p:pic>
      <p:sp>
        <p:nvSpPr>
          <p:cNvPr id="14" name="CuadroTexto 13">
            <a:extLst>
              <a:ext uri="{FF2B5EF4-FFF2-40B4-BE49-F238E27FC236}">
                <a16:creationId xmlns:a16="http://schemas.microsoft.com/office/drawing/2014/main" id="{2C64A667-9691-4E0A-B681-DC33564D0BB1}"/>
              </a:ext>
            </a:extLst>
          </p:cNvPr>
          <p:cNvSpPr txBox="1"/>
          <p:nvPr/>
        </p:nvSpPr>
        <p:spPr>
          <a:xfrm>
            <a:off x="0" y="162864"/>
            <a:ext cx="9144000" cy="834074"/>
          </a:xfrm>
          <a:prstGeom prst="rect">
            <a:avLst/>
          </a:prstGeom>
          <a:noFill/>
        </p:spPr>
        <p:txBody>
          <a:bodyPr wrap="square" rtlCol="0">
            <a:spAutoFit/>
          </a:bodyPr>
          <a:lstStyle/>
          <a:p>
            <a:pPr algn="ctr" defTabSz="914400">
              <a:lnSpc>
                <a:spcPct val="90000"/>
              </a:lnSpc>
              <a:spcBef>
                <a:spcPct val="0"/>
              </a:spcBef>
              <a:spcAft>
                <a:spcPts val="600"/>
              </a:spcAft>
            </a:pPr>
            <a:r>
              <a:rPr lang="es-ES" sz="2400" b="1" dirty="0">
                <a:solidFill>
                  <a:schemeClr val="accent1">
                    <a:lumMod val="75000"/>
                  </a:schemeClr>
                </a:solidFill>
              </a:rPr>
              <a:t>The variables (cues) </a:t>
            </a:r>
            <a:r>
              <a:rPr lang="es-ES" sz="2400" b="1" dirty="0" err="1">
                <a:solidFill>
                  <a:schemeClr val="accent1">
                    <a:lumMod val="75000"/>
                  </a:schemeClr>
                </a:solidFill>
              </a:rPr>
              <a:t>used</a:t>
            </a:r>
            <a:r>
              <a:rPr lang="es-ES" sz="2400" b="1" dirty="0">
                <a:solidFill>
                  <a:schemeClr val="accent1">
                    <a:lumMod val="75000"/>
                  </a:schemeClr>
                </a:solidFill>
              </a:rPr>
              <a:t> in </a:t>
            </a:r>
            <a:r>
              <a:rPr lang="en-US" sz="2400" b="1" dirty="0">
                <a:solidFill>
                  <a:schemeClr val="accent1">
                    <a:lumMod val="75000"/>
                  </a:schemeClr>
                </a:solidFill>
              </a:rPr>
              <a:t>the </a:t>
            </a:r>
            <a:r>
              <a:rPr lang="es-ES" sz="2400" b="1" dirty="0" err="1">
                <a:solidFill>
                  <a:schemeClr val="accent1">
                    <a:lumMod val="75000"/>
                  </a:schemeClr>
                </a:solidFill>
              </a:rPr>
              <a:t>most</a:t>
            </a:r>
            <a:r>
              <a:rPr lang="es-ES" sz="2400" b="1" dirty="0">
                <a:solidFill>
                  <a:schemeClr val="accent1">
                    <a:lumMod val="75000"/>
                  </a:schemeClr>
                </a:solidFill>
              </a:rPr>
              <a:t> </a:t>
            </a:r>
            <a:r>
              <a:rPr lang="es-ES" sz="2400" b="1" dirty="0" err="1">
                <a:solidFill>
                  <a:schemeClr val="accent1">
                    <a:lumMod val="75000"/>
                  </a:schemeClr>
                </a:solidFill>
              </a:rPr>
              <a:t>accurate</a:t>
            </a:r>
            <a:r>
              <a:rPr lang="es-ES" sz="2400" b="1" dirty="0">
                <a:solidFill>
                  <a:schemeClr val="accent1">
                    <a:lumMod val="75000"/>
                  </a:schemeClr>
                </a:solidFill>
              </a:rPr>
              <a:t> </a:t>
            </a:r>
          </a:p>
          <a:p>
            <a:pPr algn="ctr" defTabSz="914400">
              <a:lnSpc>
                <a:spcPct val="90000"/>
              </a:lnSpc>
              <a:spcBef>
                <a:spcPct val="0"/>
              </a:spcBef>
              <a:spcAft>
                <a:spcPts val="600"/>
              </a:spcAft>
            </a:pPr>
            <a:r>
              <a:rPr lang="es-ES" sz="2400" b="1" dirty="0">
                <a:solidFill>
                  <a:schemeClr val="accent1">
                    <a:lumMod val="75000"/>
                  </a:schemeClr>
                </a:solidFill>
              </a:rPr>
              <a:t>FFT </a:t>
            </a:r>
            <a:r>
              <a:rPr lang="es-ES" sz="2400" b="1" dirty="0" err="1">
                <a:solidFill>
                  <a:schemeClr val="accent1">
                    <a:lumMod val="75000"/>
                  </a:schemeClr>
                </a:solidFill>
              </a:rPr>
              <a:t>trees</a:t>
            </a:r>
            <a:r>
              <a:rPr lang="es-ES" sz="2400" b="1" dirty="0">
                <a:solidFill>
                  <a:schemeClr val="accent1">
                    <a:lumMod val="75000"/>
                  </a:schemeClr>
                </a:solidFill>
              </a:rPr>
              <a:t> reveal </a:t>
            </a:r>
            <a:r>
              <a:rPr lang="es-ES" sz="2400" b="1" dirty="0" err="1">
                <a:solidFill>
                  <a:schemeClr val="accent1">
                    <a:lumMod val="75000"/>
                  </a:schemeClr>
                </a:solidFill>
              </a:rPr>
              <a:t>the</a:t>
            </a:r>
            <a:r>
              <a:rPr lang="es-ES" sz="2400" b="1" dirty="0">
                <a:solidFill>
                  <a:schemeClr val="accent1">
                    <a:lumMod val="75000"/>
                  </a:schemeClr>
                </a:solidFill>
              </a:rPr>
              <a:t> </a:t>
            </a:r>
            <a:r>
              <a:rPr lang="es-ES" sz="2400" b="1" dirty="0" err="1">
                <a:solidFill>
                  <a:schemeClr val="accent1">
                    <a:lumMod val="75000"/>
                  </a:schemeClr>
                </a:solidFill>
              </a:rPr>
              <a:t>importance</a:t>
            </a:r>
            <a:r>
              <a:rPr lang="es-ES" sz="2400" b="1" dirty="0">
                <a:solidFill>
                  <a:schemeClr val="accent1">
                    <a:lumMod val="75000"/>
                  </a:schemeClr>
                </a:solidFill>
              </a:rPr>
              <a:t> of </a:t>
            </a:r>
            <a:r>
              <a:rPr lang="es-ES" sz="2400" b="1" dirty="0" err="1">
                <a:solidFill>
                  <a:schemeClr val="accent1">
                    <a:lumMod val="75000"/>
                  </a:schemeClr>
                </a:solidFill>
              </a:rPr>
              <a:t>each</a:t>
            </a:r>
            <a:r>
              <a:rPr lang="es-ES" sz="2400" b="1" dirty="0">
                <a:solidFill>
                  <a:schemeClr val="accent1">
                    <a:lumMod val="75000"/>
                  </a:schemeClr>
                </a:solidFill>
              </a:rPr>
              <a:t> SDHI</a:t>
            </a:r>
          </a:p>
        </p:txBody>
      </p:sp>
      <p:sp>
        <p:nvSpPr>
          <p:cNvPr id="17" name="CuadroTexto 16">
            <a:extLst>
              <a:ext uri="{FF2B5EF4-FFF2-40B4-BE49-F238E27FC236}">
                <a16:creationId xmlns:a16="http://schemas.microsoft.com/office/drawing/2014/main" id="{1FCBF22D-93FF-4C4E-8D13-A7658CB69D4A}"/>
              </a:ext>
            </a:extLst>
          </p:cNvPr>
          <p:cNvSpPr txBox="1"/>
          <p:nvPr/>
        </p:nvSpPr>
        <p:spPr>
          <a:xfrm>
            <a:off x="193461" y="1182834"/>
            <a:ext cx="3647020" cy="276999"/>
          </a:xfrm>
          <a:prstGeom prst="rect">
            <a:avLst/>
          </a:prstGeom>
          <a:noFill/>
        </p:spPr>
        <p:txBody>
          <a:bodyPr wrap="square" rtlCol="0">
            <a:spAutoFit/>
          </a:bodyPr>
          <a:lstStyle/>
          <a:p>
            <a:pPr algn="ctr"/>
            <a:r>
              <a:rPr lang="es-ES" sz="1200" b="1" dirty="0">
                <a:solidFill>
                  <a:srgbClr val="00B050"/>
                </a:solidFill>
              </a:rPr>
              <a:t>Cues </a:t>
            </a:r>
            <a:r>
              <a:rPr lang="es-ES" sz="1200" b="1" dirty="0" err="1">
                <a:solidFill>
                  <a:srgbClr val="00B050"/>
                </a:solidFill>
              </a:rPr>
              <a:t>for</a:t>
            </a:r>
            <a:r>
              <a:rPr lang="es-ES" sz="1200" b="1" dirty="0">
                <a:solidFill>
                  <a:srgbClr val="00B050"/>
                </a:solidFill>
              </a:rPr>
              <a:t> </a:t>
            </a:r>
            <a:r>
              <a:rPr lang="es-ES" sz="1200" b="1" dirty="0" err="1">
                <a:solidFill>
                  <a:srgbClr val="00B050"/>
                </a:solidFill>
              </a:rPr>
              <a:t>detecting</a:t>
            </a:r>
            <a:r>
              <a:rPr lang="es-ES" sz="1200" b="1" dirty="0">
                <a:solidFill>
                  <a:srgbClr val="00B050"/>
                </a:solidFill>
              </a:rPr>
              <a:t> NPP </a:t>
            </a:r>
            <a:r>
              <a:rPr lang="es-ES" sz="1200" b="1" dirty="0" err="1">
                <a:solidFill>
                  <a:srgbClr val="00B050"/>
                </a:solidFill>
              </a:rPr>
              <a:t>anomalies</a:t>
            </a:r>
            <a:r>
              <a:rPr lang="es-ES" sz="1200" b="1" dirty="0">
                <a:solidFill>
                  <a:srgbClr val="00B050"/>
                </a:solidFill>
              </a:rPr>
              <a:t> &lt;-0.5 </a:t>
            </a:r>
            <a:r>
              <a:rPr lang="el-GR" sz="1200" b="1" dirty="0">
                <a:solidFill>
                  <a:srgbClr val="00B050"/>
                </a:solidFill>
              </a:rPr>
              <a:t>σ</a:t>
            </a:r>
            <a:endParaRPr lang="es-ES" sz="1200" b="1" dirty="0">
              <a:solidFill>
                <a:srgbClr val="00B050"/>
              </a:solidFill>
            </a:endParaRPr>
          </a:p>
        </p:txBody>
      </p:sp>
      <p:sp>
        <p:nvSpPr>
          <p:cNvPr id="19" name="CuadroTexto 18">
            <a:extLst>
              <a:ext uri="{FF2B5EF4-FFF2-40B4-BE49-F238E27FC236}">
                <a16:creationId xmlns:a16="http://schemas.microsoft.com/office/drawing/2014/main" id="{47C3959A-E790-4A9D-8D9E-7781966A33C1}"/>
              </a:ext>
            </a:extLst>
          </p:cNvPr>
          <p:cNvSpPr txBox="1"/>
          <p:nvPr/>
        </p:nvSpPr>
        <p:spPr>
          <a:xfrm>
            <a:off x="4101934" y="1182834"/>
            <a:ext cx="3647020" cy="276999"/>
          </a:xfrm>
          <a:prstGeom prst="rect">
            <a:avLst/>
          </a:prstGeom>
          <a:noFill/>
        </p:spPr>
        <p:txBody>
          <a:bodyPr wrap="square" rtlCol="0">
            <a:spAutoFit/>
          </a:bodyPr>
          <a:lstStyle/>
          <a:p>
            <a:pPr algn="ctr"/>
            <a:r>
              <a:rPr lang="es-ES" sz="1200" b="1" dirty="0">
                <a:solidFill>
                  <a:srgbClr val="00B050"/>
                </a:solidFill>
              </a:rPr>
              <a:t>Cues </a:t>
            </a:r>
            <a:r>
              <a:rPr lang="es-ES" sz="1200" b="1" dirty="0" err="1">
                <a:solidFill>
                  <a:srgbClr val="00B050"/>
                </a:solidFill>
              </a:rPr>
              <a:t>for</a:t>
            </a:r>
            <a:r>
              <a:rPr lang="es-ES" sz="1200" b="1" dirty="0">
                <a:solidFill>
                  <a:srgbClr val="00B050"/>
                </a:solidFill>
              </a:rPr>
              <a:t> </a:t>
            </a:r>
            <a:r>
              <a:rPr lang="es-ES" sz="1200" b="1" dirty="0" err="1">
                <a:solidFill>
                  <a:srgbClr val="00B050"/>
                </a:solidFill>
              </a:rPr>
              <a:t>detecting</a:t>
            </a:r>
            <a:r>
              <a:rPr lang="es-ES" sz="1200" b="1" dirty="0">
                <a:solidFill>
                  <a:srgbClr val="00B050"/>
                </a:solidFill>
              </a:rPr>
              <a:t> NPP </a:t>
            </a:r>
            <a:r>
              <a:rPr lang="es-ES" sz="1200" b="1" dirty="0" err="1">
                <a:solidFill>
                  <a:srgbClr val="00B050"/>
                </a:solidFill>
              </a:rPr>
              <a:t>anomalies</a:t>
            </a:r>
            <a:r>
              <a:rPr lang="es-ES" sz="1200" b="1" dirty="0">
                <a:solidFill>
                  <a:srgbClr val="00B050"/>
                </a:solidFill>
              </a:rPr>
              <a:t> &lt;-1 </a:t>
            </a:r>
            <a:r>
              <a:rPr lang="el-GR" sz="1200" b="1" dirty="0">
                <a:solidFill>
                  <a:srgbClr val="00B050"/>
                </a:solidFill>
              </a:rPr>
              <a:t>σ</a:t>
            </a:r>
            <a:endParaRPr lang="es-ES" sz="1200" b="1" dirty="0">
              <a:solidFill>
                <a:srgbClr val="00B050"/>
              </a:solidFill>
            </a:endParaRPr>
          </a:p>
        </p:txBody>
      </p:sp>
      <p:sp>
        <p:nvSpPr>
          <p:cNvPr id="20" name="CuadroTexto 19">
            <a:extLst>
              <a:ext uri="{FF2B5EF4-FFF2-40B4-BE49-F238E27FC236}">
                <a16:creationId xmlns:a16="http://schemas.microsoft.com/office/drawing/2014/main" id="{5EFEA131-5068-4EE0-94E3-402F806F8604}"/>
              </a:ext>
            </a:extLst>
          </p:cNvPr>
          <p:cNvSpPr txBox="1"/>
          <p:nvPr/>
        </p:nvSpPr>
        <p:spPr>
          <a:xfrm>
            <a:off x="193460" y="4065918"/>
            <a:ext cx="3908473" cy="276999"/>
          </a:xfrm>
          <a:prstGeom prst="rect">
            <a:avLst/>
          </a:prstGeom>
          <a:noFill/>
        </p:spPr>
        <p:txBody>
          <a:bodyPr wrap="square" rtlCol="0">
            <a:spAutoFit/>
          </a:bodyPr>
          <a:lstStyle/>
          <a:p>
            <a:pPr algn="ctr"/>
            <a:r>
              <a:rPr lang="es-ES" sz="1200" b="1" dirty="0">
                <a:solidFill>
                  <a:srgbClr val="FF0000"/>
                </a:solidFill>
              </a:rPr>
              <a:t>Cues </a:t>
            </a:r>
            <a:r>
              <a:rPr lang="es-ES" sz="1200" b="1" dirty="0" err="1">
                <a:solidFill>
                  <a:srgbClr val="FF0000"/>
                </a:solidFill>
              </a:rPr>
              <a:t>for</a:t>
            </a:r>
            <a:r>
              <a:rPr lang="es-ES" sz="1200" b="1" dirty="0">
                <a:solidFill>
                  <a:srgbClr val="FF0000"/>
                </a:solidFill>
              </a:rPr>
              <a:t> </a:t>
            </a:r>
            <a:r>
              <a:rPr lang="es-ES" sz="1200" b="1" dirty="0" err="1">
                <a:solidFill>
                  <a:srgbClr val="FF0000"/>
                </a:solidFill>
              </a:rPr>
              <a:t>detecting</a:t>
            </a:r>
            <a:r>
              <a:rPr lang="es-ES" sz="1200" b="1" dirty="0">
                <a:solidFill>
                  <a:srgbClr val="FF0000"/>
                </a:solidFill>
              </a:rPr>
              <a:t> </a:t>
            </a:r>
            <a:r>
              <a:rPr lang="es-ES" sz="1200" b="1" dirty="0" err="1">
                <a:solidFill>
                  <a:srgbClr val="FF0000"/>
                </a:solidFill>
              </a:rPr>
              <a:t>anomalies</a:t>
            </a:r>
            <a:r>
              <a:rPr lang="es-ES" sz="1200" b="1" dirty="0">
                <a:solidFill>
                  <a:srgbClr val="FF0000"/>
                </a:solidFill>
              </a:rPr>
              <a:t> in </a:t>
            </a:r>
            <a:r>
              <a:rPr lang="es-ES" sz="1200" b="1" dirty="0" err="1">
                <a:solidFill>
                  <a:srgbClr val="FF0000"/>
                </a:solidFill>
              </a:rPr>
              <a:t>the</a:t>
            </a:r>
            <a:r>
              <a:rPr lang="es-ES" sz="1200" b="1" dirty="0">
                <a:solidFill>
                  <a:srgbClr val="FF0000"/>
                </a:solidFill>
              </a:rPr>
              <a:t> </a:t>
            </a:r>
            <a:r>
              <a:rPr lang="es-ES" sz="1200" b="1" dirty="0" err="1">
                <a:solidFill>
                  <a:srgbClr val="FF0000"/>
                </a:solidFill>
              </a:rPr>
              <a:t>burned</a:t>
            </a:r>
            <a:r>
              <a:rPr lang="es-ES" sz="1200" b="1" dirty="0">
                <a:solidFill>
                  <a:srgbClr val="FF0000"/>
                </a:solidFill>
              </a:rPr>
              <a:t> </a:t>
            </a:r>
            <a:r>
              <a:rPr lang="es-ES" sz="1200" b="1" dirty="0" err="1">
                <a:solidFill>
                  <a:srgbClr val="FF0000"/>
                </a:solidFill>
              </a:rPr>
              <a:t>area</a:t>
            </a:r>
            <a:r>
              <a:rPr lang="es-ES" sz="1200" b="1" dirty="0">
                <a:solidFill>
                  <a:srgbClr val="FF0000"/>
                </a:solidFill>
              </a:rPr>
              <a:t> &gt; 0.5 </a:t>
            </a:r>
            <a:r>
              <a:rPr lang="el-GR" sz="1200" b="1" dirty="0">
                <a:solidFill>
                  <a:srgbClr val="FF0000"/>
                </a:solidFill>
              </a:rPr>
              <a:t>σ</a:t>
            </a:r>
            <a:endParaRPr lang="es-ES" sz="1200" b="1" dirty="0">
              <a:solidFill>
                <a:srgbClr val="00B050"/>
              </a:solidFill>
            </a:endParaRPr>
          </a:p>
        </p:txBody>
      </p:sp>
      <p:sp>
        <p:nvSpPr>
          <p:cNvPr id="21" name="CuadroTexto 20">
            <a:extLst>
              <a:ext uri="{FF2B5EF4-FFF2-40B4-BE49-F238E27FC236}">
                <a16:creationId xmlns:a16="http://schemas.microsoft.com/office/drawing/2014/main" id="{BD03874B-C397-4148-A168-6B41CEDDBA23}"/>
              </a:ext>
            </a:extLst>
          </p:cNvPr>
          <p:cNvSpPr txBox="1"/>
          <p:nvPr/>
        </p:nvSpPr>
        <p:spPr>
          <a:xfrm>
            <a:off x="4101934" y="4065918"/>
            <a:ext cx="3908472" cy="276999"/>
          </a:xfrm>
          <a:prstGeom prst="rect">
            <a:avLst/>
          </a:prstGeom>
          <a:noFill/>
        </p:spPr>
        <p:txBody>
          <a:bodyPr wrap="square" rtlCol="0">
            <a:spAutoFit/>
          </a:bodyPr>
          <a:lstStyle/>
          <a:p>
            <a:pPr algn="ctr"/>
            <a:r>
              <a:rPr lang="es-ES" sz="1200" b="1" dirty="0">
                <a:solidFill>
                  <a:srgbClr val="FF0000"/>
                </a:solidFill>
              </a:rPr>
              <a:t>Cues </a:t>
            </a:r>
            <a:r>
              <a:rPr lang="es-ES" sz="1200" b="1" dirty="0" err="1">
                <a:solidFill>
                  <a:srgbClr val="FF0000"/>
                </a:solidFill>
              </a:rPr>
              <a:t>for</a:t>
            </a:r>
            <a:r>
              <a:rPr lang="es-ES" sz="1200" b="1" dirty="0">
                <a:solidFill>
                  <a:srgbClr val="FF0000"/>
                </a:solidFill>
              </a:rPr>
              <a:t> </a:t>
            </a:r>
            <a:r>
              <a:rPr lang="es-ES" sz="1200" b="1" dirty="0" err="1">
                <a:solidFill>
                  <a:srgbClr val="FF0000"/>
                </a:solidFill>
              </a:rPr>
              <a:t>detecting</a:t>
            </a:r>
            <a:r>
              <a:rPr lang="es-ES" sz="1200" b="1" dirty="0">
                <a:solidFill>
                  <a:srgbClr val="FF0000"/>
                </a:solidFill>
              </a:rPr>
              <a:t> </a:t>
            </a:r>
            <a:r>
              <a:rPr lang="es-ES" sz="1200" b="1" dirty="0" err="1">
                <a:solidFill>
                  <a:srgbClr val="FF0000"/>
                </a:solidFill>
              </a:rPr>
              <a:t>anomalies</a:t>
            </a:r>
            <a:r>
              <a:rPr lang="es-ES" sz="1200" b="1" dirty="0">
                <a:solidFill>
                  <a:srgbClr val="FF0000"/>
                </a:solidFill>
              </a:rPr>
              <a:t> in </a:t>
            </a:r>
            <a:r>
              <a:rPr lang="es-ES" sz="1200" b="1" dirty="0" err="1">
                <a:solidFill>
                  <a:srgbClr val="FF0000"/>
                </a:solidFill>
              </a:rPr>
              <a:t>the</a:t>
            </a:r>
            <a:r>
              <a:rPr lang="es-ES" sz="1200" b="1" dirty="0">
                <a:solidFill>
                  <a:srgbClr val="FF0000"/>
                </a:solidFill>
              </a:rPr>
              <a:t> </a:t>
            </a:r>
            <a:r>
              <a:rPr lang="es-ES" sz="1200" b="1" dirty="0" err="1">
                <a:solidFill>
                  <a:srgbClr val="FF0000"/>
                </a:solidFill>
              </a:rPr>
              <a:t>burned</a:t>
            </a:r>
            <a:r>
              <a:rPr lang="es-ES" sz="1200" b="1" dirty="0">
                <a:solidFill>
                  <a:srgbClr val="FF0000"/>
                </a:solidFill>
              </a:rPr>
              <a:t> </a:t>
            </a:r>
            <a:r>
              <a:rPr lang="es-ES" sz="1200" b="1" dirty="0" err="1">
                <a:solidFill>
                  <a:srgbClr val="FF0000"/>
                </a:solidFill>
              </a:rPr>
              <a:t>area</a:t>
            </a:r>
            <a:r>
              <a:rPr lang="es-ES" sz="1200" b="1" dirty="0">
                <a:solidFill>
                  <a:srgbClr val="FF0000"/>
                </a:solidFill>
              </a:rPr>
              <a:t> &gt; 1 </a:t>
            </a:r>
            <a:r>
              <a:rPr lang="el-GR" sz="1200" b="1" dirty="0">
                <a:solidFill>
                  <a:srgbClr val="FF0000"/>
                </a:solidFill>
              </a:rPr>
              <a:t>σ</a:t>
            </a:r>
            <a:endParaRPr lang="es-ES" sz="1200" b="1" dirty="0">
              <a:solidFill>
                <a:srgbClr val="00B050"/>
              </a:solidFill>
            </a:endParaRPr>
          </a:p>
        </p:txBody>
      </p:sp>
      <p:sp>
        <p:nvSpPr>
          <p:cNvPr id="25" name="CuadroTexto 24">
            <a:extLst>
              <a:ext uri="{FF2B5EF4-FFF2-40B4-BE49-F238E27FC236}">
                <a16:creationId xmlns:a16="http://schemas.microsoft.com/office/drawing/2014/main" id="{58428FC7-5F21-4467-AD67-50A24FA5FACC}"/>
              </a:ext>
            </a:extLst>
          </p:cNvPr>
          <p:cNvSpPr txBox="1"/>
          <p:nvPr/>
        </p:nvSpPr>
        <p:spPr>
          <a:xfrm>
            <a:off x="546325" y="3029394"/>
            <a:ext cx="7111217" cy="692497"/>
          </a:xfrm>
          <a:prstGeom prst="rect">
            <a:avLst/>
          </a:prstGeom>
          <a:noFill/>
        </p:spPr>
        <p:txBody>
          <a:bodyPr wrap="square">
            <a:spAutoFit/>
          </a:bodyPr>
          <a:lstStyle/>
          <a:p>
            <a:pPr marL="285750" indent="-285750" algn="just">
              <a:buFont typeface="Arial" panose="020B0604020202020204" pitchFamily="34" charset="0"/>
              <a:buChar char="•"/>
            </a:pPr>
            <a:r>
              <a:rPr lang="en-US" sz="1300" b="0" i="0" dirty="0">
                <a:solidFill>
                  <a:srgbClr val="00B050"/>
                </a:solidFill>
                <a:effectLst/>
              </a:rPr>
              <a:t>Similar use of the cues </a:t>
            </a:r>
            <a:r>
              <a:rPr lang="en-US" sz="1300" b="0" i="0" dirty="0">
                <a:solidFill>
                  <a:srgbClr val="000000"/>
                </a:solidFill>
                <a:effectLst/>
              </a:rPr>
              <a:t>for the two thresholds, with nuances</a:t>
            </a:r>
          </a:p>
          <a:p>
            <a:pPr marL="285750" indent="-285750" algn="just">
              <a:buFont typeface="Arial" panose="020B0604020202020204" pitchFamily="34" charset="0"/>
              <a:buChar char="•"/>
            </a:pPr>
            <a:r>
              <a:rPr lang="en-US" sz="1300" dirty="0">
                <a:solidFill>
                  <a:srgbClr val="00B050"/>
                </a:solidFill>
              </a:rPr>
              <a:t>Shorter timescales </a:t>
            </a:r>
            <a:r>
              <a:rPr lang="en-US" sz="1300" dirty="0">
                <a:solidFill>
                  <a:srgbClr val="000000"/>
                </a:solidFill>
              </a:rPr>
              <a:t>of drought are the most used</a:t>
            </a:r>
          </a:p>
          <a:p>
            <a:pPr marL="285750" indent="-285750" algn="just">
              <a:buFont typeface="Arial" panose="020B0604020202020204" pitchFamily="34" charset="0"/>
              <a:buChar char="•"/>
            </a:pPr>
            <a:r>
              <a:rPr lang="en-US" sz="1300" dirty="0">
                <a:solidFill>
                  <a:srgbClr val="000000"/>
                </a:solidFill>
              </a:rPr>
              <a:t>Less use of the SPEI drought indices in the prediction FFT, importance of discharge indices</a:t>
            </a:r>
            <a:endParaRPr lang="es-ES" sz="1300" dirty="0"/>
          </a:p>
        </p:txBody>
      </p:sp>
      <p:pic>
        <p:nvPicPr>
          <p:cNvPr id="26" name="Gráfico 25" descr="Coral con relleno sólido">
            <a:extLst>
              <a:ext uri="{FF2B5EF4-FFF2-40B4-BE49-F238E27FC236}">
                <a16:creationId xmlns:a16="http://schemas.microsoft.com/office/drawing/2014/main" id="{8F8A833C-834B-4989-8B77-4F869E296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4430" y="1182834"/>
            <a:ext cx="457200" cy="457200"/>
          </a:xfrm>
          <a:prstGeom prst="rect">
            <a:avLst/>
          </a:prstGeom>
        </p:spPr>
      </p:pic>
      <p:pic>
        <p:nvPicPr>
          <p:cNvPr id="27" name="Gráfico 26" descr="Hoguera con relleno sólido">
            <a:extLst>
              <a:ext uri="{FF2B5EF4-FFF2-40B4-BE49-F238E27FC236}">
                <a16:creationId xmlns:a16="http://schemas.microsoft.com/office/drawing/2014/main" id="{EA1EBC0C-7727-4989-A1ED-8631E33334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4430" y="4066781"/>
            <a:ext cx="457200" cy="457200"/>
          </a:xfrm>
          <a:prstGeom prst="rect">
            <a:avLst/>
          </a:prstGeom>
        </p:spPr>
      </p:pic>
      <p:sp>
        <p:nvSpPr>
          <p:cNvPr id="28" name="CuadroTexto 27">
            <a:extLst>
              <a:ext uri="{FF2B5EF4-FFF2-40B4-BE49-F238E27FC236}">
                <a16:creationId xmlns:a16="http://schemas.microsoft.com/office/drawing/2014/main" id="{83EF2543-4CAE-4BF7-9D01-19CE290536E0}"/>
              </a:ext>
            </a:extLst>
          </p:cNvPr>
          <p:cNvSpPr txBox="1"/>
          <p:nvPr/>
        </p:nvSpPr>
        <p:spPr>
          <a:xfrm>
            <a:off x="546325" y="5924571"/>
            <a:ext cx="7937275" cy="692497"/>
          </a:xfrm>
          <a:prstGeom prst="rect">
            <a:avLst/>
          </a:prstGeom>
          <a:noFill/>
        </p:spPr>
        <p:txBody>
          <a:bodyPr wrap="square">
            <a:spAutoFit/>
          </a:bodyPr>
          <a:lstStyle/>
          <a:p>
            <a:pPr marL="285750" indent="-285750" algn="just">
              <a:buFont typeface="Arial" panose="020B0604020202020204" pitchFamily="34" charset="0"/>
              <a:buChar char="•"/>
            </a:pPr>
            <a:r>
              <a:rPr lang="en-US" sz="1300" b="0" i="0" dirty="0">
                <a:solidFill>
                  <a:srgbClr val="FF0000"/>
                </a:solidFill>
                <a:effectLst/>
              </a:rPr>
              <a:t>Distinct use of the cues </a:t>
            </a:r>
            <a:r>
              <a:rPr lang="en-US" sz="1300" b="0" i="0" dirty="0">
                <a:solidFill>
                  <a:srgbClr val="000000"/>
                </a:solidFill>
                <a:effectLst/>
              </a:rPr>
              <a:t>for the two thresholds, more </a:t>
            </a:r>
            <a:r>
              <a:rPr lang="en-US" sz="1300" b="0" i="0" dirty="0">
                <a:solidFill>
                  <a:srgbClr val="FF0000"/>
                </a:solidFill>
                <a:effectLst/>
              </a:rPr>
              <a:t>importance of SPI for severe anomalies</a:t>
            </a:r>
          </a:p>
          <a:p>
            <a:pPr marL="285750" indent="-285750" algn="just">
              <a:buFont typeface="Arial" panose="020B0604020202020204" pitchFamily="34" charset="0"/>
              <a:buChar char="•"/>
            </a:pPr>
            <a:r>
              <a:rPr lang="en-US" sz="1300" dirty="0">
                <a:solidFill>
                  <a:srgbClr val="FF0000"/>
                </a:solidFill>
              </a:rPr>
              <a:t>Balanced importance of different timescales of drought</a:t>
            </a:r>
            <a:r>
              <a:rPr lang="en-US" sz="1300" dirty="0">
                <a:solidFill>
                  <a:srgbClr val="000000"/>
                </a:solidFill>
              </a:rPr>
              <a:t>, long-term droughts are important</a:t>
            </a:r>
          </a:p>
          <a:p>
            <a:pPr marL="285750" indent="-285750" algn="just">
              <a:buFont typeface="Arial" panose="020B0604020202020204" pitchFamily="34" charset="0"/>
              <a:buChar char="•"/>
            </a:pPr>
            <a:r>
              <a:rPr lang="en-US" sz="1300" dirty="0">
                <a:solidFill>
                  <a:srgbClr val="000000"/>
                </a:solidFill>
              </a:rPr>
              <a:t>Less use of the SPEI drought indices in the prediction FFT, for mild anomalies the rest of varieties are used</a:t>
            </a:r>
            <a:endParaRPr lang="es-ES" sz="1300" dirty="0"/>
          </a:p>
        </p:txBody>
      </p:sp>
      <p:cxnSp>
        <p:nvCxnSpPr>
          <p:cNvPr id="32" name="Conector recto 31">
            <a:extLst>
              <a:ext uri="{FF2B5EF4-FFF2-40B4-BE49-F238E27FC236}">
                <a16:creationId xmlns:a16="http://schemas.microsoft.com/office/drawing/2014/main" id="{9DD11D52-CEA6-4EB7-9DD2-C16CB1A0AB6B}"/>
              </a:ext>
            </a:extLst>
          </p:cNvPr>
          <p:cNvCxnSpPr>
            <a:cxnSpLocks/>
          </p:cNvCxnSpPr>
          <p:nvPr/>
        </p:nvCxnSpPr>
        <p:spPr>
          <a:xfrm>
            <a:off x="546325" y="3854382"/>
            <a:ext cx="7784875" cy="0"/>
          </a:xfrm>
          <a:prstGeom prst="line">
            <a:avLst/>
          </a:prstGeom>
          <a:ln w="38100">
            <a:solidFill>
              <a:schemeClr val="accent1">
                <a:lumMod val="7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23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7879188-D560-4967-8419-7B284C7C01F9}"/>
              </a:ext>
            </a:extLst>
          </p:cNvPr>
          <p:cNvSpPr txBox="1"/>
          <p:nvPr/>
        </p:nvSpPr>
        <p:spPr>
          <a:xfrm>
            <a:off x="-309489" y="1429489"/>
            <a:ext cx="9144000" cy="473976"/>
          </a:xfrm>
          <a:prstGeom prst="rect">
            <a:avLst/>
          </a:prstGeom>
          <a:noFill/>
        </p:spPr>
        <p:txBody>
          <a:bodyPr wrap="square">
            <a:spAutoFit/>
          </a:bodyPr>
          <a:lstStyle/>
          <a:p>
            <a:pPr algn="ctr" defTabSz="914400">
              <a:lnSpc>
                <a:spcPct val="90000"/>
              </a:lnSpc>
              <a:spcBef>
                <a:spcPct val="0"/>
              </a:spcBef>
              <a:spcAft>
                <a:spcPts val="600"/>
              </a:spcAft>
            </a:pPr>
            <a:r>
              <a:rPr lang="es-ES" sz="1100" b="1" dirty="0">
                <a:solidFill>
                  <a:srgbClr val="00B050"/>
                </a:solidFill>
              </a:rPr>
              <a:t>Variables (cues) </a:t>
            </a:r>
            <a:r>
              <a:rPr lang="es-ES" sz="1100" b="1" dirty="0" err="1">
                <a:solidFill>
                  <a:srgbClr val="00B050"/>
                </a:solidFill>
              </a:rPr>
              <a:t>intervening</a:t>
            </a:r>
            <a:r>
              <a:rPr lang="es-ES" sz="1100" b="1" dirty="0">
                <a:solidFill>
                  <a:srgbClr val="00B050"/>
                </a:solidFill>
              </a:rPr>
              <a:t> in </a:t>
            </a:r>
            <a:r>
              <a:rPr lang="en-US" sz="1100" b="1" dirty="0">
                <a:solidFill>
                  <a:srgbClr val="00B050"/>
                </a:solidFill>
              </a:rPr>
              <a:t>the most accurate tree of</a:t>
            </a:r>
            <a:r>
              <a:rPr lang="es-ES" sz="1100" b="1" dirty="0">
                <a:solidFill>
                  <a:srgbClr val="00B050"/>
                </a:solidFill>
              </a:rPr>
              <a:t> </a:t>
            </a:r>
            <a:r>
              <a:rPr lang="es-ES" sz="1100" b="1" dirty="0" err="1">
                <a:solidFill>
                  <a:srgbClr val="00B050"/>
                </a:solidFill>
              </a:rPr>
              <a:t>each</a:t>
            </a:r>
            <a:r>
              <a:rPr lang="es-ES" sz="1100" b="1" dirty="0">
                <a:solidFill>
                  <a:srgbClr val="00B050"/>
                </a:solidFill>
              </a:rPr>
              <a:t> administrative </a:t>
            </a:r>
          </a:p>
          <a:p>
            <a:pPr algn="ctr" defTabSz="914400">
              <a:lnSpc>
                <a:spcPct val="90000"/>
              </a:lnSpc>
              <a:spcBef>
                <a:spcPct val="0"/>
              </a:spcBef>
              <a:spcAft>
                <a:spcPts val="600"/>
              </a:spcAft>
            </a:pPr>
            <a:r>
              <a:rPr lang="es-ES" sz="1100" b="1" dirty="0" err="1">
                <a:solidFill>
                  <a:srgbClr val="00B050"/>
                </a:solidFill>
              </a:rPr>
              <a:t>unit</a:t>
            </a:r>
            <a:r>
              <a:rPr lang="es-ES" sz="1100" b="1" dirty="0">
                <a:solidFill>
                  <a:srgbClr val="00B050"/>
                </a:solidFill>
              </a:rPr>
              <a:t> </a:t>
            </a:r>
            <a:r>
              <a:rPr lang="es-ES" sz="1100" b="1" dirty="0" err="1">
                <a:solidFill>
                  <a:srgbClr val="00B050"/>
                </a:solidFill>
              </a:rPr>
              <a:t>detecting</a:t>
            </a:r>
            <a:r>
              <a:rPr lang="es-ES" sz="1100" b="1" dirty="0">
                <a:solidFill>
                  <a:srgbClr val="00B050"/>
                </a:solidFill>
              </a:rPr>
              <a:t> NDVI </a:t>
            </a:r>
            <a:r>
              <a:rPr lang="es-ES" sz="1100" b="1" dirty="0" err="1">
                <a:solidFill>
                  <a:srgbClr val="00B050"/>
                </a:solidFill>
              </a:rPr>
              <a:t>anomalies</a:t>
            </a:r>
            <a:r>
              <a:rPr lang="es-ES" sz="1100" b="1" dirty="0">
                <a:solidFill>
                  <a:srgbClr val="00B050"/>
                </a:solidFill>
              </a:rPr>
              <a:t> &lt;-1</a:t>
            </a:r>
            <a:r>
              <a:rPr lang="el-GR" sz="1100" b="1" dirty="0">
                <a:solidFill>
                  <a:srgbClr val="00B050"/>
                </a:solidFill>
              </a:rPr>
              <a:t>σ</a:t>
            </a:r>
            <a:r>
              <a:rPr lang="es-ES" sz="1100" b="1" dirty="0">
                <a:solidFill>
                  <a:srgbClr val="00B050"/>
                </a:solidFill>
              </a:rPr>
              <a:t>, and </a:t>
            </a:r>
            <a:r>
              <a:rPr lang="es-ES" sz="1100" b="1" dirty="0" err="1">
                <a:solidFill>
                  <a:srgbClr val="00B050"/>
                </a:solidFill>
              </a:rPr>
              <a:t>their</a:t>
            </a:r>
            <a:r>
              <a:rPr lang="es-ES" sz="1100" b="1" dirty="0">
                <a:solidFill>
                  <a:srgbClr val="00B050"/>
                </a:solidFill>
              </a:rPr>
              <a:t> position in </a:t>
            </a:r>
            <a:r>
              <a:rPr lang="es-ES" sz="1100" b="1" dirty="0" err="1">
                <a:solidFill>
                  <a:srgbClr val="00B050"/>
                </a:solidFill>
              </a:rPr>
              <a:t>the</a:t>
            </a:r>
            <a:r>
              <a:rPr lang="es-ES" sz="1100" b="1" dirty="0">
                <a:solidFill>
                  <a:srgbClr val="00B050"/>
                </a:solidFill>
              </a:rPr>
              <a:t> </a:t>
            </a:r>
            <a:r>
              <a:rPr lang="es-ES" sz="1100" b="1" dirty="0" err="1">
                <a:solidFill>
                  <a:srgbClr val="00B050"/>
                </a:solidFill>
              </a:rPr>
              <a:t>tree</a:t>
            </a:r>
            <a:endParaRPr lang="es-ES" sz="1100" b="1" dirty="0">
              <a:solidFill>
                <a:srgbClr val="00B050"/>
              </a:solidFill>
            </a:endParaRPr>
          </a:p>
        </p:txBody>
      </p:sp>
      <p:pic>
        <p:nvPicPr>
          <p:cNvPr id="2" name="Imagen 1">
            <a:extLst>
              <a:ext uri="{FF2B5EF4-FFF2-40B4-BE49-F238E27FC236}">
                <a16:creationId xmlns:a16="http://schemas.microsoft.com/office/drawing/2014/main" id="{C77A8C12-E3BA-4DB9-8C06-475F46DF5642}"/>
              </a:ext>
            </a:extLst>
          </p:cNvPr>
          <p:cNvPicPr>
            <a:picLocks noChangeAspect="1"/>
          </p:cNvPicPr>
          <p:nvPr/>
        </p:nvPicPr>
        <p:blipFill rotWithShape="1">
          <a:blip r:embed="rId2"/>
          <a:srcRect l="7539"/>
          <a:stretch/>
        </p:blipFill>
        <p:spPr>
          <a:xfrm>
            <a:off x="770308" y="1903465"/>
            <a:ext cx="7596196" cy="4650785"/>
          </a:xfrm>
          <a:prstGeom prst="rect">
            <a:avLst/>
          </a:prstGeom>
        </p:spPr>
      </p:pic>
      <p:sp>
        <p:nvSpPr>
          <p:cNvPr id="52" name="CuadroTexto 51">
            <a:extLst>
              <a:ext uri="{FF2B5EF4-FFF2-40B4-BE49-F238E27FC236}">
                <a16:creationId xmlns:a16="http://schemas.microsoft.com/office/drawing/2014/main" id="{C2DF1D23-8BB3-4411-8F52-A1748638B6D1}"/>
              </a:ext>
            </a:extLst>
          </p:cNvPr>
          <p:cNvSpPr txBox="1"/>
          <p:nvPr/>
        </p:nvSpPr>
        <p:spPr>
          <a:xfrm>
            <a:off x="721610" y="277823"/>
            <a:ext cx="7693593" cy="978729"/>
          </a:xfrm>
          <a:prstGeom prst="rect">
            <a:avLst/>
          </a:prstGeom>
          <a:noFill/>
        </p:spPr>
        <p:txBody>
          <a:bodyPr wrap="square" rtlCol="0">
            <a:spAutoFit/>
          </a:bodyPr>
          <a:lstStyle/>
          <a:p>
            <a:pPr algn="ctr" defTabSz="914400">
              <a:lnSpc>
                <a:spcPct val="90000"/>
              </a:lnSpc>
              <a:spcBef>
                <a:spcPct val="0"/>
              </a:spcBef>
              <a:spcAft>
                <a:spcPts val="600"/>
              </a:spcAft>
            </a:pPr>
            <a:r>
              <a:rPr lang="es-ES" sz="3200" b="1" dirty="0" err="1">
                <a:solidFill>
                  <a:schemeClr val="accent1">
                    <a:lumMod val="75000"/>
                  </a:schemeClr>
                </a:solidFill>
              </a:rPr>
              <a:t>For</a:t>
            </a:r>
            <a:r>
              <a:rPr lang="es-ES" sz="3200" b="1" dirty="0">
                <a:solidFill>
                  <a:schemeClr val="accent1">
                    <a:lumMod val="75000"/>
                  </a:schemeClr>
                </a:solidFill>
              </a:rPr>
              <a:t> </a:t>
            </a:r>
            <a:r>
              <a:rPr lang="es-ES" sz="3200" b="1" dirty="0" err="1">
                <a:solidFill>
                  <a:schemeClr val="accent1">
                    <a:lumMod val="75000"/>
                  </a:schemeClr>
                </a:solidFill>
              </a:rPr>
              <a:t>each</a:t>
            </a:r>
            <a:r>
              <a:rPr lang="es-ES" sz="3200" b="1" dirty="0">
                <a:solidFill>
                  <a:schemeClr val="accent1">
                    <a:lumMod val="75000"/>
                  </a:schemeClr>
                </a:solidFill>
              </a:rPr>
              <a:t> </a:t>
            </a:r>
            <a:r>
              <a:rPr lang="es-ES" sz="3200" b="1" dirty="0" err="1">
                <a:solidFill>
                  <a:schemeClr val="accent1">
                    <a:lumMod val="75000"/>
                  </a:schemeClr>
                </a:solidFill>
              </a:rPr>
              <a:t>impact</a:t>
            </a:r>
            <a:r>
              <a:rPr lang="es-ES" sz="3200" b="1" dirty="0">
                <a:solidFill>
                  <a:schemeClr val="accent1">
                    <a:lumMod val="75000"/>
                  </a:schemeClr>
                </a:solidFill>
              </a:rPr>
              <a:t> </a:t>
            </a:r>
            <a:r>
              <a:rPr lang="es-ES" sz="3200" b="1" dirty="0" err="1">
                <a:solidFill>
                  <a:schemeClr val="accent1">
                    <a:lumMod val="75000"/>
                  </a:schemeClr>
                </a:solidFill>
              </a:rPr>
              <a:t>type</a:t>
            </a:r>
            <a:r>
              <a:rPr lang="es-ES" sz="3200" b="1" dirty="0">
                <a:solidFill>
                  <a:schemeClr val="accent1">
                    <a:lumMod val="75000"/>
                  </a:schemeClr>
                </a:solidFill>
              </a:rPr>
              <a:t>, </a:t>
            </a:r>
            <a:r>
              <a:rPr lang="es-ES" sz="3200" b="1" dirty="0" err="1">
                <a:solidFill>
                  <a:schemeClr val="accent1">
                    <a:lumMod val="75000"/>
                  </a:schemeClr>
                </a:solidFill>
              </a:rPr>
              <a:t>there</a:t>
            </a:r>
            <a:r>
              <a:rPr lang="es-ES" sz="3200" b="1" dirty="0">
                <a:solidFill>
                  <a:schemeClr val="accent1">
                    <a:lumMod val="75000"/>
                  </a:schemeClr>
                </a:solidFill>
              </a:rPr>
              <a:t> are </a:t>
            </a:r>
            <a:r>
              <a:rPr lang="es-ES" sz="3200" b="1" dirty="0" err="1">
                <a:solidFill>
                  <a:schemeClr val="accent1">
                    <a:lumMod val="75000"/>
                  </a:schemeClr>
                </a:solidFill>
              </a:rPr>
              <a:t>recognizable</a:t>
            </a:r>
            <a:r>
              <a:rPr lang="es-ES" sz="3200" b="1" dirty="0">
                <a:solidFill>
                  <a:schemeClr val="accent1">
                    <a:lumMod val="75000"/>
                  </a:schemeClr>
                </a:solidFill>
              </a:rPr>
              <a:t> </a:t>
            </a:r>
            <a:r>
              <a:rPr lang="es-ES" sz="3200" b="1" dirty="0" err="1">
                <a:solidFill>
                  <a:schemeClr val="accent1">
                    <a:lumMod val="75000"/>
                  </a:schemeClr>
                </a:solidFill>
              </a:rPr>
              <a:t>spatial</a:t>
            </a:r>
            <a:r>
              <a:rPr lang="es-ES" sz="3200" b="1" dirty="0">
                <a:solidFill>
                  <a:schemeClr val="accent1">
                    <a:lumMod val="75000"/>
                  </a:schemeClr>
                </a:solidFill>
              </a:rPr>
              <a:t> </a:t>
            </a:r>
            <a:r>
              <a:rPr lang="es-ES" sz="3200" b="1" dirty="0" err="1">
                <a:solidFill>
                  <a:schemeClr val="accent1">
                    <a:lumMod val="75000"/>
                  </a:schemeClr>
                </a:solidFill>
              </a:rPr>
              <a:t>patterns</a:t>
            </a:r>
            <a:r>
              <a:rPr lang="es-ES" sz="3200" b="1" dirty="0">
                <a:solidFill>
                  <a:schemeClr val="accent1">
                    <a:lumMod val="75000"/>
                  </a:schemeClr>
                </a:solidFill>
              </a:rPr>
              <a:t> in </a:t>
            </a:r>
            <a:r>
              <a:rPr lang="es-ES" sz="3200" b="1" dirty="0" err="1">
                <a:solidFill>
                  <a:schemeClr val="accent1">
                    <a:lumMod val="75000"/>
                  </a:schemeClr>
                </a:solidFill>
              </a:rPr>
              <a:t>the</a:t>
            </a:r>
            <a:r>
              <a:rPr lang="es-ES" sz="3200" b="1" dirty="0">
                <a:solidFill>
                  <a:schemeClr val="accent1">
                    <a:lumMod val="75000"/>
                  </a:schemeClr>
                </a:solidFill>
              </a:rPr>
              <a:t> use of SDHI in </a:t>
            </a:r>
            <a:r>
              <a:rPr lang="es-ES" sz="3200" b="1" dirty="0" err="1">
                <a:solidFill>
                  <a:schemeClr val="accent1">
                    <a:lumMod val="75000"/>
                  </a:schemeClr>
                </a:solidFill>
              </a:rPr>
              <a:t>the</a:t>
            </a:r>
            <a:r>
              <a:rPr lang="es-ES" sz="3200" b="1" dirty="0">
                <a:solidFill>
                  <a:schemeClr val="accent1">
                    <a:lumMod val="75000"/>
                  </a:schemeClr>
                </a:solidFill>
              </a:rPr>
              <a:t> FFT</a:t>
            </a:r>
          </a:p>
        </p:txBody>
      </p:sp>
      <p:pic>
        <p:nvPicPr>
          <p:cNvPr id="4" name="Gráfico 3" descr="Coral con relleno sólido">
            <a:extLst>
              <a:ext uri="{FF2B5EF4-FFF2-40B4-BE49-F238E27FC236}">
                <a16:creationId xmlns:a16="http://schemas.microsoft.com/office/drawing/2014/main" id="{20ECDF8C-99FD-4801-A83B-CF46201891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4742" y="1496342"/>
            <a:ext cx="340271" cy="340271"/>
          </a:xfrm>
          <a:prstGeom prst="rect">
            <a:avLst/>
          </a:prstGeom>
        </p:spPr>
      </p:pic>
    </p:spTree>
    <p:extLst>
      <p:ext uri="{BB962C8B-B14F-4D97-AF65-F5344CB8AC3E}">
        <p14:creationId xmlns:p14="http://schemas.microsoft.com/office/powerpoint/2010/main" val="4039043229"/>
      </p:ext>
    </p:extLst>
  </p:cSld>
  <p:clrMapOvr>
    <a:masterClrMapping/>
  </p:clrMapOvr>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1681</TotalTime>
  <Words>1166</Words>
  <Application>Microsoft Office PowerPoint</Application>
  <PresentationFormat>Presentación en pantalla (4:3)</PresentationFormat>
  <Paragraphs>85</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Limones Rodriguez</dc:creator>
  <cp:lastModifiedBy>Natalia Limones Rodriguez</cp:lastModifiedBy>
  <cp:revision>164</cp:revision>
  <dcterms:created xsi:type="dcterms:W3CDTF">2022-05-09T21:23:30Z</dcterms:created>
  <dcterms:modified xsi:type="dcterms:W3CDTF">2022-05-23T12:40:49Z</dcterms:modified>
</cp:coreProperties>
</file>