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270" r:id="rId3"/>
    <p:sldId id="271" r:id="rId4"/>
    <p:sldId id="278" r:id="rId5"/>
    <p:sldId id="272" r:id="rId6"/>
    <p:sldId id="274" r:id="rId7"/>
    <p:sldId id="276" r:id="rId8"/>
    <p:sldId id="264" r:id="rId9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ben Van Overmeiren" initials="PVO" lastIdx="1" clrIdx="0">
    <p:extLst>
      <p:ext uri="{19B8F6BF-5375-455C-9EA6-DF929625EA0E}">
        <p15:presenceInfo xmlns:p15="http://schemas.microsoft.com/office/powerpoint/2012/main" userId="Preben Van Overmei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00"/>
    <a:srgbClr val="296BCB"/>
    <a:srgbClr val="5B9BD5"/>
    <a:srgbClr val="1E6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020" autoAdjust="0"/>
  </p:normalViewPr>
  <p:slideViewPr>
    <p:cSldViewPr snapToGrid="0" showGuides="1">
      <p:cViewPr varScale="1">
        <p:scale>
          <a:sx n="84" d="100"/>
          <a:sy n="84" d="100"/>
        </p:scale>
        <p:origin x="1830" y="108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9DD40-6711-46ED-A673-9F946A8A72D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A6FD30-246C-40F2-896B-04BB3F2B0FE6}">
      <dgm:prSet phldrT="[Text]"/>
      <dgm:spPr/>
      <dgm:t>
        <a:bodyPr/>
        <a:lstStyle/>
        <a:p>
          <a:r>
            <a:rPr lang="en-US" dirty="0"/>
            <a:t>VOC</a:t>
          </a:r>
        </a:p>
      </dgm:t>
    </dgm:pt>
    <dgm:pt modelId="{C7874E56-8D92-47A1-A27C-F74449E4F34D}" type="parTrans" cxnId="{98FD61F5-317B-4952-9044-0C61134B38CB}">
      <dgm:prSet/>
      <dgm:spPr/>
      <dgm:t>
        <a:bodyPr/>
        <a:lstStyle/>
        <a:p>
          <a:endParaRPr lang="en-US"/>
        </a:p>
      </dgm:t>
    </dgm:pt>
    <dgm:pt modelId="{C414BF8A-D383-45E5-90DA-400EE3854372}" type="sibTrans" cxnId="{98FD61F5-317B-4952-9044-0C61134B38CB}">
      <dgm:prSet/>
      <dgm:spPr/>
      <dgm:t>
        <a:bodyPr/>
        <a:lstStyle/>
        <a:p>
          <a:endParaRPr lang="en-US"/>
        </a:p>
      </dgm:t>
    </dgm:pt>
    <dgm:pt modelId="{E85D99C5-8695-4F7F-8E55-99D202071119}">
      <dgm:prSet phldrT="[Text]" custT="1"/>
      <dgm:spPr/>
      <dgm:t>
        <a:bodyPr/>
        <a:lstStyle/>
        <a:p>
          <a:r>
            <a:rPr lang="en-US" sz="2000" dirty="0"/>
            <a:t>Biogenic or anthropogenic</a:t>
          </a:r>
        </a:p>
      </dgm:t>
    </dgm:pt>
    <dgm:pt modelId="{EEDB5844-6D7E-40D0-961A-AA03BF5B886A}" type="parTrans" cxnId="{9EC632BB-4455-4FB7-ADFE-AD662400FE57}">
      <dgm:prSet/>
      <dgm:spPr/>
      <dgm:t>
        <a:bodyPr/>
        <a:lstStyle/>
        <a:p>
          <a:endParaRPr lang="en-US"/>
        </a:p>
      </dgm:t>
    </dgm:pt>
    <dgm:pt modelId="{96B3C23E-E0CF-4833-A8E6-9D9601B6C1F1}" type="sibTrans" cxnId="{9EC632BB-4455-4FB7-ADFE-AD662400FE57}">
      <dgm:prSet/>
      <dgm:spPr/>
      <dgm:t>
        <a:bodyPr/>
        <a:lstStyle/>
        <a:p>
          <a:endParaRPr lang="en-US"/>
        </a:p>
      </dgm:t>
    </dgm:pt>
    <dgm:pt modelId="{A6028A3C-D739-484E-A1F8-6E54510B374C}">
      <dgm:prSet phldrT="[Text]"/>
      <dgm:spPr/>
      <dgm:t>
        <a:bodyPr/>
        <a:lstStyle/>
        <a:p>
          <a:r>
            <a:rPr lang="en-US" dirty="0"/>
            <a:t>OVOC</a:t>
          </a:r>
        </a:p>
      </dgm:t>
    </dgm:pt>
    <dgm:pt modelId="{970ED2F7-DB5B-49EF-875E-B0F8F17E85CC}" type="parTrans" cxnId="{5D338493-10AB-4636-8F5A-37D0B08B8406}">
      <dgm:prSet/>
      <dgm:spPr/>
      <dgm:t>
        <a:bodyPr/>
        <a:lstStyle/>
        <a:p>
          <a:endParaRPr lang="en-US"/>
        </a:p>
      </dgm:t>
    </dgm:pt>
    <dgm:pt modelId="{5BC597BE-3AA8-467F-BA02-17095C1982B5}" type="sibTrans" cxnId="{5D338493-10AB-4636-8F5A-37D0B08B8406}">
      <dgm:prSet/>
      <dgm:spPr/>
      <dgm:t>
        <a:bodyPr/>
        <a:lstStyle/>
        <a:p>
          <a:endParaRPr lang="en-US"/>
        </a:p>
      </dgm:t>
    </dgm:pt>
    <dgm:pt modelId="{9B5432E9-C424-4BAA-AB0F-901C23E62DAE}">
      <dgm:prSet phldrT="[Text]" custT="1"/>
      <dgm:spPr/>
      <dgm:t>
        <a:bodyPr/>
        <a:lstStyle/>
        <a:p>
          <a:r>
            <a:rPr lang="en-US" sz="2000" dirty="0"/>
            <a:t>Lower volatility</a:t>
          </a:r>
        </a:p>
      </dgm:t>
    </dgm:pt>
    <dgm:pt modelId="{5572F84A-A6EB-4DE1-A76A-8FE323219743}" type="parTrans" cxnId="{070F6E0F-4D69-4BBC-960C-C44BA995F04A}">
      <dgm:prSet/>
      <dgm:spPr/>
      <dgm:t>
        <a:bodyPr/>
        <a:lstStyle/>
        <a:p>
          <a:endParaRPr lang="en-US"/>
        </a:p>
      </dgm:t>
    </dgm:pt>
    <dgm:pt modelId="{55A7040C-5B18-4FBD-8974-2CC78DEB94AA}" type="sibTrans" cxnId="{070F6E0F-4D69-4BBC-960C-C44BA995F04A}">
      <dgm:prSet/>
      <dgm:spPr/>
      <dgm:t>
        <a:bodyPr/>
        <a:lstStyle/>
        <a:p>
          <a:endParaRPr lang="en-US"/>
        </a:p>
      </dgm:t>
    </dgm:pt>
    <dgm:pt modelId="{C9D7D39B-CB72-49D2-BD9F-2FF97A4809B7}">
      <dgm:prSet phldrT="[Text]"/>
      <dgm:spPr/>
      <dgm:t>
        <a:bodyPr/>
        <a:lstStyle/>
        <a:p>
          <a:r>
            <a:rPr lang="en-US" dirty="0"/>
            <a:t>SOA</a:t>
          </a:r>
        </a:p>
      </dgm:t>
    </dgm:pt>
    <dgm:pt modelId="{F9134B77-34EA-4A53-AB39-8D04498CA293}" type="parTrans" cxnId="{79F17A29-A842-4310-9030-6290633F31C7}">
      <dgm:prSet/>
      <dgm:spPr/>
      <dgm:t>
        <a:bodyPr/>
        <a:lstStyle/>
        <a:p>
          <a:endParaRPr lang="en-US"/>
        </a:p>
      </dgm:t>
    </dgm:pt>
    <dgm:pt modelId="{4CFA54E2-E3BF-4735-9303-5683C0EF44D5}" type="sibTrans" cxnId="{79F17A29-A842-4310-9030-6290633F31C7}">
      <dgm:prSet/>
      <dgm:spPr/>
      <dgm:t>
        <a:bodyPr/>
        <a:lstStyle/>
        <a:p>
          <a:endParaRPr lang="en-US"/>
        </a:p>
      </dgm:t>
    </dgm:pt>
    <dgm:pt modelId="{8FD7271E-DC6D-485D-91AD-D00D960754E3}">
      <dgm:prSet phldrT="[Text]" custT="1"/>
      <dgm:spPr/>
      <dgm:t>
        <a:bodyPr/>
        <a:lstStyle/>
        <a:p>
          <a:r>
            <a:rPr lang="en-US" sz="2000" dirty="0"/>
            <a:t>Condensation</a:t>
          </a:r>
        </a:p>
      </dgm:t>
    </dgm:pt>
    <dgm:pt modelId="{19063941-EF44-4ABF-9FDA-C1C1EBFF74F2}" type="parTrans" cxnId="{A3793934-1A7D-4749-B6A9-7D3B33BBB08B}">
      <dgm:prSet/>
      <dgm:spPr/>
      <dgm:t>
        <a:bodyPr/>
        <a:lstStyle/>
        <a:p>
          <a:endParaRPr lang="en-US"/>
        </a:p>
      </dgm:t>
    </dgm:pt>
    <dgm:pt modelId="{2ED0C411-90AF-46F7-A4B2-76C48D66F075}" type="sibTrans" cxnId="{A3793934-1A7D-4749-B6A9-7D3B33BBB08B}">
      <dgm:prSet/>
      <dgm:spPr/>
      <dgm:t>
        <a:bodyPr/>
        <a:lstStyle/>
        <a:p>
          <a:endParaRPr lang="en-US"/>
        </a:p>
      </dgm:t>
    </dgm:pt>
    <dgm:pt modelId="{758155BF-2F36-4C2A-9D06-4E77A14C5938}">
      <dgm:prSet phldrT="[Text]" custT="1"/>
      <dgm:spPr/>
      <dgm:t>
        <a:bodyPr/>
        <a:lstStyle/>
        <a:p>
          <a:r>
            <a:rPr lang="en-US" sz="2000" dirty="0"/>
            <a:t>Reactive uptake</a:t>
          </a:r>
        </a:p>
      </dgm:t>
    </dgm:pt>
    <dgm:pt modelId="{03B7DFA3-C2A8-47A4-81D2-61435E2265A0}" type="parTrans" cxnId="{7A1908C5-303A-4CCA-85EA-5B7324DADB95}">
      <dgm:prSet/>
      <dgm:spPr/>
      <dgm:t>
        <a:bodyPr/>
        <a:lstStyle/>
        <a:p>
          <a:endParaRPr lang="en-US"/>
        </a:p>
      </dgm:t>
    </dgm:pt>
    <dgm:pt modelId="{F4CDCC15-3D7A-4A51-A1B7-1608511026ED}" type="sibTrans" cxnId="{7A1908C5-303A-4CCA-85EA-5B7324DADB95}">
      <dgm:prSet/>
      <dgm:spPr/>
      <dgm:t>
        <a:bodyPr/>
        <a:lstStyle/>
        <a:p>
          <a:endParaRPr lang="en-US"/>
        </a:p>
      </dgm:t>
    </dgm:pt>
    <dgm:pt modelId="{57862311-79A6-48C7-9BEF-FD74604FB22F}">
      <dgm:prSet/>
      <dgm:spPr/>
      <dgm:t>
        <a:bodyPr/>
        <a:lstStyle/>
        <a:p>
          <a:r>
            <a:rPr lang="en-US" dirty="0"/>
            <a:t>CCN</a:t>
          </a:r>
        </a:p>
      </dgm:t>
    </dgm:pt>
    <dgm:pt modelId="{D9B210EF-8D6F-44A2-982D-13E0F78FAC15}" type="parTrans" cxnId="{B0ADDD57-142D-4460-860F-A740B06248FD}">
      <dgm:prSet/>
      <dgm:spPr/>
      <dgm:t>
        <a:bodyPr/>
        <a:lstStyle/>
        <a:p>
          <a:endParaRPr lang="en-US"/>
        </a:p>
      </dgm:t>
    </dgm:pt>
    <dgm:pt modelId="{004DB7CF-9C4E-4E04-B9A1-B2686D14BDB4}" type="sibTrans" cxnId="{B0ADDD57-142D-4460-860F-A740B06248FD}">
      <dgm:prSet/>
      <dgm:spPr/>
      <dgm:t>
        <a:bodyPr/>
        <a:lstStyle/>
        <a:p>
          <a:endParaRPr lang="en-US"/>
        </a:p>
      </dgm:t>
    </dgm:pt>
    <dgm:pt modelId="{E64DFCB0-BA6C-45BE-9B2F-BD5F45D65DA2}">
      <dgm:prSet phldrT="[Text]" custT="1"/>
      <dgm:spPr/>
      <dgm:t>
        <a:bodyPr/>
        <a:lstStyle/>
        <a:p>
          <a:r>
            <a:rPr lang="en-US" sz="2000" dirty="0"/>
            <a:t>Present as trace gas</a:t>
          </a:r>
        </a:p>
      </dgm:t>
    </dgm:pt>
    <dgm:pt modelId="{010B74EE-E8FB-4E20-BB47-688C05715978}" type="parTrans" cxnId="{4449914C-D521-443A-ABF1-8F65F922EF3A}">
      <dgm:prSet/>
      <dgm:spPr/>
      <dgm:t>
        <a:bodyPr/>
        <a:lstStyle/>
        <a:p>
          <a:endParaRPr lang="en-US"/>
        </a:p>
      </dgm:t>
    </dgm:pt>
    <dgm:pt modelId="{0CFA3BA9-5984-4C6F-AF45-8EC9F51BCAB9}" type="sibTrans" cxnId="{4449914C-D521-443A-ABF1-8F65F922EF3A}">
      <dgm:prSet/>
      <dgm:spPr/>
      <dgm:t>
        <a:bodyPr/>
        <a:lstStyle/>
        <a:p>
          <a:endParaRPr lang="en-US"/>
        </a:p>
      </dgm:t>
    </dgm:pt>
    <dgm:pt modelId="{F9FBBCF6-6E9C-4EDC-AC7D-3B34E8F80AE7}">
      <dgm:prSet phldrT="[Text]" custT="1"/>
      <dgm:spPr/>
      <dgm:t>
        <a:bodyPr/>
        <a:lstStyle/>
        <a:p>
          <a:r>
            <a:rPr lang="en-US" sz="2000" dirty="0"/>
            <a:t>Atmospheric oxidation product</a:t>
          </a:r>
        </a:p>
      </dgm:t>
    </dgm:pt>
    <dgm:pt modelId="{F035D2FF-927E-4C7F-AB1E-9DED627C1E39}" type="parTrans" cxnId="{EE9D6B44-A5FF-4038-8978-1150F7861769}">
      <dgm:prSet/>
      <dgm:spPr/>
      <dgm:t>
        <a:bodyPr/>
        <a:lstStyle/>
        <a:p>
          <a:endParaRPr lang="en-US"/>
        </a:p>
      </dgm:t>
    </dgm:pt>
    <dgm:pt modelId="{8A49FCB5-C50B-4120-AFDE-CB26D837EC63}" type="sibTrans" cxnId="{EE9D6B44-A5FF-4038-8978-1150F7861769}">
      <dgm:prSet/>
      <dgm:spPr/>
      <dgm:t>
        <a:bodyPr/>
        <a:lstStyle/>
        <a:p>
          <a:endParaRPr lang="en-US"/>
        </a:p>
      </dgm:t>
    </dgm:pt>
    <dgm:pt modelId="{5F0C1012-EFB9-4051-B6A2-1FB0BCB5C7C2}">
      <dgm:prSet custT="1"/>
      <dgm:spPr/>
      <dgm:t>
        <a:bodyPr/>
        <a:lstStyle/>
        <a:p>
          <a:r>
            <a:rPr lang="en-US" sz="2000" dirty="0"/>
            <a:t>Cloud formation</a:t>
          </a:r>
        </a:p>
      </dgm:t>
    </dgm:pt>
    <dgm:pt modelId="{B4E17549-525F-4D93-A2C6-2F86A7F55C1E}" type="parTrans" cxnId="{A5F80680-DF40-4EA9-B5E3-D384699DAF8C}">
      <dgm:prSet/>
      <dgm:spPr/>
      <dgm:t>
        <a:bodyPr/>
        <a:lstStyle/>
        <a:p>
          <a:endParaRPr lang="en-US"/>
        </a:p>
      </dgm:t>
    </dgm:pt>
    <dgm:pt modelId="{6E06E1D5-17E8-407F-B430-39A4CF31551E}" type="sibTrans" cxnId="{A5F80680-DF40-4EA9-B5E3-D384699DAF8C}">
      <dgm:prSet/>
      <dgm:spPr/>
      <dgm:t>
        <a:bodyPr/>
        <a:lstStyle/>
        <a:p>
          <a:endParaRPr lang="en-US"/>
        </a:p>
      </dgm:t>
    </dgm:pt>
    <dgm:pt modelId="{131CEDC5-68DA-4B5C-A600-EE7BD1D66626}">
      <dgm:prSet custT="1"/>
      <dgm:spPr/>
      <dgm:t>
        <a:bodyPr/>
        <a:lstStyle/>
        <a:p>
          <a:r>
            <a:rPr lang="en-US" sz="2000" dirty="0"/>
            <a:t>microphysics</a:t>
          </a:r>
        </a:p>
      </dgm:t>
    </dgm:pt>
    <dgm:pt modelId="{46E32A4D-32D8-4AC0-9E5C-F14E4C3EC61A}" type="parTrans" cxnId="{42C8E142-2B20-4461-AA9A-AEDB8FCB5F0F}">
      <dgm:prSet/>
      <dgm:spPr/>
      <dgm:t>
        <a:bodyPr/>
        <a:lstStyle/>
        <a:p>
          <a:endParaRPr lang="en-US"/>
        </a:p>
      </dgm:t>
    </dgm:pt>
    <dgm:pt modelId="{D8A551D6-2CC1-4670-B19E-792A752D4E79}" type="sibTrans" cxnId="{42C8E142-2B20-4461-AA9A-AEDB8FCB5F0F}">
      <dgm:prSet/>
      <dgm:spPr/>
      <dgm:t>
        <a:bodyPr/>
        <a:lstStyle/>
        <a:p>
          <a:endParaRPr lang="en-US"/>
        </a:p>
      </dgm:t>
    </dgm:pt>
    <dgm:pt modelId="{02396C9D-38D9-4912-BC68-5C9853B98F77}" type="pres">
      <dgm:prSet presAssocID="{1E49DD40-6711-46ED-A673-9F946A8A72D5}" presName="Name0" presStyleCnt="0">
        <dgm:presLayoutVars>
          <dgm:dir/>
          <dgm:animLvl val="lvl"/>
          <dgm:resizeHandles val="exact"/>
        </dgm:presLayoutVars>
      </dgm:prSet>
      <dgm:spPr/>
    </dgm:pt>
    <dgm:pt modelId="{7CA8B68C-294C-4F04-9F07-779A57214667}" type="pres">
      <dgm:prSet presAssocID="{1E49DD40-6711-46ED-A673-9F946A8A72D5}" presName="tSp" presStyleCnt="0"/>
      <dgm:spPr/>
    </dgm:pt>
    <dgm:pt modelId="{69291DAF-FEE4-45BD-89EF-581A89B69311}" type="pres">
      <dgm:prSet presAssocID="{1E49DD40-6711-46ED-A673-9F946A8A72D5}" presName="bSp" presStyleCnt="0"/>
      <dgm:spPr/>
    </dgm:pt>
    <dgm:pt modelId="{2072478B-F29E-424D-9D4A-9D521C08B58A}" type="pres">
      <dgm:prSet presAssocID="{1E49DD40-6711-46ED-A673-9F946A8A72D5}" presName="process" presStyleCnt="0"/>
      <dgm:spPr/>
    </dgm:pt>
    <dgm:pt modelId="{6520699B-15A1-467B-832F-8C632013CAD2}" type="pres">
      <dgm:prSet presAssocID="{8FA6FD30-246C-40F2-896B-04BB3F2B0FE6}" presName="composite1" presStyleCnt="0"/>
      <dgm:spPr/>
    </dgm:pt>
    <dgm:pt modelId="{4543586C-9610-478F-A88C-CA8F41413A0A}" type="pres">
      <dgm:prSet presAssocID="{8FA6FD30-246C-40F2-896B-04BB3F2B0FE6}" presName="dummyNode1" presStyleLbl="node1" presStyleIdx="0" presStyleCnt="4"/>
      <dgm:spPr/>
    </dgm:pt>
    <dgm:pt modelId="{238D112C-CBE3-4161-BA83-3CD0A00AB343}" type="pres">
      <dgm:prSet presAssocID="{8FA6FD30-246C-40F2-896B-04BB3F2B0FE6}" presName="childNode1" presStyleLbl="bgAcc1" presStyleIdx="0" presStyleCnt="4" custScaleX="118935" custScaleY="128521">
        <dgm:presLayoutVars>
          <dgm:bulletEnabled val="1"/>
        </dgm:presLayoutVars>
      </dgm:prSet>
      <dgm:spPr/>
    </dgm:pt>
    <dgm:pt modelId="{21EFCBA2-2D93-490C-90F9-B3701E770F1F}" type="pres">
      <dgm:prSet presAssocID="{8FA6FD30-246C-40F2-896B-04BB3F2B0FE6}" presName="childNode1tx" presStyleLbl="bgAcc1" presStyleIdx="0" presStyleCnt="4">
        <dgm:presLayoutVars>
          <dgm:bulletEnabled val="1"/>
        </dgm:presLayoutVars>
      </dgm:prSet>
      <dgm:spPr/>
    </dgm:pt>
    <dgm:pt modelId="{358F0A04-602D-4324-B695-FF51FA7A378D}" type="pres">
      <dgm:prSet presAssocID="{8FA6FD30-246C-40F2-896B-04BB3F2B0FE6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38B4542F-575B-490F-8F4F-C782516188ED}" type="pres">
      <dgm:prSet presAssocID="{8FA6FD30-246C-40F2-896B-04BB3F2B0FE6}" presName="connSite1" presStyleCnt="0"/>
      <dgm:spPr/>
    </dgm:pt>
    <dgm:pt modelId="{F4499DE8-CCF5-4C39-BC17-B0FFA022D1E3}" type="pres">
      <dgm:prSet presAssocID="{C414BF8A-D383-45E5-90DA-400EE3854372}" presName="Name9" presStyleLbl="sibTrans2D1" presStyleIdx="0" presStyleCnt="3"/>
      <dgm:spPr/>
    </dgm:pt>
    <dgm:pt modelId="{B0019C7D-E5B6-45F1-B207-6A143E4E8A4D}" type="pres">
      <dgm:prSet presAssocID="{A6028A3C-D739-484E-A1F8-6E54510B374C}" presName="composite2" presStyleCnt="0"/>
      <dgm:spPr/>
    </dgm:pt>
    <dgm:pt modelId="{462135E3-CDF5-4AD6-B899-8B7184869B72}" type="pres">
      <dgm:prSet presAssocID="{A6028A3C-D739-484E-A1F8-6E54510B374C}" presName="dummyNode2" presStyleLbl="node1" presStyleIdx="0" presStyleCnt="4"/>
      <dgm:spPr/>
    </dgm:pt>
    <dgm:pt modelId="{57151860-6A7A-4271-9587-A7CF056E07FE}" type="pres">
      <dgm:prSet presAssocID="{A6028A3C-D739-484E-A1F8-6E54510B374C}" presName="childNode2" presStyleLbl="bgAcc1" presStyleIdx="1" presStyleCnt="4" custScaleX="139032" custLinFactNeighborX="-2008" custLinFactNeighborY="-37985">
        <dgm:presLayoutVars>
          <dgm:bulletEnabled val="1"/>
        </dgm:presLayoutVars>
      </dgm:prSet>
      <dgm:spPr/>
    </dgm:pt>
    <dgm:pt modelId="{A5B0F0EA-DE3E-442E-997F-52B3B384F0CF}" type="pres">
      <dgm:prSet presAssocID="{A6028A3C-D739-484E-A1F8-6E54510B374C}" presName="childNode2tx" presStyleLbl="bgAcc1" presStyleIdx="1" presStyleCnt="4">
        <dgm:presLayoutVars>
          <dgm:bulletEnabled val="1"/>
        </dgm:presLayoutVars>
      </dgm:prSet>
      <dgm:spPr/>
    </dgm:pt>
    <dgm:pt modelId="{CB0CFD63-1104-4FB7-9767-DC81324B622A}" type="pres">
      <dgm:prSet presAssocID="{A6028A3C-D739-484E-A1F8-6E54510B374C}" presName="parentNode2" presStyleLbl="node1" presStyleIdx="1" presStyleCnt="4" custLinFactNeighborX="-2259" custLinFactNeighborY="-88632">
        <dgm:presLayoutVars>
          <dgm:chMax val="0"/>
          <dgm:bulletEnabled val="1"/>
        </dgm:presLayoutVars>
      </dgm:prSet>
      <dgm:spPr/>
    </dgm:pt>
    <dgm:pt modelId="{77F3C49A-C75E-4C27-822A-8E286216592F}" type="pres">
      <dgm:prSet presAssocID="{A6028A3C-D739-484E-A1F8-6E54510B374C}" presName="connSite2" presStyleCnt="0"/>
      <dgm:spPr/>
    </dgm:pt>
    <dgm:pt modelId="{D1E99E00-D67D-43F0-B4EB-A26CDF45AC61}" type="pres">
      <dgm:prSet presAssocID="{5BC597BE-3AA8-467F-BA02-17095C1982B5}" presName="Name18" presStyleLbl="sibTrans2D1" presStyleIdx="1" presStyleCnt="3"/>
      <dgm:spPr/>
    </dgm:pt>
    <dgm:pt modelId="{3C57BFC2-C0F0-4925-B694-A533F0A71AAC}" type="pres">
      <dgm:prSet presAssocID="{C9D7D39B-CB72-49D2-BD9F-2FF97A4809B7}" presName="composite1" presStyleCnt="0"/>
      <dgm:spPr/>
    </dgm:pt>
    <dgm:pt modelId="{A1805249-F4D5-4A7F-AB45-F7109B23A6C8}" type="pres">
      <dgm:prSet presAssocID="{C9D7D39B-CB72-49D2-BD9F-2FF97A4809B7}" presName="dummyNode1" presStyleLbl="node1" presStyleIdx="1" presStyleCnt="4"/>
      <dgm:spPr/>
    </dgm:pt>
    <dgm:pt modelId="{DD7DCB88-3A74-4FFB-987E-E3BCCE728B8B}" type="pres">
      <dgm:prSet presAssocID="{C9D7D39B-CB72-49D2-BD9F-2FF97A4809B7}" presName="childNode1" presStyleLbl="bgAcc1" presStyleIdx="2" presStyleCnt="4" custScaleX="127557" custScaleY="88547">
        <dgm:presLayoutVars>
          <dgm:bulletEnabled val="1"/>
        </dgm:presLayoutVars>
      </dgm:prSet>
      <dgm:spPr/>
    </dgm:pt>
    <dgm:pt modelId="{D24FEBC7-1990-4BCA-A553-FA5A8EE07D79}" type="pres">
      <dgm:prSet presAssocID="{C9D7D39B-CB72-49D2-BD9F-2FF97A4809B7}" presName="childNode1tx" presStyleLbl="bgAcc1" presStyleIdx="2" presStyleCnt="4">
        <dgm:presLayoutVars>
          <dgm:bulletEnabled val="1"/>
        </dgm:presLayoutVars>
      </dgm:prSet>
      <dgm:spPr/>
    </dgm:pt>
    <dgm:pt modelId="{D05F786C-BFAD-4A03-AFC0-B9BF446D010E}" type="pres">
      <dgm:prSet presAssocID="{C9D7D39B-CB72-49D2-BD9F-2FF97A4809B7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3D99F5A0-1D10-43D9-A959-AFA6C32AC5D5}" type="pres">
      <dgm:prSet presAssocID="{C9D7D39B-CB72-49D2-BD9F-2FF97A4809B7}" presName="connSite1" presStyleCnt="0"/>
      <dgm:spPr/>
    </dgm:pt>
    <dgm:pt modelId="{918B7F69-DEBC-482B-87D5-ED3C52853E5C}" type="pres">
      <dgm:prSet presAssocID="{4CFA54E2-E3BF-4735-9303-5683C0EF44D5}" presName="Name9" presStyleLbl="sibTrans2D1" presStyleIdx="2" presStyleCnt="3"/>
      <dgm:spPr/>
    </dgm:pt>
    <dgm:pt modelId="{36AE539D-3AAF-487A-AAF7-7CF3D00666F9}" type="pres">
      <dgm:prSet presAssocID="{57862311-79A6-48C7-9BEF-FD74604FB22F}" presName="composite2" presStyleCnt="0"/>
      <dgm:spPr/>
    </dgm:pt>
    <dgm:pt modelId="{895859F9-E07C-465C-8AA1-631C412BFF4F}" type="pres">
      <dgm:prSet presAssocID="{57862311-79A6-48C7-9BEF-FD74604FB22F}" presName="dummyNode2" presStyleLbl="node1" presStyleIdx="2" presStyleCnt="4"/>
      <dgm:spPr/>
    </dgm:pt>
    <dgm:pt modelId="{65E39E40-62C0-4DCB-8B56-DEA5A42652B1}" type="pres">
      <dgm:prSet presAssocID="{57862311-79A6-48C7-9BEF-FD74604FB22F}" presName="childNode2" presStyleLbl="bgAcc1" presStyleIdx="3" presStyleCnt="4" custScaleX="143385" custScaleY="93509" custLinFactNeighborX="2410" custLinFactNeighborY="-37498">
        <dgm:presLayoutVars>
          <dgm:bulletEnabled val="1"/>
        </dgm:presLayoutVars>
      </dgm:prSet>
      <dgm:spPr/>
    </dgm:pt>
    <dgm:pt modelId="{4A9080BE-DC2B-411E-BA47-31A9CE835CDE}" type="pres">
      <dgm:prSet presAssocID="{57862311-79A6-48C7-9BEF-FD74604FB22F}" presName="childNode2tx" presStyleLbl="bgAcc1" presStyleIdx="3" presStyleCnt="4">
        <dgm:presLayoutVars>
          <dgm:bulletEnabled val="1"/>
        </dgm:presLayoutVars>
      </dgm:prSet>
      <dgm:spPr/>
    </dgm:pt>
    <dgm:pt modelId="{3384DC26-00DA-4186-80E6-C8BDA2C42A8D}" type="pres">
      <dgm:prSet presAssocID="{57862311-79A6-48C7-9BEF-FD74604FB22F}" presName="parentNode2" presStyleLbl="node1" presStyleIdx="3" presStyleCnt="4" custLinFactNeighborX="2711" custLinFactNeighborY="-87495">
        <dgm:presLayoutVars>
          <dgm:chMax val="0"/>
          <dgm:bulletEnabled val="1"/>
        </dgm:presLayoutVars>
      </dgm:prSet>
      <dgm:spPr/>
    </dgm:pt>
    <dgm:pt modelId="{C9E11BFB-3C93-49B9-9F9E-E6129A08BD0D}" type="pres">
      <dgm:prSet presAssocID="{57862311-79A6-48C7-9BEF-FD74604FB22F}" presName="connSite2" presStyleCnt="0"/>
      <dgm:spPr/>
    </dgm:pt>
  </dgm:ptLst>
  <dgm:cxnLst>
    <dgm:cxn modelId="{A2E9DB02-CB80-417E-A708-ECD26DDE503F}" type="presOf" srcId="{131CEDC5-68DA-4B5C-A600-EE7BD1D66626}" destId="{65E39E40-62C0-4DCB-8B56-DEA5A42652B1}" srcOrd="0" destOrd="1" presId="urn:microsoft.com/office/officeart/2005/8/layout/hProcess4"/>
    <dgm:cxn modelId="{070F6E0F-4D69-4BBC-960C-C44BA995F04A}" srcId="{A6028A3C-D739-484E-A1F8-6E54510B374C}" destId="{9B5432E9-C424-4BAA-AB0F-901C23E62DAE}" srcOrd="1" destOrd="0" parTransId="{5572F84A-A6EB-4DE1-A76A-8FE323219743}" sibTransId="{55A7040C-5B18-4FBD-8974-2CC78DEB94AA}"/>
    <dgm:cxn modelId="{5AF4D211-C8E1-4E10-B133-675DFEFDEA9F}" type="presOf" srcId="{E64DFCB0-BA6C-45BE-9B2F-BD5F45D65DA2}" destId="{238D112C-CBE3-4161-BA83-3CD0A00AB343}" srcOrd="0" destOrd="1" presId="urn:microsoft.com/office/officeart/2005/8/layout/hProcess4"/>
    <dgm:cxn modelId="{C992C61F-76F7-46CC-81B9-C030231E25E3}" type="presOf" srcId="{9B5432E9-C424-4BAA-AB0F-901C23E62DAE}" destId="{57151860-6A7A-4271-9587-A7CF056E07FE}" srcOrd="0" destOrd="1" presId="urn:microsoft.com/office/officeart/2005/8/layout/hProcess4"/>
    <dgm:cxn modelId="{79F17A29-A842-4310-9030-6290633F31C7}" srcId="{1E49DD40-6711-46ED-A673-9F946A8A72D5}" destId="{C9D7D39B-CB72-49D2-BD9F-2FF97A4809B7}" srcOrd="2" destOrd="0" parTransId="{F9134B77-34EA-4A53-AB39-8D04498CA293}" sibTransId="{4CFA54E2-E3BF-4735-9303-5683C0EF44D5}"/>
    <dgm:cxn modelId="{A3793934-1A7D-4749-B6A9-7D3B33BBB08B}" srcId="{C9D7D39B-CB72-49D2-BD9F-2FF97A4809B7}" destId="{8FD7271E-DC6D-485D-91AD-D00D960754E3}" srcOrd="0" destOrd="0" parTransId="{19063941-EF44-4ABF-9FDA-C1C1EBFF74F2}" sibTransId="{2ED0C411-90AF-46F7-A4B2-76C48D66F075}"/>
    <dgm:cxn modelId="{630FCB39-0C54-4C55-88C3-D4CC3C89F304}" type="presOf" srcId="{1E49DD40-6711-46ED-A673-9F946A8A72D5}" destId="{02396C9D-38D9-4912-BC68-5C9853B98F77}" srcOrd="0" destOrd="0" presId="urn:microsoft.com/office/officeart/2005/8/layout/hProcess4"/>
    <dgm:cxn modelId="{D729573B-1E11-4078-8570-E1E736A50073}" type="presOf" srcId="{5F0C1012-EFB9-4051-B6A2-1FB0BCB5C7C2}" destId="{4A9080BE-DC2B-411E-BA47-31A9CE835CDE}" srcOrd="1" destOrd="0" presId="urn:microsoft.com/office/officeart/2005/8/layout/hProcess4"/>
    <dgm:cxn modelId="{5038233F-3871-4619-896B-F625855C0EAA}" type="presOf" srcId="{E85D99C5-8695-4F7F-8E55-99D202071119}" destId="{21EFCBA2-2D93-490C-90F9-B3701E770F1F}" srcOrd="1" destOrd="0" presId="urn:microsoft.com/office/officeart/2005/8/layout/hProcess4"/>
    <dgm:cxn modelId="{42C8E142-2B20-4461-AA9A-AEDB8FCB5F0F}" srcId="{57862311-79A6-48C7-9BEF-FD74604FB22F}" destId="{131CEDC5-68DA-4B5C-A600-EE7BD1D66626}" srcOrd="1" destOrd="0" parTransId="{46E32A4D-32D8-4AC0-9E5C-F14E4C3EC61A}" sibTransId="{D8A551D6-2CC1-4670-B19E-792A752D4E79}"/>
    <dgm:cxn modelId="{EE9D6B44-A5FF-4038-8978-1150F7861769}" srcId="{A6028A3C-D739-484E-A1F8-6E54510B374C}" destId="{F9FBBCF6-6E9C-4EDC-AC7D-3B34E8F80AE7}" srcOrd="0" destOrd="0" parTransId="{F035D2FF-927E-4C7F-AB1E-9DED627C1E39}" sibTransId="{8A49FCB5-C50B-4120-AFDE-CB26D837EC63}"/>
    <dgm:cxn modelId="{0F9BF844-62EE-42FC-85C7-208B650AFE7F}" type="presOf" srcId="{F9FBBCF6-6E9C-4EDC-AC7D-3B34E8F80AE7}" destId="{57151860-6A7A-4271-9587-A7CF056E07FE}" srcOrd="0" destOrd="0" presId="urn:microsoft.com/office/officeart/2005/8/layout/hProcess4"/>
    <dgm:cxn modelId="{63FEC467-CD1C-4C3F-9418-49FD23C9DDDB}" type="presOf" srcId="{9B5432E9-C424-4BAA-AB0F-901C23E62DAE}" destId="{A5B0F0EA-DE3E-442E-997F-52B3B384F0CF}" srcOrd="1" destOrd="1" presId="urn:microsoft.com/office/officeart/2005/8/layout/hProcess4"/>
    <dgm:cxn modelId="{41F38449-D4F4-4E24-AA0C-939093F3F647}" type="presOf" srcId="{C414BF8A-D383-45E5-90DA-400EE3854372}" destId="{F4499DE8-CCF5-4C39-BC17-B0FFA022D1E3}" srcOrd="0" destOrd="0" presId="urn:microsoft.com/office/officeart/2005/8/layout/hProcess4"/>
    <dgm:cxn modelId="{4449914C-D521-443A-ABF1-8F65F922EF3A}" srcId="{8FA6FD30-246C-40F2-896B-04BB3F2B0FE6}" destId="{E64DFCB0-BA6C-45BE-9B2F-BD5F45D65DA2}" srcOrd="1" destOrd="0" parTransId="{010B74EE-E8FB-4E20-BB47-688C05715978}" sibTransId="{0CFA3BA9-5984-4C6F-AF45-8EC9F51BCAB9}"/>
    <dgm:cxn modelId="{3EABB74F-CFE4-4B8C-956C-AE8B4083136B}" type="presOf" srcId="{758155BF-2F36-4C2A-9D06-4E77A14C5938}" destId="{D24FEBC7-1990-4BCA-A553-FA5A8EE07D79}" srcOrd="1" destOrd="1" presId="urn:microsoft.com/office/officeart/2005/8/layout/hProcess4"/>
    <dgm:cxn modelId="{B0ADDD57-142D-4460-860F-A740B06248FD}" srcId="{1E49DD40-6711-46ED-A673-9F946A8A72D5}" destId="{57862311-79A6-48C7-9BEF-FD74604FB22F}" srcOrd="3" destOrd="0" parTransId="{D9B210EF-8D6F-44A2-982D-13E0F78FAC15}" sibTransId="{004DB7CF-9C4E-4E04-B9A1-B2686D14BDB4}"/>
    <dgm:cxn modelId="{18CC5158-5048-4160-BB9A-E6605C74621B}" type="presOf" srcId="{8FD7271E-DC6D-485D-91AD-D00D960754E3}" destId="{DD7DCB88-3A74-4FFB-987E-E3BCCE728B8B}" srcOrd="0" destOrd="0" presId="urn:microsoft.com/office/officeart/2005/8/layout/hProcess4"/>
    <dgm:cxn modelId="{0CB23679-6C6E-45F6-A007-A210DE48CD18}" type="presOf" srcId="{4CFA54E2-E3BF-4735-9303-5683C0EF44D5}" destId="{918B7F69-DEBC-482B-87D5-ED3C52853E5C}" srcOrd="0" destOrd="0" presId="urn:microsoft.com/office/officeart/2005/8/layout/hProcess4"/>
    <dgm:cxn modelId="{A5F80680-DF40-4EA9-B5E3-D384699DAF8C}" srcId="{57862311-79A6-48C7-9BEF-FD74604FB22F}" destId="{5F0C1012-EFB9-4051-B6A2-1FB0BCB5C7C2}" srcOrd="0" destOrd="0" parTransId="{B4E17549-525F-4D93-A2C6-2F86A7F55C1E}" sibTransId="{6E06E1D5-17E8-407F-B430-39A4CF31551E}"/>
    <dgm:cxn modelId="{CEFE9482-B78B-496F-B18B-21E829D53188}" type="presOf" srcId="{E85D99C5-8695-4F7F-8E55-99D202071119}" destId="{238D112C-CBE3-4161-BA83-3CD0A00AB343}" srcOrd="0" destOrd="0" presId="urn:microsoft.com/office/officeart/2005/8/layout/hProcess4"/>
    <dgm:cxn modelId="{81BE3884-B2FC-47A0-98FF-626ACA38F507}" type="presOf" srcId="{5BC597BE-3AA8-467F-BA02-17095C1982B5}" destId="{D1E99E00-D67D-43F0-B4EB-A26CDF45AC61}" srcOrd="0" destOrd="0" presId="urn:microsoft.com/office/officeart/2005/8/layout/hProcess4"/>
    <dgm:cxn modelId="{5FBF538A-F6E6-44C6-9F71-BF56E4025BC1}" type="presOf" srcId="{131CEDC5-68DA-4B5C-A600-EE7BD1D66626}" destId="{4A9080BE-DC2B-411E-BA47-31A9CE835CDE}" srcOrd="1" destOrd="1" presId="urn:microsoft.com/office/officeart/2005/8/layout/hProcess4"/>
    <dgm:cxn modelId="{FF1E6290-B931-4A98-B78C-059FF7DE7BC1}" type="presOf" srcId="{E64DFCB0-BA6C-45BE-9B2F-BD5F45D65DA2}" destId="{21EFCBA2-2D93-490C-90F9-B3701E770F1F}" srcOrd="1" destOrd="1" presId="urn:microsoft.com/office/officeart/2005/8/layout/hProcess4"/>
    <dgm:cxn modelId="{5D338493-10AB-4636-8F5A-37D0B08B8406}" srcId="{1E49DD40-6711-46ED-A673-9F946A8A72D5}" destId="{A6028A3C-D739-484E-A1F8-6E54510B374C}" srcOrd="1" destOrd="0" parTransId="{970ED2F7-DB5B-49EF-875E-B0F8F17E85CC}" sibTransId="{5BC597BE-3AA8-467F-BA02-17095C1982B5}"/>
    <dgm:cxn modelId="{FF1E6A99-C463-4C2C-BEED-203B4149626E}" type="presOf" srcId="{A6028A3C-D739-484E-A1F8-6E54510B374C}" destId="{CB0CFD63-1104-4FB7-9767-DC81324B622A}" srcOrd="0" destOrd="0" presId="urn:microsoft.com/office/officeart/2005/8/layout/hProcess4"/>
    <dgm:cxn modelId="{1466739E-60FA-47F6-9491-DB58689AA747}" type="presOf" srcId="{5F0C1012-EFB9-4051-B6A2-1FB0BCB5C7C2}" destId="{65E39E40-62C0-4DCB-8B56-DEA5A42652B1}" srcOrd="0" destOrd="0" presId="urn:microsoft.com/office/officeart/2005/8/layout/hProcess4"/>
    <dgm:cxn modelId="{5642D9B7-2511-4EE9-AD16-12A9AB4B7916}" type="presOf" srcId="{8FA6FD30-246C-40F2-896B-04BB3F2B0FE6}" destId="{358F0A04-602D-4324-B695-FF51FA7A378D}" srcOrd="0" destOrd="0" presId="urn:microsoft.com/office/officeart/2005/8/layout/hProcess4"/>
    <dgm:cxn modelId="{9EC632BB-4455-4FB7-ADFE-AD662400FE57}" srcId="{8FA6FD30-246C-40F2-896B-04BB3F2B0FE6}" destId="{E85D99C5-8695-4F7F-8E55-99D202071119}" srcOrd="0" destOrd="0" parTransId="{EEDB5844-6D7E-40D0-961A-AA03BF5B886A}" sibTransId="{96B3C23E-E0CF-4833-A8E6-9D9601B6C1F1}"/>
    <dgm:cxn modelId="{BB2B78BF-60C4-45AB-B887-1784DC5D6B64}" type="presOf" srcId="{57862311-79A6-48C7-9BEF-FD74604FB22F}" destId="{3384DC26-00DA-4186-80E6-C8BDA2C42A8D}" srcOrd="0" destOrd="0" presId="urn:microsoft.com/office/officeart/2005/8/layout/hProcess4"/>
    <dgm:cxn modelId="{7A1908C5-303A-4CCA-85EA-5B7324DADB95}" srcId="{C9D7D39B-CB72-49D2-BD9F-2FF97A4809B7}" destId="{758155BF-2F36-4C2A-9D06-4E77A14C5938}" srcOrd="1" destOrd="0" parTransId="{03B7DFA3-C2A8-47A4-81D2-61435E2265A0}" sibTransId="{F4CDCC15-3D7A-4A51-A1B7-1608511026ED}"/>
    <dgm:cxn modelId="{E95E7CC9-25F1-4116-834E-9EDA905F3810}" type="presOf" srcId="{758155BF-2F36-4C2A-9D06-4E77A14C5938}" destId="{DD7DCB88-3A74-4FFB-987E-E3BCCE728B8B}" srcOrd="0" destOrd="1" presId="urn:microsoft.com/office/officeart/2005/8/layout/hProcess4"/>
    <dgm:cxn modelId="{264A4CCA-F06E-4C96-B196-E13F98951746}" type="presOf" srcId="{C9D7D39B-CB72-49D2-BD9F-2FF97A4809B7}" destId="{D05F786C-BFAD-4A03-AFC0-B9BF446D010E}" srcOrd="0" destOrd="0" presId="urn:microsoft.com/office/officeart/2005/8/layout/hProcess4"/>
    <dgm:cxn modelId="{1DB0FEE6-D869-414B-B1C2-CA037081B6BC}" type="presOf" srcId="{F9FBBCF6-6E9C-4EDC-AC7D-3B34E8F80AE7}" destId="{A5B0F0EA-DE3E-442E-997F-52B3B384F0CF}" srcOrd="1" destOrd="0" presId="urn:microsoft.com/office/officeart/2005/8/layout/hProcess4"/>
    <dgm:cxn modelId="{98FD61F5-317B-4952-9044-0C61134B38CB}" srcId="{1E49DD40-6711-46ED-A673-9F946A8A72D5}" destId="{8FA6FD30-246C-40F2-896B-04BB3F2B0FE6}" srcOrd="0" destOrd="0" parTransId="{C7874E56-8D92-47A1-A27C-F74449E4F34D}" sibTransId="{C414BF8A-D383-45E5-90DA-400EE3854372}"/>
    <dgm:cxn modelId="{65E802FC-D57F-474B-83B3-A62C505A212B}" type="presOf" srcId="{8FD7271E-DC6D-485D-91AD-D00D960754E3}" destId="{D24FEBC7-1990-4BCA-A553-FA5A8EE07D79}" srcOrd="1" destOrd="0" presId="urn:microsoft.com/office/officeart/2005/8/layout/hProcess4"/>
    <dgm:cxn modelId="{339F09FC-C109-4258-A335-B07888B79A0D}" type="presParOf" srcId="{02396C9D-38D9-4912-BC68-5C9853B98F77}" destId="{7CA8B68C-294C-4F04-9F07-779A57214667}" srcOrd="0" destOrd="0" presId="urn:microsoft.com/office/officeart/2005/8/layout/hProcess4"/>
    <dgm:cxn modelId="{8EA2B748-6CCF-42A6-9BA9-4B383CA045DF}" type="presParOf" srcId="{02396C9D-38D9-4912-BC68-5C9853B98F77}" destId="{69291DAF-FEE4-45BD-89EF-581A89B69311}" srcOrd="1" destOrd="0" presId="urn:microsoft.com/office/officeart/2005/8/layout/hProcess4"/>
    <dgm:cxn modelId="{2FF99798-7926-42C5-8981-A32360EC16C9}" type="presParOf" srcId="{02396C9D-38D9-4912-BC68-5C9853B98F77}" destId="{2072478B-F29E-424D-9D4A-9D521C08B58A}" srcOrd="2" destOrd="0" presId="urn:microsoft.com/office/officeart/2005/8/layout/hProcess4"/>
    <dgm:cxn modelId="{106ED5DF-0734-45AD-9711-DBFCA67E600C}" type="presParOf" srcId="{2072478B-F29E-424D-9D4A-9D521C08B58A}" destId="{6520699B-15A1-467B-832F-8C632013CAD2}" srcOrd="0" destOrd="0" presId="urn:microsoft.com/office/officeart/2005/8/layout/hProcess4"/>
    <dgm:cxn modelId="{7008B7BB-99A9-4E63-866B-DBF4B871A385}" type="presParOf" srcId="{6520699B-15A1-467B-832F-8C632013CAD2}" destId="{4543586C-9610-478F-A88C-CA8F41413A0A}" srcOrd="0" destOrd="0" presId="urn:microsoft.com/office/officeart/2005/8/layout/hProcess4"/>
    <dgm:cxn modelId="{30E88877-FF61-4ACB-945C-C236B5ACB9B0}" type="presParOf" srcId="{6520699B-15A1-467B-832F-8C632013CAD2}" destId="{238D112C-CBE3-4161-BA83-3CD0A00AB343}" srcOrd="1" destOrd="0" presId="urn:microsoft.com/office/officeart/2005/8/layout/hProcess4"/>
    <dgm:cxn modelId="{2BC1BBE4-ECAC-4CBA-8B9C-19CEDC0A1670}" type="presParOf" srcId="{6520699B-15A1-467B-832F-8C632013CAD2}" destId="{21EFCBA2-2D93-490C-90F9-B3701E770F1F}" srcOrd="2" destOrd="0" presId="urn:microsoft.com/office/officeart/2005/8/layout/hProcess4"/>
    <dgm:cxn modelId="{15D5CB63-AA4A-4965-B571-A760961FF597}" type="presParOf" srcId="{6520699B-15A1-467B-832F-8C632013CAD2}" destId="{358F0A04-602D-4324-B695-FF51FA7A378D}" srcOrd="3" destOrd="0" presId="urn:microsoft.com/office/officeart/2005/8/layout/hProcess4"/>
    <dgm:cxn modelId="{F07CEEC1-8444-419C-861D-3E3AE15BA077}" type="presParOf" srcId="{6520699B-15A1-467B-832F-8C632013CAD2}" destId="{38B4542F-575B-490F-8F4F-C782516188ED}" srcOrd="4" destOrd="0" presId="urn:microsoft.com/office/officeart/2005/8/layout/hProcess4"/>
    <dgm:cxn modelId="{E6A16550-DB2E-4E1B-A55F-830DBA8EF061}" type="presParOf" srcId="{2072478B-F29E-424D-9D4A-9D521C08B58A}" destId="{F4499DE8-CCF5-4C39-BC17-B0FFA022D1E3}" srcOrd="1" destOrd="0" presId="urn:microsoft.com/office/officeart/2005/8/layout/hProcess4"/>
    <dgm:cxn modelId="{1711950A-0F32-415D-A656-39385F21F190}" type="presParOf" srcId="{2072478B-F29E-424D-9D4A-9D521C08B58A}" destId="{B0019C7D-E5B6-45F1-B207-6A143E4E8A4D}" srcOrd="2" destOrd="0" presId="urn:microsoft.com/office/officeart/2005/8/layout/hProcess4"/>
    <dgm:cxn modelId="{54258C1E-26B9-494F-9BA1-6F6BD78F3E3E}" type="presParOf" srcId="{B0019C7D-E5B6-45F1-B207-6A143E4E8A4D}" destId="{462135E3-CDF5-4AD6-B899-8B7184869B72}" srcOrd="0" destOrd="0" presId="urn:microsoft.com/office/officeart/2005/8/layout/hProcess4"/>
    <dgm:cxn modelId="{D3D3B25E-7364-4D22-ABE5-491C80C2882B}" type="presParOf" srcId="{B0019C7D-E5B6-45F1-B207-6A143E4E8A4D}" destId="{57151860-6A7A-4271-9587-A7CF056E07FE}" srcOrd="1" destOrd="0" presId="urn:microsoft.com/office/officeart/2005/8/layout/hProcess4"/>
    <dgm:cxn modelId="{7B363ECA-F07F-4227-828D-8E1216AFBEF4}" type="presParOf" srcId="{B0019C7D-E5B6-45F1-B207-6A143E4E8A4D}" destId="{A5B0F0EA-DE3E-442E-997F-52B3B384F0CF}" srcOrd="2" destOrd="0" presId="urn:microsoft.com/office/officeart/2005/8/layout/hProcess4"/>
    <dgm:cxn modelId="{F92561C5-2BB4-401A-A2F8-73A9AD73C1B5}" type="presParOf" srcId="{B0019C7D-E5B6-45F1-B207-6A143E4E8A4D}" destId="{CB0CFD63-1104-4FB7-9767-DC81324B622A}" srcOrd="3" destOrd="0" presId="urn:microsoft.com/office/officeart/2005/8/layout/hProcess4"/>
    <dgm:cxn modelId="{CF011D54-23AB-4F2B-A64E-C534309B9FB8}" type="presParOf" srcId="{B0019C7D-E5B6-45F1-B207-6A143E4E8A4D}" destId="{77F3C49A-C75E-4C27-822A-8E286216592F}" srcOrd="4" destOrd="0" presId="urn:microsoft.com/office/officeart/2005/8/layout/hProcess4"/>
    <dgm:cxn modelId="{FEB061B5-E245-4ED2-8C42-A74A1D5F6711}" type="presParOf" srcId="{2072478B-F29E-424D-9D4A-9D521C08B58A}" destId="{D1E99E00-D67D-43F0-B4EB-A26CDF45AC61}" srcOrd="3" destOrd="0" presId="urn:microsoft.com/office/officeart/2005/8/layout/hProcess4"/>
    <dgm:cxn modelId="{96963B58-41ED-4256-804C-D1739C1093C4}" type="presParOf" srcId="{2072478B-F29E-424D-9D4A-9D521C08B58A}" destId="{3C57BFC2-C0F0-4925-B694-A533F0A71AAC}" srcOrd="4" destOrd="0" presId="urn:microsoft.com/office/officeart/2005/8/layout/hProcess4"/>
    <dgm:cxn modelId="{B33D020D-1772-4BF5-BE8B-0866CE70E37C}" type="presParOf" srcId="{3C57BFC2-C0F0-4925-B694-A533F0A71AAC}" destId="{A1805249-F4D5-4A7F-AB45-F7109B23A6C8}" srcOrd="0" destOrd="0" presId="urn:microsoft.com/office/officeart/2005/8/layout/hProcess4"/>
    <dgm:cxn modelId="{F7F11B9C-F6F0-403A-A50F-CD4866DF64D2}" type="presParOf" srcId="{3C57BFC2-C0F0-4925-B694-A533F0A71AAC}" destId="{DD7DCB88-3A74-4FFB-987E-E3BCCE728B8B}" srcOrd="1" destOrd="0" presId="urn:microsoft.com/office/officeart/2005/8/layout/hProcess4"/>
    <dgm:cxn modelId="{37B358DB-730F-4438-913D-04266B08C598}" type="presParOf" srcId="{3C57BFC2-C0F0-4925-B694-A533F0A71AAC}" destId="{D24FEBC7-1990-4BCA-A553-FA5A8EE07D79}" srcOrd="2" destOrd="0" presId="urn:microsoft.com/office/officeart/2005/8/layout/hProcess4"/>
    <dgm:cxn modelId="{CC9E25FA-728E-4E14-B0CA-97BB5E5461EB}" type="presParOf" srcId="{3C57BFC2-C0F0-4925-B694-A533F0A71AAC}" destId="{D05F786C-BFAD-4A03-AFC0-B9BF446D010E}" srcOrd="3" destOrd="0" presId="urn:microsoft.com/office/officeart/2005/8/layout/hProcess4"/>
    <dgm:cxn modelId="{90998679-F50D-40AE-BB3A-9C5ECB3EEC31}" type="presParOf" srcId="{3C57BFC2-C0F0-4925-B694-A533F0A71AAC}" destId="{3D99F5A0-1D10-43D9-A959-AFA6C32AC5D5}" srcOrd="4" destOrd="0" presId="urn:microsoft.com/office/officeart/2005/8/layout/hProcess4"/>
    <dgm:cxn modelId="{1C74556A-2E4F-4913-9A39-7A883ECACC75}" type="presParOf" srcId="{2072478B-F29E-424D-9D4A-9D521C08B58A}" destId="{918B7F69-DEBC-482B-87D5-ED3C52853E5C}" srcOrd="5" destOrd="0" presId="urn:microsoft.com/office/officeart/2005/8/layout/hProcess4"/>
    <dgm:cxn modelId="{A5839D58-04E9-4933-ACFA-4006D0537569}" type="presParOf" srcId="{2072478B-F29E-424D-9D4A-9D521C08B58A}" destId="{36AE539D-3AAF-487A-AAF7-7CF3D00666F9}" srcOrd="6" destOrd="0" presId="urn:microsoft.com/office/officeart/2005/8/layout/hProcess4"/>
    <dgm:cxn modelId="{2A19DF3D-45AC-4D1D-88AB-0661F70C55BA}" type="presParOf" srcId="{36AE539D-3AAF-487A-AAF7-7CF3D00666F9}" destId="{895859F9-E07C-465C-8AA1-631C412BFF4F}" srcOrd="0" destOrd="0" presId="urn:microsoft.com/office/officeart/2005/8/layout/hProcess4"/>
    <dgm:cxn modelId="{41D51842-FF53-435A-B4CF-68C6C6336768}" type="presParOf" srcId="{36AE539D-3AAF-487A-AAF7-7CF3D00666F9}" destId="{65E39E40-62C0-4DCB-8B56-DEA5A42652B1}" srcOrd="1" destOrd="0" presId="urn:microsoft.com/office/officeart/2005/8/layout/hProcess4"/>
    <dgm:cxn modelId="{F81BD6A8-79A0-4555-B88D-ED1833C1687E}" type="presParOf" srcId="{36AE539D-3AAF-487A-AAF7-7CF3D00666F9}" destId="{4A9080BE-DC2B-411E-BA47-31A9CE835CDE}" srcOrd="2" destOrd="0" presId="urn:microsoft.com/office/officeart/2005/8/layout/hProcess4"/>
    <dgm:cxn modelId="{E2F6D0B2-3E4D-4BCE-B4F7-93A72E4F6015}" type="presParOf" srcId="{36AE539D-3AAF-487A-AAF7-7CF3D00666F9}" destId="{3384DC26-00DA-4186-80E6-C8BDA2C42A8D}" srcOrd="3" destOrd="0" presId="urn:microsoft.com/office/officeart/2005/8/layout/hProcess4"/>
    <dgm:cxn modelId="{92073254-7F61-4790-8FFA-B98D65A39FB7}" type="presParOf" srcId="{36AE539D-3AAF-487A-AAF7-7CF3D00666F9}" destId="{C9E11BFB-3C93-49B9-9F9E-E6129A08BD0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D112C-CBE3-4161-BA83-3CD0A00AB343}">
      <dsp:nvSpPr>
        <dsp:cNvPr id="0" name=""/>
        <dsp:cNvSpPr/>
      </dsp:nvSpPr>
      <dsp:spPr>
        <a:xfrm>
          <a:off x="2876" y="2203378"/>
          <a:ext cx="2254596" cy="2009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Biogenic or anthropogenic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Present as trace gas</a:t>
          </a:r>
        </a:p>
      </dsp:txBody>
      <dsp:txXfrm>
        <a:off x="49119" y="2249621"/>
        <a:ext cx="2162110" cy="1486367"/>
      </dsp:txXfrm>
    </dsp:sp>
    <dsp:sp modelId="{F4499DE8-CCF5-4C39-BC17-B0FFA022D1E3}">
      <dsp:nvSpPr>
        <dsp:cNvPr id="0" name=""/>
        <dsp:cNvSpPr/>
      </dsp:nvSpPr>
      <dsp:spPr>
        <a:xfrm>
          <a:off x="1016500" y="2212807"/>
          <a:ext cx="2503106" cy="2503106"/>
        </a:xfrm>
        <a:prstGeom prst="leftCircularArrow">
          <a:avLst>
            <a:gd name="adj1" fmla="val 2270"/>
            <a:gd name="adj2" fmla="val 273618"/>
            <a:gd name="adj3" fmla="val 1045773"/>
            <a:gd name="adj4" fmla="val 8021134"/>
            <a:gd name="adj5" fmla="val 264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F0A04-602D-4324-B695-FF51FA7A378D}">
      <dsp:nvSpPr>
        <dsp:cNvPr id="0" name=""/>
        <dsp:cNvSpPr/>
      </dsp:nvSpPr>
      <dsp:spPr>
        <a:xfrm>
          <a:off x="603604" y="3654823"/>
          <a:ext cx="1685026" cy="670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VOC</a:t>
          </a:r>
        </a:p>
      </dsp:txBody>
      <dsp:txXfrm>
        <a:off x="623230" y="3674449"/>
        <a:ext cx="1645774" cy="630827"/>
      </dsp:txXfrm>
    </dsp:sp>
    <dsp:sp modelId="{57151860-6A7A-4271-9587-A7CF056E07FE}">
      <dsp:nvSpPr>
        <dsp:cNvPr id="0" name=""/>
        <dsp:cNvSpPr/>
      </dsp:nvSpPr>
      <dsp:spPr>
        <a:xfrm>
          <a:off x="2521109" y="1830849"/>
          <a:ext cx="2635566" cy="1563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Atmospheric oxidation product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Lower volatility</a:t>
          </a:r>
        </a:p>
      </dsp:txBody>
      <dsp:txXfrm>
        <a:off x="2557090" y="2201869"/>
        <a:ext cx="2563604" cy="1156516"/>
      </dsp:txXfrm>
    </dsp:sp>
    <dsp:sp modelId="{D1E99E00-D67D-43F0-B4EB-A26CDF45AC61}">
      <dsp:nvSpPr>
        <dsp:cNvPr id="0" name=""/>
        <dsp:cNvSpPr/>
      </dsp:nvSpPr>
      <dsp:spPr>
        <a:xfrm>
          <a:off x="3707123" y="1013576"/>
          <a:ext cx="2876796" cy="2876796"/>
        </a:xfrm>
        <a:prstGeom prst="circularArrow">
          <a:avLst>
            <a:gd name="adj1" fmla="val 1975"/>
            <a:gd name="adj2" fmla="val 236471"/>
            <a:gd name="adj3" fmla="val 20451560"/>
            <a:gd name="adj4" fmla="val 13439052"/>
            <a:gd name="adj5" fmla="val 23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CFD63-1104-4FB7-9767-DC81324B622A}">
      <dsp:nvSpPr>
        <dsp:cNvPr id="0" name=""/>
        <dsp:cNvSpPr/>
      </dsp:nvSpPr>
      <dsp:spPr>
        <a:xfrm>
          <a:off x="3312321" y="1495807"/>
          <a:ext cx="1685026" cy="670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OVOC</a:t>
          </a:r>
        </a:p>
      </dsp:txBody>
      <dsp:txXfrm>
        <a:off x="3331947" y="1515433"/>
        <a:ext cx="1645774" cy="630827"/>
      </dsp:txXfrm>
    </dsp:sp>
    <dsp:sp modelId="{DD7DCB88-3A74-4FFB-987E-E3BCCE728B8B}">
      <dsp:nvSpPr>
        <dsp:cNvPr id="0" name=""/>
        <dsp:cNvSpPr/>
      </dsp:nvSpPr>
      <dsp:spPr>
        <a:xfrm>
          <a:off x="5465283" y="2514286"/>
          <a:ext cx="2418040" cy="1384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Condensation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Reactive uptake</a:t>
          </a:r>
        </a:p>
      </dsp:txBody>
      <dsp:txXfrm>
        <a:off x="5497143" y="2546146"/>
        <a:ext cx="2354320" cy="1024061"/>
      </dsp:txXfrm>
    </dsp:sp>
    <dsp:sp modelId="{918B7F69-DEBC-482B-87D5-ED3C52853E5C}">
      <dsp:nvSpPr>
        <dsp:cNvPr id="0" name=""/>
        <dsp:cNvSpPr/>
      </dsp:nvSpPr>
      <dsp:spPr>
        <a:xfrm>
          <a:off x="6557431" y="2105768"/>
          <a:ext cx="2647085" cy="2647085"/>
        </a:xfrm>
        <a:prstGeom prst="leftCircularArrow">
          <a:avLst>
            <a:gd name="adj1" fmla="val 2146"/>
            <a:gd name="adj2" fmla="val 258002"/>
            <a:gd name="adj3" fmla="val 1102723"/>
            <a:gd name="adj4" fmla="val 8093700"/>
            <a:gd name="adj5" fmla="val 25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F786C-BFAD-4A03-AFC0-B9BF446D010E}">
      <dsp:nvSpPr>
        <dsp:cNvPr id="0" name=""/>
        <dsp:cNvSpPr/>
      </dsp:nvSpPr>
      <dsp:spPr>
        <a:xfrm>
          <a:off x="6147732" y="3653230"/>
          <a:ext cx="1685026" cy="670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SOA</a:t>
          </a:r>
        </a:p>
      </dsp:txBody>
      <dsp:txXfrm>
        <a:off x="6167358" y="3672856"/>
        <a:ext cx="1645774" cy="630827"/>
      </dsp:txXfrm>
    </dsp:sp>
    <dsp:sp modelId="{65E39E40-62C0-4DCB-8B56-DEA5A42652B1}">
      <dsp:nvSpPr>
        <dsp:cNvPr id="0" name=""/>
        <dsp:cNvSpPr/>
      </dsp:nvSpPr>
      <dsp:spPr>
        <a:xfrm>
          <a:off x="8156743" y="1889207"/>
          <a:ext cx="2718084" cy="1462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Cloud formation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microphysics</a:t>
          </a:r>
        </a:p>
      </dsp:txBody>
      <dsp:txXfrm>
        <a:off x="8190388" y="2236144"/>
        <a:ext cx="2650794" cy="1081448"/>
      </dsp:txXfrm>
    </dsp:sp>
    <dsp:sp modelId="{3384DC26-00DA-4186-80E6-C8BDA2C42A8D}">
      <dsp:nvSpPr>
        <dsp:cNvPr id="0" name=""/>
        <dsp:cNvSpPr/>
      </dsp:nvSpPr>
      <dsp:spPr>
        <a:xfrm>
          <a:off x="9032019" y="1503426"/>
          <a:ext cx="1685026" cy="670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CCN</a:t>
          </a:r>
        </a:p>
      </dsp:txBody>
      <dsp:txXfrm>
        <a:off x="9051645" y="1523052"/>
        <a:ext cx="1645774" cy="630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37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9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54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318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11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t>25/05/2022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747" y="2283675"/>
            <a:ext cx="480061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80530" y="395008"/>
            <a:ext cx="8294400" cy="54000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" y="0"/>
            <a:ext cx="4179597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AF6-1686-4743-9124-83F33F1A0EA9}" type="datetime1">
              <a:rPr lang="en-GB" noProof="0" smtClean="0"/>
              <a:t>25/05/2022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F0-A618-4E69-83BB-0C41E08702AA}" type="datetime1">
              <a:rPr lang="en-GB" noProof="0" smtClean="0"/>
              <a:t>25/05/2022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E58-CDC3-4782-B82C-4D381C795B98}" type="datetime1">
              <a:rPr lang="en-GB" noProof="0" smtClean="0"/>
              <a:t>25/05/2022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5D1-804F-429B-83CD-3EFA8410E123}" type="datetime1">
              <a:rPr lang="en-GB" smtClean="0"/>
              <a:t>25/05/2022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15183366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" y="0"/>
            <a:ext cx="4179597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t>25/05/2022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1291075" y="2890545"/>
            <a:ext cx="14820992" cy="38827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400" dirty="0"/>
              <a:t>Sequential sampling of VOC</a:t>
            </a:r>
            <a:r>
              <a:rPr lang="en-US" sz="5400" cap="none" dirty="0"/>
              <a:t>s</a:t>
            </a:r>
            <a:r>
              <a:rPr lang="en-US" sz="5400" dirty="0"/>
              <a:t> </a:t>
            </a:r>
            <a:r>
              <a:rPr lang="en-US" sz="4400" cap="none" dirty="0"/>
              <a:t>AND</a:t>
            </a:r>
            <a:r>
              <a:rPr lang="en-US" sz="5400" dirty="0"/>
              <a:t> atmospheric oxidation products in East-Antarctica</a:t>
            </a:r>
            <a:endParaRPr lang="nl-NL" sz="9600" dirty="0"/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5"/>
          </p:nvPr>
        </p:nvSpPr>
        <p:spPr>
          <a:xfrm>
            <a:off x="6553448" y="409151"/>
            <a:ext cx="8294400" cy="540000"/>
          </a:xfrm>
        </p:spPr>
        <p:txBody>
          <a:bodyPr/>
          <a:lstStyle/>
          <a:p>
            <a:pPr algn="r"/>
            <a:r>
              <a:rPr lang="en-GB" dirty="0"/>
              <a:t>department Of Green CHEMISTRY AND TECHNOLOGY</a:t>
            </a:r>
          </a:p>
          <a:p>
            <a:pPr lvl="1" algn="r"/>
            <a:r>
              <a:rPr lang="en-GB" dirty="0"/>
              <a:t>EnVOC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7E43D9A-9442-4DBD-9791-B48081F6F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9824" y="8250292"/>
            <a:ext cx="1693027" cy="109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1A5B9C0-0864-45BF-9D1A-137948415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1074" y="6773333"/>
            <a:ext cx="15191026" cy="949915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8000" dirty="0"/>
              <a:t>Preben Van Overmeiren – EGU General Assembly – 23/05/22</a:t>
            </a:r>
          </a:p>
          <a:p>
            <a:pPr>
              <a:lnSpc>
                <a:spcPct val="120000"/>
              </a:lnSpc>
            </a:pPr>
            <a:r>
              <a:rPr lang="en-US" dirty="0"/>
              <a:t>Andy Delcloo, Karen De Causmaecker, Alexander Mangold, Kristof Demeestere, Herman Van Langenhove, and Christophe Walgraeve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4FF532E7-0897-4CC7-888F-2C8B80124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1706" y="8250292"/>
            <a:ext cx="1405468" cy="1177079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79362CE4-0E36-4E87-85EA-A1993D6FA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7848" y="0"/>
            <a:ext cx="2490827" cy="3318028"/>
          </a:xfrm>
          <a:prstGeom prst="rect">
            <a:avLst/>
          </a:prstGeom>
        </p:spPr>
      </p:pic>
      <p:pic>
        <p:nvPicPr>
          <p:cNvPr id="13" name="Picture 12" descr="Qr code&#10;&#10;Description automatically generated">
            <a:extLst>
              <a:ext uri="{FF2B5EF4-FFF2-40B4-BE49-F238E27FC236}">
                <a16:creationId xmlns:a16="http://schemas.microsoft.com/office/drawing/2014/main" id="{3E5592E4-0AC1-4602-B52F-F860BE9A3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00" y="8233359"/>
            <a:ext cx="1174137" cy="117413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B47D215-F9AB-4160-9FAE-1DBD535C32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48262" y="8362581"/>
            <a:ext cx="36766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FC38-32B3-420C-BBD4-14DD8498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VOC</a:t>
            </a:r>
            <a:r>
              <a:rPr lang="en-US" cap="none" dirty="0"/>
              <a:t>s</a:t>
            </a:r>
            <a:r>
              <a:rPr lang="en-US" dirty="0"/>
              <a:t> </a:t>
            </a:r>
            <a:r>
              <a:rPr lang="en-US" sz="4400" dirty="0"/>
              <a:t>In</a:t>
            </a:r>
            <a:r>
              <a:rPr lang="en-US" dirty="0"/>
              <a:t> Antarctica?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41868-41A3-4C59-A9A1-F106FF9E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85" y="1130502"/>
            <a:ext cx="16949490" cy="6696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Volatile organic compounds (VOCs) are understudied in Antarctica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Extremely limited year-round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Transformation to secondary organic aerosol (SOA) and cloud condensation nuclei (CCN)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Direct influence - radiative forcing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Indirect effect - clouds (albedo) and surface mass balance (SMB)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DEAE1-FD9B-404F-9AC7-0960A737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</a:t>
            </a:fld>
            <a:r>
              <a:rPr lang="en-GB" noProof="0" dirty="0"/>
              <a:t>/7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5D9668-1DE5-4769-8C51-1A4625287C78}"/>
              </a:ext>
            </a:extLst>
          </p:cNvPr>
          <p:cNvGrpSpPr/>
          <p:nvPr/>
        </p:nvGrpSpPr>
        <p:grpSpPr>
          <a:xfrm>
            <a:off x="3426516" y="3926185"/>
            <a:ext cx="10874828" cy="6892870"/>
            <a:chOff x="2889779" y="1006163"/>
            <a:chExt cx="11559117" cy="8282677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10D4135E-3555-41D0-9D63-A22B76B4403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45012644"/>
                </p:ext>
              </p:extLst>
            </p:nvPr>
          </p:nvGraphicFramePr>
          <p:xfrm>
            <a:off x="2889779" y="1023761"/>
            <a:ext cx="11559117" cy="77060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Arc 6">
              <a:extLst>
                <a:ext uri="{FF2B5EF4-FFF2-40B4-BE49-F238E27FC236}">
                  <a16:creationId xmlns:a16="http://schemas.microsoft.com/office/drawing/2014/main" id="{46B0DB01-72A5-4D26-822E-74EABDB7C2CF}"/>
                </a:ext>
              </a:extLst>
            </p:cNvPr>
            <p:cNvSpPr/>
            <p:nvPr/>
          </p:nvSpPr>
          <p:spPr>
            <a:xfrm rot="15437488">
              <a:off x="4154432" y="7078189"/>
              <a:ext cx="2666016" cy="1755285"/>
            </a:xfrm>
            <a:prstGeom prst="arc">
              <a:avLst>
                <a:gd name="adj1" fmla="val 19879541"/>
                <a:gd name="adj2" fmla="val 562623"/>
              </a:avLst>
            </a:prstGeom>
            <a:ln w="31750">
              <a:solidFill>
                <a:srgbClr val="5B9BD5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3006BD-C8AF-4DE9-8078-4055E5072FF3}"/>
                </a:ext>
              </a:extLst>
            </p:cNvPr>
            <p:cNvSpPr txBox="1"/>
            <p:nvPr/>
          </p:nvSpPr>
          <p:spPr>
            <a:xfrm>
              <a:off x="3195686" y="6919274"/>
              <a:ext cx="3261675" cy="797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/>
                <a:t>Atmospheric oxidants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dirty="0"/>
                <a:t>•OH or O</a:t>
              </a:r>
              <a:r>
                <a:rPr lang="en-US" sz="2000" baseline="-25000" dirty="0"/>
                <a:t>3</a:t>
              </a: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4F1E6871-1FEC-4B54-957C-2A2EB7B35EDE}"/>
                </a:ext>
              </a:extLst>
            </p:cNvPr>
            <p:cNvSpPr/>
            <p:nvPr/>
          </p:nvSpPr>
          <p:spPr>
            <a:xfrm rot="11674203" flipH="1">
              <a:off x="5736497" y="1006163"/>
              <a:ext cx="2589949" cy="1408804"/>
            </a:xfrm>
            <a:prstGeom prst="arc">
              <a:avLst>
                <a:gd name="adj1" fmla="val 19879541"/>
                <a:gd name="adj2" fmla="val 562623"/>
              </a:avLst>
            </a:prstGeom>
            <a:ln w="31750">
              <a:solidFill>
                <a:srgbClr val="5B9BD5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43002F-3C6C-4FEB-AB73-AECF4959B5AC}"/>
                </a:ext>
              </a:extLst>
            </p:cNvPr>
            <p:cNvSpPr txBox="1"/>
            <p:nvPr/>
          </p:nvSpPr>
          <p:spPr>
            <a:xfrm>
              <a:off x="6744925" y="1399418"/>
              <a:ext cx="3261675" cy="427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/>
                <a:t>Mineralization</a:t>
              </a:r>
              <a:endParaRPr lang="en-US" sz="2000" baseline="-25000" dirty="0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262BCB8D-9386-403D-AF6B-9864DA2C723D}"/>
                </a:ext>
              </a:extLst>
            </p:cNvPr>
            <p:cNvSpPr/>
            <p:nvPr/>
          </p:nvSpPr>
          <p:spPr>
            <a:xfrm rot="9311181" flipH="1" flipV="1">
              <a:off x="9152664" y="6817970"/>
              <a:ext cx="2896599" cy="1740609"/>
            </a:xfrm>
            <a:prstGeom prst="arc">
              <a:avLst>
                <a:gd name="adj1" fmla="val 19879541"/>
                <a:gd name="adj2" fmla="val 562623"/>
              </a:avLst>
            </a:prstGeom>
            <a:ln w="31750">
              <a:solidFill>
                <a:srgbClr val="5B9BD5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16BC31-6DFD-4938-8F16-4BF2D369BDA5}"/>
                </a:ext>
              </a:extLst>
            </p:cNvPr>
            <p:cNvSpPr txBox="1"/>
            <p:nvPr/>
          </p:nvSpPr>
          <p:spPr>
            <a:xfrm>
              <a:off x="10266435" y="7161143"/>
              <a:ext cx="3261675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/>
                <a:t>Deposition</a:t>
              </a:r>
              <a:endParaRPr lang="en-US" sz="20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900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chine in the snow&#10;&#10;Description automatically generated with low confidence">
            <a:extLst>
              <a:ext uri="{FF2B5EF4-FFF2-40B4-BE49-F238E27FC236}">
                <a16:creationId xmlns:a16="http://schemas.microsoft.com/office/drawing/2014/main" id="{9A9F6688-1F34-4F8E-B0BB-214DEB7B7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3792" y="4876800"/>
            <a:ext cx="7884883" cy="487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5F325F-E3D4-44D7-8770-1BB2B60A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Princess Elisabeth 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E58D9-4B9B-4AC2-8904-4A076ACE3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Zero emission station build in 2009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Location: </a:t>
            </a:r>
            <a:r>
              <a:rPr lang="en-US" sz="4000" dirty="0" err="1"/>
              <a:t>Sør</a:t>
            </a:r>
            <a:r>
              <a:rPr lang="en-US" sz="4000" dirty="0"/>
              <a:t> </a:t>
            </a:r>
            <a:r>
              <a:rPr lang="en-US" sz="4000" dirty="0" err="1"/>
              <a:t>Rondane</a:t>
            </a:r>
            <a:r>
              <a:rPr lang="en-US" sz="4000" dirty="0"/>
              <a:t> mountain range</a:t>
            </a:r>
          </a:p>
          <a:p>
            <a:pPr marL="720000" lvl="1" indent="0">
              <a:buNone/>
            </a:pPr>
            <a:r>
              <a:rPr lang="en-US" sz="4000" dirty="0"/>
              <a:t>Queen Maud Land, East-Antarctica, 1380m asl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Atmospheric monitoring for over 10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Only summer 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Remote access instrumentation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6ABB2-A3AD-4CD7-B5EE-71FF5C85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3</a:t>
            </a:fld>
            <a:r>
              <a:rPr lang="en-GB" noProof="0" dirty="0"/>
              <a:t>/7</a:t>
            </a:r>
          </a:p>
        </p:txBody>
      </p:sp>
      <p:pic>
        <p:nvPicPr>
          <p:cNvPr id="6" name="Picture 5" descr="Icon, map&#10;&#10;Description automatically generated">
            <a:extLst>
              <a:ext uri="{FF2B5EF4-FFF2-40B4-BE49-F238E27FC236}">
                <a16:creationId xmlns:a16="http://schemas.microsoft.com/office/drawing/2014/main" id="{D7871A60-D981-4A95-B221-1E5849B8AD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47076" y="136026"/>
            <a:ext cx="3291599" cy="2799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75A781-74C0-4E69-9E6B-69D92DD66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469" y="8163840"/>
            <a:ext cx="3282622" cy="113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7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ABAB0-B447-4CA3-96D2-72B1441F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 VOC</a:t>
            </a:r>
            <a:r>
              <a:rPr lang="en-US" cap="none" dirty="0"/>
              <a:t>s</a:t>
            </a:r>
            <a:r>
              <a:rPr lang="en-US" dirty="0"/>
              <a:t> </a:t>
            </a:r>
            <a:r>
              <a:rPr lang="en-US" sz="4400" dirty="0"/>
              <a:t>In</a:t>
            </a:r>
            <a:r>
              <a:rPr lang="en-US" dirty="0"/>
              <a:t> Antarctica?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DBD57-FDA3-4D05-8381-9CB05595B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6" y="1194364"/>
            <a:ext cx="9238340" cy="6696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Passive sampling during 2017-2018 showed the occurrence of +- 70 (O)VOCs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Photochemical activity of these compounds? (polar day-night)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Link with the seasonal variation of aerosols measured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F57E2-71EB-43E0-804C-534C304E0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4</a:t>
            </a:fld>
            <a:r>
              <a:rPr lang="en-GB" noProof="0" dirty="0"/>
              <a:t>/7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184148-DE7E-45D5-B319-77954D8C167E}"/>
              </a:ext>
            </a:extLst>
          </p:cNvPr>
          <p:cNvGrpSpPr/>
          <p:nvPr/>
        </p:nvGrpSpPr>
        <p:grpSpPr>
          <a:xfrm>
            <a:off x="9864811" y="1941362"/>
            <a:ext cx="7473864" cy="5870875"/>
            <a:chOff x="9132179" y="2675285"/>
            <a:chExt cx="8316855" cy="65330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FEFC55-FD4B-42A7-9446-4BE3EE9CE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2179" y="2675285"/>
              <a:ext cx="8316855" cy="611926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6402F0-5E1E-4EF0-B31B-99DA59F33B4B}"/>
                </a:ext>
              </a:extLst>
            </p:cNvPr>
            <p:cNvSpPr txBox="1"/>
            <p:nvPr/>
          </p:nvSpPr>
          <p:spPr>
            <a:xfrm>
              <a:off x="10088813" y="8794548"/>
              <a:ext cx="7003708" cy="413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err="1"/>
                <a:t>Wex</a:t>
              </a:r>
              <a:r>
                <a:rPr lang="en-US" sz="1200" dirty="0"/>
                <a:t>, H. et al. CCN measurements at the Princess Elisabeth Antarctica research station during three austral summers, Atmos. Chem. Phys., 19, 275–294, https://doi.org/10.5194/acp-19-275-2019, 2019.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40BCD3-2F01-4E61-9B2B-5947585ECA4A}"/>
                </a:ext>
              </a:extLst>
            </p:cNvPr>
            <p:cNvSpPr/>
            <p:nvPr/>
          </p:nvSpPr>
          <p:spPr>
            <a:xfrm>
              <a:off x="12790438" y="2961619"/>
              <a:ext cx="2033808" cy="5399034"/>
            </a:xfrm>
            <a:prstGeom prst="rect">
              <a:avLst/>
            </a:prstGeom>
            <a:solidFill>
              <a:schemeClr val="tx1">
                <a:alpha val="56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Sun 9">
              <a:extLst>
                <a:ext uri="{FF2B5EF4-FFF2-40B4-BE49-F238E27FC236}">
                  <a16:creationId xmlns:a16="http://schemas.microsoft.com/office/drawing/2014/main" id="{D5F94C84-86F4-406B-918E-9462CFCC827B}"/>
                </a:ext>
              </a:extLst>
            </p:cNvPr>
            <p:cNvSpPr/>
            <p:nvPr/>
          </p:nvSpPr>
          <p:spPr>
            <a:xfrm>
              <a:off x="10742125" y="3397555"/>
              <a:ext cx="1104864" cy="1104864"/>
            </a:xfrm>
            <a:prstGeom prst="su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41"/>
            </a:p>
          </p:txBody>
        </p:sp>
        <p:sp>
          <p:nvSpPr>
            <p:cNvPr id="11" name="Sun 10">
              <a:extLst>
                <a:ext uri="{FF2B5EF4-FFF2-40B4-BE49-F238E27FC236}">
                  <a16:creationId xmlns:a16="http://schemas.microsoft.com/office/drawing/2014/main" id="{B858DDD3-37CE-4756-990A-3202EBDC7A87}"/>
                </a:ext>
              </a:extLst>
            </p:cNvPr>
            <p:cNvSpPr/>
            <p:nvPr/>
          </p:nvSpPr>
          <p:spPr>
            <a:xfrm>
              <a:off x="15820939" y="3397555"/>
              <a:ext cx="1104864" cy="1104864"/>
            </a:xfrm>
            <a:prstGeom prst="su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41"/>
            </a:p>
          </p:txBody>
        </p:sp>
      </p:grp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94F5FC5-629B-42C8-879B-E46017A1D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2717" y="0"/>
            <a:ext cx="1072535" cy="143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0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DC751-F0BB-4F63-BB25-BE3441B9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– ATS-50 and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CFACD-91F5-47F1-9D9C-08E50D094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204670"/>
            <a:ext cx="15699575" cy="6696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Autonomous</a:t>
            </a:r>
            <a:r>
              <a:rPr lang="nl-BE" sz="3600" dirty="0"/>
              <a:t> sampler </a:t>
            </a:r>
            <a:r>
              <a:rPr lang="en-US" sz="3600" dirty="0"/>
              <a:t>required</a:t>
            </a:r>
            <a:r>
              <a:rPr lang="nl-BE" sz="3600" dirty="0"/>
              <a:t> </a:t>
            </a:r>
            <a:r>
              <a:rPr lang="nl-BE" sz="3600" dirty="0" err="1"/>
              <a:t>to</a:t>
            </a:r>
            <a:r>
              <a:rPr lang="nl-BE" sz="3600" dirty="0"/>
              <a:t> </a:t>
            </a:r>
            <a:r>
              <a:rPr lang="nl-BE" sz="3600" dirty="0" err="1"/>
              <a:t>gather</a:t>
            </a:r>
            <a:r>
              <a:rPr lang="nl-BE" sz="3600" dirty="0"/>
              <a:t> </a:t>
            </a:r>
            <a:r>
              <a:rPr lang="nl-BE" sz="3600" dirty="0" err="1"/>
              <a:t>year-round</a:t>
            </a:r>
            <a:r>
              <a:rPr lang="nl-BE" sz="3600" dirty="0"/>
              <a:t> data</a:t>
            </a: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No auto-sampler commercially available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Specific conditions (-40°C, high windspeeds, blowing snow)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In-house developed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ATS-50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Capable of 50 samples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25 samples used – bi-weekly samples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Tenax TA sorbent tubes with diffusion limiting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Operated 2 years (19-20 &amp; 20-21)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Analysis on </a:t>
            </a:r>
            <a:r>
              <a:rPr lang="en-US" sz="3600" b="1" dirty="0"/>
              <a:t>TD-GC-MS</a:t>
            </a:r>
            <a:r>
              <a:rPr lang="en-US" sz="3600" dirty="0"/>
              <a:t> and </a:t>
            </a:r>
            <a:r>
              <a:rPr lang="en-US" sz="3600" b="1" dirty="0"/>
              <a:t>TD-PTR-TOFMS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5E4FB-44AD-488B-96B4-F6A60963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5</a:t>
            </a:fld>
            <a:r>
              <a:rPr lang="en-GB" noProof="0" dirty="0"/>
              <a:t>/7</a:t>
            </a:r>
          </a:p>
        </p:txBody>
      </p:sp>
      <p:pic>
        <p:nvPicPr>
          <p:cNvPr id="6" name="Picture 5" descr="A picture containing transport, gear&#10;&#10;Description automatically generated">
            <a:extLst>
              <a:ext uri="{FF2B5EF4-FFF2-40B4-BE49-F238E27FC236}">
                <a16:creationId xmlns:a16="http://schemas.microsoft.com/office/drawing/2014/main" id="{2773317F-931B-49E8-93F7-D70F5B19CC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48565" y="3652784"/>
            <a:ext cx="5290110" cy="476674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A183546-BA92-486E-AF8A-EDE3F44A51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3860" y="0"/>
            <a:ext cx="1124815" cy="15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5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0A62-A3C8-46E7-A86F-06F8EDBE1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variation of Furfural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60D01-F273-4368-A628-60C4D55A2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875" y="1574019"/>
            <a:ext cx="8592207" cy="66055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4000" dirty="0"/>
              <a:t>Unique dataset </a:t>
            </a:r>
            <a:r>
              <a:rPr lang="nl-BE" sz="4000" dirty="0" err="1"/>
              <a:t>created</a:t>
            </a:r>
            <a:r>
              <a:rPr lang="nl-BE" sz="4000" dirty="0"/>
              <a:t> (60 </a:t>
            </a:r>
            <a:r>
              <a:rPr lang="nl-BE" sz="4000" dirty="0" err="1"/>
              <a:t>VOCs</a:t>
            </a:r>
            <a:r>
              <a:rPr lang="nl-BE" sz="4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err="1"/>
              <a:t>Some</a:t>
            </a:r>
            <a:r>
              <a:rPr lang="nl-BE" sz="4000" dirty="0"/>
              <a:t> </a:t>
            </a:r>
            <a:r>
              <a:rPr lang="nl-BE" sz="4000" dirty="0" err="1"/>
              <a:t>compounds</a:t>
            </a:r>
            <a:r>
              <a:rPr lang="nl-BE" sz="4000" dirty="0"/>
              <a:t> show </a:t>
            </a:r>
            <a:r>
              <a:rPr lang="nl-BE" sz="4000" dirty="0" err="1"/>
              <a:t>interesting</a:t>
            </a:r>
            <a:r>
              <a:rPr lang="nl-BE" sz="4000" dirty="0"/>
              <a:t> trends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err="1"/>
              <a:t>Furfural</a:t>
            </a:r>
            <a:endParaRPr lang="nl-BE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 err="1"/>
              <a:t>Associated</a:t>
            </a:r>
            <a:r>
              <a:rPr lang="nl-BE" sz="4000" dirty="0"/>
              <a:t> </a:t>
            </a:r>
            <a:r>
              <a:rPr lang="nl-BE" sz="4000" dirty="0" err="1"/>
              <a:t>with</a:t>
            </a:r>
            <a:r>
              <a:rPr lang="nl-BE" sz="4000" dirty="0"/>
              <a:t> </a:t>
            </a:r>
            <a:r>
              <a:rPr lang="nl-BE" sz="4000" dirty="0" err="1"/>
              <a:t>biomass</a:t>
            </a:r>
            <a:r>
              <a:rPr lang="nl-BE" sz="4000" dirty="0"/>
              <a:t> </a:t>
            </a:r>
            <a:r>
              <a:rPr lang="nl-BE" sz="4000" dirty="0" err="1"/>
              <a:t>burning</a:t>
            </a:r>
            <a:r>
              <a:rPr lang="nl-BE" sz="4000" dirty="0"/>
              <a:t> </a:t>
            </a:r>
            <a:r>
              <a:rPr lang="nl-BE" sz="4000" dirty="0" err="1"/>
              <a:t>and</a:t>
            </a:r>
            <a:r>
              <a:rPr lang="nl-BE" sz="4000" dirty="0"/>
              <a:t> high •OH </a:t>
            </a:r>
            <a:r>
              <a:rPr lang="nl-BE" sz="4000" dirty="0" err="1"/>
              <a:t>reactivity</a:t>
            </a:r>
            <a:br>
              <a:rPr lang="nl-BE" sz="4000" dirty="0"/>
            </a:br>
            <a:r>
              <a:rPr lang="nl-BE" sz="2400" dirty="0"/>
              <a:t>(J. B. </a:t>
            </a:r>
            <a:r>
              <a:rPr lang="nl-BE" sz="2400" dirty="0" err="1"/>
              <a:t>Gilman</a:t>
            </a:r>
            <a:r>
              <a:rPr lang="nl-BE" sz="2400" dirty="0"/>
              <a:t>, 2015)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4000" dirty="0"/>
              <a:t>SOA </a:t>
            </a:r>
            <a:r>
              <a:rPr lang="nl-BE" sz="4000" dirty="0" err="1"/>
              <a:t>formation</a:t>
            </a:r>
            <a:r>
              <a:rPr lang="nl-BE" sz="4000" dirty="0"/>
              <a:t> via </a:t>
            </a:r>
            <a:r>
              <a:rPr lang="nl-BE" sz="4000" dirty="0" err="1"/>
              <a:t>maleic</a:t>
            </a:r>
            <a:r>
              <a:rPr lang="nl-BE" sz="4000" dirty="0"/>
              <a:t> acid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D63BF-2977-444F-99BB-53A4989A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6</a:t>
            </a:fld>
            <a:r>
              <a:rPr lang="en-GB" noProof="0" dirty="0"/>
              <a:t>/7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92C37E7-A380-44CA-A9E0-5EC827789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746" y="4540468"/>
            <a:ext cx="2116188" cy="211618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C121D45-FC5C-42A2-A624-6BAA6B2CF1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3860" y="0"/>
            <a:ext cx="1124815" cy="15740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D2F905-A04D-43C4-9F3C-325FC69F9D7F}"/>
              </a:ext>
            </a:extLst>
          </p:cNvPr>
          <p:cNvSpPr/>
          <p:nvPr/>
        </p:nvSpPr>
        <p:spPr>
          <a:xfrm>
            <a:off x="830118" y="2411730"/>
            <a:ext cx="7468062" cy="5212080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4A5FBB-23BD-4EFE-B2F4-251AAB3105FF}"/>
              </a:ext>
            </a:extLst>
          </p:cNvPr>
          <p:cNvSpPr txBox="1"/>
          <p:nvPr/>
        </p:nvSpPr>
        <p:spPr>
          <a:xfrm>
            <a:off x="2213856" y="2614576"/>
            <a:ext cx="5798574" cy="12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Graph removed as it contained sensitive data</a:t>
            </a:r>
          </a:p>
        </p:txBody>
      </p:sp>
    </p:spTree>
    <p:extLst>
      <p:ext uri="{BB962C8B-B14F-4D97-AF65-F5344CB8AC3E}">
        <p14:creationId xmlns:p14="http://schemas.microsoft.com/office/powerpoint/2010/main" val="265562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F256C7DD-1C4F-4778-861B-10E9AA76A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824" y="4607263"/>
            <a:ext cx="6486810" cy="4586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BEB48B-06DB-4EEB-BE52-832C9A5B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7FDD0-3D11-4E2A-B4C8-E24B7EF9D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9632478" cy="6696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3600" dirty="0"/>
              <a:t>‘Remote’ </a:t>
            </a:r>
            <a:r>
              <a:rPr lang="nl-BE" sz="3600" dirty="0" err="1"/>
              <a:t>atmospheric</a:t>
            </a:r>
            <a:r>
              <a:rPr lang="nl-BE" sz="3600" dirty="0"/>
              <a:t> </a:t>
            </a:r>
            <a:r>
              <a:rPr lang="nl-BE" sz="3600" dirty="0" err="1"/>
              <a:t>observatory</a:t>
            </a:r>
            <a:r>
              <a:rPr lang="nl-BE" sz="3600" dirty="0"/>
              <a:t> </a:t>
            </a:r>
            <a:br>
              <a:rPr lang="nl-BE" sz="3600" dirty="0"/>
            </a:br>
            <a:r>
              <a:rPr lang="nl-BE" sz="3600" dirty="0"/>
              <a:t>(CLIMB project)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600" dirty="0"/>
              <a:t>On </a:t>
            </a:r>
            <a:r>
              <a:rPr lang="nl-BE" sz="3600" dirty="0" err="1"/>
              <a:t>Antarctic</a:t>
            </a:r>
            <a:r>
              <a:rPr lang="nl-BE" sz="3600" dirty="0"/>
              <a:t> plateau – 2400m </a:t>
            </a:r>
            <a:r>
              <a:rPr lang="nl-BE" sz="3600" dirty="0" err="1"/>
              <a:t>asl</a:t>
            </a:r>
            <a:endParaRPr lang="nl-BE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nl-BE" sz="3600" dirty="0" err="1"/>
              <a:t>Sustainable</a:t>
            </a:r>
            <a:r>
              <a:rPr lang="nl-BE" sz="3600" dirty="0"/>
              <a:t> energy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600" dirty="0" err="1"/>
              <a:t>Location</a:t>
            </a:r>
            <a:r>
              <a:rPr lang="nl-BE" sz="3600" dirty="0"/>
              <a:t> without </a:t>
            </a:r>
            <a:r>
              <a:rPr lang="nl-BE" sz="3600" dirty="0" err="1"/>
              <a:t>anthropogenic</a:t>
            </a:r>
            <a:r>
              <a:rPr lang="nl-BE" sz="3600" dirty="0"/>
              <a:t> </a:t>
            </a:r>
            <a:r>
              <a:rPr lang="en-US" sz="3600" dirty="0"/>
              <a:t>activity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600" dirty="0" err="1"/>
              <a:t>Instruments</a:t>
            </a:r>
            <a:r>
              <a:rPr lang="nl-BE" sz="36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3600" dirty="0"/>
              <a:t>Meteostation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3600" dirty="0"/>
              <a:t>ATS-50 </a:t>
            </a:r>
            <a:r>
              <a:rPr lang="nl-BE" sz="3600" dirty="0" err="1"/>
              <a:t>with</a:t>
            </a:r>
            <a:r>
              <a:rPr lang="nl-BE" sz="3600" dirty="0"/>
              <a:t> 50 samples (</a:t>
            </a:r>
            <a:r>
              <a:rPr lang="nl-BE" sz="3600" dirty="0" err="1"/>
              <a:t>weekly</a:t>
            </a:r>
            <a:r>
              <a:rPr lang="nl-BE" sz="36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3600" dirty="0"/>
              <a:t>Optical </a:t>
            </a:r>
            <a:r>
              <a:rPr lang="nl-BE" sz="3600" dirty="0" err="1"/>
              <a:t>particle</a:t>
            </a:r>
            <a:r>
              <a:rPr lang="nl-BE" sz="3600" dirty="0"/>
              <a:t> </a:t>
            </a:r>
            <a:r>
              <a:rPr lang="nl-BE" sz="3600" dirty="0" err="1"/>
              <a:t>sizer</a:t>
            </a:r>
            <a:endParaRPr lang="en-US" sz="3600" dirty="0"/>
          </a:p>
          <a:p>
            <a:pPr lvl="1">
              <a:buFont typeface="Arial" panose="020B0604020202020204" pitchFamily="34" charset="0"/>
              <a:buChar char="•"/>
            </a:pPr>
            <a:endParaRPr lang="nl-BE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57E49-60A7-419E-A880-F08D659D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7</a:t>
            </a:fld>
            <a:r>
              <a:rPr lang="en-GB" noProof="0" dirty="0"/>
              <a:t>/7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F7C23D-8515-49E3-A829-2E55088CBF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823" y="215930"/>
            <a:ext cx="6486810" cy="432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69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5" descr="A picture containing sky, outdoor, nature, beach&#10;&#10;Description automatically generated">
            <a:extLst>
              <a:ext uri="{FF2B5EF4-FFF2-40B4-BE49-F238E27FC236}">
                <a16:creationId xmlns:a16="http://schemas.microsoft.com/office/drawing/2014/main" id="{5FD930B3-77D4-4C18-97E9-5F4EE2F496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738" y="1358564"/>
            <a:ext cx="16539441" cy="6642436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961B0D2B-C7C8-47F8-B7F5-82C9CEEF3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6430" y="4046906"/>
            <a:ext cx="3579707" cy="3579707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C8B9832-08C8-42B3-BD99-9CBC0183FC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7848" y="0"/>
            <a:ext cx="2490827" cy="331802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FAEE8C-CA90-45FE-99FD-C9C4296884F2}"/>
              </a:ext>
            </a:extLst>
          </p:cNvPr>
          <p:cNvSpPr txBox="1">
            <a:spLocks/>
          </p:cNvSpPr>
          <p:nvPr/>
        </p:nvSpPr>
        <p:spPr bwMode="white">
          <a:xfrm>
            <a:off x="1443474" y="1895640"/>
            <a:ext cx="11167626" cy="576960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1300368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500" u="none" kern="1200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296BCB"/>
                </a:solidFill>
              </a:rPr>
              <a:t>Preben Van Overmeiren</a:t>
            </a:r>
            <a:br>
              <a:rPr lang="en-GB" sz="2800" dirty="0">
                <a:solidFill>
                  <a:srgbClr val="296BCB"/>
                </a:solidFill>
              </a:rPr>
            </a:br>
            <a:r>
              <a:rPr lang="en-GB" sz="2800" dirty="0">
                <a:solidFill>
                  <a:srgbClr val="296BCB"/>
                </a:solidFill>
              </a:rPr>
              <a:t>PhD Student @ EnVOC</a:t>
            </a:r>
            <a:br>
              <a:rPr lang="en-GB" sz="2800" dirty="0">
                <a:solidFill>
                  <a:srgbClr val="296BCB"/>
                </a:solidFill>
              </a:rPr>
            </a:br>
            <a:br>
              <a:rPr lang="en-GB" sz="2800" dirty="0">
                <a:solidFill>
                  <a:srgbClr val="296BCB"/>
                </a:solidFill>
              </a:rPr>
            </a:br>
            <a:r>
              <a:rPr lang="en-GB" sz="2800" dirty="0">
                <a:solidFill>
                  <a:srgbClr val="296BCB"/>
                </a:solidFill>
              </a:rPr>
              <a:t>Preben.VanOvermeiren@ugent.be</a:t>
            </a:r>
            <a:br>
              <a:rPr lang="en-GB" sz="2800" dirty="0">
                <a:solidFill>
                  <a:srgbClr val="296BCB"/>
                </a:solidFill>
              </a:rPr>
            </a:br>
            <a:r>
              <a:rPr lang="en-GB" sz="2800" dirty="0">
                <a:solidFill>
                  <a:srgbClr val="296BCB"/>
                </a:solidFill>
              </a:rPr>
              <a:t>+32 9 264 99 24</a:t>
            </a:r>
            <a:br>
              <a:rPr lang="en-GB" sz="2800" dirty="0">
                <a:solidFill>
                  <a:srgbClr val="296BCB"/>
                </a:solidFill>
              </a:rPr>
            </a:br>
            <a:br>
              <a:rPr lang="en-GB" sz="2800" dirty="0">
                <a:solidFill>
                  <a:srgbClr val="296BCB"/>
                </a:solidFill>
              </a:rPr>
            </a:br>
            <a:br>
              <a:rPr lang="en-GB" sz="2800" dirty="0">
                <a:solidFill>
                  <a:srgbClr val="296BCB"/>
                </a:solidFill>
              </a:rPr>
            </a:br>
            <a:r>
              <a:rPr lang="en-GB" sz="2800" dirty="0">
                <a:solidFill>
                  <a:srgbClr val="296BCB"/>
                </a:solidFill>
              </a:rPr>
              <a:t>prof. </a:t>
            </a:r>
            <a:r>
              <a:rPr lang="en-GB" sz="2800" dirty="0" err="1">
                <a:solidFill>
                  <a:srgbClr val="296BCB"/>
                </a:solidFill>
              </a:rPr>
              <a:t>dr.</a:t>
            </a:r>
            <a:r>
              <a:rPr lang="en-GB" sz="2800" dirty="0">
                <a:solidFill>
                  <a:srgbClr val="296BCB"/>
                </a:solidFill>
              </a:rPr>
              <a:t> </a:t>
            </a:r>
            <a:r>
              <a:rPr lang="en-GB" sz="2800" dirty="0" err="1">
                <a:solidFill>
                  <a:srgbClr val="296BCB"/>
                </a:solidFill>
              </a:rPr>
              <a:t>ir.</a:t>
            </a:r>
            <a:r>
              <a:rPr lang="en-GB" sz="2800" dirty="0">
                <a:solidFill>
                  <a:srgbClr val="296BCB"/>
                </a:solidFill>
              </a:rPr>
              <a:t> Christophe Walgraeve</a:t>
            </a:r>
            <a:br>
              <a:rPr lang="en-GB" sz="2800" dirty="0">
                <a:solidFill>
                  <a:srgbClr val="296BCB"/>
                </a:solidFill>
              </a:rPr>
            </a:br>
            <a:r>
              <a:rPr lang="en-GB" sz="2800" dirty="0">
                <a:solidFill>
                  <a:srgbClr val="296BCB"/>
                </a:solidFill>
              </a:rPr>
              <a:t>prof. </a:t>
            </a:r>
            <a:r>
              <a:rPr lang="en-GB" sz="2800" dirty="0" err="1">
                <a:solidFill>
                  <a:srgbClr val="296BCB"/>
                </a:solidFill>
              </a:rPr>
              <a:t>dr.</a:t>
            </a:r>
            <a:r>
              <a:rPr lang="en-GB" sz="2800" dirty="0">
                <a:solidFill>
                  <a:srgbClr val="296BCB"/>
                </a:solidFill>
              </a:rPr>
              <a:t> </a:t>
            </a:r>
            <a:r>
              <a:rPr lang="en-GB" sz="2800" dirty="0" err="1">
                <a:solidFill>
                  <a:srgbClr val="296BCB"/>
                </a:solidFill>
              </a:rPr>
              <a:t>ir.</a:t>
            </a:r>
            <a:r>
              <a:rPr lang="en-GB" sz="2800" dirty="0">
                <a:solidFill>
                  <a:srgbClr val="296BCB"/>
                </a:solidFill>
              </a:rPr>
              <a:t> Kristof Demeestere</a:t>
            </a:r>
            <a:br>
              <a:rPr lang="en-GB" sz="2800" dirty="0">
                <a:solidFill>
                  <a:srgbClr val="296BCB"/>
                </a:solidFill>
              </a:rPr>
            </a:br>
            <a:r>
              <a:rPr lang="en-GB" sz="2800" dirty="0" err="1">
                <a:solidFill>
                  <a:srgbClr val="296BCB"/>
                </a:solidFill>
              </a:rPr>
              <a:t>em</a:t>
            </a:r>
            <a:r>
              <a:rPr lang="en-GB" sz="2800" dirty="0">
                <a:solidFill>
                  <a:srgbClr val="296BCB"/>
                </a:solidFill>
              </a:rPr>
              <a:t>. prof. </a:t>
            </a:r>
            <a:r>
              <a:rPr lang="en-GB" sz="2800" dirty="0" err="1">
                <a:solidFill>
                  <a:srgbClr val="296BCB"/>
                </a:solidFill>
              </a:rPr>
              <a:t>dr.</a:t>
            </a:r>
            <a:r>
              <a:rPr lang="en-GB" sz="2800" dirty="0">
                <a:solidFill>
                  <a:srgbClr val="296BCB"/>
                </a:solidFill>
              </a:rPr>
              <a:t> </a:t>
            </a:r>
            <a:r>
              <a:rPr lang="en-GB" sz="2800" dirty="0" err="1">
                <a:solidFill>
                  <a:srgbClr val="296BCB"/>
                </a:solidFill>
              </a:rPr>
              <a:t>ir.</a:t>
            </a:r>
            <a:r>
              <a:rPr lang="en-GB" sz="2800" dirty="0">
                <a:solidFill>
                  <a:srgbClr val="296BCB"/>
                </a:solidFill>
              </a:rPr>
              <a:t> Herman Van Langenhove</a:t>
            </a:r>
            <a:br>
              <a:rPr lang="en-GB" sz="2800" dirty="0">
                <a:solidFill>
                  <a:srgbClr val="296BCB"/>
                </a:solidFill>
              </a:rPr>
            </a:br>
            <a:br>
              <a:rPr lang="en-GB" sz="2800" dirty="0">
                <a:solidFill>
                  <a:srgbClr val="296BCB"/>
                </a:solidFill>
              </a:rPr>
            </a:br>
            <a:r>
              <a:rPr lang="en-GB" sz="2800" dirty="0">
                <a:solidFill>
                  <a:srgbClr val="296BCB"/>
                </a:solidFill>
              </a:rPr>
              <a:t>www.ugent.be/bw/gct/en/research/envoc</a:t>
            </a:r>
            <a:br>
              <a:rPr lang="en-GB" dirty="0">
                <a:solidFill>
                  <a:srgbClr val="296BCB"/>
                </a:solidFill>
              </a:rPr>
            </a:br>
            <a:endParaRPr lang="en-GB" dirty="0">
              <a:solidFill>
                <a:srgbClr val="296BCB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9215999" y="3095999"/>
            <a:ext cx="7257600" cy="1580593"/>
          </a:xfrm>
        </p:spPr>
        <p:txBody>
          <a:bodyPr/>
          <a:lstStyle/>
          <a:p>
            <a:r>
              <a:rPr lang="nl-NL" dirty="0" err="1">
                <a:solidFill>
                  <a:srgbClr val="296BCB"/>
                </a:solidFill>
              </a:rPr>
              <a:t>Ghent</a:t>
            </a:r>
            <a:r>
              <a:rPr lang="nl-NL" dirty="0">
                <a:solidFill>
                  <a:srgbClr val="296BCB"/>
                </a:solidFill>
              </a:rPr>
              <a:t> University</a:t>
            </a:r>
            <a:br>
              <a:rPr lang="nl-NL" dirty="0">
                <a:solidFill>
                  <a:srgbClr val="296BCB"/>
                </a:solidFill>
              </a:rPr>
            </a:br>
            <a:r>
              <a:rPr lang="nl-NL" dirty="0">
                <a:solidFill>
                  <a:srgbClr val="296BCB"/>
                </a:solidFill>
              </a:rPr>
              <a:t>@</a:t>
            </a:r>
            <a:r>
              <a:rPr lang="nl-NL" dirty="0" err="1">
                <a:solidFill>
                  <a:srgbClr val="296BCB"/>
                </a:solidFill>
              </a:rPr>
              <a:t>ugent</a:t>
            </a:r>
            <a:br>
              <a:rPr lang="nl-NL" dirty="0">
                <a:solidFill>
                  <a:srgbClr val="296BCB"/>
                </a:solidFill>
              </a:rPr>
            </a:br>
            <a:r>
              <a:rPr lang="nl-NL" dirty="0" err="1">
                <a:solidFill>
                  <a:srgbClr val="296BCB"/>
                </a:solidFill>
              </a:rPr>
              <a:t>Ghent</a:t>
            </a:r>
            <a:r>
              <a:rPr lang="nl-NL" dirty="0">
                <a:solidFill>
                  <a:srgbClr val="296BCB"/>
                </a:solidFill>
              </a:rPr>
              <a:t> University</a:t>
            </a:r>
          </a:p>
          <a:p>
            <a:endParaRPr lang="nl-NL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000" y="3161604"/>
            <a:ext cx="280417" cy="335281"/>
          </a:xfrm>
          <a:prstGeom prst="rect">
            <a:avLst/>
          </a:prstGeom>
          <a:noFill/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000" y="3599274"/>
            <a:ext cx="280417" cy="356617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000" y="4103436"/>
            <a:ext cx="280417" cy="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3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UGent_EN_BW.potx" id="{A090C7F1-685F-48F4-9D39-B0FF78E79692}" vid="{CA0620AE-2334-4A08-AF54-525A75494E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Powerpoint_UGent_EN_BW</Template>
  <TotalTime>2310</TotalTime>
  <Words>485</Words>
  <Application>Microsoft Office PowerPoint</Application>
  <PresentationFormat>Custom</PresentationFormat>
  <Paragraphs>79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Sequential sampling of VOCs AND atmospheric oxidation products in East-Antarctica</vt:lpstr>
      <vt:lpstr>Why VOCs In Antarctica?</vt:lpstr>
      <vt:lpstr>The Princess Elisabeth Station</vt:lpstr>
      <vt:lpstr>Why  VOCs In Antarctica?</vt:lpstr>
      <vt:lpstr>Instrument – ATS-50 and Analysis</vt:lpstr>
      <vt:lpstr>Seasonal variation of Furfural</vt:lpstr>
      <vt:lpstr>Prospects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Preben Van Overmeiren</dc:creator>
  <cp:lastModifiedBy>Preben Van Overmeiren</cp:lastModifiedBy>
  <cp:revision>119</cp:revision>
  <dcterms:created xsi:type="dcterms:W3CDTF">2022-05-19T09:14:21Z</dcterms:created>
  <dcterms:modified xsi:type="dcterms:W3CDTF">2022-05-25T13:00:12Z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i4>13</vt:i4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5">
    <vt:lpwstr>set text box and shape defaults</vt:lpwstr>
  </property>
  <property fmtid="{D5CDD505-2E9C-101B-9397-08002B2CF9AE}" pid="11" name="Cmt 6">
    <vt:lpwstr>end slide text acc. to letter</vt:lpwstr>
  </property>
  <property fmtid="{D5CDD505-2E9C-101B-9397-08002B2CF9AE}" pid="12" name="Cmt 7">
    <vt:lpwstr>logo opening slide sharpened</vt:lpwstr>
  </property>
  <property fmtid="{D5CDD505-2E9C-101B-9397-08002B2CF9AE}" pid="13" name="Cmt 8-9">
    <vt:lpwstr>comments 19-9-2016</vt:lpwstr>
  </property>
  <property fmtid="{D5CDD505-2E9C-101B-9397-08002B2CF9AE}" pid="14" name="Cmt 10">
    <vt:lpwstr>social media data redesigned</vt:lpwstr>
  </property>
  <property fmtid="{D5CDD505-2E9C-101B-9397-08002B2CF9AE}" pid="15" name="Cmt 11">
    <vt:lpwstr>Title Slide renamed to TitleSlide</vt:lpwstr>
  </property>
  <property fmtid="{D5CDD505-2E9C-101B-9397-08002B2CF9AE}" pid="16" name="Cmt 12">
    <vt:lpwstr>Title and text size</vt:lpwstr>
  </property>
  <property fmtid="{D5CDD505-2E9C-101B-9397-08002B2CF9AE}" pid="17" name="Cmt 13">
    <vt:lpwstr>socmed pictos &gt; normal view</vt:lpwstr>
  </property>
</Properties>
</file>