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83" r:id="rId5"/>
    <p:sldId id="278" r:id="rId6"/>
    <p:sldId id="264" r:id="rId7"/>
    <p:sldId id="287" r:id="rId8"/>
    <p:sldId id="268" r:id="rId9"/>
    <p:sldId id="285" r:id="rId10"/>
    <p:sldId id="272" r:id="rId11"/>
    <p:sldId id="288" r:id="rId12"/>
    <p:sldId id="271" r:id="rId13"/>
    <p:sldId id="277" r:id="rId14"/>
    <p:sldId id="279" r:id="rId15"/>
    <p:sldId id="280" r:id="rId16"/>
    <p:sldId id="270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46" autoAdjust="0"/>
  </p:normalViewPr>
  <p:slideViewPr>
    <p:cSldViewPr>
      <p:cViewPr varScale="1">
        <p:scale>
          <a:sx n="109" d="100"/>
          <a:sy n="109" d="100"/>
        </p:scale>
        <p:origin x="129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BD347-960B-40F3-A092-22CBE216EA3E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E991-D360-438A-957E-C6242AD384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77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FD3D-E81C-4E09-9494-4035BCF16D0A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B57E-90E4-4538-A8CD-72A003C9BEE8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BAC4-5736-4112-A7CF-63F51B7B25E2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5DE2-2C47-43FE-BE70-C7FDA6514C2C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8E9E-4735-4B67-8A27-04C95C30B0C5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25EE-40B4-406D-954C-EF9DD92E19C2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412B-C1F1-4BF8-A57C-F7817058C532}" type="datetime1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4F16-3BA3-4031-8A6D-A21518706C78}" type="datetime1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3AB8-A1BC-4D47-AF21-A276FE480AE6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B890-0A97-4B06-9E1B-B916C8DFF459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B9F-189D-4DB0-8097-403ECC286C73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8794-E6E8-4CF9-BCCF-9C7FA590996B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095" y="1524000"/>
            <a:ext cx="8546305" cy="147002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Importance of land-cover data-set </a:t>
            </a:r>
            <a:r>
              <a:rPr lang="en-US" sz="28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spatio</a:t>
            </a:r>
            <a:r>
              <a:rPr lang="en-US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-temporal resolution on water budget modeling in highly irrigated areas, </a:t>
            </a:r>
            <a:r>
              <a:rPr lang="en-US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Telangana</a:t>
            </a:r>
            <a:r>
              <a:rPr lang="en-US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, India</a:t>
            </a:r>
            <a:endParaRPr lang="fr-FR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676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Bell MT" pitchFamily="18" charset="0"/>
              </a:rPr>
              <a:t>Abhilash</a:t>
            </a:r>
            <a:r>
              <a:rPr lang="en-US" dirty="0" smtClean="0">
                <a:solidFill>
                  <a:srgbClr val="FF0000"/>
                </a:solidFill>
                <a:latin typeface="Bell MT" pitchFamily="18" charset="0"/>
              </a:rPr>
              <a:t> Kumar </a:t>
            </a:r>
            <a:r>
              <a:rPr lang="en-US" dirty="0" err="1" smtClean="0">
                <a:solidFill>
                  <a:srgbClr val="FF0000"/>
                </a:solidFill>
                <a:latin typeface="Bell MT" pitchFamily="18" charset="0"/>
              </a:rPr>
              <a:t>Paswan</a:t>
            </a:r>
            <a:endParaRPr lang="en-US" dirty="0" smtClean="0">
              <a:solidFill>
                <a:srgbClr val="FF0000"/>
              </a:solidFill>
              <a:latin typeface="Bell MT" pitchFamily="18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Bell MT" pitchFamily="18" charset="0"/>
              </a:rPr>
              <a:t>INSPIRE Fellow, CSIR- NGRI Hyderabad, India</a:t>
            </a:r>
          </a:p>
          <a:p>
            <a:endParaRPr lang="fr-FR" sz="2000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3" y="499186"/>
            <a:ext cx="5048868" cy="48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5" y="362457"/>
            <a:ext cx="1009143" cy="1009143"/>
          </a:xfrm>
          <a:prstGeom prst="rect">
            <a:avLst/>
          </a:prstGeom>
        </p:spPr>
      </p:pic>
      <p:sp>
        <p:nvSpPr>
          <p:cNvPr id="7170" name="AutoShape 2" descr="CESBIO – Centre d'étude spatiale de la biosphère (CNES – UMR5126) | Afig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2" name="AutoShape 4" descr="CESBIO – Centre d'étude spatiale de la biosphère (CNES – UMR5126) | Afig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4" name="AutoShape 6" descr="CESBIO – Centre d'étude spatiale de la biosphère (CNES – UMR5126) | Afig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6" name="Picture 8" descr="Cesbio – Centre d&amp;#39;Etudes Spatiales de la Biosphè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81000"/>
            <a:ext cx="1219200" cy="7524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42" y="3370525"/>
            <a:ext cx="1804905" cy="180490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3800" y="6356350"/>
            <a:ext cx="1371600" cy="365125"/>
          </a:xfrm>
        </p:spPr>
        <p:txBody>
          <a:bodyPr/>
          <a:lstStyle/>
          <a:p>
            <a:r>
              <a:rPr lang="en-US" dirty="0" smtClean="0"/>
              <a:t>EGU-22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370525"/>
            <a:ext cx="1354933" cy="1804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375" y="6336268"/>
            <a:ext cx="723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Credits:</a:t>
            </a:r>
            <a:r>
              <a:rPr lang="en-US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Sylvain </a:t>
            </a:r>
            <a:r>
              <a:rPr lang="en-US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Ferrant</a:t>
            </a:r>
            <a:r>
              <a:rPr lang="en-US" dirty="0" smtClean="0">
                <a:solidFill>
                  <a:srgbClr val="00B050"/>
                </a:solidFill>
                <a:latin typeface="Garamond" panose="02020404030301010803" pitchFamily="18" charset="0"/>
              </a:rPr>
              <a:t>, Adrien </a:t>
            </a:r>
            <a:r>
              <a:rPr lang="en-US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Selles</a:t>
            </a:r>
            <a:r>
              <a:rPr lang="en-US" dirty="0" smtClean="0">
                <a:solidFill>
                  <a:srgbClr val="00B050"/>
                </a:solidFill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V.M.Tiwari</a:t>
            </a:r>
            <a:r>
              <a:rPr lang="en-US" dirty="0" smtClean="0">
                <a:solidFill>
                  <a:srgbClr val="00B050"/>
                </a:solidFill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Shakeel</a:t>
            </a:r>
            <a:r>
              <a:rPr lang="en-US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Ahmed</a:t>
            </a:r>
            <a:endParaRPr lang="en-IN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Input: Land Use (500m)</a:t>
            </a:r>
            <a:endParaRPr lang="fr-FR" sz="2800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038600" cy="249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038600" cy="205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838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Godavari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990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Krishna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6576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Rice Extent : 62.03%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RISS - 5.61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RISD - 5.90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RISC - 0.46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RIGS - 8.93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RIGD - 5.45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RICS - 32.88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RICD - 2.80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6576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Rice Extent: 77.33%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RISS – 11.40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RISD – 9.22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RISC – 0.94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RIGS – 17.98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RIGD – 3.42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RICS – 18.30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RICD – 16.07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36576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Modeling simplification: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crop is growing (Rabi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Kharif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) in a single year.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Sources of irrigation of conjunctive crops are same.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400800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Nomenclature: RI – Rice; S – Surface, G – Groundwater; C - Conjunctive (S+G); S - single, D- Double; C - Continuous</a:t>
            </a:r>
            <a:endParaRPr lang="fr-FR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8418" r="9692" b="66328"/>
          <a:stretch/>
        </p:blipFill>
        <p:spPr>
          <a:xfrm>
            <a:off x="152400" y="1524000"/>
            <a:ext cx="3840477" cy="16002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Input: Land Use (56m)</a:t>
            </a:r>
            <a:endParaRPr lang="fr-FR" sz="2800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8101" r="10484" b="60653"/>
          <a:stretch/>
        </p:blipFill>
        <p:spPr>
          <a:xfrm>
            <a:off x="4724400" y="1295400"/>
            <a:ext cx="39624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838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Godavari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838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Krishna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Rice Extent : 40.79%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RISS – 4.84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RISD – 7.90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RIGS – 3.0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RIGD – 1.38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RICS – 14.31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RICD – 9.36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7331" y="36576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Rice Extent : 43.9%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RISS – 1.48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RISD – 18.44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RIGS – 4.55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RIGD – 2.44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RICS – 8.11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RICD – 8.88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400800"/>
            <a:ext cx="762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Nomenclature: RI – Rice; S – Surface, G – Groundwater; C - Conjunctive (S+G); S - single, D- Double; C - Continuous</a:t>
            </a:r>
            <a:endParaRPr lang="fr-FR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Irrigation practices over study area</a:t>
            </a:r>
            <a:endParaRPr lang="fr-FR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u="sng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7030A0"/>
                </a:solidFill>
                <a:latin typeface="Georgia" pitchFamily="18" charset="0"/>
              </a:rPr>
              <a:t>IWD-IWU Calculation</a:t>
            </a:r>
          </a:p>
          <a:p>
            <a:pPr>
              <a:buNone/>
            </a:pPr>
            <a:endParaRPr lang="en-US" sz="20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IWD: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Irrigation water demand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IWD = (amount of daily water supply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crop area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no. of days) / (total area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subbasin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IWU: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Irrigation water use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IWU = (amount of  simulated irrigation used by crop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crop area)/ (total area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subbasin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Management Operations: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Kharif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 mm daily from July 3 to Oct 14 (104 days)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Rabi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12mm daily from Jan 3 to Apr 14 (101 days)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#All the management applied at HRUs level.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single crop in a calendar year annual water supply is 936 mm.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single crop in a calendar year annual water supply is 2160 mm.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3800" y="6356350"/>
            <a:ext cx="1371600" cy="365125"/>
          </a:xfrm>
        </p:spPr>
        <p:txBody>
          <a:bodyPr/>
          <a:lstStyle/>
          <a:p>
            <a:r>
              <a:rPr lang="en-US" dirty="0" smtClean="0"/>
              <a:t>EGU-22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IWD-IWU characteristics at both basin</a:t>
            </a:r>
            <a:endParaRPr lang="fr-FR" sz="12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38155"/>
            <a:ext cx="7089046" cy="2138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35379"/>
            <a:ext cx="7089046" cy="23892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76800" y="3276600"/>
            <a:ext cx="3733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does this stress signify?</a:t>
            </a:r>
            <a:endParaRPr lang="fr-FR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3800" y="6356350"/>
            <a:ext cx="1371600" cy="365125"/>
          </a:xfrm>
        </p:spPr>
        <p:txBody>
          <a:bodyPr/>
          <a:lstStyle/>
          <a:p>
            <a:r>
              <a:rPr lang="en-US" dirty="0" smtClean="0"/>
              <a:t>EGU-22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Available WL simulation at shallow aquifer</a:t>
            </a:r>
            <a:endParaRPr lang="fr-FR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717941" cy="31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855642"/>
            <a:ext cx="7696199" cy="28717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19800" y="1219200"/>
            <a:ext cx="2057400" cy="1447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6019800" y="4495800"/>
            <a:ext cx="20574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Major Annual Water Flows</a:t>
            </a:r>
            <a:endParaRPr lang="fr-FR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Godavari: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Rainfall: 1167 mm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AET:  724.8 mm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Discharge: 430 mm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GW recharge: 438 mm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 stress day ~ 32</a:t>
            </a:r>
          </a:p>
          <a:p>
            <a:pPr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86400" y="4191000"/>
            <a:ext cx="3124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Krishna: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Rainfall: 868.5 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AET: 750.6 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Discharge: 225.65 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GW recharge: 280 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 stress day ~ 38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14736"/>
          <a:stretch>
            <a:fillRect/>
          </a:stretch>
        </p:blipFill>
        <p:spPr>
          <a:xfrm>
            <a:off x="152400" y="4267200"/>
            <a:ext cx="4944440" cy="1978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10816"/>
          <a:stretch>
            <a:fillRect/>
          </a:stretch>
        </p:blipFill>
        <p:spPr>
          <a:xfrm>
            <a:off x="3122742" y="1295400"/>
            <a:ext cx="5487858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6400800" y="48006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3800" y="6356350"/>
            <a:ext cx="1371600" cy="365125"/>
          </a:xfrm>
        </p:spPr>
        <p:txBody>
          <a:bodyPr/>
          <a:lstStyle/>
          <a:p>
            <a:r>
              <a:rPr lang="en-US" dirty="0" smtClean="0"/>
              <a:t>EGU-22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2391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Flow is dominated mainly due to the variability in rainfall (southwest monsoon).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 stress during Rabi is more than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Kharif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is spatially distributed.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Krishna is more stressed (Southern TS) than Godavari (Northern TS).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Conclusion and way forward …..</a:t>
            </a:r>
            <a:endParaRPr lang="fr-FR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361085" cy="3117693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1562"/>
            <a:ext cx="78867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4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600" dirty="0" smtClean="0">
                <a:solidFill>
                  <a:srgbClr val="0070C0"/>
                </a:solidFill>
                <a:latin typeface="Harlow Solid Italic" panose="04030604020F02020D02" pitchFamily="82" charset="0"/>
              </a:rPr>
              <a:t>“Strike off the water problem, 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0070C0"/>
                </a:solidFill>
                <a:latin typeface="Harlow Solid Italic" panose="04030604020F02020D02" pitchFamily="82" charset="0"/>
              </a:rPr>
              <a:t>	</a:t>
            </a:r>
            <a:r>
              <a:rPr lang="en-US" sz="5600" dirty="0" smtClean="0">
                <a:solidFill>
                  <a:srgbClr val="0070C0"/>
                </a:solidFill>
                <a:latin typeface="Harlow Solid Italic" panose="04030604020F02020D02" pitchFamily="82" charset="0"/>
              </a:rPr>
              <a:t>				</a:t>
            </a:r>
            <a:r>
              <a:rPr lang="en-US" sz="56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Before ….</a:t>
            </a:r>
          </a:p>
          <a:p>
            <a:pPr marL="0" indent="0" algn="r">
              <a:buNone/>
            </a:pPr>
            <a:r>
              <a:rPr lang="en-US" sz="5600" dirty="0" smtClean="0">
                <a:solidFill>
                  <a:srgbClr val="0070C0"/>
                </a:solidFill>
                <a:latin typeface="Harlow Solid Italic" panose="04030604020F02020D02" pitchFamily="82" charset="0"/>
              </a:rPr>
              <a:t>the water strike you off 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72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Thank You!!</a:t>
            </a:r>
            <a:endParaRPr lang="en-US" sz="7200" dirty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b="5396"/>
          <a:stretch>
            <a:fillRect/>
          </a:stretch>
        </p:blipFill>
        <p:spPr>
          <a:xfrm>
            <a:off x="381000" y="3352800"/>
            <a:ext cx="7029450" cy="3325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19800" cy="39687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Global Scenario of Fresh Water</a:t>
            </a:r>
            <a:endParaRPr lang="en-IN" sz="2800" b="1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428505"/>
            <a:ext cx="3463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IN" sz="1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Hertig</a:t>
            </a:r>
            <a:r>
              <a:rPr lang="en-IN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Gleeson, 2012 </a:t>
            </a:r>
            <a:endParaRPr lang="en-IN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/>
          <a:stretch>
            <a:fillRect/>
          </a:stretch>
        </p:blipFill>
        <p:spPr>
          <a:xfrm>
            <a:off x="6019800" y="152400"/>
            <a:ext cx="2970760" cy="3754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5076080" cy="3124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3505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Rodell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et. al, 2018</a:t>
            </a:r>
            <a:endParaRPr lang="en-US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44196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Groundwater abstraction is high in India compare to other nation.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6963"/>
            <a:ext cx="7010400" cy="43166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Aayog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(CWMI -2018/19)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7" t="10734" b="22689"/>
          <a:stretch>
            <a:fillRect/>
          </a:stretch>
        </p:blipFill>
        <p:spPr>
          <a:xfrm>
            <a:off x="5410200" y="762000"/>
            <a:ext cx="3635497" cy="4038600"/>
          </a:xfrm>
        </p:spPr>
      </p:pic>
      <p:sp>
        <p:nvSpPr>
          <p:cNvPr id="3" name="TextBox 2"/>
          <p:cNvSpPr txBox="1"/>
          <p:nvPr/>
        </p:nvSpPr>
        <p:spPr>
          <a:xfrm>
            <a:off x="405246" y="110836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India’s Water Status</a:t>
            </a:r>
            <a:endParaRPr lang="en-IN" sz="2800" b="1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0"/>
          <a:stretch>
            <a:fillRect/>
          </a:stretch>
        </p:blipFill>
        <p:spPr>
          <a:xfrm>
            <a:off x="304800" y="1066800"/>
            <a:ext cx="4186143" cy="4495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3800" y="6356350"/>
            <a:ext cx="1371600" cy="365125"/>
          </a:xfrm>
        </p:spPr>
        <p:txBody>
          <a:bodyPr/>
          <a:lstStyle/>
          <a:p>
            <a:r>
              <a:rPr lang="en-US" dirty="0" smtClean="0"/>
              <a:t>EGU-22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48400"/>
            <a:ext cx="395789" cy="5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 : 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Simulation of water budget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(SWAT Modeling)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Task-1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 the understanding of the importance of land-cover data-set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temporal  resolution on  water budget modeling.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LULC : IWMI (500m)-2000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NRSC (56m)- 2007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  Sentinel (10 m)-2015-19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Task -2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 the understanding of  irrigation practices on water budget modeling.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Forcing variables: irrigation practices.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Focused crop: Paddy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Task -3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Computation of water budget variables  and its validation.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Runoff,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Evapotranspiration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Irrigation return flow, Groundwater extraction, etc.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4038600"/>
            <a:ext cx="3657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much stressed is caused by irrigation on aquifer ?</a:t>
            </a:r>
            <a:endParaRPr lang="fr-F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2743200"/>
            <a:ext cx="3657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far high resolution land use map could influence the model performance?</a:t>
            </a:r>
            <a:endParaRPr lang="fr-F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3800" y="6356350"/>
            <a:ext cx="1371600" cy="365125"/>
          </a:xfrm>
        </p:spPr>
        <p:txBody>
          <a:bodyPr/>
          <a:lstStyle/>
          <a:p>
            <a:r>
              <a:rPr lang="en-US" dirty="0" smtClean="0"/>
              <a:t>EGU-22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y-area-map.png"/>
          <p:cNvPicPr>
            <a:picLocks noChangeAspect="1"/>
          </p:cNvPicPr>
          <p:nvPr/>
        </p:nvPicPr>
        <p:blipFill>
          <a:blip r:embed="rId2"/>
          <a:srcRect l="3333" t="5212" r="35833" b="19356"/>
          <a:stretch>
            <a:fillRect/>
          </a:stretch>
        </p:blipFill>
        <p:spPr>
          <a:xfrm>
            <a:off x="10716" y="1219200"/>
            <a:ext cx="5475684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111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Study Area (</a:t>
            </a:r>
            <a:r>
              <a:rPr lang="en-US" sz="2200" b="1" dirty="0" smtClean="0">
                <a:solidFill>
                  <a:srgbClr val="FF0000"/>
                </a:solidFill>
                <a:latin typeface="Georgia" pitchFamily="18" charset="0"/>
              </a:rPr>
              <a:t>Part of Godavari and Krishna River Basin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)</a:t>
            </a:r>
            <a:endParaRPr lang="fr-FR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8100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Krishna River Basin: (Lower Krishna)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Watershed Area: 64538.51 sq. Km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No. of Sub-basin: 79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Area Covered : Southern 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Average Rainfall: 869mm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9906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Godavari River Basin: (Lower Godavari)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Watershed Area: 78334.32 sq. Km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No. of Sub-basin: 87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Area Covered : Northern 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Average Rainfall: 1169mm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3800" y="6356350"/>
            <a:ext cx="1371600" cy="365125"/>
          </a:xfrm>
        </p:spPr>
        <p:txBody>
          <a:bodyPr/>
          <a:lstStyle/>
          <a:p>
            <a:r>
              <a:rPr lang="en-US" dirty="0" smtClean="0"/>
              <a:t>EGU-22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22674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7169208" cy="275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04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Rainfall pattern and Irrigation dependence</a:t>
            </a:r>
            <a:endParaRPr lang="fr-FR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1676400"/>
            <a:ext cx="3200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438400" y="3276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Frequency of drought years has increased</a:t>
            </a:r>
            <a:endParaRPr lang="fr-FR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640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Irrigation dependencies on GW has been doubled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3800" y="6356350"/>
            <a:ext cx="1371600" cy="365125"/>
          </a:xfrm>
        </p:spPr>
        <p:txBody>
          <a:bodyPr/>
          <a:lstStyle/>
          <a:p>
            <a:r>
              <a:rPr lang="en-US" dirty="0" smtClean="0"/>
              <a:t>EGU-22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Lacuna of the hydrological modeling system</a:t>
            </a:r>
            <a:endParaRPr lang="fr-FR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Assumes idealized/virgin basin conditions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Storage structures( such as reservoirs, water harvesting system), irrigation diversion, hydraulic interventions are not included.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Irrigation water requirements are not taken into account for the hydrologic process simulations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Varying water conditions for crop usually ignore.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Cropping cycle copying from long-term vegetation index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variability in cropping cycle during normal year, wet year and dry year is difficult to incorporate.</a:t>
            </a:r>
          </a:p>
          <a:p>
            <a:pPr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present study address this lacuna: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 development incorporating all major hydraulic interventions (such as reservoir incorporation including irrigation diversions).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Dynamic simulation of irrigation water requirement based on crop demand (in this case Rice is focused one).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Development of crop management input based on seasonal cycle over the study area.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Soil and Water Assessment Tool (SWAT) </a:t>
            </a:r>
            <a:b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1300" b="1" dirty="0" smtClean="0">
                <a:solidFill>
                  <a:srgbClr val="7030A0"/>
                </a:solidFill>
                <a:latin typeface="Georgia" pitchFamily="18" charset="0"/>
              </a:rPr>
              <a:t>(Arnold et. al, 1998, 2011)</a:t>
            </a:r>
            <a:endParaRPr lang="fr-FR" sz="13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2971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process based, continuous, eco-hydrological river basin or watershed model,  computationally efficient.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designed to predict the impact of land use, climate change, sediment and contaminant transport, etc. on hydrology.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subdivides a watershed into sub-basin connected by stream network, and further delineates HRUs (hydrologic response unit) comprising unique combinations of land cover and soils within each sub- basin.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enable users to study long-term impacts.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simulate hydrological cycle based on water balance equation.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4958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SW</a:t>
            </a:r>
            <a:r>
              <a:rPr lang="en-US" sz="1400" b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final soil water content at time “t”  (mm H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O), </a:t>
            </a:r>
          </a:p>
          <a:p>
            <a:pPr algn="just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SW</a:t>
            </a:r>
            <a:r>
              <a:rPr lang="en-US" sz="1400" b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initial soil water content on day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(mm H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O), t is the time in days, </a:t>
            </a:r>
          </a:p>
          <a:p>
            <a:pPr algn="just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1" baseline="-250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 amount of precipitation on day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(mm H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O), </a:t>
            </a:r>
          </a:p>
          <a:p>
            <a:pPr algn="just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400" b="1" baseline="-25000" dirty="0" err="1" smtClean="0">
                <a:latin typeface="Times New Roman" pitchFamily="18" charset="0"/>
                <a:cs typeface="Times New Roman" pitchFamily="18" charset="0"/>
              </a:rPr>
              <a:t>surf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amount of surface run off on day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(mm H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O),</a:t>
            </a: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evapotranspiration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on day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(mm H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O), </a:t>
            </a:r>
          </a:p>
          <a:p>
            <a:pPr algn="just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="1" baseline="-25000" dirty="0" err="1" smtClean="0">
                <a:latin typeface="Times New Roman" pitchFamily="18" charset="0"/>
                <a:cs typeface="Times New Roman" pitchFamily="18" charset="0"/>
              </a:rPr>
              <a:t>seep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 amount of water entering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vadose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zone from the soil profile on day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(mm H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O) </a:t>
            </a:r>
          </a:p>
          <a:p>
            <a:pPr algn="just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400" b="1" baseline="-25000" dirty="0" err="1" smtClean="0"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=  amount of return flow on day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(mm H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O). </a:t>
            </a:r>
          </a:p>
          <a:p>
            <a:pPr algn="just"/>
            <a:r>
              <a:rPr lang="en-US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en-US" sz="1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seep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represents the vertical flow whereas </a:t>
            </a:r>
            <a:r>
              <a:rPr lang="en-US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4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4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surf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are the horizontal flow water budgets respectively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2400"/>
            <a:ext cx="5762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1000" y="3657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Water balance in SWAT: 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Neitsch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et. al, 2011)</a:t>
            </a:r>
            <a:endParaRPr lang="fr-FR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7338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Input Datasets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DEM: SRTM 90 m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Landuse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IWMI (500m)      	  Sentinel (10m)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Soil: FAO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Meteorology: IMD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 flow: CWC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Reservoir: India-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wris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Climate: CMIP6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152400" y="762000"/>
            <a:ext cx="8839200" cy="5336977"/>
            <a:chOff x="152400" y="762000"/>
            <a:chExt cx="8839200" cy="5336977"/>
          </a:xfrm>
        </p:grpSpPr>
        <p:grpSp>
          <p:nvGrpSpPr>
            <p:cNvPr id="84" name="Group 83"/>
            <p:cNvGrpSpPr/>
            <p:nvPr/>
          </p:nvGrpSpPr>
          <p:grpSpPr>
            <a:xfrm>
              <a:off x="152400" y="762000"/>
              <a:ext cx="8839200" cy="5336977"/>
              <a:chOff x="152400" y="762000"/>
              <a:chExt cx="8839200" cy="53369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66800" y="838200"/>
                <a:ext cx="7620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DEM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038600" y="762000"/>
                <a:ext cx="10668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LULC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943600" y="762000"/>
                <a:ext cx="762000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Soil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20000" y="762000"/>
                <a:ext cx="9906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Slope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2400" y="1371600"/>
                <a:ext cx="2743200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Flow direction and accumulation, 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Stream network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4800" y="2133600"/>
                <a:ext cx="24384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Inlet/point source addition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7200" y="2743200"/>
                <a:ext cx="19812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Watershed Delineation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200" y="3883223"/>
                <a:ext cx="18288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Reservoir Addition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2400" y="3276600"/>
                <a:ext cx="25908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Sub-basin parameter Calculation 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1295400" y="4267200"/>
                <a:ext cx="152400" cy="762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3400" y="5105400"/>
                <a:ext cx="16002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Sub-basin, HRUs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" name="Straight Arrow Connector 23"/>
              <p:cNvCxnSpPr>
                <a:stCxn id="5" idx="2"/>
              </p:cNvCxnSpPr>
              <p:nvPr/>
            </p:nvCxnSpPr>
            <p:spPr>
              <a:xfrm rot="5400000">
                <a:off x="1334988" y="1258789"/>
                <a:ext cx="2256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1335781" y="2017019"/>
                <a:ext cx="2256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1296889" y="2589313"/>
                <a:ext cx="30182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1335781" y="3160019"/>
                <a:ext cx="2256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6" idx="2"/>
              </p:cNvCxnSpPr>
              <p:nvPr/>
            </p:nvCxnSpPr>
            <p:spPr>
              <a:xfrm rot="5400000">
                <a:off x="1298376" y="3733801"/>
                <a:ext cx="2988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886200" y="1371600"/>
                <a:ext cx="13716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Reclassification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67600" y="1371600"/>
                <a:ext cx="13716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Reclassification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38800" y="1371600"/>
                <a:ext cx="13716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Reclassification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" name="Straight Arrow Connector 38"/>
              <p:cNvCxnSpPr>
                <a:stCxn id="6" idx="2"/>
                <a:endCxn id="35" idx="0"/>
              </p:cNvCxnSpPr>
              <p:nvPr/>
            </p:nvCxnSpPr>
            <p:spPr>
              <a:xfrm rot="5400000">
                <a:off x="4421089" y="1220688"/>
                <a:ext cx="30182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6098283" y="1216918"/>
                <a:ext cx="30182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7850883" y="1216918"/>
                <a:ext cx="30182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5867400" y="2283023"/>
                <a:ext cx="9144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Overlay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267200" y="1981200"/>
                <a:ext cx="41910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4114800" y="1828800"/>
                <a:ext cx="3055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8305800" y="1828800"/>
                <a:ext cx="3055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6172200" y="1828800"/>
                <a:ext cx="3055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6172200" y="2133600"/>
                <a:ext cx="3055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5029200" y="2819400"/>
                <a:ext cx="28194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Hydrological response unit (HRUs)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Straight Arrow Connector 53"/>
              <p:cNvCxnSpPr>
                <a:stCxn id="42" idx="2"/>
              </p:cNvCxnSpPr>
              <p:nvPr/>
            </p:nvCxnSpPr>
            <p:spPr>
              <a:xfrm rot="5400000">
                <a:off x="6209903" y="2705497"/>
                <a:ext cx="2293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562600" y="4953000"/>
                <a:ext cx="20574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Calibration and validation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562600" y="5791200"/>
                <a:ext cx="22860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Statistical analysis of results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62600" y="3429000"/>
                <a:ext cx="19050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Meteorological data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715000" y="4264223"/>
                <a:ext cx="15240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Model Simulation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391400" y="3883223"/>
                <a:ext cx="16002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Forcing variables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rot="5400000">
                <a:off x="6171803" y="3276997"/>
                <a:ext cx="3055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5400000">
                <a:off x="6058694" y="4000500"/>
                <a:ext cx="53260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5400000">
                <a:off x="6133703" y="4762897"/>
                <a:ext cx="3817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5400000">
                <a:off x="6057503" y="5524897"/>
                <a:ext cx="5341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1" idx="1"/>
              </p:cNvCxnSpPr>
              <p:nvPr/>
            </p:nvCxnSpPr>
            <p:spPr>
              <a:xfrm rot="10800000" flipV="1">
                <a:off x="6294120" y="4037112"/>
                <a:ext cx="1097280" cy="14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Elbow Connector 86"/>
            <p:cNvCxnSpPr>
              <a:stCxn id="18" idx="3"/>
              <a:endCxn id="53" idx="1"/>
            </p:cNvCxnSpPr>
            <p:nvPr/>
          </p:nvCxnSpPr>
          <p:spPr>
            <a:xfrm flipV="1">
              <a:off x="2133600" y="2973289"/>
              <a:ext cx="2895600" cy="2286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Work-flow Chart- SWAT Modeling</a:t>
            </a:r>
            <a:endParaRPr lang="fr-FR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" name="Footer Placeholder 6"/>
          <p:cNvSpPr txBox="1">
            <a:spLocks/>
          </p:cNvSpPr>
          <p:nvPr/>
        </p:nvSpPr>
        <p:spPr>
          <a:xfrm>
            <a:off x="7543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EGU-22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96" y="6356350"/>
            <a:ext cx="294458" cy="2944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" y="6273710"/>
            <a:ext cx="395789" cy="5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1142</Words>
  <Application>Microsoft Office PowerPoint</Application>
  <PresentationFormat>On-screen Show (4:3)</PresentationFormat>
  <Paragraphs>202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Algerian</vt:lpstr>
      <vt:lpstr>Arial</vt:lpstr>
      <vt:lpstr>Arial Black</vt:lpstr>
      <vt:lpstr>Bell MT</vt:lpstr>
      <vt:lpstr>Calibri</vt:lpstr>
      <vt:lpstr>Garamond</vt:lpstr>
      <vt:lpstr>Georgia</vt:lpstr>
      <vt:lpstr>Harlow Solid Italic</vt:lpstr>
      <vt:lpstr>Times New Roman</vt:lpstr>
      <vt:lpstr>Wingdings</vt:lpstr>
      <vt:lpstr>Office Theme</vt:lpstr>
      <vt:lpstr>Importance of land-cover data-set spatio-temporal resolution on water budget modeling in highly irrigated areas, Telangana, India</vt:lpstr>
      <vt:lpstr>Global Scenario of Fresh Water</vt:lpstr>
      <vt:lpstr>Source: Niti Aayog (CWMI -2018/19)</vt:lpstr>
      <vt:lpstr>PowerPoint Presentation</vt:lpstr>
      <vt:lpstr>Study Area (Part of Godavari and Krishna River Basin)</vt:lpstr>
      <vt:lpstr>PowerPoint Presentation</vt:lpstr>
      <vt:lpstr>Lacuna of the hydrological modeling system</vt:lpstr>
      <vt:lpstr>Soil and Water Assessment Tool (SWAT)  (Arnold et. al, 1998, 2011)</vt:lpstr>
      <vt:lpstr>Work-flow Chart- SWAT Modeling</vt:lpstr>
      <vt:lpstr>Input: Land Use (500m)</vt:lpstr>
      <vt:lpstr>PowerPoint Presentation</vt:lpstr>
      <vt:lpstr>Irrigation practices over study area</vt:lpstr>
      <vt:lpstr>IWD-IWU characteristics at both basin</vt:lpstr>
      <vt:lpstr>Available WL simulation at shallow aquifer</vt:lpstr>
      <vt:lpstr>Major Annual Water Flows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admin-paswana</dc:creator>
  <cp:lastModifiedBy>LENOVO</cp:lastModifiedBy>
  <cp:revision>169</cp:revision>
  <dcterms:created xsi:type="dcterms:W3CDTF">2006-08-16T00:00:00Z</dcterms:created>
  <dcterms:modified xsi:type="dcterms:W3CDTF">2022-05-25T06:08:20Z</dcterms:modified>
</cp:coreProperties>
</file>