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7" r:id="rId2"/>
    <p:sldId id="260" r:id="rId3"/>
    <p:sldId id="606" r:id="rId4"/>
    <p:sldId id="416" r:id="rId5"/>
    <p:sldId id="607" r:id="rId6"/>
    <p:sldId id="608" r:id="rId7"/>
    <p:sldId id="411" r:id="rId8"/>
    <p:sldId id="461" r:id="rId9"/>
    <p:sldId id="60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delhoff van, Gerd-Jan (KNMI)" initials="ZvG(" lastIdx="8" clrIdx="0">
    <p:extLst>
      <p:ext uri="{19B8F6BF-5375-455C-9EA6-DF929625EA0E}">
        <p15:presenceInfo xmlns:p15="http://schemas.microsoft.com/office/powerpoint/2012/main" userId="S::zadelhof@knmi.nl::401cc5e6-595f-43e3-8e28-15dde4c2171d" providerId="AD"/>
      </p:ext>
    </p:extLst>
  </p:cmAuthor>
  <p:cmAuthor id="2" name="Lev" initials="Lev L" lastIdx="1" clrIdx="1">
    <p:extLst>
      <p:ext uri="{19B8F6BF-5375-455C-9EA6-DF929625EA0E}">
        <p15:presenceInfo xmlns:p15="http://schemas.microsoft.com/office/powerpoint/2012/main" userId="L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0D9"/>
    <a:srgbClr val="0000CC"/>
    <a:srgbClr val="FFFF00"/>
    <a:srgbClr val="3CBDA6"/>
    <a:srgbClr val="E2CA00"/>
    <a:srgbClr val="B400D9"/>
    <a:srgbClr val="CCFF33"/>
    <a:srgbClr val="66FFCC"/>
    <a:srgbClr val="7030A0"/>
    <a:srgbClr val="FF4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0" autoAdjust="0"/>
    <p:restoredTop sz="91788" autoAdjust="0"/>
  </p:normalViewPr>
  <p:slideViewPr>
    <p:cSldViewPr snapToGrid="0">
      <p:cViewPr>
        <p:scale>
          <a:sx n="73" d="100"/>
          <a:sy n="73" d="100"/>
        </p:scale>
        <p:origin x="636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B937-CF16-47DE-9EED-137C205B5341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073B-5D12-47FF-A2C9-3B30FE7B4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7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6073B-5D12-47FF-A2C9-3B30FE7B4A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96493-A722-4A39-B3D3-CEA032CD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B4114-86EA-4C1E-B895-A001247D3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27264-00DE-4EBA-9EDF-421939E7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84ED-8426-447B-A4AD-83EA8039A133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31B99-A633-4616-92B4-72A040FA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706B2-68FE-4267-BE09-1B557A2F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80BF0-78D6-45EE-BD8E-B23B3EF0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7B41D0-9DF8-485A-947C-D4D9FBAA7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AE0B9-E690-4E16-A007-36C19925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9628-BAAB-48FC-9653-9E198D013B45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D1A29-B874-4331-8FC1-9A706DBD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F079A-328C-46BF-A85C-CA3CF7D7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15B721-C2EA-4544-AE87-F1FF6148B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2188A1-AF39-44CD-A90D-E026B8E9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EB3B1-D3DB-49C0-A9D2-2112CE7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F2B-5D4C-4280-9F59-975257834669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9479A-6EE9-49E1-AB38-161EDB75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272D6-93BC-4242-BD45-EA648350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5A1C-1780-4FAD-A54C-5BB0785E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93A42-2C07-4311-961E-A73CF25DE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44153-5BAD-4550-9073-785D3552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36FF-208B-489E-A6EE-C372D8726685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9FA0E-0692-4D34-B603-58DFCCA3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F3B35-A3BD-412C-A6F8-3FA991F2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3B7-0A0E-4A0E-9D36-20C01E31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658A2-4871-474D-B3F2-6445ECA7E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0D3AE-AE3B-47CB-9C3C-97B76A88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ABCA-4D2B-4E0C-B79A-85E4C22A629A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46778-98DB-4A82-85EE-98C36798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D9B84-7CF2-41B2-AF30-0F427FF1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1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7CE37-967E-442C-92E5-16DFC534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B4098-F752-4DC2-92EF-8B4D9666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B2A217-EB68-4A97-A808-18910D2C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40802C-56C2-45B4-BFFF-A00AFCC6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0AB5-9F1F-4F46-BBE8-70AB1B242F16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A7C18-9480-4C06-8C92-ED9661E0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4A8D70-02F9-440E-97C5-0A2C4A5F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5C4A-E022-42BC-95DE-BE603520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178ED-B091-4E56-BABD-7D26387F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ECD93E-5136-4235-8737-8363A522B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7EFCC-3423-41C7-9E06-B15A66354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168B91-2E64-45FF-AF6D-2A2EBCBD3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367796-9ACA-468C-A167-C35E2012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88A-2A7A-48EA-9532-A523AD583CCC}" type="datetime1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B66CC8-8438-4CCC-8B97-B4FBC324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487C14-8A9A-4FE6-96EC-9D53114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6103A-228A-4842-A065-19906EE1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34D080-FE96-4668-8ABE-E67A1E8C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E508-A108-4046-B0F2-9B6DE5B3C7FA}" type="datetime1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36BF5A-36F5-4233-83E2-682362AE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9D62F-4CD4-420D-BCF4-85ABEB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7C64E0-94D2-482D-BCCD-00D5AAFF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BFDD-CA89-47C8-A472-CB9B9A09952C}" type="datetime1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2CAF43-2249-49B6-81FC-E7E7B7FA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9F873-D238-4FCE-8D5C-30811E70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2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F195F-DB74-464C-BAB7-D190575F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DB303-1D45-42B7-9A02-504DA926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5E9DF-0306-4069-B1E3-CED1F5B0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80D2F-4915-4F4C-853A-E764FCD5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C7E8-1B1F-4ECC-BA20-7358C15D82FA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7F86A-5A1A-4073-87F4-F024B37C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8BC84-16C3-417E-9B89-5C216F33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4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F73B-4C25-4748-BF6F-7B2F93B8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47F3C-7D38-4CB7-82EC-A25B29563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40074-DD7E-4D95-BDDF-C0120EC03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A7517-5787-4FF7-A9C1-FAE08A5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4F63-7CC6-4975-A6F3-959F3DBBCD8C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E480DC-B7F9-4295-8873-B5388740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7F706-6AAC-4EB2-B112-122866E2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2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A260-9C9D-4D72-A0C4-FF6C540E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7C85F-D414-4279-847E-25A615BE5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3D05B-81C0-466F-AD2C-48710686D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D84-4639-46DF-AAF8-FCDF6766B146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44568-8C3D-4B61-95ED-3E17CDF72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5DA34-5465-453C-B78D-2F39C562C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AA0A-17BB-4B96-86D1-2A246913D826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KNMI - Home | ESGF-CoG">
            <a:extLst>
              <a:ext uri="{FF2B5EF4-FFF2-40B4-BE49-F238E27FC236}">
                <a16:creationId xmlns:a16="http://schemas.microsoft.com/office/drawing/2014/main" id="{5EE43C2F-E6AE-40A4-B528-31D5F7FD4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" y="0"/>
            <a:ext cx="1291787" cy="7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gu22.eu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bedo is a simple concept that plays complicated roles in climate and  astronomy | PNAS">
            <a:extLst>
              <a:ext uri="{FF2B5EF4-FFF2-40B4-BE49-F238E27FC236}">
                <a16:creationId xmlns:a16="http://schemas.microsoft.com/office/drawing/2014/main" id="{6FC54B86-66EA-FB86-2309-1CF7FD20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7"/>
            <a:ext cx="12192000" cy="68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1F978E-D5FE-403F-AD14-E6D4C22D4232}"/>
              </a:ext>
            </a:extLst>
          </p:cNvPr>
          <p:cNvSpPr/>
          <p:nvPr/>
        </p:nvSpPr>
        <p:spPr>
          <a:xfrm>
            <a:off x="0" y="989216"/>
            <a:ext cx="12192000" cy="3046989"/>
          </a:xfrm>
          <a:prstGeom prst="rect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DA3A5-EA20-4E16-A6C3-657EBBEBBC1B}"/>
              </a:ext>
            </a:extLst>
          </p:cNvPr>
          <p:cNvSpPr/>
          <p:nvPr/>
        </p:nvSpPr>
        <p:spPr>
          <a:xfrm>
            <a:off x="761359" y="1358868"/>
            <a:ext cx="110094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HOW SENSITIVE ARE AEOLUS LIDAR SURFACE RETURNS (LSR) TO THE TYPES OF SURFACE? </a:t>
            </a:r>
            <a:br>
              <a:rPr lang="en-US" sz="4800" b="1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</a:br>
            <a:endParaRPr lang="en-US" sz="4800" b="1" dirty="0">
              <a:solidFill>
                <a:srgbClr val="FFFF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AE632DCD-C563-5D05-8972-B629AB685862}"/>
              </a:ext>
            </a:extLst>
          </p:cNvPr>
          <p:cNvSpPr/>
          <p:nvPr/>
        </p:nvSpPr>
        <p:spPr>
          <a:xfrm>
            <a:off x="0" y="6363989"/>
            <a:ext cx="12192000" cy="501843"/>
          </a:xfrm>
          <a:prstGeom prst="rect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76E75C-6B65-4495-87E5-A5FCFD018BED}"/>
              </a:ext>
            </a:extLst>
          </p:cNvPr>
          <p:cNvSpPr/>
          <p:nvPr/>
        </p:nvSpPr>
        <p:spPr>
          <a:xfrm>
            <a:off x="962408" y="3995245"/>
            <a:ext cx="1060739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u="sng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Lev Labzovskii</a:t>
            </a:r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, Gerd-Jan van Zadelhoff, David Donovan, Jos de </a:t>
            </a:r>
            <a:r>
              <a:rPr lang="en-US" sz="2000" b="1" dirty="0" err="1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Kloe</a:t>
            </a:r>
            <a:r>
              <a:rPr lang="en-US" sz="2000" b="1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, Damien </a:t>
            </a:r>
            <a:r>
              <a:rPr lang="en-US" sz="2000" b="1" dirty="0" err="1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Josset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7BB417-F0B9-4103-8D76-7395342AD6EC}"/>
              </a:ext>
            </a:extLst>
          </p:cNvPr>
          <p:cNvSpPr/>
          <p:nvPr/>
        </p:nvSpPr>
        <p:spPr>
          <a:xfrm>
            <a:off x="0" y="632444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27.05.2022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247B0-B93A-D85E-2CFE-A3D36ED8932D}"/>
              </a:ext>
            </a:extLst>
          </p:cNvPr>
          <p:cNvSpPr txBox="1"/>
          <p:nvPr/>
        </p:nvSpPr>
        <p:spPr>
          <a:xfrm>
            <a:off x="8466676" y="6414855"/>
            <a:ext cx="6167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strike="noStrike" dirty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EGU General Assembly 2022</a:t>
            </a:r>
            <a:endParaRPr lang="en-US" sz="2000" b="1" i="0" strike="noStrike" dirty="0">
              <a:solidFill>
                <a:srgbClr val="FFFF00"/>
              </a:solidFill>
              <a:effectLst/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839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MOTVIATION OF THE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21832-88AA-8AB5-24F8-5F2EFAA54914}"/>
              </a:ext>
            </a:extLst>
          </p:cNvPr>
          <p:cNvSpPr txBox="1"/>
          <p:nvPr/>
        </p:nvSpPr>
        <p:spPr>
          <a:xfrm>
            <a:off x="385767" y="1338702"/>
            <a:ext cx="5534266" cy="1015663"/>
          </a:xfrm>
          <a:prstGeom prst="rect">
            <a:avLst/>
          </a:prstGeom>
          <a:solidFill>
            <a:srgbClr val="3F60D9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Motivation: </a:t>
            </a:r>
            <a:r>
              <a:rPr lang="en-US" sz="2000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There is no perfect instrument, which can resolve the changes of land cover to constitute the core for providing land cover classification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B4991-930B-AAD0-C68E-1D7FCAE30B27}"/>
              </a:ext>
            </a:extLst>
          </p:cNvPr>
          <p:cNvSpPr txBox="1"/>
          <p:nvPr/>
        </p:nvSpPr>
        <p:spPr>
          <a:xfrm>
            <a:off x="385767" y="2585700"/>
            <a:ext cx="5534266" cy="1323439"/>
          </a:xfrm>
          <a:prstGeom prst="rect">
            <a:avLst/>
          </a:prstGeom>
          <a:solidFill>
            <a:srgbClr val="3CBDA6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Aim: </a:t>
            </a:r>
            <a:r>
              <a:rPr lang="en-US" sz="2000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To elucidate the sensitivity of lidar surface returns from Aeolus satellite As Aeolus performs observations at UV (348 nm) and at the unprecedented non-nadir angle (~37.5</a:t>
            </a:r>
            <a:r>
              <a:rPr lang="en-US" sz="2000" baseline="30000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D9D28-B5A3-38CA-7405-15C594921950}"/>
              </a:ext>
            </a:extLst>
          </p:cNvPr>
          <p:cNvSpPr txBox="1"/>
          <p:nvPr/>
        </p:nvSpPr>
        <p:spPr>
          <a:xfrm>
            <a:off x="6647150" y="4421363"/>
            <a:ext cx="4978301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GET: https://github.com/globalmaps/gm_lc_v3</a:t>
            </a:r>
          </a:p>
          <a:p>
            <a:r>
              <a:rPr lang="ru-RU" sz="1400" b="1" dirty="0"/>
              <a:t>Land </a:t>
            </a:r>
            <a:r>
              <a:rPr lang="ru-RU" sz="1400" b="1" dirty="0" err="1"/>
              <a:t>Cover</a:t>
            </a:r>
            <a:r>
              <a:rPr lang="ru-RU" sz="1400" b="1" dirty="0"/>
              <a:t> (GLCNMO) - Global </a:t>
            </a:r>
            <a:r>
              <a:rPr lang="ru-RU" sz="1400" b="1" dirty="0" err="1"/>
              <a:t>version</a:t>
            </a:r>
            <a:r>
              <a:rPr lang="ru-RU" sz="1400" b="1" dirty="0"/>
              <a:t> - </a:t>
            </a:r>
            <a:r>
              <a:rPr lang="ru-RU" sz="1400" b="1" dirty="0" err="1"/>
              <a:t>Version</a:t>
            </a:r>
            <a:r>
              <a:rPr lang="ru-RU" sz="1400" b="1" dirty="0"/>
              <a:t>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24FB27-B5AF-327D-62F3-8C80EFB6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50" y="1338702"/>
            <a:ext cx="5076629" cy="299686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3CB94-FD56-4819-901C-0D12583D28EB}"/>
              </a:ext>
            </a:extLst>
          </p:cNvPr>
          <p:cNvSpPr txBox="1"/>
          <p:nvPr/>
        </p:nvSpPr>
        <p:spPr>
          <a:xfrm>
            <a:off x="385766" y="5189689"/>
            <a:ext cx="8726335" cy="1323439"/>
          </a:xfrm>
          <a:prstGeom prst="rect">
            <a:avLst/>
          </a:prstGeom>
          <a:solidFill>
            <a:srgbClr val="3F60D9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Potential Implications:</a:t>
            </a:r>
          </a:p>
          <a:p>
            <a:endParaRPr lang="en-US" sz="2000" b="1" dirty="0">
              <a:solidFill>
                <a:schemeClr val="bg1"/>
              </a:solidFill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Sensitivity of UV returns to surface gradient -&gt; key lesson for future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High </a:t>
            </a:r>
            <a:r>
              <a:rPr lang="en-US" sz="2000" dirty="0" err="1">
                <a:solidFill>
                  <a:schemeClr val="bg1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spatio</a:t>
            </a:r>
            <a:r>
              <a:rPr lang="en-US" sz="2000" dirty="0">
                <a:solidFill>
                  <a:schemeClr val="bg1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-temporal coverage of snow-covered Arctic and Antarctic areas</a:t>
            </a:r>
            <a:endParaRPr lang="en-US" sz="2000" dirty="0">
              <a:solidFill>
                <a:schemeClr val="bg1"/>
              </a:solidFill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F0ED8-52E7-4D7F-E35F-820CB905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0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7">
            <a:extLst>
              <a:ext uri="{FF2B5EF4-FFF2-40B4-BE49-F238E27FC236}">
                <a16:creationId xmlns:a16="http://schemas.microsoft.com/office/drawing/2014/main" id="{13DE1056-1994-4512-B76E-C9EF5D91E14B}"/>
              </a:ext>
            </a:extLst>
          </p:cNvPr>
          <p:cNvSpPr/>
          <p:nvPr/>
        </p:nvSpPr>
        <p:spPr>
          <a:xfrm>
            <a:off x="283852" y="3403399"/>
            <a:ext cx="982762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Ground detection</a:t>
            </a:r>
            <a:r>
              <a:rPr lang="ru-RU" dirty="0">
                <a:solidFill>
                  <a:srgbClr val="000000"/>
                </a:solidFill>
              </a:rPr>
              <a:t> –</a:t>
            </a:r>
            <a:r>
              <a:rPr lang="en-US" dirty="0">
                <a:solidFill>
                  <a:srgbClr val="000000"/>
                </a:solidFill>
              </a:rPr>
              <a:t>&gt; </a:t>
            </a:r>
            <a:r>
              <a:rPr lang="en-US" b="1" dirty="0">
                <a:solidFill>
                  <a:srgbClr val="000000"/>
                </a:solidFill>
              </a:rPr>
              <a:t>ESTIMATING LSR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0088CA"/>
                </a:solidFill>
              </a:rPr>
              <a:t>index ground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Elevation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Azimuth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DEM – bottom bin altitude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Altitude bin (Aeolus)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SIAB* - Surface Integrated Attenuated Backscatter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SIAB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33CC"/>
                </a:solidFill>
              </a:rPr>
              <a:t>Flagging (AEL_PRO)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F6646-867E-485C-9794-A0C01DE0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4808" y="3812207"/>
            <a:ext cx="5228573" cy="1217613"/>
          </a:xfrm>
          <a:prstGeom prst="rect">
            <a:avLst/>
          </a:prstGeom>
          <a:ln>
            <a:solidFill>
              <a:srgbClr val="0088CA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568522-0F4C-4A7B-8DD0-F0DE46D90664}"/>
              </a:ext>
            </a:extLst>
          </p:cNvPr>
          <p:cNvSpPr txBox="1"/>
          <p:nvPr/>
        </p:nvSpPr>
        <p:spPr>
          <a:xfrm>
            <a:off x="6504808" y="34317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8CA"/>
                </a:solidFill>
              </a:rPr>
              <a:t>index ground</a:t>
            </a:r>
            <a:endParaRPr lang="ru-RU" b="1" dirty="0">
              <a:solidFill>
                <a:srgbClr val="0088C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994E7-E18E-4EEC-9874-173BB9A8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4808" y="5364835"/>
            <a:ext cx="2314575" cy="12477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3242A01-3EA6-4F8C-A2B0-DC916C8C9DB2}"/>
              </a:ext>
            </a:extLst>
          </p:cNvPr>
          <p:cNvSpPr txBox="1"/>
          <p:nvPr/>
        </p:nvSpPr>
        <p:spPr>
          <a:xfrm>
            <a:off x="6071094" y="50298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B050"/>
                </a:solidFill>
              </a:rPr>
              <a:t>SIAB* (LSR)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CEF9C8-4B13-4E48-89DB-C51544B3D9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14814" y="5558993"/>
            <a:ext cx="2447925" cy="1057275"/>
          </a:xfrm>
          <a:prstGeom prst="rect">
            <a:avLst/>
          </a:prstGeom>
          <a:ln>
            <a:solidFill>
              <a:srgbClr val="FF33CC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F5D5533-B401-4389-8519-BEBC3841E564}"/>
              </a:ext>
            </a:extLst>
          </p:cNvPr>
          <p:cNvSpPr txBox="1"/>
          <p:nvPr/>
        </p:nvSpPr>
        <p:spPr>
          <a:xfrm>
            <a:off x="8685381" y="51801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FF33CC"/>
                </a:solidFill>
              </a:rPr>
              <a:t>Flagging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9C671-1E49-A79B-08FC-EAF51174A62F}"/>
              </a:ext>
            </a:extLst>
          </p:cNvPr>
          <p:cNvSpPr txBox="1"/>
          <p:nvPr/>
        </p:nvSpPr>
        <p:spPr>
          <a:xfrm>
            <a:off x="649342" y="959971"/>
            <a:ext cx="5421752" cy="1600438"/>
          </a:xfrm>
          <a:prstGeom prst="rect">
            <a:avLst/>
          </a:prstGeom>
          <a:solidFill>
            <a:srgbClr val="3F60D9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dvTT5843c571"/>
              </a:rPr>
              <a:t>Instrument: </a:t>
            </a:r>
            <a:r>
              <a:rPr lang="en-US" sz="1400" dirty="0">
                <a:solidFill>
                  <a:schemeClr val="bg1"/>
                </a:solidFill>
                <a:latin typeface="AdvTT5843c571"/>
              </a:rPr>
              <a:t>ALADIN (Atmospheric Laser Doppler Instrument) onboard Aeolus </a:t>
            </a:r>
          </a:p>
          <a:p>
            <a:pPr algn="l"/>
            <a:r>
              <a:rPr lang="en-US" sz="1400" b="1" dirty="0">
                <a:solidFill>
                  <a:schemeClr val="bg1"/>
                </a:solidFill>
                <a:latin typeface="AdvTT5843c571"/>
              </a:rPr>
              <a:t>Wavelength: </a:t>
            </a:r>
            <a:r>
              <a:rPr lang="en-US" sz="1400" dirty="0">
                <a:solidFill>
                  <a:schemeClr val="bg1"/>
                </a:solidFill>
                <a:latin typeface="AdvTT5843c571"/>
              </a:rPr>
              <a:t>~355 nm</a:t>
            </a:r>
          </a:p>
          <a:p>
            <a:pPr algn="l"/>
            <a:r>
              <a:rPr lang="en-US" sz="1400" b="1" dirty="0">
                <a:solidFill>
                  <a:schemeClr val="bg1"/>
                </a:solidFill>
                <a:latin typeface="AdvTT5843c571"/>
              </a:rPr>
              <a:t>Period: </a:t>
            </a:r>
            <a:r>
              <a:rPr lang="en-US" sz="1400" dirty="0">
                <a:solidFill>
                  <a:schemeClr val="bg1"/>
                </a:solidFill>
                <a:latin typeface="AdvTT5843c571"/>
              </a:rPr>
              <a:t>Intensive Observation Period (IOP: 14 – 23 September 2019), Spring 2019</a:t>
            </a:r>
          </a:p>
          <a:p>
            <a:pPr algn="l"/>
            <a:r>
              <a:rPr lang="en-US" sz="1400" b="1" dirty="0">
                <a:solidFill>
                  <a:schemeClr val="bg1"/>
                </a:solidFill>
                <a:latin typeface="AdvTT5843c571"/>
              </a:rPr>
              <a:t>Input data: L1B data: </a:t>
            </a:r>
            <a:r>
              <a:rPr lang="en-US" sz="1400" dirty="0">
                <a:solidFill>
                  <a:schemeClr val="bg1"/>
                </a:solidFill>
                <a:latin typeface="AdvTT5843c571"/>
              </a:rPr>
              <a:t>DEM, Angle information </a:t>
            </a:r>
            <a:r>
              <a:rPr lang="en-US" sz="1400" b="1" dirty="0">
                <a:solidFill>
                  <a:schemeClr val="bg1"/>
                </a:solidFill>
                <a:latin typeface="AdvTT5843c571"/>
              </a:rPr>
              <a:t>AEL PRO_L2</a:t>
            </a:r>
            <a:r>
              <a:rPr lang="en-US" sz="1400" dirty="0">
                <a:solidFill>
                  <a:schemeClr val="bg1"/>
                </a:solidFill>
                <a:latin typeface="AdvTT5843c571"/>
              </a:rPr>
              <a:t>: Attenuated Backscatter Coefficient, Extinction Coefficient (for masking)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93F2AC19-C801-2E04-79D9-D60925EBA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08" y="933636"/>
            <a:ext cx="3696631" cy="2079355"/>
          </a:xfrm>
          <a:prstGeom prst="roundRect">
            <a:avLst/>
          </a:prstGeom>
          <a:solidFill>
            <a:srgbClr val="00B0F0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A29722-45EE-FA6C-3506-A32FF44CE952}"/>
              </a:ext>
            </a:extLst>
          </p:cNvPr>
          <p:cNvSpPr txBox="1"/>
          <p:nvPr/>
        </p:nvSpPr>
        <p:spPr>
          <a:xfrm>
            <a:off x="9552808" y="501952"/>
            <a:ext cx="739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AEOLUS SATELLITE</a:t>
            </a:r>
            <a:endParaRPr lang="en-US" dirty="0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8B831818-5F70-714A-ED7F-F4D2634A669D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DATA AND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70A4B-D070-3958-3E13-F2CB5946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EARLY INDICATORS OF LSR USEFULENESS FOR LAND COVER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8FA68-FA0A-44AB-92E8-E9408810AFC1}"/>
              </a:ext>
            </a:extLst>
          </p:cNvPr>
          <p:cNvSpPr txBox="1"/>
          <p:nvPr/>
        </p:nvSpPr>
        <p:spPr>
          <a:xfrm>
            <a:off x="58723" y="5564100"/>
            <a:ext cx="12133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indications of </a:t>
            </a:r>
            <a:r>
              <a:rPr lang="en-US" b="1" dirty="0"/>
              <a:t>water-land gradient </a:t>
            </a:r>
            <a:r>
              <a:rPr lang="en-US" dirty="0"/>
              <a:t>in LSR and </a:t>
            </a:r>
            <a:r>
              <a:rPr lang="en-US" b="1" dirty="0"/>
              <a:t>bright-dark surface </a:t>
            </a:r>
            <a:r>
              <a:rPr lang="en-US" dirty="0"/>
              <a:t>LSR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Strongest UV returns over white surface </a:t>
            </a:r>
            <a:r>
              <a:rPr lang="en-US" dirty="0"/>
              <a:t>(Albedo &gt; 0.90 for fresh snow [</a:t>
            </a:r>
            <a:r>
              <a:rPr lang="en-US" dirty="0" err="1"/>
              <a:t>Varotsos</a:t>
            </a:r>
            <a:r>
              <a:rPr lang="en-US" dirty="0"/>
              <a:t> et al., 2014; </a:t>
            </a:r>
            <a:r>
              <a:rPr lang="en-US" dirty="0" err="1"/>
              <a:t>Weiler</a:t>
            </a:r>
            <a:r>
              <a:rPr lang="en-US" dirty="0"/>
              <a:t>, 2017])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AA75B-AE78-AAA6-98FF-4A69A434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2" y="3864763"/>
            <a:ext cx="1485900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921C3-05F2-7CC6-1905-18BA05DA738A}"/>
              </a:ext>
            </a:extLst>
          </p:cNvPr>
          <p:cNvSpPr txBox="1"/>
          <p:nvPr/>
        </p:nvSpPr>
        <p:spPr>
          <a:xfrm>
            <a:off x="1018315" y="3429000"/>
            <a:ext cx="112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LSR(sr</a:t>
            </a:r>
            <a:r>
              <a:rPr lang="en-US" sz="1800" b="1" baseline="30000" dirty="0"/>
              <a:t>-1</a:t>
            </a:r>
            <a:r>
              <a:rPr lang="en-US" sz="1800" b="1" dirty="0"/>
              <a:t>)</a:t>
            </a:r>
            <a:endParaRPr 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5503A-620C-ED62-2A9C-412FF57CFA43}"/>
              </a:ext>
            </a:extLst>
          </p:cNvPr>
          <p:cNvSpPr txBox="1"/>
          <p:nvPr/>
        </p:nvSpPr>
        <p:spPr>
          <a:xfrm>
            <a:off x="3365430" y="1170865"/>
            <a:ext cx="6419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Lidar Surface Returns / Surface Integrated Attenuated Backscatter (sr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601A9-D812-32F1-FFD1-9A6231D44B92}"/>
              </a:ext>
            </a:extLst>
          </p:cNvPr>
          <p:cNvSpPr txBox="1"/>
          <p:nvPr/>
        </p:nvSpPr>
        <p:spPr>
          <a:xfrm>
            <a:off x="3022097" y="832311"/>
            <a:ext cx="6419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3F60D9"/>
                </a:solidFill>
              </a:rPr>
              <a:t>MARCH – APRIL – MAY 2019</a:t>
            </a:r>
            <a:endParaRPr lang="ru-RU" sz="1600" b="1" dirty="0">
              <a:solidFill>
                <a:srgbClr val="3F60D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3AC7D-2754-3E7F-48FC-ABEA60410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06" y="1566271"/>
            <a:ext cx="7717018" cy="3725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09659-78FF-7AFD-4409-C0350210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8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1111230" y="75573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LSR DEPENDING ON THE LAND COVER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7BF12-E61D-0D7E-8EE2-5BEBBB6F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10275" y="1405339"/>
            <a:ext cx="5500544" cy="39624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EF81CC-BBB3-2510-9295-1F5663C21ECF}"/>
              </a:ext>
            </a:extLst>
          </p:cNvPr>
          <p:cNvSpPr txBox="1"/>
          <p:nvPr/>
        </p:nvSpPr>
        <p:spPr>
          <a:xfrm>
            <a:off x="3836769" y="1204932"/>
            <a:ext cx="43270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 Broadleaf Evergreen Forest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 Broadleaf Deciduous Forest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3 Needleleaf Evergreen Forest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4 Needleleaf Deciduous Forest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5 Mixed Forest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6 Tree Open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7 Shrub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8 Herbaceous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9 Herbaceous, Tree/Shrub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10 Sparse vegetation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11 Cropland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12 Paddy field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13 Cropland Other Vegetation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14 Mangrove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15 Wetland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16 Bare area, consolidated 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gravel,rock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17 Bare area, unconsolidated	(sand)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18 Urban		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19 Snow Ice	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20 Water bodies	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606287-3C2A-150A-22FC-FC1197D358B6}"/>
              </a:ext>
            </a:extLst>
          </p:cNvPr>
          <p:cNvSpPr txBox="1"/>
          <p:nvPr/>
        </p:nvSpPr>
        <p:spPr>
          <a:xfrm>
            <a:off x="1557584" y="6182045"/>
            <a:ext cx="12133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strongest returns come from snow/ice </a:t>
            </a:r>
            <a:r>
              <a:rPr lang="en-US" dirty="0"/>
              <a:t>the weakest come from water bodies (2% of snow signal)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stable signals come </a:t>
            </a:r>
            <a:r>
              <a:rPr lang="en-US" b="1" dirty="0"/>
              <a:t>from snow/ice and bare, sparse vegetation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10FAF-EC38-2281-6136-CDD615C0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377" y="4103371"/>
            <a:ext cx="1485900" cy="1285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B709C-D0B3-9508-7429-98DEF7E5EA7E}"/>
              </a:ext>
            </a:extLst>
          </p:cNvPr>
          <p:cNvSpPr txBox="1"/>
          <p:nvPr/>
        </p:nvSpPr>
        <p:spPr>
          <a:xfrm>
            <a:off x="10675571" y="3745224"/>
            <a:ext cx="112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LSR(sr</a:t>
            </a:r>
            <a:r>
              <a:rPr lang="en-US" sz="1800" b="1" baseline="30000" dirty="0"/>
              <a:t>-1</a:t>
            </a:r>
            <a:r>
              <a:rPr lang="en-US" sz="1800" b="1" dirty="0"/>
              <a:t>)</a:t>
            </a:r>
            <a:endParaRPr lang="ru-RU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8C996-A282-5966-78E6-92B54B80F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048" y="1074996"/>
            <a:ext cx="5440735" cy="26995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A7983D-54CD-88A9-50DC-2466C9F7839C}"/>
              </a:ext>
            </a:extLst>
          </p:cNvPr>
          <p:cNvSpPr txBox="1"/>
          <p:nvPr/>
        </p:nvSpPr>
        <p:spPr>
          <a:xfrm>
            <a:off x="6189588" y="768838"/>
            <a:ext cx="6419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3F60D9"/>
                </a:solidFill>
              </a:rPr>
              <a:t>MARCH – APRIL – MAY 2019 (2.5</a:t>
            </a:r>
            <a:r>
              <a:rPr lang="en-US" sz="1600" b="1" baseline="30000" dirty="0">
                <a:solidFill>
                  <a:srgbClr val="3F60D9"/>
                </a:solidFill>
              </a:rPr>
              <a:t>o</a:t>
            </a:r>
            <a:r>
              <a:rPr lang="en-US" sz="1600" b="1" dirty="0">
                <a:solidFill>
                  <a:srgbClr val="3F60D9"/>
                </a:solidFill>
              </a:rPr>
              <a:t> x 2.5</a:t>
            </a:r>
            <a:r>
              <a:rPr lang="en-US" sz="1600" b="1" baseline="30000" dirty="0">
                <a:solidFill>
                  <a:srgbClr val="3F60D9"/>
                </a:solidFill>
              </a:rPr>
              <a:t>o</a:t>
            </a:r>
            <a:r>
              <a:rPr lang="en-US" sz="1600" b="1" dirty="0">
                <a:solidFill>
                  <a:srgbClr val="3F60D9"/>
                </a:solidFill>
              </a:rPr>
              <a:t> grid)</a:t>
            </a:r>
            <a:endParaRPr lang="ru-RU" sz="1600" b="1" dirty="0">
              <a:solidFill>
                <a:srgbClr val="3F60D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B13D1-10D2-B6D9-88EB-A3961DCE8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68" y="888795"/>
            <a:ext cx="7681615" cy="4786492"/>
          </a:xfrm>
          <a:prstGeom prst="rect">
            <a:avLst/>
          </a:prstGeom>
          <a:ln w="38100">
            <a:solidFill>
              <a:srgbClr val="3F60D9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0A0425-C5B4-8DB2-FFFD-E424B795EF82}"/>
              </a:ext>
            </a:extLst>
          </p:cNvPr>
          <p:cNvSpPr txBox="1"/>
          <p:nvPr/>
        </p:nvSpPr>
        <p:spPr>
          <a:xfrm>
            <a:off x="4438168" y="4704815"/>
            <a:ext cx="7503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LSR GRADIENT BETWEEN ARID AND VEGETATION-RICH AREAS</a:t>
            </a:r>
          </a:p>
          <a:p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SEPTEMBER 2019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0BAC5-43DB-1C2E-862A-1C565AD8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59C5FE7-D1CE-073C-EE53-1C64AC2C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95" y="4220402"/>
            <a:ext cx="4198072" cy="3001621"/>
          </a:xfrm>
          <a:prstGeom prst="rect">
            <a:avLst/>
          </a:prstGeom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1047434" y="-53159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LSR VERSUS LER AND SNOW 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391F2-E9B1-1C12-134F-75D5887354EE}"/>
              </a:ext>
            </a:extLst>
          </p:cNvPr>
          <p:cNvSpPr txBox="1"/>
          <p:nvPr/>
        </p:nvSpPr>
        <p:spPr>
          <a:xfrm>
            <a:off x="127815" y="5340566"/>
            <a:ext cx="5518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High agreement between LER (Lambertian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Equivalent Reflectance) and Aeolus LSR, especially for snow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Clear dependence of LSR to snow cover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/>
              <a:t>Stripe-based gridding -&gt; Clear dependence of snow </a:t>
            </a:r>
            <a:br>
              <a:rPr lang="en-US" altLang="en-US" sz="1600" dirty="0"/>
            </a:br>
            <a:r>
              <a:rPr lang="en-US" altLang="en-US" sz="1600" dirty="0"/>
              <a:t>disappearance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A48B9-DCE6-A4F5-D389-2F8DE93A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05" y="1020758"/>
            <a:ext cx="6950614" cy="2748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20953A-B5EE-EBB7-47A6-A6B81DADC2F7}"/>
              </a:ext>
            </a:extLst>
          </p:cNvPr>
          <p:cNvSpPr txBox="1"/>
          <p:nvPr/>
        </p:nvSpPr>
        <p:spPr>
          <a:xfrm>
            <a:off x="5853956" y="3680342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LSR(sr</a:t>
            </a:r>
            <a:r>
              <a:rPr lang="en-US" sz="1600" b="1" baseline="30000" dirty="0">
                <a:solidFill>
                  <a:srgbClr val="0000CC"/>
                </a:solidFill>
              </a:rPr>
              <a:t>-1</a:t>
            </a:r>
            <a:r>
              <a:rPr lang="en-US" sz="1600" b="1" dirty="0">
                <a:solidFill>
                  <a:srgbClr val="0000CC"/>
                </a:solidFill>
              </a:rPr>
              <a:t>)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19331-1088-04CA-AC54-F001A0BBAFBE}"/>
              </a:ext>
            </a:extLst>
          </p:cNvPr>
          <p:cNvSpPr txBox="1"/>
          <p:nvPr/>
        </p:nvSpPr>
        <p:spPr>
          <a:xfrm>
            <a:off x="2366176" y="3680342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LSR(sr</a:t>
            </a:r>
            <a:r>
              <a:rPr lang="en-US" sz="1600" b="1" baseline="30000" dirty="0">
                <a:solidFill>
                  <a:srgbClr val="0000CC"/>
                </a:solidFill>
              </a:rPr>
              <a:t>-1</a:t>
            </a:r>
            <a:r>
              <a:rPr lang="en-US" sz="1600" b="1" dirty="0">
                <a:solidFill>
                  <a:srgbClr val="0000CC"/>
                </a:solidFill>
              </a:rPr>
              <a:t>)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051928-A4EA-E319-4ED8-2762973950AB}"/>
              </a:ext>
            </a:extLst>
          </p:cNvPr>
          <p:cNvSpPr txBox="1"/>
          <p:nvPr/>
        </p:nvSpPr>
        <p:spPr>
          <a:xfrm>
            <a:off x="6649729" y="3136383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r = 0.85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CBC8C-AAE1-B64A-F7A2-C256EBD3B5BB}"/>
              </a:ext>
            </a:extLst>
          </p:cNvPr>
          <p:cNvSpPr txBox="1"/>
          <p:nvPr/>
        </p:nvSpPr>
        <p:spPr>
          <a:xfrm rot="16200000">
            <a:off x="-457425" y="1734901"/>
            <a:ext cx="2190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LER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8FC68-417A-156E-5386-CF0B33CA0776}"/>
              </a:ext>
            </a:extLst>
          </p:cNvPr>
          <p:cNvSpPr txBox="1"/>
          <p:nvPr/>
        </p:nvSpPr>
        <p:spPr>
          <a:xfrm>
            <a:off x="3240583" y="3170633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r = 0.80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D1B5FC-32C3-802F-CD42-60573E0E8062}"/>
              </a:ext>
            </a:extLst>
          </p:cNvPr>
          <p:cNvSpPr txBox="1"/>
          <p:nvPr/>
        </p:nvSpPr>
        <p:spPr>
          <a:xfrm>
            <a:off x="4859079" y="773839"/>
            <a:ext cx="3076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TROPOMI: LER WITH SNOW-ICE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A88A7F-3B40-DAFE-5E3A-67EDCB825C46}"/>
              </a:ext>
            </a:extLst>
          </p:cNvPr>
          <p:cNvSpPr txBox="1"/>
          <p:nvPr/>
        </p:nvSpPr>
        <p:spPr>
          <a:xfrm>
            <a:off x="1586311" y="758786"/>
            <a:ext cx="2822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TROPOMI: SNOW-FREE LER</a:t>
            </a:r>
            <a:endParaRPr lang="ru-RU" sz="1600" b="1" dirty="0">
              <a:solidFill>
                <a:srgbClr val="0000CC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A5BA33-5A80-C563-F16F-ABC1571FEE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7670" y="1042659"/>
            <a:ext cx="3646515" cy="26857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F3B305-1423-AB00-4AC7-680E9727F5D8}"/>
              </a:ext>
            </a:extLst>
          </p:cNvPr>
          <p:cNvSpPr txBox="1"/>
          <p:nvPr/>
        </p:nvSpPr>
        <p:spPr>
          <a:xfrm>
            <a:off x="10114535" y="3680342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LSR(sr</a:t>
            </a:r>
            <a:r>
              <a:rPr lang="en-US" sz="1600" b="1" baseline="30000" dirty="0">
                <a:solidFill>
                  <a:schemeClr val="bg2">
                    <a:lumMod val="25000"/>
                  </a:schemeClr>
                </a:solidFill>
              </a:rPr>
              <a:t>-1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890D6-2DDE-47A3-746D-6F0B05E6457D}"/>
              </a:ext>
            </a:extLst>
          </p:cNvPr>
          <p:cNvSpPr txBox="1"/>
          <p:nvPr/>
        </p:nvSpPr>
        <p:spPr>
          <a:xfrm rot="16200000">
            <a:off x="6815306" y="1923893"/>
            <a:ext cx="2866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SNOW COVER (FRACTION)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2506C5-31D1-76B9-55A4-D83A602869FA}"/>
              </a:ext>
            </a:extLst>
          </p:cNvPr>
          <p:cNvSpPr txBox="1"/>
          <p:nvPr/>
        </p:nvSpPr>
        <p:spPr>
          <a:xfrm>
            <a:off x="10883749" y="3027582"/>
            <a:ext cx="1125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 = 0.64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F6A40-FE97-24EF-2122-C41EFFF8087D}"/>
              </a:ext>
            </a:extLst>
          </p:cNvPr>
          <p:cNvSpPr txBox="1"/>
          <p:nvPr/>
        </p:nvSpPr>
        <p:spPr>
          <a:xfrm>
            <a:off x="9058940" y="734738"/>
            <a:ext cx="2387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MERRA-2: SNOW COVER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9573BF-312F-AD1E-05CE-474440DE0ABA}"/>
              </a:ext>
            </a:extLst>
          </p:cNvPr>
          <p:cNvSpPr txBox="1"/>
          <p:nvPr/>
        </p:nvSpPr>
        <p:spPr>
          <a:xfrm>
            <a:off x="6614024" y="4943893"/>
            <a:ext cx="112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LSR(sr</a:t>
            </a:r>
            <a:r>
              <a:rPr lang="en-US" sz="1800" b="1" baseline="30000" dirty="0"/>
              <a:t>-1</a:t>
            </a:r>
            <a:r>
              <a:rPr lang="en-US" sz="1800" b="1" dirty="0"/>
              <a:t>)</a:t>
            </a:r>
            <a:endParaRPr lang="ru-RU" sz="18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F196C7C-58E4-717B-C369-EC5CBD439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49" y="5294925"/>
            <a:ext cx="1438275" cy="1114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5D310-EFE2-B9B7-4134-DFF44147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2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CONCLUSIONS AND FUTURE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391F2-E9B1-1C12-134F-75D5887354EE}"/>
              </a:ext>
            </a:extLst>
          </p:cNvPr>
          <p:cNvSpPr txBox="1"/>
          <p:nvPr/>
        </p:nvSpPr>
        <p:spPr>
          <a:xfrm>
            <a:off x="358627" y="1271396"/>
            <a:ext cx="121332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CONCLUSIONS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Aeolus LSR is certainly sensitive to surface type worldwide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 / Land can be determined from the magnitude of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Snow / No-snow surface is also quantifiable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Bright / Dark surface -&gt; seasonal analysis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Strongest returns -&gt; Snow and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Weakest and noisiest -&gt; Water bodies (2% of snow signal)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agreement between LSR and Lambertian equivalent reflectance and snow cover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OPEN QUESTIONS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 variability and sensitivity to vegetation -&gt; To 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Bridge between Aeolus-based SIAB quantities and Lambertian equivalent reflectance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kind of product is useful for land cover community from Aeolus?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16323-5CD5-0C92-9596-77415B8E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4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C43E8-B697-470B-A002-2EFC219A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3BE016-604F-417B-ABFA-94A17C83ABD2}"/>
              </a:ext>
            </a:extLst>
          </p:cNvPr>
          <p:cNvSpPr/>
          <p:nvPr/>
        </p:nvSpPr>
        <p:spPr>
          <a:xfrm>
            <a:off x="347429" y="2028616"/>
            <a:ext cx="11327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8000" b="1" dirty="0">
                <a:solidFill>
                  <a:srgbClr val="3F60D9"/>
                </a:solidFill>
                <a:latin typeface="Arial Black" panose="020B0A04020102020204" pitchFamily="34" charset="0"/>
                <a:cs typeface="Arial" charset="0"/>
              </a:rPr>
              <a:t>THANK YOU FOR</a:t>
            </a:r>
            <a:br>
              <a:rPr lang="en-US" sz="8000" b="1" dirty="0">
                <a:solidFill>
                  <a:srgbClr val="3F60D9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sz="8000" b="1" dirty="0">
                <a:solidFill>
                  <a:srgbClr val="3F60D9"/>
                </a:solidFill>
                <a:latin typeface="Arial Black" panose="020B0A04020102020204" pitchFamily="34" charset="0"/>
                <a:cs typeface="Arial" charset="0"/>
              </a:rPr>
              <a:t>YOUR ATTENTION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B3D727-E7BD-40F3-AC11-2C28A94C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9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37A8560D-D1DD-45D7-81FC-406498C12BF8}"/>
              </a:ext>
            </a:extLst>
          </p:cNvPr>
          <p:cNvSpPr/>
          <p:nvPr/>
        </p:nvSpPr>
        <p:spPr>
          <a:xfrm>
            <a:off x="983639" y="0"/>
            <a:ext cx="1132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LSR WITH RELATION TO LAND COVER: FIRST 10 DAYS OF IOP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599ED-BC72-4D1E-A027-CDD42806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09" y="1432184"/>
            <a:ext cx="6036155" cy="3070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A6315-3EA9-4E72-A134-68ED550E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29" y="3481748"/>
            <a:ext cx="1319023" cy="1020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D69A2-2D8A-4FDA-B507-393E6E00C136}"/>
              </a:ext>
            </a:extLst>
          </p:cNvPr>
          <p:cNvSpPr txBox="1"/>
          <p:nvPr/>
        </p:nvSpPr>
        <p:spPr>
          <a:xfrm>
            <a:off x="3379109" y="976776"/>
            <a:ext cx="6419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Lidar Surface Returns / Surface Integrated Attenuated Backscatter (sr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695D9-A63C-8A76-C75C-8CF67D16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AA0A-17BB-4B96-86D1-2A246913D8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67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51605</TotalTime>
  <Words>729</Words>
  <Application>Microsoft Office PowerPoint</Application>
  <PresentationFormat>Widescreen</PresentationFormat>
  <Paragraphs>108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AdvTT5843c571</vt:lpstr>
      <vt:lpstr>Arial</vt:lpstr>
      <vt:lpstr>Arial Black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</dc:creator>
  <cp:lastModifiedBy>Author</cp:lastModifiedBy>
  <cp:revision>1057</cp:revision>
  <dcterms:created xsi:type="dcterms:W3CDTF">2020-04-14T09:48:02Z</dcterms:created>
  <dcterms:modified xsi:type="dcterms:W3CDTF">2022-05-24T14:47:21Z</dcterms:modified>
</cp:coreProperties>
</file>