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0" r:id="rId3"/>
    <p:sldId id="303" r:id="rId4"/>
    <p:sldId id="275" r:id="rId5"/>
    <p:sldId id="278" r:id="rId6"/>
    <p:sldId id="302" r:id="rId7"/>
    <p:sldId id="289" r:id="rId8"/>
    <p:sldId id="297" r:id="rId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0000"/>
    <a:srgbClr val="FF99FF"/>
    <a:srgbClr val="4BFF21"/>
    <a:srgbClr val="FFFFFF"/>
    <a:srgbClr val="DEEBF7"/>
    <a:srgbClr val="FFFF99"/>
    <a:srgbClr val="FFFF94"/>
    <a:srgbClr val="F6E8C3"/>
    <a:srgbClr val="DFC2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5226" autoAdjust="0"/>
  </p:normalViewPr>
  <p:slideViewPr>
    <p:cSldViewPr snapToGrid="0" showGuides="1">
      <p:cViewPr varScale="1">
        <p:scale>
          <a:sx n="83" d="100"/>
          <a:sy n="83" d="100"/>
        </p:scale>
        <p:origin x="667"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F2405-20E7-4C3F-B43B-AFC20594FEEE}" type="datetimeFigureOut">
              <a:rPr lang="en-GB" smtClean="0"/>
              <a:t>26/05/2022</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B9FDA-9806-4FD2-8B6C-D2165DD368A0}" type="slidenum">
              <a:rPr lang="en-GB" smtClean="0"/>
              <a:t>‹Nº›</a:t>
            </a:fld>
            <a:endParaRPr lang="en-GB"/>
          </a:p>
        </p:txBody>
      </p:sp>
    </p:spTree>
    <p:extLst>
      <p:ext uri="{BB962C8B-B14F-4D97-AF65-F5344CB8AC3E}">
        <p14:creationId xmlns:p14="http://schemas.microsoft.com/office/powerpoint/2010/main" val="50238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27B9FDA-9806-4FD2-8B6C-D2165DD368A0}" type="slidenum">
              <a:rPr lang="en-GB" smtClean="0"/>
              <a:t>1</a:t>
            </a:fld>
            <a:endParaRPr lang="en-GB"/>
          </a:p>
        </p:txBody>
      </p:sp>
    </p:spTree>
    <p:extLst>
      <p:ext uri="{BB962C8B-B14F-4D97-AF65-F5344CB8AC3E}">
        <p14:creationId xmlns:p14="http://schemas.microsoft.com/office/powerpoint/2010/main" val="179678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B9FDA-9806-4FD2-8B6C-D2165DD368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37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27B9FDA-9806-4FD2-8B6C-D2165DD368A0}" type="slidenum">
              <a:rPr lang="en-GB" smtClean="0"/>
              <a:t>5</a:t>
            </a:fld>
            <a:endParaRPr lang="en-GB"/>
          </a:p>
        </p:txBody>
      </p:sp>
    </p:spTree>
    <p:extLst>
      <p:ext uri="{BB962C8B-B14F-4D97-AF65-F5344CB8AC3E}">
        <p14:creationId xmlns:p14="http://schemas.microsoft.com/office/powerpoint/2010/main" val="328771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1C419-E0BD-4F95-91B2-D568204358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4100503-40F6-44BB-9EB6-5216B0AB6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855CE1D-06AC-4506-AF5B-CE920575DE03}"/>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3A1380BA-C285-4E6E-82A7-6890FA5382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6988EB-AE50-4DC2-930E-0996D81B1EBE}"/>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4628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3AD690-C5DB-4193-8FF6-7C35CBC3C5D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A06966-E744-47EB-8957-C17F150754F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63124D-A31B-4940-9715-95B48EFCCCFA}"/>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F6F6900C-3843-4872-BB90-1FFE1CFEB8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CB75B2-007E-40BC-AF3F-67E6E95A3881}"/>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319089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E5D210-B667-49E7-9F85-4CFBBB743EC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66F7FB3-BBB2-4F5B-97D9-862481A4504E}"/>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F70C4A-E8F9-4AF9-B417-2A1B9111B28C}"/>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6C159108-090E-44A5-9344-D79551E3C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1283A5-EA43-463E-B79D-6185F7D3D0DB}"/>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151466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97B214-48F9-4AAE-AB44-E7D499ADAD3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4E5A57F-F4DF-43F7-9C93-A4352A39D29F}"/>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9C1F29-18A3-4BA0-9E05-391C4749B328}"/>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CC4CDEFE-1FDD-41B1-B366-6C2C3F23142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EFA5F5-F54F-462F-8B27-4309E60942A5}"/>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91772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A2D44-9AD5-42E8-95DF-6167F9F5F4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A48B1A-9476-4522-AA64-7C6B7496A1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94054B5-F1FC-4D2A-ADDB-6494FD4E1454}"/>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0742F36E-76EA-4A29-B70B-D860FF1396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3AC615-43F6-46F1-AA9D-701E2081ED7B}"/>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69925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3A5E8-1B93-4F5E-9618-AC37882CF19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B6EA19-16B6-4EDA-922C-3757E65D68B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5C8774B-815D-4230-B5FF-671989EF99CF}"/>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E2E2071-739C-483C-8790-F9A614647F9F}"/>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6" name="Marcador de pie de página 5">
            <a:extLst>
              <a:ext uri="{FF2B5EF4-FFF2-40B4-BE49-F238E27FC236}">
                <a16:creationId xmlns:a16="http://schemas.microsoft.com/office/drawing/2014/main" id="{5A335A70-3501-4992-A16C-CB6229A3EFB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27B98C-3722-471A-8E01-59464FACFF92}"/>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20860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BE1A1-684D-42D3-8217-37110C81400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850CA1-AEDA-44BF-8B11-62AC58F1A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60E8849-407B-49C2-896D-3157449AE51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9728830-507B-406B-A480-F3A0D0894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017C7EBA-CC26-451F-A531-C9F3BE726AEA}"/>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7053B71-3CAF-441D-9434-D5F67631FFEE}"/>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8" name="Marcador de pie de página 7">
            <a:extLst>
              <a:ext uri="{FF2B5EF4-FFF2-40B4-BE49-F238E27FC236}">
                <a16:creationId xmlns:a16="http://schemas.microsoft.com/office/drawing/2014/main" id="{B0D581DF-14D7-4729-8037-CCC3C825BC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BCD0309-4AF7-4A57-A9E7-3CAB8F5CEC01}"/>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137849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D9526-D733-4E54-B26E-D4678DABA91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571C7A6-BD41-43E5-A86E-4BA044F265F0}"/>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4" name="Marcador de pie de página 3">
            <a:extLst>
              <a:ext uri="{FF2B5EF4-FFF2-40B4-BE49-F238E27FC236}">
                <a16:creationId xmlns:a16="http://schemas.microsoft.com/office/drawing/2014/main" id="{32339C4C-C15C-49F9-9E16-81C3DD5079E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567F9E2-73E8-4F84-A92F-FCCB11B0EB58}"/>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309594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8DCF8D-1B76-47A9-891C-21C078354BEE}"/>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3" name="Marcador de pie de página 2">
            <a:extLst>
              <a:ext uri="{FF2B5EF4-FFF2-40B4-BE49-F238E27FC236}">
                <a16:creationId xmlns:a16="http://schemas.microsoft.com/office/drawing/2014/main" id="{FFA0A433-3AC8-46E3-8BEA-84644146537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794482-E887-49E0-9800-758F083149AF}"/>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219625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53F2B-94F0-4D63-ACB0-AFD6CC6ED2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C5235B-B1CA-46E4-BE35-E1053FECD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0AC8844-5DDF-4267-BC11-3DAE1C29A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5D05F01-935F-433E-919A-BD53121904D4}"/>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6" name="Marcador de pie de página 5">
            <a:extLst>
              <a:ext uri="{FF2B5EF4-FFF2-40B4-BE49-F238E27FC236}">
                <a16:creationId xmlns:a16="http://schemas.microsoft.com/office/drawing/2014/main" id="{0EC54062-C755-43C9-9EDD-C5478995CC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71C8F4-B3DD-4852-AE0D-53B04C972F1D}"/>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44797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70C9E-81B0-42A1-B6BF-A6A63F0896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68521C-1A71-43E4-8649-A3474B580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F2AEA6-FBE8-4817-94BE-C2DF0AE61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649700E-E7FF-4653-8F17-D076BFAD4E50}"/>
              </a:ext>
            </a:extLst>
          </p:cNvPr>
          <p:cNvSpPr>
            <a:spLocks noGrp="1"/>
          </p:cNvSpPr>
          <p:nvPr>
            <p:ph type="dt" sz="half" idx="10"/>
          </p:nvPr>
        </p:nvSpPr>
        <p:spPr/>
        <p:txBody>
          <a:bodyPr/>
          <a:lstStyle/>
          <a:p>
            <a:fld id="{E118B123-7610-432C-958D-A361F601CADF}" type="datetimeFigureOut">
              <a:rPr lang="es-ES" smtClean="0"/>
              <a:t>26/05/2022</a:t>
            </a:fld>
            <a:endParaRPr lang="es-ES"/>
          </a:p>
        </p:txBody>
      </p:sp>
      <p:sp>
        <p:nvSpPr>
          <p:cNvPr id="6" name="Marcador de pie de página 5">
            <a:extLst>
              <a:ext uri="{FF2B5EF4-FFF2-40B4-BE49-F238E27FC236}">
                <a16:creationId xmlns:a16="http://schemas.microsoft.com/office/drawing/2014/main" id="{2CC051B2-3DED-4C3D-8B04-B62B7FABB7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6468D1-C6C9-4342-ADB1-6DA880E880ED}"/>
              </a:ext>
            </a:extLst>
          </p:cNvPr>
          <p:cNvSpPr>
            <a:spLocks noGrp="1"/>
          </p:cNvSpPr>
          <p:nvPr>
            <p:ph type="sldNum" sz="quarter" idx="12"/>
          </p:nvPr>
        </p:nvSpPr>
        <p:spPr/>
        <p:txBody>
          <a:bodyPr/>
          <a:lstStyle/>
          <a:p>
            <a:fld id="{018CFE44-46CC-4A71-ACFC-A4B793274857}" type="slidenum">
              <a:rPr lang="es-ES" smtClean="0"/>
              <a:t>‹Nº›</a:t>
            </a:fld>
            <a:endParaRPr lang="es-ES"/>
          </a:p>
        </p:txBody>
      </p:sp>
    </p:spTree>
    <p:extLst>
      <p:ext uri="{BB962C8B-B14F-4D97-AF65-F5344CB8AC3E}">
        <p14:creationId xmlns:p14="http://schemas.microsoft.com/office/powerpoint/2010/main" val="2233964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rgbClr val="FFFFFF"/>
            </a:gs>
            <a:gs pos="0">
              <a:schemeClr val="accent1">
                <a:lumMod val="60000"/>
                <a:lumOff val="40000"/>
              </a:schemeClr>
            </a:gs>
            <a:gs pos="100000">
              <a:schemeClr val="accent1">
                <a:lumMod val="60000"/>
                <a:lumOff val="40000"/>
              </a:schemeClr>
            </a:gs>
            <a:gs pos="95000">
              <a:srgbClr val="FFFFFF"/>
            </a:gs>
          </a:gsLst>
          <a:lin ang="54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C7E585-F35B-478A-871D-4481C05C8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D84119-9E40-4443-BCF2-A16C50DB0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58E90E-3735-497C-A5BA-F2A308BBB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8B123-7610-432C-958D-A361F601CADF}" type="datetimeFigureOut">
              <a:rPr lang="es-ES" smtClean="0"/>
              <a:t>26/05/2022</a:t>
            </a:fld>
            <a:endParaRPr lang="es-ES"/>
          </a:p>
        </p:txBody>
      </p:sp>
      <p:sp>
        <p:nvSpPr>
          <p:cNvPr id="5" name="Marcador de pie de página 4">
            <a:extLst>
              <a:ext uri="{FF2B5EF4-FFF2-40B4-BE49-F238E27FC236}">
                <a16:creationId xmlns:a16="http://schemas.microsoft.com/office/drawing/2014/main" id="{C6A26363-A9DE-422A-AF46-0BA2078A8A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B34D089-AC9B-4334-8E9E-2FF9F63CB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CFE44-46CC-4A71-ACFC-A4B793274857}" type="slidenum">
              <a:rPr lang="es-ES" smtClean="0"/>
              <a:t>‹Nº›</a:t>
            </a:fld>
            <a:endParaRPr lang="es-ES"/>
          </a:p>
        </p:txBody>
      </p:sp>
    </p:spTree>
    <p:extLst>
      <p:ext uri="{BB962C8B-B14F-4D97-AF65-F5344CB8AC3E}">
        <p14:creationId xmlns:p14="http://schemas.microsoft.com/office/powerpoint/2010/main" val="1878970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9838E-0EE7-481A-9086-6C2982867B1D}"/>
              </a:ext>
            </a:extLst>
          </p:cNvPr>
          <p:cNvSpPr>
            <a:spLocks noGrp="1"/>
          </p:cNvSpPr>
          <p:nvPr>
            <p:ph type="ctrTitle"/>
          </p:nvPr>
        </p:nvSpPr>
        <p:spPr>
          <a:xfrm>
            <a:off x="1211179" y="284133"/>
            <a:ext cx="9769642" cy="1073391"/>
          </a:xfrm>
        </p:spPr>
        <p:txBody>
          <a:bodyPr>
            <a:noAutofit/>
          </a:bodyPr>
          <a:lstStyle/>
          <a:p>
            <a:r>
              <a:rPr lang="es-ES" sz="2800" b="1" dirty="0">
                <a:solidFill>
                  <a:schemeClr val="accent1">
                    <a:lumMod val="50000"/>
                  </a:schemeClr>
                </a:solidFill>
                <a:latin typeface="Arial" panose="020B0604020202020204" pitchFamily="34" charset="0"/>
                <a:cs typeface="Arial" panose="020B0604020202020204" pitchFamily="34" charset="0"/>
              </a:rPr>
              <a:t>Geological characterization </a:t>
            </a:r>
            <a:r>
              <a:rPr lang="es-ES" sz="2800" b="1" dirty="0" err="1">
                <a:solidFill>
                  <a:schemeClr val="accent1">
                    <a:lumMod val="50000"/>
                  </a:schemeClr>
                </a:solidFill>
                <a:latin typeface="Arial" panose="020B0604020202020204" pitchFamily="34" charset="0"/>
                <a:cs typeface="Arial" panose="020B0604020202020204" pitchFamily="34" charset="0"/>
              </a:rPr>
              <a:t>of</a:t>
            </a:r>
            <a:r>
              <a:rPr lang="es-ES" sz="2800" b="1" dirty="0">
                <a:solidFill>
                  <a:schemeClr val="accent1">
                    <a:lumMod val="50000"/>
                  </a:schemeClr>
                </a:solidFill>
                <a:latin typeface="Arial" panose="020B0604020202020204" pitchFamily="34" charset="0"/>
                <a:cs typeface="Arial" panose="020B0604020202020204" pitchFamily="34" charset="0"/>
              </a:rPr>
              <a:t> </a:t>
            </a:r>
            <a:r>
              <a:rPr lang="es-ES" sz="2800" b="1" dirty="0" err="1">
                <a:solidFill>
                  <a:schemeClr val="accent1">
                    <a:lumMod val="50000"/>
                  </a:schemeClr>
                </a:solidFill>
                <a:latin typeface="Arial" panose="020B0604020202020204" pitchFamily="34" charset="0"/>
                <a:cs typeface="Arial" panose="020B0604020202020204" pitchFamily="34" charset="0"/>
              </a:rPr>
              <a:t>the</a:t>
            </a:r>
            <a:r>
              <a:rPr lang="es-ES" sz="2800" b="1" dirty="0">
                <a:solidFill>
                  <a:schemeClr val="accent1">
                    <a:lumMod val="50000"/>
                  </a:schemeClr>
                </a:solidFill>
                <a:latin typeface="Arial" panose="020B0604020202020204" pitchFamily="34" charset="0"/>
                <a:cs typeface="Arial" panose="020B0604020202020204" pitchFamily="34" charset="0"/>
              </a:rPr>
              <a:t> Oliana </a:t>
            </a:r>
            <a:r>
              <a:rPr lang="es-ES" sz="2800" b="1" dirty="0" err="1">
                <a:solidFill>
                  <a:schemeClr val="accent1">
                    <a:lumMod val="50000"/>
                  </a:schemeClr>
                </a:solidFill>
                <a:latin typeface="Arial" panose="020B0604020202020204" pitchFamily="34" charset="0"/>
                <a:cs typeface="Arial" panose="020B0604020202020204" pitchFamily="34" charset="0"/>
              </a:rPr>
              <a:t>anticline</a:t>
            </a:r>
            <a:r>
              <a:rPr lang="es-ES" sz="2800" b="1" dirty="0">
                <a:solidFill>
                  <a:schemeClr val="accent1">
                    <a:lumMod val="50000"/>
                  </a:schemeClr>
                </a:solidFill>
                <a:latin typeface="Arial" panose="020B0604020202020204" pitchFamily="34" charset="0"/>
                <a:cs typeface="Arial" panose="020B0604020202020204" pitchFamily="34" charset="0"/>
              </a:rPr>
              <a:t>, </a:t>
            </a:r>
            <a:r>
              <a:rPr lang="es-ES" sz="2800" b="1" dirty="0" err="1">
                <a:solidFill>
                  <a:schemeClr val="accent1">
                    <a:lumMod val="50000"/>
                  </a:schemeClr>
                </a:solidFill>
                <a:latin typeface="Arial" panose="020B0604020202020204" pitchFamily="34" charset="0"/>
                <a:cs typeface="Arial" panose="020B0604020202020204" pitchFamily="34" charset="0"/>
              </a:rPr>
              <a:t>an</a:t>
            </a:r>
            <a:r>
              <a:rPr lang="es-ES" sz="2800" b="1" dirty="0">
                <a:solidFill>
                  <a:schemeClr val="accent1">
                    <a:lumMod val="50000"/>
                  </a:schemeClr>
                </a:solidFill>
                <a:latin typeface="Arial" panose="020B0604020202020204" pitchFamily="34" charset="0"/>
                <a:cs typeface="Arial" panose="020B0604020202020204" pitchFamily="34" charset="0"/>
              </a:rPr>
              <a:t> analog </a:t>
            </a:r>
            <a:r>
              <a:rPr lang="es-ES" sz="2800" b="1" dirty="0" err="1">
                <a:solidFill>
                  <a:schemeClr val="accent1">
                    <a:lumMod val="50000"/>
                  </a:schemeClr>
                </a:solidFill>
                <a:latin typeface="Arial" panose="020B0604020202020204" pitchFamily="34" charset="0"/>
                <a:cs typeface="Arial" panose="020B0604020202020204" pitchFamily="34" charset="0"/>
              </a:rPr>
              <a:t>of</a:t>
            </a:r>
            <a:r>
              <a:rPr lang="es-ES" sz="2800" b="1" dirty="0">
                <a:solidFill>
                  <a:schemeClr val="accent1">
                    <a:lumMod val="50000"/>
                  </a:schemeClr>
                </a:solidFill>
                <a:latin typeface="Arial" panose="020B0604020202020204" pitchFamily="34" charset="0"/>
                <a:cs typeface="Arial" panose="020B0604020202020204" pitchFamily="34" charset="0"/>
              </a:rPr>
              <a:t> a </a:t>
            </a:r>
            <a:r>
              <a:rPr lang="es-ES" sz="2800" b="1" dirty="0" err="1">
                <a:solidFill>
                  <a:schemeClr val="accent1">
                    <a:lumMod val="50000"/>
                  </a:schemeClr>
                </a:solidFill>
                <a:latin typeface="Arial" panose="020B0604020202020204" pitchFamily="34" charset="0"/>
                <a:cs typeface="Arial" panose="020B0604020202020204" pitchFamily="34" charset="0"/>
              </a:rPr>
              <a:t>geothermal</a:t>
            </a:r>
            <a:r>
              <a:rPr lang="es-ES" sz="2800" b="1" dirty="0">
                <a:solidFill>
                  <a:schemeClr val="accent1">
                    <a:lumMod val="50000"/>
                  </a:schemeClr>
                </a:solidFill>
                <a:latin typeface="Arial" panose="020B0604020202020204" pitchFamily="34" charset="0"/>
                <a:cs typeface="Arial" panose="020B0604020202020204" pitchFamily="34" charset="0"/>
              </a:rPr>
              <a:t> reservoir (South </a:t>
            </a:r>
            <a:r>
              <a:rPr lang="es-ES" sz="2800" b="1" dirty="0" err="1">
                <a:solidFill>
                  <a:schemeClr val="accent1">
                    <a:lumMod val="50000"/>
                  </a:schemeClr>
                </a:solidFill>
                <a:latin typeface="Arial" panose="020B0604020202020204" pitchFamily="34" charset="0"/>
                <a:cs typeface="Arial" panose="020B0604020202020204" pitchFamily="34" charset="0"/>
              </a:rPr>
              <a:t>Pyrenees</a:t>
            </a:r>
            <a:r>
              <a:rPr lang="es-ES" sz="2800" b="1" dirty="0">
                <a:solidFill>
                  <a:schemeClr val="accent1">
                    <a:lumMod val="50000"/>
                  </a:schemeClr>
                </a:solidFill>
                <a:latin typeface="Arial" panose="020B0604020202020204" pitchFamily="34" charset="0"/>
                <a:cs typeface="Arial" panose="020B0604020202020204" pitchFamily="34" charset="0"/>
              </a:rPr>
              <a:t>)</a:t>
            </a:r>
          </a:p>
        </p:txBody>
      </p:sp>
      <p:pic>
        <p:nvPicPr>
          <p:cNvPr id="9" name="Gráfico 8">
            <a:extLst>
              <a:ext uri="{FF2B5EF4-FFF2-40B4-BE49-F238E27FC236}">
                <a16:creationId xmlns:a16="http://schemas.microsoft.com/office/drawing/2014/main" id="{3232A09C-5ED9-4F3C-A5F2-78B566EC8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5121" y="5313495"/>
            <a:ext cx="1791457" cy="1029573"/>
          </a:xfrm>
          <a:prstGeom prst="rect">
            <a:avLst/>
          </a:prstGeom>
        </p:spPr>
      </p:pic>
      <p:pic>
        <p:nvPicPr>
          <p:cNvPr id="17" name="Gráfico 16">
            <a:extLst>
              <a:ext uri="{FF2B5EF4-FFF2-40B4-BE49-F238E27FC236}">
                <a16:creationId xmlns:a16="http://schemas.microsoft.com/office/drawing/2014/main" id="{9728D6B8-BE7F-45D5-8927-9D409E15EB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8910" y="5436077"/>
            <a:ext cx="1475924" cy="784407"/>
          </a:xfrm>
          <a:prstGeom prst="rect">
            <a:avLst/>
          </a:prstGeom>
        </p:spPr>
      </p:pic>
      <p:sp>
        <p:nvSpPr>
          <p:cNvPr id="12" name="Subtítulo 2">
            <a:extLst>
              <a:ext uri="{FF2B5EF4-FFF2-40B4-BE49-F238E27FC236}">
                <a16:creationId xmlns:a16="http://schemas.microsoft.com/office/drawing/2014/main" id="{86736DED-70D3-4F8F-A233-BB3FD96FD86C}"/>
              </a:ext>
            </a:extLst>
          </p:cNvPr>
          <p:cNvSpPr txBox="1">
            <a:spLocks/>
          </p:cNvSpPr>
          <p:nvPr/>
        </p:nvSpPr>
        <p:spPr>
          <a:xfrm>
            <a:off x="2815701" y="5290220"/>
            <a:ext cx="6560598" cy="2105695"/>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Pedro Ramirez-Perez</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Irene Cantarero</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Daniel Muñoz-López</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Gabriel Cofrade</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David Cruset</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Jean-Pierre Sizun</a:t>
            </a:r>
          </a:p>
          <a:p>
            <a:pPr>
              <a:lnSpc>
                <a:spcPct val="120000"/>
              </a:lnSpc>
              <a:spcBef>
                <a:spcPts val="0"/>
              </a:spcBef>
            </a:pPr>
            <a:r>
              <a:rPr lang="es-ES" sz="7200" baseline="30000" dirty="0">
                <a:solidFill>
                  <a:schemeClr val="accent1">
                    <a:lumMod val="50000"/>
                  </a:schemeClr>
                </a:solidFill>
                <a:latin typeface="Arial" panose="020B0604020202020204" pitchFamily="34" charset="0"/>
                <a:cs typeface="Arial" panose="020B0604020202020204" pitchFamily="34" charset="0"/>
              </a:rPr>
              <a:t>Anna Travé</a:t>
            </a:r>
          </a:p>
          <a:p>
            <a:pPr>
              <a:lnSpc>
                <a:spcPct val="120000"/>
              </a:lnSpc>
              <a:spcBef>
                <a:spcPts val="0"/>
              </a:spcBef>
            </a:pPr>
            <a:endParaRPr lang="es-ES" sz="3000" baseline="30000" dirty="0">
              <a:solidFill>
                <a:schemeClr val="accent1">
                  <a:lumMod val="50000"/>
                </a:schemeClr>
              </a:solidFill>
              <a:latin typeface="Arial" panose="020B0604020202020204" pitchFamily="34" charset="0"/>
              <a:cs typeface="Arial" panose="020B0604020202020204" pitchFamily="34" charset="0"/>
            </a:endParaRPr>
          </a:p>
          <a:p>
            <a:pPr>
              <a:lnSpc>
                <a:spcPct val="120000"/>
              </a:lnSpc>
              <a:spcBef>
                <a:spcPts val="0"/>
              </a:spcBef>
            </a:pPr>
            <a:endParaRPr lang="es-ES" sz="7200" baseline="30000" dirty="0">
              <a:solidFill>
                <a:schemeClr val="accent1">
                  <a:lumMod val="50000"/>
                </a:schemeClr>
              </a:solidFill>
              <a:latin typeface="Arial" panose="020B0604020202020204" pitchFamily="34" charset="0"/>
              <a:cs typeface="Arial" panose="020B0604020202020204" pitchFamily="34" charset="0"/>
            </a:endParaRPr>
          </a:p>
          <a:p>
            <a:pPr>
              <a:lnSpc>
                <a:spcPct val="120000"/>
              </a:lnSpc>
              <a:spcBef>
                <a:spcPts val="0"/>
              </a:spcBef>
            </a:pPr>
            <a:endParaRPr lang="es-ES" sz="7200" baseline="30000" dirty="0">
              <a:solidFill>
                <a:schemeClr val="accent1">
                  <a:lumMod val="50000"/>
                </a:schemeClr>
              </a:solidFill>
              <a:latin typeface="Arial" panose="020B0604020202020204" pitchFamily="34" charset="0"/>
              <a:cs typeface="Arial" panose="020B0604020202020204" pitchFamily="34" charset="0"/>
            </a:endParaRPr>
          </a:p>
          <a:p>
            <a:r>
              <a:rPr lang="es-ES" dirty="0">
                <a:solidFill>
                  <a:srgbClr val="006600"/>
                </a:solidFill>
              </a:rPr>
              <a:t> </a:t>
            </a:r>
          </a:p>
        </p:txBody>
      </p:sp>
      <p:pic>
        <p:nvPicPr>
          <p:cNvPr id="10" name="Imagen 9" descr="Panoramic view of the nrthern limb of the fold">
            <a:extLst>
              <a:ext uri="{FF2B5EF4-FFF2-40B4-BE49-F238E27FC236}">
                <a16:creationId xmlns:a16="http://schemas.microsoft.com/office/drawing/2014/main" id="{4C679D73-076B-2D85-BFF7-479516CAAE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661378"/>
            <a:ext cx="12192000" cy="3429000"/>
          </a:xfrm>
          <a:prstGeom prst="rect">
            <a:avLst/>
          </a:prstGeom>
        </p:spPr>
      </p:pic>
      <p:pic>
        <p:nvPicPr>
          <p:cNvPr id="5" name="Imagen 4" descr="Código QR&#10;&#10;Descripción generada automáticamente">
            <a:extLst>
              <a:ext uri="{FF2B5EF4-FFF2-40B4-BE49-F238E27FC236}">
                <a16:creationId xmlns:a16="http://schemas.microsoft.com/office/drawing/2014/main" id="{8D1C3E1D-EAD3-DF9D-CD22-5F91C8D580F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642977" y="5130314"/>
            <a:ext cx="1472481" cy="1472481"/>
          </a:xfrm>
          <a:prstGeom prst="rect">
            <a:avLst/>
          </a:prstGeom>
          <a:ln>
            <a:solidFill>
              <a:schemeClr val="tx1"/>
            </a:solidFill>
          </a:ln>
        </p:spPr>
      </p:pic>
      <p:pic>
        <p:nvPicPr>
          <p:cNvPr id="7" name="Imagen 6">
            <a:extLst>
              <a:ext uri="{FF2B5EF4-FFF2-40B4-BE49-F238E27FC236}">
                <a16:creationId xmlns:a16="http://schemas.microsoft.com/office/drawing/2014/main" id="{20F18F78-E258-5B00-63AD-26B2B91274E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542" y="5244150"/>
            <a:ext cx="4373880" cy="1244807"/>
          </a:xfrm>
          <a:prstGeom prst="rect">
            <a:avLst/>
          </a:prstGeom>
        </p:spPr>
      </p:pic>
      <p:pic>
        <p:nvPicPr>
          <p:cNvPr id="11" name="Imagen 10" descr="Logotipo&#10;&#10;Descripción generada automáticamente">
            <a:extLst>
              <a:ext uri="{FF2B5EF4-FFF2-40B4-BE49-F238E27FC236}">
                <a16:creationId xmlns:a16="http://schemas.microsoft.com/office/drawing/2014/main" id="{CA6C94B5-6423-FE07-0EDF-52741B4B50E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320490" y="0"/>
            <a:ext cx="794968" cy="1112955"/>
          </a:xfrm>
          <a:prstGeom prst="rect">
            <a:avLst/>
          </a:prstGeom>
        </p:spPr>
      </p:pic>
    </p:spTree>
    <p:extLst>
      <p:ext uri="{BB962C8B-B14F-4D97-AF65-F5344CB8AC3E}">
        <p14:creationId xmlns:p14="http://schemas.microsoft.com/office/powerpoint/2010/main" val="3160782833"/>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3027697-551B-45EC-B9AC-F4E06DF0AA9F}"/>
              </a:ext>
            </a:extLst>
          </p:cNvPr>
          <p:cNvSpPr txBox="1">
            <a:spLocks/>
          </p:cNvSpPr>
          <p:nvPr/>
        </p:nvSpPr>
        <p:spPr>
          <a:xfrm>
            <a:off x="85724" y="0"/>
            <a:ext cx="5809749"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a-ES" sz="2800" b="1" i="0" u="none" strike="noStrike" kern="1200" cap="none" spc="0" normalizeH="0" baseline="0" noProof="0" dirty="0" err="1">
                <a:ln>
                  <a:noFill/>
                </a:ln>
                <a:solidFill>
                  <a:srgbClr val="4472C4">
                    <a:lumMod val="50000"/>
                  </a:srgbClr>
                </a:solidFill>
                <a:effectLst/>
                <a:uLnTx/>
                <a:uFillTx/>
                <a:latin typeface="Arial" panose="020B0604020202020204" pitchFamily="34" charset="0"/>
                <a:cs typeface="Arial" panose="020B0604020202020204" pitchFamily="34" charset="0"/>
              </a:rPr>
              <a:t>Geological</a:t>
            </a:r>
            <a:r>
              <a:rPr kumimoji="0" lang="ca-ES" sz="2800" b="1"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 </a:t>
            </a:r>
            <a:r>
              <a:rPr kumimoji="0" lang="ca-ES" sz="2800" b="1" i="0" u="none" strike="noStrike" kern="1200" cap="none" spc="0" normalizeH="0" baseline="0" noProof="0" dirty="0" err="1">
                <a:ln>
                  <a:noFill/>
                </a:ln>
                <a:solidFill>
                  <a:srgbClr val="4472C4">
                    <a:lumMod val="50000"/>
                  </a:srgbClr>
                </a:solidFill>
                <a:effectLst/>
                <a:uLnTx/>
                <a:uFillTx/>
                <a:latin typeface="Arial" panose="020B0604020202020204" pitchFamily="34" charset="0"/>
                <a:cs typeface="Arial" panose="020B0604020202020204" pitchFamily="34" charset="0"/>
              </a:rPr>
              <a:t>setting</a:t>
            </a:r>
            <a:endParaRPr kumimoji="0" lang="ca-ES" sz="2800" b="1"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2446E547-5ADB-41E8-8C90-6636B1D4F571}"/>
              </a:ext>
            </a:extLst>
          </p:cNvPr>
          <p:cNvGrpSpPr/>
          <p:nvPr/>
        </p:nvGrpSpPr>
        <p:grpSpPr>
          <a:xfrm>
            <a:off x="6918213" y="3352799"/>
            <a:ext cx="5182482" cy="3666554"/>
            <a:chOff x="4193096" y="755904"/>
            <a:chExt cx="7953138" cy="5478829"/>
          </a:xfrm>
        </p:grpSpPr>
        <p:pic>
          <p:nvPicPr>
            <p:cNvPr id="14" name="Imagen 13">
              <a:extLst>
                <a:ext uri="{FF2B5EF4-FFF2-40B4-BE49-F238E27FC236}">
                  <a16:creationId xmlns:a16="http://schemas.microsoft.com/office/drawing/2014/main" id="{CD468CE2-7384-433A-A6EE-E558D5EF84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93096" y="755904"/>
              <a:ext cx="7483073" cy="5041584"/>
            </a:xfrm>
            <a:prstGeom prst="rect">
              <a:avLst/>
            </a:prstGeom>
          </p:spPr>
        </p:pic>
        <p:sp>
          <p:nvSpPr>
            <p:cNvPr id="21" name="Rectángulo 20">
              <a:extLst>
                <a:ext uri="{FF2B5EF4-FFF2-40B4-BE49-F238E27FC236}">
                  <a16:creationId xmlns:a16="http://schemas.microsoft.com/office/drawing/2014/main" id="{80EF00E8-F82C-46A1-9F02-1C1ED9B7B715}"/>
                </a:ext>
              </a:extLst>
            </p:cNvPr>
            <p:cNvSpPr/>
            <p:nvPr/>
          </p:nvSpPr>
          <p:spPr>
            <a:xfrm>
              <a:off x="4193096" y="755904"/>
              <a:ext cx="7483075" cy="50415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5 CuadroTexto">
              <a:extLst>
                <a:ext uri="{FF2B5EF4-FFF2-40B4-BE49-F238E27FC236}">
                  <a16:creationId xmlns:a16="http://schemas.microsoft.com/office/drawing/2014/main" id="{191FF987-60A0-42CA-997A-9A974E74C8AD}"/>
                </a:ext>
              </a:extLst>
            </p:cNvPr>
            <p:cNvSpPr txBox="1"/>
            <p:nvPr/>
          </p:nvSpPr>
          <p:spPr>
            <a:xfrm rot="5400000">
              <a:off x="10601198" y="4689698"/>
              <a:ext cx="2664983" cy="425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Sussman et al.,(2004) </a:t>
              </a:r>
            </a:p>
          </p:txBody>
        </p:sp>
      </p:grpSp>
      <p:pic>
        <p:nvPicPr>
          <p:cNvPr id="4" name="Imagen 3" descr="Mapa&#10;&#10;Descripción generada automáticamente">
            <a:extLst>
              <a:ext uri="{FF2B5EF4-FFF2-40B4-BE49-F238E27FC236}">
                <a16:creationId xmlns:a16="http://schemas.microsoft.com/office/drawing/2014/main" id="{BF3502B4-5C93-424D-9864-1692780EEB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865" y="588181"/>
            <a:ext cx="5999780" cy="4431292"/>
          </a:xfrm>
          <a:prstGeom prst="rect">
            <a:avLst/>
          </a:prstGeom>
        </p:spPr>
      </p:pic>
      <p:pic>
        <p:nvPicPr>
          <p:cNvPr id="9" name="Imagen 8" descr="Gráfico&#10;&#10;Descripción generada automáticamente">
            <a:extLst>
              <a:ext uri="{FF2B5EF4-FFF2-40B4-BE49-F238E27FC236}">
                <a16:creationId xmlns:a16="http://schemas.microsoft.com/office/drawing/2014/main" id="{50538C62-EF33-49D3-876A-2F615712C3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38576" y="654180"/>
            <a:ext cx="5384708" cy="2649432"/>
          </a:xfrm>
          <a:prstGeom prst="rect">
            <a:avLst/>
          </a:prstGeom>
        </p:spPr>
      </p:pic>
      <p:sp>
        <p:nvSpPr>
          <p:cNvPr id="23" name="CuadroTexto 22">
            <a:extLst>
              <a:ext uri="{FF2B5EF4-FFF2-40B4-BE49-F238E27FC236}">
                <a16:creationId xmlns:a16="http://schemas.microsoft.com/office/drawing/2014/main" id="{65D3F53E-8B99-4E6F-995D-C24DD506AE2B}"/>
              </a:ext>
            </a:extLst>
          </p:cNvPr>
          <p:cNvSpPr txBox="1"/>
          <p:nvPr/>
        </p:nvSpPr>
        <p:spPr>
          <a:xfrm>
            <a:off x="6318700" y="3428999"/>
            <a:ext cx="351378"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7981B203-D3B6-4D1D-A3D6-64C2E3F543E9}"/>
              </a:ext>
            </a:extLst>
          </p:cNvPr>
          <p:cNvSpPr/>
          <p:nvPr/>
        </p:nvSpPr>
        <p:spPr>
          <a:xfrm>
            <a:off x="7812492" y="1495504"/>
            <a:ext cx="833333" cy="3210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89C7E363-1D19-4D69-88A9-870CB25C1018}"/>
              </a:ext>
            </a:extLst>
          </p:cNvPr>
          <p:cNvSpPr txBox="1"/>
          <p:nvPr/>
        </p:nvSpPr>
        <p:spPr>
          <a:xfrm>
            <a:off x="1955259" y="2600155"/>
            <a:ext cx="324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Calibri" panose="020F0502020204030204"/>
                <a:ea typeface="+mn-ea"/>
                <a:cs typeface="+mn-cs"/>
              </a:rPr>
              <a:t>B</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9" name="CuadroTexto 28">
            <a:extLst>
              <a:ext uri="{FF2B5EF4-FFF2-40B4-BE49-F238E27FC236}">
                <a16:creationId xmlns:a16="http://schemas.microsoft.com/office/drawing/2014/main" id="{F3794E86-6220-4915-9ACA-B7CFAB4F973D}"/>
              </a:ext>
            </a:extLst>
          </p:cNvPr>
          <p:cNvSpPr txBox="1"/>
          <p:nvPr/>
        </p:nvSpPr>
        <p:spPr>
          <a:xfrm>
            <a:off x="2117323" y="1546325"/>
            <a:ext cx="314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Calibri" panose="020F0502020204030204"/>
                <a:ea typeface="+mn-ea"/>
                <a:cs typeface="+mn-cs"/>
              </a:rPr>
              <a:t>A</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5 CuadroTexto">
            <a:extLst>
              <a:ext uri="{FF2B5EF4-FFF2-40B4-BE49-F238E27FC236}">
                <a16:creationId xmlns:a16="http://schemas.microsoft.com/office/drawing/2014/main" id="{9382038A-BF82-4B1A-BB54-39B3ED23E18F}"/>
              </a:ext>
            </a:extLst>
          </p:cNvPr>
          <p:cNvSpPr txBox="1"/>
          <p:nvPr/>
        </p:nvSpPr>
        <p:spPr>
          <a:xfrm rot="5400000">
            <a:off x="11440097" y="2705707"/>
            <a:ext cx="10441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Vergés (1993)</a:t>
            </a:r>
          </a:p>
        </p:txBody>
      </p:sp>
      <p:sp>
        <p:nvSpPr>
          <p:cNvPr id="27" name="CuadroTexto 26">
            <a:extLst>
              <a:ext uri="{FF2B5EF4-FFF2-40B4-BE49-F238E27FC236}">
                <a16:creationId xmlns:a16="http://schemas.microsoft.com/office/drawing/2014/main" id="{EF5E5051-10F6-45B3-A3BC-25DACF3AE96C}"/>
              </a:ext>
            </a:extLst>
          </p:cNvPr>
          <p:cNvSpPr txBox="1"/>
          <p:nvPr/>
        </p:nvSpPr>
        <p:spPr>
          <a:xfrm>
            <a:off x="6309082" y="280178"/>
            <a:ext cx="351378" cy="369332"/>
          </a:xfrm>
          <a:prstGeom prst="rect">
            <a:avLst/>
          </a:prstGeom>
          <a:solidFill>
            <a:schemeClr val="bg1"/>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5 CuadroTexto">
            <a:extLst>
              <a:ext uri="{FF2B5EF4-FFF2-40B4-BE49-F238E27FC236}">
                <a16:creationId xmlns:a16="http://schemas.microsoft.com/office/drawing/2014/main" id="{B8F495EA-C52C-467B-A310-58C201AD2699}"/>
              </a:ext>
            </a:extLst>
          </p:cNvPr>
          <p:cNvSpPr txBox="1"/>
          <p:nvPr/>
        </p:nvSpPr>
        <p:spPr>
          <a:xfrm>
            <a:off x="5023448" y="4880973"/>
            <a:ext cx="10441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Vergés (1993)</a:t>
            </a:r>
          </a:p>
        </p:txBody>
      </p:sp>
      <p:pic>
        <p:nvPicPr>
          <p:cNvPr id="18" name="Imagen 17">
            <a:extLst>
              <a:ext uri="{FF2B5EF4-FFF2-40B4-BE49-F238E27FC236}">
                <a16:creationId xmlns:a16="http://schemas.microsoft.com/office/drawing/2014/main" id="{19FC1A4A-A871-35B7-E943-0BDD6A0C9F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1592663734"/>
      </p:ext>
    </p:extLst>
  </p:cSld>
  <p:clrMapOvr>
    <a:masterClrMapping/>
  </p:clrMapOvr>
  <mc:AlternateContent xmlns:mc="http://schemas.openxmlformats.org/markup-compatibility/2006" xmlns:p14="http://schemas.microsoft.com/office/powerpoint/2010/main">
    <mc:Choice Requires="p14">
      <p:transition spd="slow" p14:dur="2000" advTm="49778"/>
    </mc:Choice>
    <mc:Fallback xmlns="">
      <p:transition spd="slow" advTm="4977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a:extLst>
              <a:ext uri="{FF2B5EF4-FFF2-40B4-BE49-F238E27FC236}">
                <a16:creationId xmlns:a16="http://schemas.microsoft.com/office/drawing/2014/main" id="{0729479E-4B2B-4749-9896-054D2CFB83CC}"/>
              </a:ext>
            </a:extLst>
          </p:cNvPr>
          <p:cNvSpPr txBox="1"/>
          <p:nvPr/>
        </p:nvSpPr>
        <p:spPr>
          <a:xfrm>
            <a:off x="195868" y="414673"/>
            <a:ext cx="2457724" cy="738664"/>
          </a:xfrm>
          <a:prstGeom prst="rect">
            <a:avLst/>
          </a:prstGeom>
          <a:noFill/>
        </p:spPr>
        <p:txBody>
          <a:bodyPr wrap="none" rtlCol="0">
            <a:spAutoFit/>
          </a:bodyPr>
          <a:lstStyle/>
          <a:p>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N=48 </a:t>
            </a:r>
            <a:r>
              <a:rPr lang="ca-ES" sz="1400" dirty="0" err="1">
                <a:latin typeface="Arial" panose="020B0604020202020204" pitchFamily="34" charset="0"/>
                <a:cs typeface="Arial" panose="020B0604020202020204" pitchFamily="34" charset="0"/>
              </a:rPr>
              <a:t>samples</a:t>
            </a:r>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n=63 thin </a:t>
            </a:r>
            <a:r>
              <a:rPr lang="ca-ES" sz="1400" dirty="0" err="1">
                <a:latin typeface="Arial" panose="020B0604020202020204" pitchFamily="34" charset="0"/>
                <a:cs typeface="Arial" panose="020B0604020202020204" pitchFamily="34" charset="0"/>
              </a:rPr>
              <a:t>sections</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described</a:t>
            </a:r>
            <a:endParaRPr lang="ca-ES" sz="1400" dirty="0">
              <a:latin typeface="Arial" panose="020B0604020202020204" pitchFamily="34" charset="0"/>
              <a:cs typeface="Arial" panose="020B0604020202020204" pitchFamily="34" charset="0"/>
            </a:endParaRPr>
          </a:p>
        </p:txBody>
      </p:sp>
      <p:sp>
        <p:nvSpPr>
          <p:cNvPr id="36" name="Título 1">
            <a:extLst>
              <a:ext uri="{FF2B5EF4-FFF2-40B4-BE49-F238E27FC236}">
                <a16:creationId xmlns:a16="http://schemas.microsoft.com/office/drawing/2014/main" id="{5D08F4A6-B9EC-4554-9F69-C3CE7A1B5CA6}"/>
              </a:ext>
            </a:extLst>
          </p:cNvPr>
          <p:cNvSpPr txBox="1">
            <a:spLocks/>
          </p:cNvSpPr>
          <p:nvPr/>
        </p:nvSpPr>
        <p:spPr>
          <a:xfrm>
            <a:off x="42618" y="-56214"/>
            <a:ext cx="5809749"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1">
                    <a:lumMod val="50000"/>
                  </a:schemeClr>
                </a:solidFill>
                <a:latin typeface="Arial" panose="020B0604020202020204" pitchFamily="34" charset="0"/>
                <a:cs typeface="Arial" panose="020B0604020202020204" pitchFamily="34" charset="0"/>
              </a:rPr>
              <a:t>Petrology</a:t>
            </a:r>
          </a:p>
        </p:txBody>
      </p:sp>
      <p:pic>
        <p:nvPicPr>
          <p:cNvPr id="22" name="Imagen 21" descr="Imagen que contiene Texto&#10;&#10;Descripción generada automáticamente">
            <a:extLst>
              <a:ext uri="{FF2B5EF4-FFF2-40B4-BE49-F238E27FC236}">
                <a16:creationId xmlns:a16="http://schemas.microsoft.com/office/drawing/2014/main" id="{58E85679-C51E-62E8-ECEE-70ED94E48E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15436" y="237876"/>
            <a:ext cx="2747528" cy="1899559"/>
          </a:xfrm>
          <a:prstGeom prst="rect">
            <a:avLst/>
          </a:prstGeom>
        </p:spPr>
      </p:pic>
      <p:sp>
        <p:nvSpPr>
          <p:cNvPr id="33" name="CuadroTexto 32">
            <a:extLst>
              <a:ext uri="{FF2B5EF4-FFF2-40B4-BE49-F238E27FC236}">
                <a16:creationId xmlns:a16="http://schemas.microsoft.com/office/drawing/2014/main" id="{AC753EB2-B9E9-673B-8286-446CD1E78BEA}"/>
              </a:ext>
            </a:extLst>
          </p:cNvPr>
          <p:cNvSpPr txBox="1"/>
          <p:nvPr/>
        </p:nvSpPr>
        <p:spPr>
          <a:xfrm>
            <a:off x="441782" y="1355424"/>
            <a:ext cx="2867639" cy="4801314"/>
          </a:xfrm>
          <a:prstGeom prst="rect">
            <a:avLst/>
          </a:prstGeom>
          <a:noFill/>
        </p:spPr>
        <p:txBody>
          <a:bodyPr wrap="square" rtlCol="0">
            <a:spAutoFit/>
          </a:bodyPr>
          <a:lstStyle/>
          <a:p>
            <a:pPr algn="just"/>
            <a:r>
              <a:rPr lang="ca-ES" dirty="0" err="1">
                <a:latin typeface="Arial" panose="020B0604020202020204" pitchFamily="34" charset="0"/>
                <a:cs typeface="Arial" panose="020B0604020202020204" pitchFamily="34" charset="0"/>
              </a:rPr>
              <a:t>Five</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sedimentary</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facies</a:t>
            </a:r>
            <a:r>
              <a:rPr lang="ca-ES" dirty="0">
                <a:latin typeface="Arial" panose="020B0604020202020204" pitchFamily="34" charset="0"/>
                <a:cs typeface="Arial" panose="020B0604020202020204" pitchFamily="34" charset="0"/>
              </a:rPr>
              <a:t> (Fa-1 to 5): </a:t>
            </a:r>
            <a:r>
              <a:rPr lang="ca-ES" dirty="0" err="1">
                <a:latin typeface="Arial" panose="020B0604020202020204" pitchFamily="34" charset="0"/>
                <a:cs typeface="Arial" panose="020B0604020202020204" pitchFamily="34" charset="0"/>
              </a:rPr>
              <a:t>conglomerates</a:t>
            </a:r>
            <a:r>
              <a:rPr lang="ca-ES" dirty="0">
                <a:latin typeface="Arial" panose="020B0604020202020204" pitchFamily="34" charset="0"/>
                <a:cs typeface="Arial" panose="020B0604020202020204" pitchFamily="34" charset="0"/>
              </a:rPr>
              <a:t> (Fa-1), </a:t>
            </a:r>
            <a:r>
              <a:rPr lang="ca-ES" dirty="0" err="1">
                <a:latin typeface="Arial" panose="020B0604020202020204" pitchFamily="34" charset="0"/>
                <a:cs typeface="Arial" panose="020B0604020202020204" pitchFamily="34" charset="0"/>
              </a:rPr>
              <a:t>hybrid</a:t>
            </a:r>
            <a:r>
              <a:rPr lang="ca-ES" dirty="0">
                <a:latin typeface="Arial" panose="020B0604020202020204" pitchFamily="34" charset="0"/>
                <a:cs typeface="Arial" panose="020B0604020202020204" pitchFamily="34" charset="0"/>
              </a:rPr>
              <a:t> arenites (Fa-2), </a:t>
            </a:r>
            <a:r>
              <a:rPr lang="ca-ES" dirty="0" err="1">
                <a:latin typeface="Arial" panose="020B0604020202020204" pitchFamily="34" charset="0"/>
                <a:cs typeface="Arial" panose="020B0604020202020204" pitchFamily="34" charset="0"/>
              </a:rPr>
              <a:t>lithic</a:t>
            </a:r>
            <a:r>
              <a:rPr lang="ca-ES" dirty="0">
                <a:latin typeface="Arial" panose="020B0604020202020204" pitchFamily="34" charset="0"/>
                <a:cs typeface="Arial" panose="020B0604020202020204" pitchFamily="34" charset="0"/>
              </a:rPr>
              <a:t> arenites (Fa-3),</a:t>
            </a:r>
          </a:p>
          <a:p>
            <a:pPr algn="just"/>
            <a:r>
              <a:rPr lang="ca-ES" dirty="0">
                <a:latin typeface="Arial" panose="020B0604020202020204" pitchFamily="34" charset="0"/>
                <a:cs typeface="Arial" panose="020B0604020202020204" pitchFamily="34" charset="0"/>
              </a:rPr>
              <a:t>carbonates (Fa-4) </a:t>
            </a:r>
            <a:r>
              <a:rPr lang="ca-ES" dirty="0" err="1">
                <a:latin typeface="Arial" panose="020B0604020202020204" pitchFamily="34" charset="0"/>
                <a:cs typeface="Arial" panose="020B0604020202020204" pitchFamily="34" charset="0"/>
              </a:rPr>
              <a:t>and</a:t>
            </a:r>
            <a:r>
              <a:rPr lang="ca-ES" dirty="0">
                <a:latin typeface="Arial" panose="020B0604020202020204" pitchFamily="34" charset="0"/>
                <a:cs typeface="Arial" panose="020B0604020202020204" pitchFamily="34" charset="0"/>
              </a:rPr>
              <a:t> evaporites (Fa-5).</a:t>
            </a:r>
          </a:p>
          <a:p>
            <a:pPr algn="just"/>
            <a:endParaRPr lang="ca-ES" dirty="0">
              <a:latin typeface="Arial" panose="020B0604020202020204" pitchFamily="34" charset="0"/>
              <a:cs typeface="Arial" panose="020B0604020202020204" pitchFamily="34" charset="0"/>
            </a:endParaRPr>
          </a:p>
          <a:p>
            <a:pPr algn="just"/>
            <a:r>
              <a:rPr lang="ca-ES" dirty="0">
                <a:latin typeface="Arial" panose="020B0604020202020204" pitchFamily="34" charset="0"/>
                <a:cs typeface="Arial" panose="020B0604020202020204" pitchFamily="34" charset="0"/>
              </a:rPr>
              <a:t>Fa-1 to 3: </a:t>
            </a:r>
            <a:r>
              <a:rPr lang="ca-ES" dirty="0" err="1">
                <a:latin typeface="Arial" panose="020B0604020202020204" pitchFamily="34" charset="0"/>
                <a:cs typeface="Arial" panose="020B0604020202020204" pitchFamily="34" charset="0"/>
              </a:rPr>
              <a:t>fold</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limbs</a:t>
            </a:r>
            <a:r>
              <a:rPr lang="ca-ES" dirty="0">
                <a:latin typeface="Arial" panose="020B0604020202020204" pitchFamily="34" charset="0"/>
                <a:cs typeface="Arial" panose="020B0604020202020204" pitchFamily="34" charset="0"/>
              </a:rPr>
              <a:t>. Proximal </a:t>
            </a:r>
            <a:r>
              <a:rPr lang="ca-ES" dirty="0" err="1">
                <a:latin typeface="Arial" panose="020B0604020202020204" pitchFamily="34" charset="0"/>
                <a:cs typeface="Arial" panose="020B0604020202020204" pitchFamily="34" charset="0"/>
              </a:rPr>
              <a:t>alluvial</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facies</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conglomerates</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at</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the</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northern</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limb</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and</a:t>
            </a:r>
            <a:r>
              <a:rPr lang="ca-ES" dirty="0">
                <a:latin typeface="Arial" panose="020B0604020202020204" pitchFamily="34" charset="0"/>
                <a:cs typeface="Arial" panose="020B0604020202020204" pitchFamily="34" charset="0"/>
              </a:rPr>
              <a:t> distal </a:t>
            </a:r>
            <a:r>
              <a:rPr lang="ca-ES" dirty="0" err="1">
                <a:latin typeface="Arial" panose="020B0604020202020204" pitchFamily="34" charset="0"/>
                <a:cs typeface="Arial" panose="020B0604020202020204" pitchFamily="34" charset="0"/>
              </a:rPr>
              <a:t>facies</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sandstones</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at</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the</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southern</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limb</a:t>
            </a:r>
            <a:r>
              <a:rPr lang="ca-ES" dirty="0">
                <a:latin typeface="Arial" panose="020B0604020202020204" pitchFamily="34" charset="0"/>
                <a:cs typeface="Arial" panose="020B0604020202020204" pitchFamily="34" charset="0"/>
              </a:rPr>
              <a:t> of </a:t>
            </a:r>
            <a:r>
              <a:rPr lang="ca-ES" dirty="0" err="1">
                <a:latin typeface="Arial" panose="020B0604020202020204" pitchFamily="34" charset="0"/>
                <a:cs typeface="Arial" panose="020B0604020202020204" pitchFamily="34" charset="0"/>
              </a:rPr>
              <a:t>the</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fold</a:t>
            </a:r>
            <a:r>
              <a:rPr lang="ca-ES" dirty="0">
                <a:latin typeface="Arial" panose="020B0604020202020204" pitchFamily="34" charset="0"/>
                <a:cs typeface="Arial" panose="020B0604020202020204" pitchFamily="34" charset="0"/>
              </a:rPr>
              <a:t>.</a:t>
            </a:r>
          </a:p>
          <a:p>
            <a:pPr algn="just"/>
            <a:endParaRPr lang="ca-ES" dirty="0">
              <a:latin typeface="Arial" panose="020B0604020202020204" pitchFamily="34" charset="0"/>
              <a:cs typeface="Arial" panose="020B0604020202020204" pitchFamily="34" charset="0"/>
            </a:endParaRPr>
          </a:p>
          <a:p>
            <a:pPr algn="just"/>
            <a:r>
              <a:rPr lang="ca-ES" dirty="0">
                <a:latin typeface="Arial" panose="020B0604020202020204" pitchFamily="34" charset="0"/>
                <a:cs typeface="Arial" panose="020B0604020202020204" pitchFamily="34" charset="0"/>
              </a:rPr>
              <a:t>Fa-4 </a:t>
            </a:r>
            <a:r>
              <a:rPr lang="ca-ES" dirty="0" err="1">
                <a:latin typeface="Arial" panose="020B0604020202020204" pitchFamily="34" charset="0"/>
                <a:cs typeface="Arial" panose="020B0604020202020204" pitchFamily="34" charset="0"/>
              </a:rPr>
              <a:t>and</a:t>
            </a:r>
            <a:r>
              <a:rPr lang="ca-ES" dirty="0">
                <a:latin typeface="Arial" panose="020B0604020202020204" pitchFamily="34" charset="0"/>
                <a:cs typeface="Arial" panose="020B0604020202020204" pitchFamily="34" charset="0"/>
              </a:rPr>
              <a:t> 5: </a:t>
            </a:r>
            <a:r>
              <a:rPr lang="ca-ES" dirty="0" err="1">
                <a:latin typeface="Arial" panose="020B0604020202020204" pitchFamily="34" charset="0"/>
                <a:cs typeface="Arial" panose="020B0604020202020204" pitchFamily="34" charset="0"/>
              </a:rPr>
              <a:t>restricted</a:t>
            </a:r>
            <a:r>
              <a:rPr lang="ca-ES" dirty="0">
                <a:latin typeface="Arial" panose="020B0604020202020204" pitchFamily="34" charset="0"/>
                <a:cs typeface="Arial" panose="020B0604020202020204" pitchFamily="34" charset="0"/>
              </a:rPr>
              <a:t> to </a:t>
            </a:r>
            <a:r>
              <a:rPr lang="ca-ES" dirty="0" err="1">
                <a:latin typeface="Arial" panose="020B0604020202020204" pitchFamily="34" charset="0"/>
                <a:cs typeface="Arial" panose="020B0604020202020204" pitchFamily="34" charset="0"/>
              </a:rPr>
              <a:t>fold</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core</a:t>
            </a:r>
            <a:r>
              <a:rPr lang="ca-ES" dirty="0">
                <a:latin typeface="Arial" panose="020B0604020202020204" pitchFamily="34" charset="0"/>
                <a:cs typeface="Arial" panose="020B0604020202020204" pitchFamily="34" charset="0"/>
              </a:rPr>
              <a:t>.</a:t>
            </a:r>
          </a:p>
        </p:txBody>
      </p:sp>
      <p:grpSp>
        <p:nvGrpSpPr>
          <p:cNvPr id="6" name="Grupo 5">
            <a:extLst>
              <a:ext uri="{FF2B5EF4-FFF2-40B4-BE49-F238E27FC236}">
                <a16:creationId xmlns:a16="http://schemas.microsoft.com/office/drawing/2014/main" id="{2230A85C-BF80-7486-0105-0EBFE81BC3A9}"/>
              </a:ext>
            </a:extLst>
          </p:cNvPr>
          <p:cNvGrpSpPr/>
          <p:nvPr/>
        </p:nvGrpSpPr>
        <p:grpSpPr>
          <a:xfrm>
            <a:off x="3753953" y="246588"/>
            <a:ext cx="3142215" cy="6275864"/>
            <a:chOff x="3396699" y="93333"/>
            <a:chExt cx="3142215" cy="6275864"/>
          </a:xfrm>
        </p:grpSpPr>
        <p:grpSp>
          <p:nvGrpSpPr>
            <p:cNvPr id="32" name="Grupo 31">
              <a:extLst>
                <a:ext uri="{FF2B5EF4-FFF2-40B4-BE49-F238E27FC236}">
                  <a16:creationId xmlns:a16="http://schemas.microsoft.com/office/drawing/2014/main" id="{4929C6DD-800F-FA7E-06B9-328E6A5FC62F}"/>
                </a:ext>
              </a:extLst>
            </p:cNvPr>
            <p:cNvGrpSpPr/>
            <p:nvPr/>
          </p:nvGrpSpPr>
          <p:grpSpPr>
            <a:xfrm>
              <a:off x="3437678" y="93333"/>
              <a:ext cx="3101236" cy="6275864"/>
              <a:chOff x="5220810" y="354736"/>
              <a:chExt cx="2947411" cy="5964572"/>
            </a:xfrm>
          </p:grpSpPr>
          <p:cxnSp>
            <p:nvCxnSpPr>
              <p:cNvPr id="24" name="Conector recto 23">
                <a:extLst>
                  <a:ext uri="{FF2B5EF4-FFF2-40B4-BE49-F238E27FC236}">
                    <a16:creationId xmlns:a16="http://schemas.microsoft.com/office/drawing/2014/main" id="{11BC79CA-AB6E-B514-EC72-0EE764F53994}"/>
                  </a:ext>
                </a:extLst>
              </p:cNvPr>
              <p:cNvCxnSpPr>
                <a:cxnSpLocks/>
              </p:cNvCxnSpPr>
              <p:nvPr/>
            </p:nvCxnSpPr>
            <p:spPr>
              <a:xfrm>
                <a:off x="5730562" y="5059679"/>
                <a:ext cx="111105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B1F73539-5BB9-340E-59BC-48996E450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810" y="354736"/>
                <a:ext cx="1248053" cy="5629932"/>
              </a:xfrm>
              <a:prstGeom prst="rect">
                <a:avLst/>
              </a:prstGeom>
            </p:spPr>
          </p:pic>
          <p:pic>
            <p:nvPicPr>
              <p:cNvPr id="12" name="Imagen 11" descr="Gráfico&#10;&#10;Descripción generada automáticamente">
                <a:extLst>
                  <a:ext uri="{FF2B5EF4-FFF2-40B4-BE49-F238E27FC236}">
                    <a16:creationId xmlns:a16="http://schemas.microsoft.com/office/drawing/2014/main" id="{50E762E7-A39F-88B2-CF15-597FA916DC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63064" y="2188429"/>
                <a:ext cx="1405157" cy="4130879"/>
              </a:xfrm>
              <a:prstGeom prst="rect">
                <a:avLst/>
              </a:prstGeom>
            </p:spPr>
          </p:pic>
        </p:grpSp>
        <p:sp>
          <p:nvSpPr>
            <p:cNvPr id="91" name="Rectángulo 90">
              <a:extLst>
                <a:ext uri="{FF2B5EF4-FFF2-40B4-BE49-F238E27FC236}">
                  <a16:creationId xmlns:a16="http://schemas.microsoft.com/office/drawing/2014/main" id="{889FBEA4-F07B-F707-1C91-20B0010C975F}"/>
                </a:ext>
              </a:extLst>
            </p:cNvPr>
            <p:cNvSpPr/>
            <p:nvPr/>
          </p:nvSpPr>
          <p:spPr>
            <a:xfrm>
              <a:off x="3396699" y="5016011"/>
              <a:ext cx="3140127" cy="135318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3" name="Rectángulo 92">
              <a:extLst>
                <a:ext uri="{FF2B5EF4-FFF2-40B4-BE49-F238E27FC236}">
                  <a16:creationId xmlns:a16="http://schemas.microsoft.com/office/drawing/2014/main" id="{5E91EAF5-7224-EAFC-BEB3-DF1B5A3FE4F9}"/>
                </a:ext>
              </a:extLst>
            </p:cNvPr>
            <p:cNvSpPr/>
            <p:nvPr/>
          </p:nvSpPr>
          <p:spPr>
            <a:xfrm>
              <a:off x="5044342" y="2150021"/>
              <a:ext cx="1478492" cy="283578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6" name="Rectángulo 95">
              <a:extLst>
                <a:ext uri="{FF2B5EF4-FFF2-40B4-BE49-F238E27FC236}">
                  <a16:creationId xmlns:a16="http://schemas.microsoft.com/office/drawing/2014/main" id="{2933CF19-CAA7-F993-BBA9-714F8801FC44}"/>
                </a:ext>
              </a:extLst>
            </p:cNvPr>
            <p:cNvSpPr/>
            <p:nvPr/>
          </p:nvSpPr>
          <p:spPr>
            <a:xfrm>
              <a:off x="3396699" y="219429"/>
              <a:ext cx="1404682" cy="4674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3" name="Rectángulo 2">
            <a:extLst>
              <a:ext uri="{FF2B5EF4-FFF2-40B4-BE49-F238E27FC236}">
                <a16:creationId xmlns:a16="http://schemas.microsoft.com/office/drawing/2014/main" id="{0E2C8040-B4D5-C59A-601F-5886454BA11E}"/>
              </a:ext>
            </a:extLst>
          </p:cNvPr>
          <p:cNvSpPr/>
          <p:nvPr/>
        </p:nvSpPr>
        <p:spPr>
          <a:xfrm>
            <a:off x="8215828" y="120073"/>
            <a:ext cx="3635231" cy="6292490"/>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37" name="Imagen 36" descr="Imagen que contiene foto, diferente, montón, diversos&#10;&#10;Descripción generada automáticamente">
            <a:extLst>
              <a:ext uri="{FF2B5EF4-FFF2-40B4-BE49-F238E27FC236}">
                <a16:creationId xmlns:a16="http://schemas.microsoft.com/office/drawing/2014/main" id="{3529ED46-3CB1-CC5B-AC2B-94B0E386D6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01729" y="2102452"/>
            <a:ext cx="1721893" cy="1233568"/>
          </a:xfrm>
          <a:prstGeom prst="rect">
            <a:avLst/>
          </a:prstGeom>
          <a:solidFill>
            <a:schemeClr val="bg1"/>
          </a:solidFill>
          <a:ln w="12700">
            <a:noFill/>
          </a:ln>
        </p:spPr>
      </p:pic>
      <p:pic>
        <p:nvPicPr>
          <p:cNvPr id="39" name="Imagen 38" descr="Imagen que contiene foto, diferente, mostrando, colorido&#10;&#10;Descripción generada automáticamente">
            <a:extLst>
              <a:ext uri="{FF2B5EF4-FFF2-40B4-BE49-F238E27FC236}">
                <a16:creationId xmlns:a16="http://schemas.microsoft.com/office/drawing/2014/main" id="{93CFAFE9-71E3-355E-9849-DB60708687F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058585" y="2102452"/>
            <a:ext cx="1721892" cy="1232756"/>
          </a:xfrm>
          <a:prstGeom prst="rect">
            <a:avLst/>
          </a:prstGeom>
          <a:solidFill>
            <a:schemeClr val="bg1"/>
          </a:solidFill>
          <a:ln w="12700">
            <a:noFill/>
          </a:ln>
        </p:spPr>
      </p:pic>
      <p:pic>
        <p:nvPicPr>
          <p:cNvPr id="19" name="Imagen 18" descr="Imagen que contiene foto, edificio, diferente, cubierto&#10;&#10;Descripción generada automáticamente">
            <a:extLst>
              <a:ext uri="{FF2B5EF4-FFF2-40B4-BE49-F238E27FC236}">
                <a16:creationId xmlns:a16="http://schemas.microsoft.com/office/drawing/2014/main" id="{A724E35A-73C9-1398-F040-31461E54B81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86058" y="3701200"/>
            <a:ext cx="1721892" cy="1233567"/>
          </a:xfrm>
          <a:prstGeom prst="rect">
            <a:avLst/>
          </a:prstGeom>
          <a:solidFill>
            <a:schemeClr val="bg1"/>
          </a:solidFill>
          <a:ln w="12700">
            <a:noFill/>
          </a:ln>
        </p:spPr>
      </p:pic>
      <p:pic>
        <p:nvPicPr>
          <p:cNvPr id="20" name="Imagen 19" descr="Imagen que contiene foto, diferente, mostrando, colorido&#10;&#10;Descripción generada automáticamente">
            <a:extLst>
              <a:ext uri="{FF2B5EF4-FFF2-40B4-BE49-F238E27FC236}">
                <a16:creationId xmlns:a16="http://schemas.microsoft.com/office/drawing/2014/main" id="{010D5F61-9F4E-C166-A0FE-C9E138DE408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042910" y="3701605"/>
            <a:ext cx="1721894" cy="1232756"/>
          </a:xfrm>
          <a:prstGeom prst="rect">
            <a:avLst/>
          </a:prstGeom>
          <a:solidFill>
            <a:schemeClr val="bg1"/>
          </a:solidFill>
          <a:ln w="12700">
            <a:noFill/>
          </a:ln>
        </p:spPr>
      </p:pic>
      <p:grpSp>
        <p:nvGrpSpPr>
          <p:cNvPr id="77" name="Grupo 76">
            <a:extLst>
              <a:ext uri="{FF2B5EF4-FFF2-40B4-BE49-F238E27FC236}">
                <a16:creationId xmlns:a16="http://schemas.microsoft.com/office/drawing/2014/main" id="{231F21B4-A686-9617-B395-7ED1A13E25D4}"/>
              </a:ext>
            </a:extLst>
          </p:cNvPr>
          <p:cNvGrpSpPr/>
          <p:nvPr/>
        </p:nvGrpSpPr>
        <p:grpSpPr>
          <a:xfrm>
            <a:off x="8222467" y="3039440"/>
            <a:ext cx="372218" cy="312300"/>
            <a:chOff x="10150886" y="284815"/>
            <a:chExt cx="372218" cy="312300"/>
          </a:xfrm>
        </p:grpSpPr>
        <p:sp>
          <p:nvSpPr>
            <p:cNvPr id="74" name="Rectángulo 73">
              <a:extLst>
                <a:ext uri="{FF2B5EF4-FFF2-40B4-BE49-F238E27FC236}">
                  <a16:creationId xmlns:a16="http://schemas.microsoft.com/office/drawing/2014/main" id="{2188C9C1-4B88-2655-1E2A-EF9B9D10F546}"/>
                </a:ext>
              </a:extLst>
            </p:cNvPr>
            <p:cNvSpPr/>
            <p:nvPr/>
          </p:nvSpPr>
          <p:spPr>
            <a:xfrm>
              <a:off x="10227665" y="284815"/>
              <a:ext cx="204592"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ln>
                  <a:solidFill>
                    <a:schemeClr val="bg1"/>
                  </a:solidFill>
                </a:ln>
                <a:solidFill>
                  <a:schemeClr val="bg1"/>
                </a:solidFill>
              </a:endParaRPr>
            </a:p>
          </p:txBody>
        </p:sp>
        <p:cxnSp>
          <p:nvCxnSpPr>
            <p:cNvPr id="75" name="Conector recto de flecha 74">
              <a:extLst>
                <a:ext uri="{FF2B5EF4-FFF2-40B4-BE49-F238E27FC236}">
                  <a16:creationId xmlns:a16="http://schemas.microsoft.com/office/drawing/2014/main" id="{8777D761-C8C2-574F-53F8-E990B92CBC4C}"/>
                </a:ext>
              </a:extLst>
            </p:cNvPr>
            <p:cNvCxnSpPr/>
            <p:nvPr/>
          </p:nvCxnSpPr>
          <p:spPr>
            <a:xfrm flipV="1">
              <a:off x="10329961" y="284815"/>
              <a:ext cx="0" cy="175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CuadroTexto 75">
              <a:extLst>
                <a:ext uri="{FF2B5EF4-FFF2-40B4-BE49-F238E27FC236}">
                  <a16:creationId xmlns:a16="http://schemas.microsoft.com/office/drawing/2014/main" id="{6244FE42-7FCB-A355-E28E-3813EFCDF29F}"/>
                </a:ext>
              </a:extLst>
            </p:cNvPr>
            <p:cNvSpPr txBox="1"/>
            <p:nvPr/>
          </p:nvSpPr>
          <p:spPr>
            <a:xfrm>
              <a:off x="10150886" y="320116"/>
              <a:ext cx="372218" cy="276999"/>
            </a:xfrm>
            <a:prstGeom prst="rect">
              <a:avLst/>
            </a:prstGeom>
            <a:noFill/>
          </p:spPr>
          <p:txBody>
            <a:bodyPr wrap="none" rtlCol="0">
              <a:spAutoFit/>
            </a:bodyPr>
            <a:lstStyle/>
            <a:p>
              <a:r>
                <a:rPr lang="ca-ES" sz="1200" dirty="0">
                  <a:latin typeface="Arial" panose="020B0604020202020204" pitchFamily="34" charset="0"/>
                  <a:cs typeface="Arial" panose="020B0604020202020204" pitchFamily="34" charset="0"/>
                </a:rPr>
                <a:t>XL</a:t>
              </a:r>
            </a:p>
          </p:txBody>
        </p:sp>
      </p:grpSp>
      <p:grpSp>
        <p:nvGrpSpPr>
          <p:cNvPr id="13" name="Grupo 12">
            <a:extLst>
              <a:ext uri="{FF2B5EF4-FFF2-40B4-BE49-F238E27FC236}">
                <a16:creationId xmlns:a16="http://schemas.microsoft.com/office/drawing/2014/main" id="{4EEBBFF4-A008-8980-11E6-8469BD7F2BC4}"/>
              </a:ext>
            </a:extLst>
          </p:cNvPr>
          <p:cNvGrpSpPr/>
          <p:nvPr/>
        </p:nvGrpSpPr>
        <p:grpSpPr>
          <a:xfrm>
            <a:off x="8217916" y="4642733"/>
            <a:ext cx="372218" cy="325453"/>
            <a:chOff x="8217916" y="4175757"/>
            <a:chExt cx="372218" cy="325453"/>
          </a:xfrm>
        </p:grpSpPr>
        <p:sp>
          <p:nvSpPr>
            <p:cNvPr id="79" name="Rectángulo 78">
              <a:extLst>
                <a:ext uri="{FF2B5EF4-FFF2-40B4-BE49-F238E27FC236}">
                  <a16:creationId xmlns:a16="http://schemas.microsoft.com/office/drawing/2014/main" id="{82337E97-E073-B68D-C7A4-6CEF1ECC4073}"/>
                </a:ext>
              </a:extLst>
            </p:cNvPr>
            <p:cNvSpPr/>
            <p:nvPr/>
          </p:nvSpPr>
          <p:spPr>
            <a:xfrm>
              <a:off x="8302198" y="4175757"/>
              <a:ext cx="204592"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ln>
                  <a:solidFill>
                    <a:schemeClr val="bg1"/>
                  </a:solidFill>
                </a:ln>
                <a:solidFill>
                  <a:schemeClr val="bg1"/>
                </a:solidFill>
              </a:endParaRPr>
            </a:p>
          </p:txBody>
        </p:sp>
        <p:cxnSp>
          <p:nvCxnSpPr>
            <p:cNvPr id="83" name="Conector recto de flecha 82">
              <a:extLst>
                <a:ext uri="{FF2B5EF4-FFF2-40B4-BE49-F238E27FC236}">
                  <a16:creationId xmlns:a16="http://schemas.microsoft.com/office/drawing/2014/main" id="{47AE14A2-FF9B-8CC4-8FAE-5F4DCB9CD693}"/>
                </a:ext>
              </a:extLst>
            </p:cNvPr>
            <p:cNvCxnSpPr/>
            <p:nvPr/>
          </p:nvCxnSpPr>
          <p:spPr>
            <a:xfrm flipV="1">
              <a:off x="8403693" y="4175757"/>
              <a:ext cx="0" cy="175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CuadroTexto 83">
              <a:extLst>
                <a:ext uri="{FF2B5EF4-FFF2-40B4-BE49-F238E27FC236}">
                  <a16:creationId xmlns:a16="http://schemas.microsoft.com/office/drawing/2014/main" id="{B93B514D-05F1-00AB-2699-EBCB0987B745}"/>
                </a:ext>
              </a:extLst>
            </p:cNvPr>
            <p:cNvSpPr txBox="1"/>
            <p:nvPr/>
          </p:nvSpPr>
          <p:spPr>
            <a:xfrm>
              <a:off x="8217916" y="4224211"/>
              <a:ext cx="372218" cy="276999"/>
            </a:xfrm>
            <a:prstGeom prst="rect">
              <a:avLst/>
            </a:prstGeom>
            <a:noFill/>
          </p:spPr>
          <p:txBody>
            <a:bodyPr wrap="none" rtlCol="0">
              <a:spAutoFit/>
            </a:bodyPr>
            <a:lstStyle/>
            <a:p>
              <a:r>
                <a:rPr lang="ca-ES" sz="1200" dirty="0">
                  <a:latin typeface="Arial" panose="020B0604020202020204" pitchFamily="34" charset="0"/>
                  <a:cs typeface="Arial" panose="020B0604020202020204" pitchFamily="34" charset="0"/>
                </a:rPr>
                <a:t>PL</a:t>
              </a:r>
            </a:p>
          </p:txBody>
        </p:sp>
      </p:grpSp>
      <p:grpSp>
        <p:nvGrpSpPr>
          <p:cNvPr id="9" name="Grupo 8">
            <a:extLst>
              <a:ext uri="{FF2B5EF4-FFF2-40B4-BE49-F238E27FC236}">
                <a16:creationId xmlns:a16="http://schemas.microsoft.com/office/drawing/2014/main" id="{EF8D2709-5B0F-9D7A-6948-345A0AD83CEB}"/>
              </a:ext>
            </a:extLst>
          </p:cNvPr>
          <p:cNvGrpSpPr/>
          <p:nvPr/>
        </p:nvGrpSpPr>
        <p:grpSpPr>
          <a:xfrm>
            <a:off x="8320830" y="5013067"/>
            <a:ext cx="3530229" cy="1682275"/>
            <a:chOff x="8388237" y="4567146"/>
            <a:chExt cx="3530229" cy="1682275"/>
          </a:xfrm>
        </p:grpSpPr>
        <p:sp>
          <p:nvSpPr>
            <p:cNvPr id="28" name="CuadroTexto 27">
              <a:extLst>
                <a:ext uri="{FF2B5EF4-FFF2-40B4-BE49-F238E27FC236}">
                  <a16:creationId xmlns:a16="http://schemas.microsoft.com/office/drawing/2014/main" id="{023A3E53-5493-4A99-973B-93A20939AD6F}"/>
                </a:ext>
              </a:extLst>
            </p:cNvPr>
            <p:cNvSpPr txBox="1"/>
            <p:nvPr/>
          </p:nvSpPr>
          <p:spPr>
            <a:xfrm>
              <a:off x="9098075" y="5972422"/>
              <a:ext cx="2756973" cy="276999"/>
            </a:xfrm>
            <a:prstGeom prst="rect">
              <a:avLst/>
            </a:prstGeom>
            <a:noFill/>
          </p:spPr>
          <p:txBody>
            <a:bodyPr wrap="none" rtlCol="0">
              <a:spAutoFit/>
            </a:bodyPr>
            <a:lstStyle/>
            <a:p>
              <a:r>
                <a:rPr lang="es-ES" sz="1200" dirty="0"/>
                <a:t>*</a:t>
              </a:r>
              <a:r>
                <a:rPr lang="es-ES" sz="1200" dirty="0" err="1"/>
                <a:t>Scale</a:t>
              </a:r>
              <a:r>
                <a:rPr lang="es-ES" sz="1200" dirty="0"/>
                <a:t> bar </a:t>
              </a:r>
              <a:r>
                <a:rPr lang="es-ES" sz="1200" dirty="0" err="1"/>
                <a:t>indicates</a:t>
              </a:r>
              <a:r>
                <a:rPr lang="es-ES" sz="1200" dirty="0"/>
                <a:t> 1 mm in </a:t>
              </a:r>
              <a:r>
                <a:rPr lang="es-ES" sz="1200" dirty="0" err="1"/>
                <a:t>all</a:t>
              </a:r>
              <a:r>
                <a:rPr lang="es-ES" sz="1200" dirty="0"/>
                <a:t> </a:t>
              </a:r>
              <a:r>
                <a:rPr lang="es-ES" sz="1200" dirty="0" err="1"/>
                <a:t>the</a:t>
              </a:r>
              <a:r>
                <a:rPr lang="es-ES" sz="1200" dirty="0"/>
                <a:t> cases</a:t>
              </a:r>
              <a:endParaRPr lang="en-GB" sz="1200" dirty="0"/>
            </a:p>
          </p:txBody>
        </p:sp>
        <p:grpSp>
          <p:nvGrpSpPr>
            <p:cNvPr id="51" name="Grupo 50">
              <a:extLst>
                <a:ext uri="{FF2B5EF4-FFF2-40B4-BE49-F238E27FC236}">
                  <a16:creationId xmlns:a16="http://schemas.microsoft.com/office/drawing/2014/main" id="{B44B8EDE-37F9-EADC-4934-D79D93732D42}"/>
                </a:ext>
              </a:extLst>
            </p:cNvPr>
            <p:cNvGrpSpPr/>
            <p:nvPr/>
          </p:nvGrpSpPr>
          <p:grpSpPr>
            <a:xfrm>
              <a:off x="8388237" y="4567146"/>
              <a:ext cx="2648383" cy="1322713"/>
              <a:chOff x="6815094" y="2078465"/>
              <a:chExt cx="3301885" cy="1649103"/>
            </a:xfrm>
          </p:grpSpPr>
          <p:cxnSp>
            <p:nvCxnSpPr>
              <p:cNvPr id="41" name="Conector recto de flecha 40">
                <a:extLst>
                  <a:ext uri="{FF2B5EF4-FFF2-40B4-BE49-F238E27FC236}">
                    <a16:creationId xmlns:a16="http://schemas.microsoft.com/office/drawing/2014/main" id="{A9F867C2-0AE0-BC11-9FE4-A8AD342315FD}"/>
                  </a:ext>
                </a:extLst>
              </p:cNvPr>
              <p:cNvCxnSpPr>
                <a:cxnSpLocks/>
              </p:cNvCxnSpPr>
              <p:nvPr/>
            </p:nvCxnSpPr>
            <p:spPr>
              <a:xfrm flipV="1">
                <a:off x="6815094" y="2331385"/>
                <a:ext cx="214009" cy="14591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4B20BC75-6418-EC44-F2BC-F10C2ACD058C}"/>
                  </a:ext>
                </a:extLst>
              </p:cNvPr>
              <p:cNvCxnSpPr>
                <a:cxnSpLocks/>
              </p:cNvCxnSpPr>
              <p:nvPr/>
            </p:nvCxnSpPr>
            <p:spPr>
              <a:xfrm flipV="1">
                <a:off x="6815094" y="2742650"/>
                <a:ext cx="214009" cy="14591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FADF4054-0F26-818E-9974-2D79BC2EEDE7}"/>
                  </a:ext>
                </a:extLst>
              </p:cNvPr>
              <p:cNvCxnSpPr>
                <a:cxnSpLocks/>
              </p:cNvCxnSpPr>
              <p:nvPr/>
            </p:nvCxnSpPr>
            <p:spPr>
              <a:xfrm flipV="1">
                <a:off x="8748097" y="2733355"/>
                <a:ext cx="214009" cy="1459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EFB3D640-5A1D-4A49-8A55-004BEB68EECA}"/>
                  </a:ext>
                </a:extLst>
              </p:cNvPr>
              <p:cNvCxnSpPr>
                <a:cxnSpLocks/>
              </p:cNvCxnSpPr>
              <p:nvPr/>
            </p:nvCxnSpPr>
            <p:spPr>
              <a:xfrm flipV="1">
                <a:off x="6815094" y="3361112"/>
                <a:ext cx="214009" cy="1459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D75774B4-33B7-BC61-71CD-789CD3CF5247}"/>
                  </a:ext>
                </a:extLst>
              </p:cNvPr>
              <p:cNvCxnSpPr>
                <a:cxnSpLocks/>
              </p:cNvCxnSpPr>
              <p:nvPr/>
            </p:nvCxnSpPr>
            <p:spPr>
              <a:xfrm flipV="1">
                <a:off x="8770963" y="2274556"/>
                <a:ext cx="214009" cy="145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4AC194F6-EF9F-2A91-F0FC-BB34A90B3373}"/>
                  </a:ext>
                </a:extLst>
              </p:cNvPr>
              <p:cNvSpPr txBox="1"/>
              <p:nvPr/>
            </p:nvSpPr>
            <p:spPr>
              <a:xfrm>
                <a:off x="6970708" y="2078465"/>
                <a:ext cx="1843318" cy="575583"/>
              </a:xfrm>
              <a:prstGeom prst="rect">
                <a:avLst/>
              </a:prstGeom>
              <a:noFill/>
            </p:spPr>
            <p:txBody>
              <a:bodyPr wrap="square" rtlCol="0">
                <a:spAutoFit/>
              </a:bodyPr>
              <a:lstStyle/>
              <a:p>
                <a:r>
                  <a:rPr lang="ca-ES" sz="1200" dirty="0" err="1">
                    <a:latin typeface="Arial" panose="020B0604020202020204" pitchFamily="34" charset="0"/>
                    <a:cs typeface="Arial" panose="020B0604020202020204" pitchFamily="34" charset="0"/>
                  </a:rPr>
                  <a:t>Limestone</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and</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dolostone</a:t>
                </a:r>
                <a:r>
                  <a:rPr lang="ca-ES" sz="1200" dirty="0">
                    <a:latin typeface="Arial" panose="020B0604020202020204" pitchFamily="34" charset="0"/>
                    <a:cs typeface="Arial" panose="020B0604020202020204" pitchFamily="34" charset="0"/>
                  </a:rPr>
                  <a:t> clasts</a:t>
                </a:r>
              </a:p>
            </p:txBody>
          </p:sp>
          <p:sp>
            <p:nvSpPr>
              <p:cNvPr id="47" name="CuadroTexto 46">
                <a:extLst>
                  <a:ext uri="{FF2B5EF4-FFF2-40B4-BE49-F238E27FC236}">
                    <a16:creationId xmlns:a16="http://schemas.microsoft.com/office/drawing/2014/main" id="{68DBCDFF-0310-69C2-3505-299E3E1B05F3}"/>
                  </a:ext>
                </a:extLst>
              </p:cNvPr>
              <p:cNvSpPr txBox="1"/>
              <p:nvPr/>
            </p:nvSpPr>
            <p:spPr>
              <a:xfrm>
                <a:off x="6970708" y="2556607"/>
                <a:ext cx="1786588" cy="575583"/>
              </a:xfrm>
              <a:prstGeom prst="rect">
                <a:avLst/>
              </a:prstGeom>
              <a:noFill/>
            </p:spPr>
            <p:txBody>
              <a:bodyPr wrap="square" rtlCol="0">
                <a:spAutoFit/>
              </a:bodyPr>
              <a:lstStyle/>
              <a:p>
                <a:r>
                  <a:rPr lang="ca-ES" sz="1200" dirty="0">
                    <a:latin typeface="Arial" panose="020B0604020202020204" pitchFamily="34" charset="0"/>
                    <a:cs typeface="Arial" panose="020B0604020202020204" pitchFamily="34" charset="0"/>
                  </a:rPr>
                  <a:t>Open fractures </a:t>
                </a:r>
                <a:r>
                  <a:rPr lang="ca-ES" sz="1200" dirty="0" err="1">
                    <a:latin typeface="Arial" panose="020B0604020202020204" pitchFamily="34" charset="0"/>
                    <a:cs typeface="Arial" panose="020B0604020202020204" pitchFamily="34" charset="0"/>
                  </a:rPr>
                  <a:t>and</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grain</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contact</a:t>
                </a:r>
                <a:endParaRPr lang="ca-ES" sz="1200" dirty="0">
                  <a:latin typeface="Arial" panose="020B0604020202020204" pitchFamily="34" charset="0"/>
                  <a:cs typeface="Arial" panose="020B0604020202020204" pitchFamily="34" charset="0"/>
                </a:endParaRPr>
              </a:p>
            </p:txBody>
          </p:sp>
          <p:sp>
            <p:nvSpPr>
              <p:cNvPr id="48" name="CuadroTexto 47">
                <a:extLst>
                  <a:ext uri="{FF2B5EF4-FFF2-40B4-BE49-F238E27FC236}">
                    <a16:creationId xmlns:a16="http://schemas.microsoft.com/office/drawing/2014/main" id="{E4301DDF-1539-0781-2F9E-F5381F48BD18}"/>
                  </a:ext>
                </a:extLst>
              </p:cNvPr>
              <p:cNvSpPr txBox="1"/>
              <p:nvPr/>
            </p:nvSpPr>
            <p:spPr>
              <a:xfrm>
                <a:off x="8924216" y="2179934"/>
                <a:ext cx="1192763" cy="345351"/>
              </a:xfrm>
              <a:prstGeom prst="rect">
                <a:avLst/>
              </a:prstGeom>
              <a:noFill/>
            </p:spPr>
            <p:txBody>
              <a:bodyPr wrap="square" rtlCol="0">
                <a:spAutoFit/>
              </a:bodyPr>
              <a:lstStyle/>
              <a:p>
                <a:r>
                  <a:rPr lang="ca-ES" sz="1200" dirty="0" err="1">
                    <a:latin typeface="Arial" panose="020B0604020202020204" pitchFamily="34" charset="0"/>
                    <a:cs typeface="Arial" panose="020B0604020202020204" pitchFamily="34" charset="0"/>
                  </a:rPr>
                  <a:t>Porosity</a:t>
                </a:r>
                <a:endParaRPr lang="ca-ES" sz="1200" dirty="0">
                  <a:latin typeface="Arial" panose="020B0604020202020204" pitchFamily="34" charset="0"/>
                  <a:cs typeface="Arial" panose="020B0604020202020204" pitchFamily="34" charset="0"/>
                </a:endParaRPr>
              </a:p>
            </p:txBody>
          </p:sp>
          <p:sp>
            <p:nvSpPr>
              <p:cNvPr id="49" name="CuadroTexto 48">
                <a:extLst>
                  <a:ext uri="{FF2B5EF4-FFF2-40B4-BE49-F238E27FC236}">
                    <a16:creationId xmlns:a16="http://schemas.microsoft.com/office/drawing/2014/main" id="{CC46B2AC-B23C-4494-A801-4B71B58DEA0A}"/>
                  </a:ext>
                </a:extLst>
              </p:cNvPr>
              <p:cNvSpPr txBox="1"/>
              <p:nvPr/>
            </p:nvSpPr>
            <p:spPr>
              <a:xfrm>
                <a:off x="8917732" y="2492818"/>
                <a:ext cx="1192759" cy="575585"/>
              </a:xfrm>
              <a:prstGeom prst="rect">
                <a:avLst/>
              </a:prstGeom>
              <a:noFill/>
            </p:spPr>
            <p:txBody>
              <a:bodyPr wrap="square" rtlCol="0">
                <a:spAutoFit/>
              </a:bodyPr>
              <a:lstStyle/>
              <a:p>
                <a:r>
                  <a:rPr lang="ca-ES" sz="1200" dirty="0" err="1">
                    <a:latin typeface="Arial" panose="020B0604020202020204" pitchFamily="34" charset="0"/>
                    <a:cs typeface="Arial" panose="020B0604020202020204" pitchFamily="34" charset="0"/>
                  </a:rPr>
                  <a:t>Micrite</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matrix</a:t>
                </a:r>
                <a:r>
                  <a:rPr lang="ca-ES" sz="1200" dirty="0">
                    <a:latin typeface="Arial" panose="020B0604020202020204" pitchFamily="34" charset="0"/>
                    <a:cs typeface="Arial" panose="020B0604020202020204" pitchFamily="34" charset="0"/>
                  </a:rPr>
                  <a:t>)</a:t>
                </a:r>
              </a:p>
            </p:txBody>
          </p:sp>
          <p:sp>
            <p:nvSpPr>
              <p:cNvPr id="50" name="CuadroTexto 49">
                <a:extLst>
                  <a:ext uri="{FF2B5EF4-FFF2-40B4-BE49-F238E27FC236}">
                    <a16:creationId xmlns:a16="http://schemas.microsoft.com/office/drawing/2014/main" id="{7D9E1641-AAE0-2D89-F142-026FF1E7BB88}"/>
                  </a:ext>
                </a:extLst>
              </p:cNvPr>
              <p:cNvSpPr txBox="1"/>
              <p:nvPr/>
            </p:nvSpPr>
            <p:spPr>
              <a:xfrm>
                <a:off x="7024794" y="3151985"/>
                <a:ext cx="1893723" cy="575583"/>
              </a:xfrm>
              <a:prstGeom prst="rect">
                <a:avLst/>
              </a:prstGeom>
              <a:noFill/>
            </p:spPr>
            <p:txBody>
              <a:bodyPr wrap="square" rtlCol="0">
                <a:spAutoFit/>
              </a:bodyPr>
              <a:lstStyle/>
              <a:p>
                <a:r>
                  <a:rPr lang="ca-ES" sz="1200" dirty="0" err="1">
                    <a:latin typeface="Arial" panose="020B0604020202020204" pitchFamily="34" charset="0"/>
                    <a:cs typeface="Arial" panose="020B0604020202020204" pitchFamily="34" charset="0"/>
                  </a:rPr>
                  <a:t>Sedimentary</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structures</a:t>
                </a:r>
                <a:r>
                  <a:rPr lang="ca-ES" sz="1200" dirty="0">
                    <a:latin typeface="Arial" panose="020B0604020202020204" pitchFamily="34" charset="0"/>
                    <a:cs typeface="Arial" panose="020B0604020202020204" pitchFamily="34" charset="0"/>
                  </a:rPr>
                  <a:t>/bioclasts</a:t>
                </a:r>
              </a:p>
            </p:txBody>
          </p:sp>
        </p:grpSp>
        <p:sp>
          <p:nvSpPr>
            <p:cNvPr id="88" name="CuadroTexto 87">
              <a:extLst>
                <a:ext uri="{FF2B5EF4-FFF2-40B4-BE49-F238E27FC236}">
                  <a16:creationId xmlns:a16="http://schemas.microsoft.com/office/drawing/2014/main" id="{57CD7649-C3C0-73BE-9DFE-47D91106EF51}"/>
                </a:ext>
              </a:extLst>
            </p:cNvPr>
            <p:cNvSpPr txBox="1"/>
            <p:nvPr/>
          </p:nvSpPr>
          <p:spPr>
            <a:xfrm>
              <a:off x="10961774" y="4615087"/>
              <a:ext cx="956692" cy="1200329"/>
            </a:xfrm>
            <a:prstGeom prst="rect">
              <a:avLst/>
            </a:prstGeom>
            <a:noFill/>
          </p:spPr>
          <p:txBody>
            <a:bodyPr wrap="square" rtlCol="0">
              <a:spAutoFit/>
            </a:bodyPr>
            <a:lstStyle/>
            <a:p>
              <a:r>
                <a:rPr lang="ca-ES" sz="1200" dirty="0">
                  <a:latin typeface="Arial" panose="020B0604020202020204" pitchFamily="34" charset="0"/>
                  <a:cs typeface="Arial" panose="020B0604020202020204" pitchFamily="34" charset="0"/>
                </a:rPr>
                <a:t>XL, </a:t>
              </a:r>
              <a:r>
                <a:rPr lang="ca-ES" sz="1200" dirty="0" err="1">
                  <a:latin typeface="Arial" panose="020B0604020202020204" pitchFamily="34" charset="0"/>
                  <a:cs typeface="Arial" panose="020B0604020202020204" pitchFamily="34" charset="0"/>
                </a:rPr>
                <a:t>Crossed</a:t>
              </a:r>
              <a:r>
                <a:rPr lang="ca-ES" sz="1200" dirty="0">
                  <a:latin typeface="Arial" panose="020B0604020202020204" pitchFamily="34" charset="0"/>
                  <a:cs typeface="Arial" panose="020B0604020202020204" pitchFamily="34" charset="0"/>
                </a:rPr>
                <a:t> Nicols</a:t>
              </a:r>
            </a:p>
            <a:p>
              <a:r>
                <a:rPr lang="ca-ES" sz="1200" dirty="0">
                  <a:latin typeface="Arial" panose="020B0604020202020204" pitchFamily="34" charset="0"/>
                  <a:cs typeface="Arial" panose="020B0604020202020204" pitchFamily="34" charset="0"/>
                </a:rPr>
                <a:t>PL, </a:t>
              </a:r>
              <a:r>
                <a:rPr lang="ca-ES" sz="1200" dirty="0" err="1">
                  <a:latin typeface="Arial" panose="020B0604020202020204" pitchFamily="34" charset="0"/>
                  <a:cs typeface="Arial" panose="020B0604020202020204" pitchFamily="34" charset="0"/>
                </a:rPr>
                <a:t>Parallel</a:t>
              </a:r>
              <a:r>
                <a:rPr lang="ca-ES" sz="1200" dirty="0">
                  <a:latin typeface="Arial" panose="020B0604020202020204" pitchFamily="34" charset="0"/>
                  <a:cs typeface="Arial" panose="020B0604020202020204" pitchFamily="34" charset="0"/>
                </a:rPr>
                <a:t> Nicols</a:t>
              </a:r>
            </a:p>
          </p:txBody>
        </p:sp>
      </p:grpSp>
      <p:sp>
        <p:nvSpPr>
          <p:cNvPr id="92" name="Rectángulo 91">
            <a:extLst>
              <a:ext uri="{FF2B5EF4-FFF2-40B4-BE49-F238E27FC236}">
                <a16:creationId xmlns:a16="http://schemas.microsoft.com/office/drawing/2014/main" id="{1723BBE3-3867-733F-B783-FFF18A724175}"/>
              </a:ext>
            </a:extLst>
          </p:cNvPr>
          <p:cNvSpPr/>
          <p:nvPr/>
        </p:nvSpPr>
        <p:spPr>
          <a:xfrm>
            <a:off x="8292868" y="3691039"/>
            <a:ext cx="3471936" cy="12422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4" name="Rectángulo 93">
            <a:extLst>
              <a:ext uri="{FF2B5EF4-FFF2-40B4-BE49-F238E27FC236}">
                <a16:creationId xmlns:a16="http://schemas.microsoft.com/office/drawing/2014/main" id="{B7FED4E0-4B2D-CA67-3F35-2C7BF2DEBAC0}"/>
              </a:ext>
            </a:extLst>
          </p:cNvPr>
          <p:cNvSpPr/>
          <p:nvPr/>
        </p:nvSpPr>
        <p:spPr>
          <a:xfrm>
            <a:off x="8284299" y="2091173"/>
            <a:ext cx="3496173" cy="122953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11" name="Grupo 10">
            <a:extLst>
              <a:ext uri="{FF2B5EF4-FFF2-40B4-BE49-F238E27FC236}">
                <a16:creationId xmlns:a16="http://schemas.microsoft.com/office/drawing/2014/main" id="{4B504233-A13A-E8EE-A9A0-2FBEDF9622D8}"/>
              </a:ext>
            </a:extLst>
          </p:cNvPr>
          <p:cNvGrpSpPr/>
          <p:nvPr/>
        </p:nvGrpSpPr>
        <p:grpSpPr>
          <a:xfrm>
            <a:off x="8225816" y="483775"/>
            <a:ext cx="3561825" cy="1294448"/>
            <a:chOff x="8225816" y="660645"/>
            <a:chExt cx="3561825" cy="1294448"/>
          </a:xfrm>
        </p:grpSpPr>
        <p:pic>
          <p:nvPicPr>
            <p:cNvPr id="7" name="Imagen 6" descr="Imagen que contiene foto, edificio, diferente, cubierto&#10;&#10;Descripción generada automáticamente">
              <a:extLst>
                <a:ext uri="{FF2B5EF4-FFF2-40B4-BE49-F238E27FC236}">
                  <a16:creationId xmlns:a16="http://schemas.microsoft.com/office/drawing/2014/main" id="{F55D90FF-11E2-4FE9-A4BA-B7DD2C4A73F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301729" y="674666"/>
              <a:ext cx="1721892" cy="1232756"/>
            </a:xfrm>
            <a:prstGeom prst="rect">
              <a:avLst/>
            </a:prstGeom>
            <a:solidFill>
              <a:schemeClr val="bg1"/>
            </a:solidFill>
            <a:ln w="12700">
              <a:noFill/>
            </a:ln>
          </p:spPr>
        </p:pic>
        <p:pic>
          <p:nvPicPr>
            <p:cNvPr id="5" name="Imagen 4" descr="Imagen que contiene foto, diferente, mostrando, colorido&#10;&#10;Descripción generada automáticamente">
              <a:extLst>
                <a:ext uri="{FF2B5EF4-FFF2-40B4-BE49-F238E27FC236}">
                  <a16:creationId xmlns:a16="http://schemas.microsoft.com/office/drawing/2014/main" id="{E1209181-202B-4754-BEDD-B31ACB492F0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058585" y="674260"/>
              <a:ext cx="1721893" cy="1233568"/>
            </a:xfrm>
            <a:prstGeom prst="rect">
              <a:avLst/>
            </a:prstGeom>
            <a:solidFill>
              <a:schemeClr val="bg1"/>
            </a:solidFill>
            <a:ln w="12700">
              <a:noFill/>
            </a:ln>
          </p:spPr>
        </p:pic>
        <p:grpSp>
          <p:nvGrpSpPr>
            <p:cNvPr id="78" name="Grupo 77">
              <a:extLst>
                <a:ext uri="{FF2B5EF4-FFF2-40B4-BE49-F238E27FC236}">
                  <a16:creationId xmlns:a16="http://schemas.microsoft.com/office/drawing/2014/main" id="{6265BDD8-4FEB-DA83-3BD4-27B4A36F9DF8}"/>
                </a:ext>
              </a:extLst>
            </p:cNvPr>
            <p:cNvGrpSpPr/>
            <p:nvPr/>
          </p:nvGrpSpPr>
          <p:grpSpPr>
            <a:xfrm>
              <a:off x="8225816" y="1628725"/>
              <a:ext cx="372218" cy="326368"/>
              <a:chOff x="9998486" y="132415"/>
              <a:chExt cx="372218" cy="326368"/>
            </a:xfrm>
          </p:grpSpPr>
          <p:sp>
            <p:nvSpPr>
              <p:cNvPr id="70" name="Rectángulo 69">
                <a:extLst>
                  <a:ext uri="{FF2B5EF4-FFF2-40B4-BE49-F238E27FC236}">
                    <a16:creationId xmlns:a16="http://schemas.microsoft.com/office/drawing/2014/main" id="{6F5C3536-551B-8458-DB20-B4880A495E56}"/>
                  </a:ext>
                </a:extLst>
              </p:cNvPr>
              <p:cNvSpPr/>
              <p:nvPr/>
            </p:nvSpPr>
            <p:spPr>
              <a:xfrm>
                <a:off x="10075265" y="132415"/>
                <a:ext cx="204592"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ln>
                    <a:solidFill>
                      <a:schemeClr val="bg1"/>
                    </a:solidFill>
                  </a:ln>
                  <a:solidFill>
                    <a:schemeClr val="bg1"/>
                  </a:solidFill>
                </a:endParaRPr>
              </a:p>
            </p:txBody>
          </p:sp>
          <p:cxnSp>
            <p:nvCxnSpPr>
              <p:cNvPr id="68" name="Conector recto de flecha 67">
                <a:extLst>
                  <a:ext uri="{FF2B5EF4-FFF2-40B4-BE49-F238E27FC236}">
                    <a16:creationId xmlns:a16="http://schemas.microsoft.com/office/drawing/2014/main" id="{C3F687F2-19F4-26D9-EC2D-D7217F351640}"/>
                  </a:ext>
                </a:extLst>
              </p:cNvPr>
              <p:cNvCxnSpPr/>
              <p:nvPr/>
            </p:nvCxnSpPr>
            <p:spPr>
              <a:xfrm flipV="1">
                <a:off x="10177561" y="132415"/>
                <a:ext cx="0" cy="175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CuadroTexto 68">
                <a:extLst>
                  <a:ext uri="{FF2B5EF4-FFF2-40B4-BE49-F238E27FC236}">
                    <a16:creationId xmlns:a16="http://schemas.microsoft.com/office/drawing/2014/main" id="{55064138-4B28-EB45-D781-A2CDFAF3F08B}"/>
                  </a:ext>
                </a:extLst>
              </p:cNvPr>
              <p:cNvSpPr txBox="1"/>
              <p:nvPr/>
            </p:nvSpPr>
            <p:spPr>
              <a:xfrm>
                <a:off x="9998486" y="181784"/>
                <a:ext cx="372218" cy="276999"/>
              </a:xfrm>
              <a:prstGeom prst="rect">
                <a:avLst/>
              </a:prstGeom>
              <a:noFill/>
            </p:spPr>
            <p:txBody>
              <a:bodyPr wrap="none" rtlCol="0">
                <a:spAutoFit/>
              </a:bodyPr>
              <a:lstStyle/>
              <a:p>
                <a:r>
                  <a:rPr lang="ca-ES" sz="1200" dirty="0">
                    <a:latin typeface="Arial" panose="020B0604020202020204" pitchFamily="34" charset="0"/>
                    <a:cs typeface="Arial" panose="020B0604020202020204" pitchFamily="34" charset="0"/>
                  </a:rPr>
                  <a:t>XL</a:t>
                </a:r>
              </a:p>
            </p:txBody>
          </p:sp>
        </p:grpSp>
        <p:sp>
          <p:nvSpPr>
            <p:cNvPr id="97" name="Rectángulo 96">
              <a:extLst>
                <a:ext uri="{FF2B5EF4-FFF2-40B4-BE49-F238E27FC236}">
                  <a16:creationId xmlns:a16="http://schemas.microsoft.com/office/drawing/2014/main" id="{2564DADE-C127-13EE-B8E2-903F6411A993}"/>
                </a:ext>
              </a:extLst>
            </p:cNvPr>
            <p:cNvSpPr/>
            <p:nvPr/>
          </p:nvSpPr>
          <p:spPr>
            <a:xfrm>
              <a:off x="8291468" y="660645"/>
              <a:ext cx="3496173" cy="12327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14" name="CuadroTexto 13">
            <a:extLst>
              <a:ext uri="{FF2B5EF4-FFF2-40B4-BE49-F238E27FC236}">
                <a16:creationId xmlns:a16="http://schemas.microsoft.com/office/drawing/2014/main" id="{027A2CEE-D410-4674-5E91-2C7F360EA3BA}"/>
              </a:ext>
            </a:extLst>
          </p:cNvPr>
          <p:cNvSpPr txBox="1"/>
          <p:nvPr/>
        </p:nvSpPr>
        <p:spPr>
          <a:xfrm>
            <a:off x="8291468" y="135839"/>
            <a:ext cx="1866217" cy="307777"/>
          </a:xfrm>
          <a:prstGeom prst="rect">
            <a:avLst/>
          </a:prstGeom>
          <a:solidFill>
            <a:schemeClr val="bg1"/>
          </a:solidFill>
          <a:ln w="12700">
            <a:solidFill>
              <a:schemeClr val="tx1"/>
            </a:solidFill>
          </a:ln>
        </p:spPr>
        <p:txBody>
          <a:bodyPr wrap="none" rtlCol="0">
            <a:spAutoFit/>
          </a:bodyPr>
          <a:lstStyle/>
          <a:p>
            <a:r>
              <a:rPr lang="ca-ES" sz="1400" dirty="0">
                <a:latin typeface="Arial" panose="020B0604020202020204" pitchFamily="34" charset="0"/>
                <a:cs typeface="Arial" panose="020B0604020202020204" pitchFamily="34" charset="0"/>
              </a:rPr>
              <a:t>Fa-1. Proximal </a:t>
            </a:r>
            <a:r>
              <a:rPr lang="ca-ES" sz="1400" dirty="0" err="1">
                <a:latin typeface="Arial" panose="020B0604020202020204" pitchFamily="34" charset="0"/>
                <a:cs typeface="Arial" panose="020B0604020202020204" pitchFamily="34" charset="0"/>
              </a:rPr>
              <a:t>facies</a:t>
            </a:r>
            <a:endParaRPr lang="ca-ES" sz="1400" dirty="0">
              <a:latin typeface="Arial" panose="020B0604020202020204" pitchFamily="34" charset="0"/>
              <a:cs typeface="Arial" panose="020B0604020202020204" pitchFamily="34" charset="0"/>
            </a:endParaRPr>
          </a:p>
        </p:txBody>
      </p:sp>
      <p:sp>
        <p:nvSpPr>
          <p:cNvPr id="89" name="CuadroTexto 88">
            <a:extLst>
              <a:ext uri="{FF2B5EF4-FFF2-40B4-BE49-F238E27FC236}">
                <a16:creationId xmlns:a16="http://schemas.microsoft.com/office/drawing/2014/main" id="{F426A79B-E144-1B14-F163-4FC9DE28DE1D}"/>
              </a:ext>
            </a:extLst>
          </p:cNvPr>
          <p:cNvSpPr txBox="1"/>
          <p:nvPr/>
        </p:nvSpPr>
        <p:spPr>
          <a:xfrm>
            <a:off x="8306386" y="1744937"/>
            <a:ext cx="1617751" cy="307777"/>
          </a:xfrm>
          <a:prstGeom prst="rect">
            <a:avLst/>
          </a:prstGeom>
          <a:solidFill>
            <a:schemeClr val="bg1"/>
          </a:solidFill>
          <a:ln w="12700">
            <a:solidFill>
              <a:schemeClr val="tx1"/>
            </a:solidFill>
          </a:ln>
        </p:spPr>
        <p:txBody>
          <a:bodyPr wrap="none" rtlCol="0">
            <a:spAutoFit/>
          </a:bodyPr>
          <a:lstStyle/>
          <a:p>
            <a:r>
              <a:rPr lang="ca-ES" sz="1400" dirty="0">
                <a:latin typeface="Arial" panose="020B0604020202020204" pitchFamily="34" charset="0"/>
                <a:cs typeface="Arial" panose="020B0604020202020204" pitchFamily="34" charset="0"/>
              </a:rPr>
              <a:t>Fa-2. Distal </a:t>
            </a:r>
            <a:r>
              <a:rPr lang="ca-ES" sz="1400" dirty="0" err="1">
                <a:latin typeface="Arial" panose="020B0604020202020204" pitchFamily="34" charset="0"/>
                <a:cs typeface="Arial" panose="020B0604020202020204" pitchFamily="34" charset="0"/>
              </a:rPr>
              <a:t>facies</a:t>
            </a:r>
            <a:endParaRPr lang="ca-ES" sz="1400" dirty="0">
              <a:latin typeface="Arial" panose="020B0604020202020204" pitchFamily="34" charset="0"/>
              <a:cs typeface="Arial" panose="020B0604020202020204" pitchFamily="34" charset="0"/>
            </a:endParaRPr>
          </a:p>
        </p:txBody>
      </p:sp>
      <p:sp>
        <p:nvSpPr>
          <p:cNvPr id="90" name="CuadroTexto 89">
            <a:extLst>
              <a:ext uri="{FF2B5EF4-FFF2-40B4-BE49-F238E27FC236}">
                <a16:creationId xmlns:a16="http://schemas.microsoft.com/office/drawing/2014/main" id="{C8AF9032-3856-C0EA-A340-352668DFE57B}"/>
              </a:ext>
            </a:extLst>
          </p:cNvPr>
          <p:cNvSpPr txBox="1"/>
          <p:nvPr/>
        </p:nvSpPr>
        <p:spPr>
          <a:xfrm>
            <a:off x="8284294" y="3351538"/>
            <a:ext cx="1556836" cy="307777"/>
          </a:xfrm>
          <a:prstGeom prst="rect">
            <a:avLst/>
          </a:prstGeom>
          <a:solidFill>
            <a:schemeClr val="bg1"/>
          </a:solidFill>
          <a:ln w="12700">
            <a:solidFill>
              <a:schemeClr val="tx1"/>
            </a:solidFill>
          </a:ln>
        </p:spPr>
        <p:txBody>
          <a:bodyPr wrap="none" rtlCol="0">
            <a:spAutoFit/>
          </a:bodyPr>
          <a:lstStyle/>
          <a:p>
            <a:r>
              <a:rPr lang="ca-ES" sz="1400" dirty="0">
                <a:latin typeface="Arial" panose="020B0604020202020204" pitchFamily="34" charset="0"/>
                <a:cs typeface="Arial" panose="020B0604020202020204" pitchFamily="34" charset="0"/>
              </a:rPr>
              <a:t>Fa-4. </a:t>
            </a:r>
            <a:r>
              <a:rPr lang="ca-ES" sz="1400" dirty="0" err="1">
                <a:latin typeface="Arial" panose="020B0604020202020204" pitchFamily="34" charset="0"/>
                <a:cs typeface="Arial" panose="020B0604020202020204" pitchFamily="34" charset="0"/>
              </a:rPr>
              <a:t>Core</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facies</a:t>
            </a:r>
            <a:endParaRPr lang="ca-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958381"/>
      </p:ext>
    </p:extLst>
  </p:cSld>
  <p:clrMapOvr>
    <a:masterClrMapping/>
  </p:clrMapOvr>
  <mc:AlternateContent xmlns:mc="http://schemas.openxmlformats.org/markup-compatibility/2006" xmlns:p14="http://schemas.microsoft.com/office/powerpoint/2010/main">
    <mc:Choice Requires="p14">
      <p:transition spd="slow" p14:dur="2000" advTm="57641"/>
    </mc:Choice>
    <mc:Fallback xmlns="">
      <p:transition spd="slow" advTm="576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C1944388-71ED-4EDB-B139-A14F355AD42C}"/>
              </a:ext>
            </a:extLst>
          </p:cNvPr>
          <p:cNvSpPr txBox="1">
            <a:spLocks/>
          </p:cNvSpPr>
          <p:nvPr/>
        </p:nvSpPr>
        <p:spPr>
          <a:xfrm>
            <a:off x="85618" y="-26601"/>
            <a:ext cx="5809749"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1">
                    <a:lumMod val="50000"/>
                  </a:schemeClr>
                </a:solidFill>
                <a:latin typeface="Arial" panose="020B0604020202020204" pitchFamily="34" charset="0"/>
                <a:cs typeface="Arial" panose="020B0604020202020204" pitchFamily="34" charset="0"/>
              </a:rPr>
              <a:t>Petrophysics</a:t>
            </a:r>
          </a:p>
        </p:txBody>
      </p:sp>
      <p:sp>
        <p:nvSpPr>
          <p:cNvPr id="16" name="CuadroTexto 15">
            <a:extLst>
              <a:ext uri="{FF2B5EF4-FFF2-40B4-BE49-F238E27FC236}">
                <a16:creationId xmlns:a16="http://schemas.microsoft.com/office/drawing/2014/main" id="{F7271BB1-E221-44ED-8BFA-C2E88A7BFEE0}"/>
              </a:ext>
            </a:extLst>
          </p:cNvPr>
          <p:cNvSpPr txBox="1"/>
          <p:nvPr/>
        </p:nvSpPr>
        <p:spPr>
          <a:xfrm>
            <a:off x="103767" y="661698"/>
            <a:ext cx="5239414" cy="307777"/>
          </a:xfrm>
          <a:prstGeom prst="rect">
            <a:avLst/>
          </a:prstGeom>
          <a:noFill/>
          <a:ln>
            <a:solidFill>
              <a:schemeClr val="tx1"/>
            </a:solidFill>
          </a:ln>
        </p:spPr>
        <p:txBody>
          <a:bodyPr wrap="square" rtlCol="0">
            <a:spAutoFit/>
          </a:bodyPr>
          <a:lstStyle/>
          <a:p>
            <a:r>
              <a:rPr lang="es-ES" sz="1400" b="1" dirty="0">
                <a:latin typeface="Arial" panose="020B0604020202020204" pitchFamily="34" charset="0"/>
                <a:cs typeface="Arial" panose="020B0604020202020204" pitchFamily="34" charset="0"/>
              </a:rPr>
              <a:t>Mineral </a:t>
            </a:r>
            <a:r>
              <a:rPr lang="es-ES" sz="1400" b="1" dirty="0" err="1">
                <a:latin typeface="Arial" panose="020B0604020202020204" pitchFamily="34" charset="0"/>
                <a:cs typeface="Arial" panose="020B0604020202020204" pitchFamily="34" charset="0"/>
              </a:rPr>
              <a:t>density</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porosity</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permeability</a:t>
            </a:r>
            <a:r>
              <a:rPr lang="es-ES" sz="1400" b="1" dirty="0">
                <a:latin typeface="Arial" panose="020B0604020202020204" pitchFamily="34" charset="0"/>
                <a:cs typeface="Arial" panose="020B0604020202020204" pitchFamily="34" charset="0"/>
              </a:rPr>
              <a:t> and </a:t>
            </a:r>
            <a:r>
              <a:rPr lang="es-ES" sz="1400" b="1" dirty="0" err="1">
                <a:latin typeface="Arial" panose="020B0604020202020204" pitchFamily="34" charset="0"/>
                <a:cs typeface="Arial" panose="020B0604020202020204" pitchFamily="34" charset="0"/>
              </a:rPr>
              <a:t>acoustic</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velocity</a:t>
            </a:r>
            <a:endParaRPr lang="en-GB" sz="14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55EE32-4739-4639-AB5B-28039BCE1913}"/>
              </a:ext>
            </a:extLst>
          </p:cNvPr>
          <p:cNvSpPr txBox="1"/>
          <p:nvPr/>
        </p:nvSpPr>
        <p:spPr>
          <a:xfrm>
            <a:off x="85618" y="1009666"/>
            <a:ext cx="3573414" cy="738664"/>
          </a:xfrm>
          <a:prstGeom prst="rect">
            <a:avLst/>
          </a:prstGeom>
          <a:noFill/>
        </p:spPr>
        <p:txBody>
          <a:bodyPr wrap="none" rtlCol="0">
            <a:spAutoFit/>
          </a:bodyPr>
          <a:lstStyle/>
          <a:p>
            <a:r>
              <a:rPr lang="ca-ES" sz="1400" dirty="0">
                <a:latin typeface="Arial" panose="020B0604020202020204" pitchFamily="34" charset="0"/>
                <a:cs typeface="Arial" panose="020B0604020202020204" pitchFamily="34" charset="0"/>
              </a:rPr>
              <a:t>N=40 </a:t>
            </a:r>
            <a:r>
              <a:rPr lang="ca-ES" sz="1400" dirty="0" err="1">
                <a:latin typeface="Arial" panose="020B0604020202020204" pitchFamily="34" charset="0"/>
                <a:cs typeface="Arial" panose="020B0604020202020204" pitchFamily="34" charset="0"/>
              </a:rPr>
              <a:t>samples</a:t>
            </a:r>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n=62 </a:t>
            </a:r>
            <a:r>
              <a:rPr lang="ca-ES" sz="1400" dirty="0" err="1">
                <a:latin typeface="Arial" panose="020B0604020202020204" pitchFamily="34" charset="0"/>
                <a:cs typeface="Arial" panose="020B0604020202020204" pitchFamily="34" charset="0"/>
              </a:rPr>
              <a:t>measured</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values</a:t>
            </a:r>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(36 </a:t>
            </a:r>
            <a:r>
              <a:rPr lang="ca-ES" sz="1400" dirty="0" err="1">
                <a:latin typeface="Arial" panose="020B0604020202020204" pitchFamily="34" charset="0"/>
                <a:cs typeface="Arial" panose="020B0604020202020204" pitchFamily="34" charset="0"/>
              </a:rPr>
              <a:t>bed-parallel</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and</a:t>
            </a:r>
            <a:r>
              <a:rPr lang="ca-ES" sz="1400" dirty="0">
                <a:latin typeface="Arial" panose="020B0604020202020204" pitchFamily="34" charset="0"/>
                <a:cs typeface="Arial" panose="020B0604020202020204" pitchFamily="34" charset="0"/>
              </a:rPr>
              <a:t> 26 </a:t>
            </a:r>
            <a:r>
              <a:rPr lang="ca-ES" sz="1400" dirty="0" err="1">
                <a:latin typeface="Arial" panose="020B0604020202020204" pitchFamily="34" charset="0"/>
                <a:cs typeface="Arial" panose="020B0604020202020204" pitchFamily="34" charset="0"/>
              </a:rPr>
              <a:t>bed</a:t>
            </a:r>
            <a:r>
              <a:rPr lang="ca-ES" sz="1400" dirty="0">
                <a:latin typeface="Arial" panose="020B0604020202020204" pitchFamily="34" charset="0"/>
                <a:cs typeface="Arial" panose="020B0604020202020204" pitchFamily="34" charset="0"/>
              </a:rPr>
              <a:t>-perpendicular)</a:t>
            </a:r>
          </a:p>
        </p:txBody>
      </p:sp>
      <p:pic>
        <p:nvPicPr>
          <p:cNvPr id="13" name="Imagen 12" descr="Gráfico de dispersión&#10;&#10;Descripción generada automáticamente con confianza baja">
            <a:extLst>
              <a:ext uri="{FF2B5EF4-FFF2-40B4-BE49-F238E27FC236}">
                <a16:creationId xmlns:a16="http://schemas.microsoft.com/office/drawing/2014/main" id="{47CB3881-2304-6E6D-A74B-81547ACE494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4838" y="1810956"/>
            <a:ext cx="3299582" cy="2265652"/>
          </a:xfrm>
          <a:prstGeom prst="rect">
            <a:avLst/>
          </a:prstGeom>
        </p:spPr>
      </p:pic>
      <p:sp>
        <p:nvSpPr>
          <p:cNvPr id="14" name="CuadroTexto 13">
            <a:extLst>
              <a:ext uri="{FF2B5EF4-FFF2-40B4-BE49-F238E27FC236}">
                <a16:creationId xmlns:a16="http://schemas.microsoft.com/office/drawing/2014/main" id="{E2BEF67F-0AF5-B0D9-951B-6D8FFD7CF62A}"/>
              </a:ext>
            </a:extLst>
          </p:cNvPr>
          <p:cNvSpPr txBox="1"/>
          <p:nvPr/>
        </p:nvSpPr>
        <p:spPr>
          <a:xfrm>
            <a:off x="7158494" y="6544885"/>
            <a:ext cx="5023748" cy="276999"/>
          </a:xfrm>
          <a:prstGeom prst="rect">
            <a:avLst/>
          </a:prstGeom>
          <a:noFill/>
        </p:spPr>
        <p:txBody>
          <a:bodyPr wrap="none" rtlCol="0">
            <a:spAutoFit/>
          </a:bodyPr>
          <a:lstStyle/>
          <a:p>
            <a:r>
              <a:rPr lang="ca-ES" sz="1200" dirty="0">
                <a:latin typeface="Arial" panose="020B0604020202020204" pitchFamily="34" charset="0"/>
                <a:cs typeface="Arial" panose="020B0604020202020204" pitchFamily="34" charset="0"/>
              </a:rPr>
              <a:t>*</a:t>
            </a:r>
            <a:r>
              <a:rPr lang="ca-ES" sz="1200" dirty="0" err="1">
                <a:latin typeface="Arial" panose="020B0604020202020204" pitchFamily="34" charset="0"/>
                <a:cs typeface="Arial" panose="020B0604020202020204" pitchFamily="34" charset="0"/>
              </a:rPr>
              <a:t>ρ</a:t>
            </a:r>
            <a:r>
              <a:rPr lang="ca-ES" sz="1200" baseline="-25000" dirty="0" err="1">
                <a:latin typeface="Arial" panose="020B0604020202020204" pitchFamily="34" charset="0"/>
                <a:cs typeface="Arial" panose="020B0604020202020204" pitchFamily="34" charset="0"/>
              </a:rPr>
              <a:t>min</a:t>
            </a:r>
            <a:r>
              <a:rPr lang="ca-ES" sz="1200" dirty="0">
                <a:latin typeface="Arial" panose="020B0604020202020204" pitchFamily="34" charset="0"/>
                <a:cs typeface="Arial" panose="020B0604020202020204" pitchFamily="34" charset="0"/>
              </a:rPr>
              <a:t>=mineral </a:t>
            </a:r>
            <a:r>
              <a:rPr lang="ca-ES" sz="1200" dirty="0" err="1">
                <a:latin typeface="Arial" panose="020B0604020202020204" pitchFamily="34" charset="0"/>
                <a:cs typeface="Arial" panose="020B0604020202020204" pitchFamily="34" charset="0"/>
              </a:rPr>
              <a:t>density</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N</a:t>
            </a:r>
            <a:r>
              <a:rPr lang="ca-ES" sz="1200" baseline="-25000" dirty="0" err="1">
                <a:latin typeface="Arial" panose="020B0604020202020204" pitchFamily="34" charset="0"/>
                <a:cs typeface="Arial" panose="020B0604020202020204" pitchFamily="34" charset="0"/>
              </a:rPr>
              <a:t>t</a:t>
            </a:r>
            <a:r>
              <a:rPr lang="ca-ES" sz="1200" dirty="0">
                <a:latin typeface="Arial" panose="020B0604020202020204" pitchFamily="34" charset="0"/>
                <a:cs typeface="Arial" panose="020B0604020202020204" pitchFamily="34" charset="0"/>
              </a:rPr>
              <a:t>=</a:t>
            </a:r>
            <a:r>
              <a:rPr lang="ca-ES" sz="1200" dirty="0" err="1">
                <a:latin typeface="Arial" panose="020B0604020202020204" pitchFamily="34" charset="0"/>
                <a:cs typeface="Arial" panose="020B0604020202020204" pitchFamily="34" charset="0"/>
              </a:rPr>
              <a:t>porosity</a:t>
            </a:r>
            <a:r>
              <a:rPr lang="ca-ES" sz="1200" dirty="0">
                <a:latin typeface="Arial" panose="020B0604020202020204" pitchFamily="34" charset="0"/>
                <a:cs typeface="Arial" panose="020B0604020202020204" pitchFamily="34" charset="0"/>
              </a:rPr>
              <a:t>, K=</a:t>
            </a:r>
            <a:r>
              <a:rPr lang="ca-ES" sz="1200" dirty="0" err="1">
                <a:latin typeface="Arial" panose="020B0604020202020204" pitchFamily="34" charset="0"/>
                <a:cs typeface="Arial" panose="020B0604020202020204" pitchFamily="34" charset="0"/>
              </a:rPr>
              <a:t>permeability</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v</a:t>
            </a:r>
            <a:r>
              <a:rPr lang="ca-ES" sz="1200" baseline="-25000" dirty="0" err="1">
                <a:latin typeface="Arial" panose="020B0604020202020204" pitchFamily="34" charset="0"/>
                <a:cs typeface="Arial" panose="020B0604020202020204" pitchFamily="34" charset="0"/>
              </a:rPr>
              <a:t>p</a:t>
            </a:r>
            <a:r>
              <a:rPr lang="ca-ES" sz="1200" dirty="0">
                <a:latin typeface="Arial" panose="020B0604020202020204" pitchFamily="34" charset="0"/>
                <a:cs typeface="Arial" panose="020B0604020202020204" pitchFamily="34" charset="0"/>
              </a:rPr>
              <a:t>=</a:t>
            </a:r>
            <a:r>
              <a:rPr lang="ca-ES" sz="1200" dirty="0" err="1">
                <a:latin typeface="Arial" panose="020B0604020202020204" pitchFamily="34" charset="0"/>
                <a:cs typeface="Arial" panose="020B0604020202020204" pitchFamily="34" charset="0"/>
              </a:rPr>
              <a:t>acoustic</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velocity</a:t>
            </a:r>
            <a:r>
              <a:rPr lang="ca-ES" sz="1200" dirty="0">
                <a:latin typeface="Arial" panose="020B0604020202020204" pitchFamily="34" charset="0"/>
                <a:cs typeface="Arial" panose="020B0604020202020204" pitchFamily="34" charset="0"/>
              </a:rPr>
              <a:t> </a:t>
            </a:r>
          </a:p>
        </p:txBody>
      </p:sp>
      <p:grpSp>
        <p:nvGrpSpPr>
          <p:cNvPr id="26" name="Grupo 25">
            <a:extLst>
              <a:ext uri="{FF2B5EF4-FFF2-40B4-BE49-F238E27FC236}">
                <a16:creationId xmlns:a16="http://schemas.microsoft.com/office/drawing/2014/main" id="{CE69259C-8EBA-1F38-311F-5F8408287D6F}"/>
              </a:ext>
            </a:extLst>
          </p:cNvPr>
          <p:cNvGrpSpPr/>
          <p:nvPr/>
        </p:nvGrpSpPr>
        <p:grpSpPr>
          <a:xfrm>
            <a:off x="4296994" y="1194558"/>
            <a:ext cx="7280832" cy="5304250"/>
            <a:chOff x="85618" y="2631438"/>
            <a:chExt cx="5216923" cy="3800646"/>
          </a:xfrm>
        </p:grpSpPr>
        <p:pic>
          <p:nvPicPr>
            <p:cNvPr id="3" name="Imagen 2">
              <a:extLst>
                <a:ext uri="{FF2B5EF4-FFF2-40B4-BE49-F238E27FC236}">
                  <a16:creationId xmlns:a16="http://schemas.microsoft.com/office/drawing/2014/main" id="{CF2CC51F-6A13-D33D-7005-874E078286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618" y="2631438"/>
              <a:ext cx="5216923" cy="3800646"/>
            </a:xfrm>
            <a:prstGeom prst="rect">
              <a:avLst/>
            </a:prstGeom>
          </p:spPr>
        </p:pic>
        <p:sp>
          <p:nvSpPr>
            <p:cNvPr id="18" name="Rectángulo 17">
              <a:extLst>
                <a:ext uri="{FF2B5EF4-FFF2-40B4-BE49-F238E27FC236}">
                  <a16:creationId xmlns:a16="http://schemas.microsoft.com/office/drawing/2014/main" id="{56494B72-704B-37D1-3B4C-46E0DD9BE990}"/>
                </a:ext>
              </a:extLst>
            </p:cNvPr>
            <p:cNvSpPr/>
            <p:nvPr/>
          </p:nvSpPr>
          <p:spPr>
            <a:xfrm>
              <a:off x="2332940" y="4871790"/>
              <a:ext cx="541020" cy="1230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Rectángulo 20">
              <a:extLst>
                <a:ext uri="{FF2B5EF4-FFF2-40B4-BE49-F238E27FC236}">
                  <a16:creationId xmlns:a16="http://schemas.microsoft.com/office/drawing/2014/main" id="{7A5E5D13-2BB8-710F-6B48-27CBC9D45FEE}"/>
                </a:ext>
              </a:extLst>
            </p:cNvPr>
            <p:cNvSpPr/>
            <p:nvPr/>
          </p:nvSpPr>
          <p:spPr>
            <a:xfrm>
              <a:off x="3238500" y="3169920"/>
              <a:ext cx="99060" cy="95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Rectángulo 21">
              <a:extLst>
                <a:ext uri="{FF2B5EF4-FFF2-40B4-BE49-F238E27FC236}">
                  <a16:creationId xmlns:a16="http://schemas.microsoft.com/office/drawing/2014/main" id="{BFA20DFC-123C-AA7C-6B27-02F88C7046F7}"/>
                </a:ext>
              </a:extLst>
            </p:cNvPr>
            <p:cNvSpPr/>
            <p:nvPr/>
          </p:nvSpPr>
          <p:spPr>
            <a:xfrm>
              <a:off x="2711189" y="3703989"/>
              <a:ext cx="99060" cy="95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Rectángulo 22">
              <a:extLst>
                <a:ext uri="{FF2B5EF4-FFF2-40B4-BE49-F238E27FC236}">
                  <a16:creationId xmlns:a16="http://schemas.microsoft.com/office/drawing/2014/main" id="{64EEA6B9-213D-45F7-44F2-5898EF63AF8C}"/>
                </a:ext>
              </a:extLst>
            </p:cNvPr>
            <p:cNvSpPr/>
            <p:nvPr/>
          </p:nvSpPr>
          <p:spPr>
            <a:xfrm>
              <a:off x="2626385" y="2879790"/>
              <a:ext cx="99060" cy="95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Rectángulo 23">
              <a:extLst>
                <a:ext uri="{FF2B5EF4-FFF2-40B4-BE49-F238E27FC236}">
                  <a16:creationId xmlns:a16="http://schemas.microsoft.com/office/drawing/2014/main" id="{8BFC3892-D90F-F6C6-557E-A4B7CFF957C9}"/>
                </a:ext>
              </a:extLst>
            </p:cNvPr>
            <p:cNvSpPr/>
            <p:nvPr/>
          </p:nvSpPr>
          <p:spPr>
            <a:xfrm>
              <a:off x="3689604" y="4078224"/>
              <a:ext cx="99060" cy="95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31" name="CuadroTexto 30">
            <a:extLst>
              <a:ext uri="{FF2B5EF4-FFF2-40B4-BE49-F238E27FC236}">
                <a16:creationId xmlns:a16="http://schemas.microsoft.com/office/drawing/2014/main" id="{85D9741F-184E-3DD0-1258-B3536A7B648E}"/>
              </a:ext>
            </a:extLst>
          </p:cNvPr>
          <p:cNvSpPr txBox="1"/>
          <p:nvPr/>
        </p:nvSpPr>
        <p:spPr>
          <a:xfrm>
            <a:off x="270588" y="4139234"/>
            <a:ext cx="3068082" cy="280076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Uncommon permeabilities are generally explained by porous geometries. Fracture and stylolite porosities are highly connected and led to increased permeabilities, while dissolution generates isolated vug porosity that led to low permeabilities. Cementation also modifies the porosity of rocks.</a:t>
            </a:r>
          </a:p>
          <a:p>
            <a:pPr algn="just"/>
            <a:endParaRPr lang="ca-ES" sz="1600" dirty="0"/>
          </a:p>
        </p:txBody>
      </p:sp>
      <p:pic>
        <p:nvPicPr>
          <p:cNvPr id="17" name="Imagen 16">
            <a:extLst>
              <a:ext uri="{FF2B5EF4-FFF2-40B4-BE49-F238E27FC236}">
                <a16:creationId xmlns:a16="http://schemas.microsoft.com/office/drawing/2014/main" id="{82F3730A-C1E5-8665-16EA-8D71B14090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3265266875"/>
      </p:ext>
    </p:extLst>
  </p:cSld>
  <p:clrMapOvr>
    <a:masterClrMapping/>
  </p:clrMapOvr>
  <mc:AlternateContent xmlns:mc="http://schemas.openxmlformats.org/markup-compatibility/2006" xmlns:p14="http://schemas.microsoft.com/office/powerpoint/2010/main">
    <mc:Choice Requires="p14">
      <p:transition spd="slow" p14:dur="2000" advTm="56759"/>
    </mc:Choice>
    <mc:Fallback xmlns="">
      <p:transition spd="slow" advTm="5675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179084E-BC54-4408-90F4-5F33938B3365}"/>
              </a:ext>
            </a:extLst>
          </p:cNvPr>
          <p:cNvSpPr txBox="1">
            <a:spLocks/>
          </p:cNvSpPr>
          <p:nvPr/>
        </p:nvSpPr>
        <p:spPr>
          <a:xfrm>
            <a:off x="85723" y="0"/>
            <a:ext cx="9546649"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err="1">
                <a:solidFill>
                  <a:schemeClr val="accent1">
                    <a:lumMod val="50000"/>
                  </a:schemeClr>
                </a:solidFill>
                <a:latin typeface="Arial" panose="020B0604020202020204" pitchFamily="34" charset="0"/>
                <a:cs typeface="Arial" panose="020B0604020202020204" pitchFamily="34" charset="0"/>
              </a:rPr>
              <a:t>Petrophysical</a:t>
            </a:r>
            <a:r>
              <a:rPr lang="ca-ES" sz="2800" b="1" dirty="0">
                <a:solidFill>
                  <a:schemeClr val="accent1">
                    <a:lumMod val="50000"/>
                  </a:schemeClr>
                </a:solidFill>
                <a:latin typeface="Arial" panose="020B0604020202020204" pitchFamily="34" charset="0"/>
                <a:cs typeface="Arial" panose="020B0604020202020204" pitchFamily="34" charset="0"/>
              </a:rPr>
              <a:t> characterization of </a:t>
            </a:r>
            <a:r>
              <a:rPr lang="ca-ES" sz="2800" b="1" dirty="0" err="1">
                <a:solidFill>
                  <a:schemeClr val="accent1">
                    <a:lumMod val="50000"/>
                  </a:schemeClr>
                </a:solidFill>
                <a:latin typeface="Arial" panose="020B0604020202020204" pitchFamily="34" charset="0"/>
                <a:cs typeface="Arial" panose="020B0604020202020204" pitchFamily="34" charset="0"/>
              </a:rPr>
              <a:t>the</a:t>
            </a:r>
            <a:r>
              <a:rPr lang="ca-ES" sz="2800" b="1" dirty="0">
                <a:solidFill>
                  <a:schemeClr val="accent1">
                    <a:lumMod val="50000"/>
                  </a:schemeClr>
                </a:solidFill>
                <a:latin typeface="Arial" panose="020B0604020202020204" pitchFamily="34" charset="0"/>
                <a:cs typeface="Arial" panose="020B0604020202020204" pitchFamily="34" charset="0"/>
              </a:rPr>
              <a:t> Oliana </a:t>
            </a:r>
            <a:r>
              <a:rPr lang="ca-ES" sz="2800" b="1" dirty="0" err="1">
                <a:solidFill>
                  <a:schemeClr val="accent1">
                    <a:lumMod val="50000"/>
                  </a:schemeClr>
                </a:solidFill>
                <a:latin typeface="Arial" panose="020B0604020202020204" pitchFamily="34" charset="0"/>
                <a:cs typeface="Arial" panose="020B0604020202020204" pitchFamily="34" charset="0"/>
              </a:rPr>
              <a:t>anticline</a:t>
            </a:r>
            <a:endParaRPr lang="ca-ES" sz="2800" b="1" dirty="0">
              <a:solidFill>
                <a:schemeClr val="accent1">
                  <a:lumMod val="50000"/>
                </a:schemeClr>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F6ECCCB5-A825-4A6B-89F2-F40B749A36C8}"/>
              </a:ext>
            </a:extLst>
          </p:cNvPr>
          <p:cNvSpPr/>
          <p:nvPr/>
        </p:nvSpPr>
        <p:spPr>
          <a:xfrm>
            <a:off x="5740400" y="588181"/>
            <a:ext cx="355600" cy="326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16" name="Grupo 15">
            <a:extLst>
              <a:ext uri="{FF2B5EF4-FFF2-40B4-BE49-F238E27FC236}">
                <a16:creationId xmlns:a16="http://schemas.microsoft.com/office/drawing/2014/main" id="{4D33902A-023A-5369-0F62-D73AF561553E}"/>
              </a:ext>
            </a:extLst>
          </p:cNvPr>
          <p:cNvGrpSpPr/>
          <p:nvPr/>
        </p:nvGrpSpPr>
        <p:grpSpPr>
          <a:xfrm>
            <a:off x="5092197" y="640031"/>
            <a:ext cx="6922487" cy="3694299"/>
            <a:chOff x="4602827" y="1415923"/>
            <a:chExt cx="7434335" cy="3967455"/>
          </a:xfrm>
        </p:grpSpPr>
        <p:pic>
          <p:nvPicPr>
            <p:cNvPr id="7" name="Imagen 6" descr="Diagrama, Mapa&#10;&#10;Descripción generada automáticamente">
              <a:extLst>
                <a:ext uri="{FF2B5EF4-FFF2-40B4-BE49-F238E27FC236}">
                  <a16:creationId xmlns:a16="http://schemas.microsoft.com/office/drawing/2014/main" id="{2463C817-DD5B-490F-39CE-2F663ED28D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02827" y="1415923"/>
              <a:ext cx="7434335" cy="3967455"/>
            </a:xfrm>
            <a:prstGeom prst="rect">
              <a:avLst/>
            </a:prstGeom>
          </p:spPr>
        </p:pic>
        <p:sp>
          <p:nvSpPr>
            <p:cNvPr id="8" name="Rectángulo 7">
              <a:extLst>
                <a:ext uri="{FF2B5EF4-FFF2-40B4-BE49-F238E27FC236}">
                  <a16:creationId xmlns:a16="http://schemas.microsoft.com/office/drawing/2014/main" id="{5B7AAE0F-DFCE-1507-37F0-D7CFCBBAF0C7}"/>
                </a:ext>
              </a:extLst>
            </p:cNvPr>
            <p:cNvSpPr/>
            <p:nvPr/>
          </p:nvSpPr>
          <p:spPr>
            <a:xfrm>
              <a:off x="7047346" y="2854037"/>
              <a:ext cx="535709" cy="4895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Rectángulo 12">
              <a:extLst>
                <a:ext uri="{FF2B5EF4-FFF2-40B4-BE49-F238E27FC236}">
                  <a16:creationId xmlns:a16="http://schemas.microsoft.com/office/drawing/2014/main" id="{852C7BBB-A887-8C1A-15CB-B39200241465}"/>
                </a:ext>
              </a:extLst>
            </p:cNvPr>
            <p:cNvSpPr/>
            <p:nvPr/>
          </p:nvSpPr>
          <p:spPr>
            <a:xfrm>
              <a:off x="7245926" y="4752330"/>
              <a:ext cx="535709" cy="4941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pSp>
        <p:nvGrpSpPr>
          <p:cNvPr id="14" name="Grupo 13">
            <a:extLst>
              <a:ext uri="{FF2B5EF4-FFF2-40B4-BE49-F238E27FC236}">
                <a16:creationId xmlns:a16="http://schemas.microsoft.com/office/drawing/2014/main" id="{5A64D982-0CB0-4497-B113-9C18F381E424}"/>
              </a:ext>
            </a:extLst>
          </p:cNvPr>
          <p:cNvGrpSpPr/>
          <p:nvPr/>
        </p:nvGrpSpPr>
        <p:grpSpPr>
          <a:xfrm>
            <a:off x="93878" y="643367"/>
            <a:ext cx="2469893" cy="5865993"/>
            <a:chOff x="181773" y="642529"/>
            <a:chExt cx="2438401" cy="5791200"/>
          </a:xfrm>
        </p:grpSpPr>
        <p:pic>
          <p:nvPicPr>
            <p:cNvPr id="3" name="Imagen 2">
              <a:extLst>
                <a:ext uri="{FF2B5EF4-FFF2-40B4-BE49-F238E27FC236}">
                  <a16:creationId xmlns:a16="http://schemas.microsoft.com/office/drawing/2014/main" id="{0C821DF9-6A63-DBBA-F8DF-B61BD47BE2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707" y="694930"/>
              <a:ext cx="2384532" cy="5686398"/>
            </a:xfrm>
            <a:prstGeom prst="rect">
              <a:avLst/>
            </a:prstGeom>
          </p:spPr>
        </p:pic>
        <p:sp>
          <p:nvSpPr>
            <p:cNvPr id="10" name="Rectángulo 9">
              <a:extLst>
                <a:ext uri="{FF2B5EF4-FFF2-40B4-BE49-F238E27FC236}">
                  <a16:creationId xmlns:a16="http://schemas.microsoft.com/office/drawing/2014/main" id="{CE6A766F-2E40-B1F6-100F-1F0E2F9FD197}"/>
                </a:ext>
              </a:extLst>
            </p:cNvPr>
            <p:cNvSpPr/>
            <p:nvPr/>
          </p:nvSpPr>
          <p:spPr>
            <a:xfrm>
              <a:off x="181773" y="642529"/>
              <a:ext cx="2438401" cy="5791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5" name="CuadroTexto 24">
            <a:extLst>
              <a:ext uri="{FF2B5EF4-FFF2-40B4-BE49-F238E27FC236}">
                <a16:creationId xmlns:a16="http://schemas.microsoft.com/office/drawing/2014/main" id="{87A60E04-7A3E-00D2-310D-A22567FBA098}"/>
              </a:ext>
            </a:extLst>
          </p:cNvPr>
          <p:cNvSpPr txBox="1"/>
          <p:nvPr/>
        </p:nvSpPr>
        <p:spPr>
          <a:xfrm>
            <a:off x="7835613" y="1884584"/>
            <a:ext cx="338554" cy="369332"/>
          </a:xfrm>
          <a:prstGeom prst="rect">
            <a:avLst/>
          </a:prstGeom>
          <a:noFill/>
        </p:spPr>
        <p:txBody>
          <a:bodyPr wrap="none" rtlCol="0">
            <a:spAutoFit/>
          </a:bodyPr>
          <a:lstStyle/>
          <a:p>
            <a:r>
              <a:rPr lang="ca-ES" dirty="0">
                <a:latin typeface="Arial" panose="020B0604020202020204" pitchFamily="34" charset="0"/>
                <a:cs typeface="Arial" panose="020B0604020202020204" pitchFamily="34" charset="0"/>
              </a:rPr>
              <a:t>A</a:t>
            </a:r>
          </a:p>
        </p:txBody>
      </p:sp>
      <p:sp>
        <p:nvSpPr>
          <p:cNvPr id="26" name="CuadroTexto 25">
            <a:extLst>
              <a:ext uri="{FF2B5EF4-FFF2-40B4-BE49-F238E27FC236}">
                <a16:creationId xmlns:a16="http://schemas.microsoft.com/office/drawing/2014/main" id="{DD1F1338-0AC0-4B2E-9B4E-392FD38297EE}"/>
              </a:ext>
            </a:extLst>
          </p:cNvPr>
          <p:cNvSpPr txBox="1"/>
          <p:nvPr/>
        </p:nvSpPr>
        <p:spPr>
          <a:xfrm>
            <a:off x="8037426" y="3660238"/>
            <a:ext cx="338554" cy="369332"/>
          </a:xfrm>
          <a:prstGeom prst="rect">
            <a:avLst/>
          </a:prstGeom>
          <a:noFill/>
        </p:spPr>
        <p:txBody>
          <a:bodyPr wrap="none" rtlCol="0">
            <a:spAutoFit/>
          </a:bodyPr>
          <a:lstStyle/>
          <a:p>
            <a:r>
              <a:rPr lang="ca-ES" dirty="0">
                <a:latin typeface="Arial" panose="020B0604020202020204" pitchFamily="34" charset="0"/>
                <a:cs typeface="Arial" panose="020B0604020202020204" pitchFamily="34" charset="0"/>
              </a:rPr>
              <a:t>B</a:t>
            </a:r>
          </a:p>
        </p:txBody>
      </p:sp>
      <p:cxnSp>
        <p:nvCxnSpPr>
          <p:cNvPr id="29" name="Conector recto de flecha 28">
            <a:extLst>
              <a:ext uri="{FF2B5EF4-FFF2-40B4-BE49-F238E27FC236}">
                <a16:creationId xmlns:a16="http://schemas.microsoft.com/office/drawing/2014/main" id="{8784E474-4BD5-C964-7BC1-01D4A7140C7F}"/>
              </a:ext>
            </a:extLst>
          </p:cNvPr>
          <p:cNvCxnSpPr>
            <a:cxnSpLocks/>
          </p:cNvCxnSpPr>
          <p:nvPr/>
        </p:nvCxnSpPr>
        <p:spPr>
          <a:xfrm flipH="1" flipV="1">
            <a:off x="4752399" y="2253916"/>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470E9D09-F6F5-B2B3-7F28-C0313A874D96}"/>
              </a:ext>
            </a:extLst>
          </p:cNvPr>
          <p:cNvCxnSpPr>
            <a:cxnSpLocks/>
          </p:cNvCxnSpPr>
          <p:nvPr/>
        </p:nvCxnSpPr>
        <p:spPr>
          <a:xfrm flipH="1" flipV="1">
            <a:off x="4752400" y="804165"/>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upo 51">
            <a:extLst>
              <a:ext uri="{FF2B5EF4-FFF2-40B4-BE49-F238E27FC236}">
                <a16:creationId xmlns:a16="http://schemas.microsoft.com/office/drawing/2014/main" id="{A940FEA9-3EFE-8EF1-45D5-1F9D3108168C}"/>
              </a:ext>
            </a:extLst>
          </p:cNvPr>
          <p:cNvGrpSpPr/>
          <p:nvPr/>
        </p:nvGrpSpPr>
        <p:grpSpPr>
          <a:xfrm>
            <a:off x="2624732" y="739572"/>
            <a:ext cx="2467467" cy="5766719"/>
            <a:chOff x="2618816" y="643368"/>
            <a:chExt cx="2467467" cy="5766719"/>
          </a:xfrm>
        </p:grpSpPr>
        <p:grpSp>
          <p:nvGrpSpPr>
            <p:cNvPr id="27" name="Grupo 26">
              <a:extLst>
                <a:ext uri="{FF2B5EF4-FFF2-40B4-BE49-F238E27FC236}">
                  <a16:creationId xmlns:a16="http://schemas.microsoft.com/office/drawing/2014/main" id="{6B7E87A9-74BD-3DCA-F8FD-0D0B6A30DD6F}"/>
                </a:ext>
              </a:extLst>
            </p:cNvPr>
            <p:cNvGrpSpPr/>
            <p:nvPr/>
          </p:nvGrpSpPr>
          <p:grpSpPr>
            <a:xfrm>
              <a:off x="2619137" y="643368"/>
              <a:ext cx="2467146" cy="2843957"/>
              <a:chOff x="2619137" y="640334"/>
              <a:chExt cx="2467146" cy="2843957"/>
            </a:xfrm>
          </p:grpSpPr>
          <p:grpSp>
            <p:nvGrpSpPr>
              <p:cNvPr id="23" name="Grupo 22">
                <a:extLst>
                  <a:ext uri="{FF2B5EF4-FFF2-40B4-BE49-F238E27FC236}">
                    <a16:creationId xmlns:a16="http://schemas.microsoft.com/office/drawing/2014/main" id="{403EAF32-E452-4BEA-37B0-2FB4043CCFCE}"/>
                  </a:ext>
                </a:extLst>
              </p:cNvPr>
              <p:cNvGrpSpPr/>
              <p:nvPr/>
            </p:nvGrpSpPr>
            <p:grpSpPr>
              <a:xfrm>
                <a:off x="2983788" y="643368"/>
                <a:ext cx="2102495" cy="2840923"/>
                <a:chOff x="2798542" y="643368"/>
                <a:chExt cx="2102495" cy="2840923"/>
              </a:xfrm>
            </p:grpSpPr>
            <p:pic>
              <p:nvPicPr>
                <p:cNvPr id="19" name="Imagen 18" descr="Imagen que contiene panal, pastel&#10;&#10;Descripción generada automáticamente">
                  <a:extLst>
                    <a:ext uri="{FF2B5EF4-FFF2-40B4-BE49-F238E27FC236}">
                      <a16:creationId xmlns:a16="http://schemas.microsoft.com/office/drawing/2014/main" id="{93E26DC0-3BC0-6155-2B6F-F61723BD8C0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18146" y="2095697"/>
                  <a:ext cx="2082891" cy="1388594"/>
                </a:xfrm>
                <a:prstGeom prst="rect">
                  <a:avLst/>
                </a:prstGeom>
                <a:ln>
                  <a:solidFill>
                    <a:schemeClr val="tx1"/>
                  </a:solidFill>
                </a:ln>
              </p:spPr>
            </p:pic>
            <p:pic>
              <p:nvPicPr>
                <p:cNvPr id="21" name="Imagen 20" descr="Imagen que contiene objeto, foto, entero, panal&#10;&#10;Descripción generada automáticamente">
                  <a:extLst>
                    <a:ext uri="{FF2B5EF4-FFF2-40B4-BE49-F238E27FC236}">
                      <a16:creationId xmlns:a16="http://schemas.microsoft.com/office/drawing/2014/main" id="{6792B09E-07EF-5E66-A25A-326C53D0DDC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18146" y="661840"/>
                  <a:ext cx="2082891" cy="1388594"/>
                </a:xfrm>
                <a:prstGeom prst="rect">
                  <a:avLst/>
                </a:prstGeom>
                <a:ln>
                  <a:solidFill>
                    <a:schemeClr val="tx1"/>
                  </a:solidFill>
                </a:ln>
              </p:spPr>
            </p:pic>
            <p:sp>
              <p:nvSpPr>
                <p:cNvPr id="22" name="Rectángulo 21">
                  <a:extLst>
                    <a:ext uri="{FF2B5EF4-FFF2-40B4-BE49-F238E27FC236}">
                      <a16:creationId xmlns:a16="http://schemas.microsoft.com/office/drawing/2014/main" id="{BD237BDC-8E45-7B4A-66E2-FDB95815B064}"/>
                    </a:ext>
                  </a:extLst>
                </p:cNvPr>
                <p:cNvSpPr/>
                <p:nvPr/>
              </p:nvSpPr>
              <p:spPr>
                <a:xfrm>
                  <a:off x="2798542" y="643368"/>
                  <a:ext cx="2102495" cy="28409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24" name="CuadroTexto 23">
                <a:extLst>
                  <a:ext uri="{FF2B5EF4-FFF2-40B4-BE49-F238E27FC236}">
                    <a16:creationId xmlns:a16="http://schemas.microsoft.com/office/drawing/2014/main" id="{51BC0AE7-41D1-82E9-BCE5-E1768DE7006E}"/>
                  </a:ext>
                </a:extLst>
              </p:cNvPr>
              <p:cNvSpPr txBox="1"/>
              <p:nvPr/>
            </p:nvSpPr>
            <p:spPr>
              <a:xfrm>
                <a:off x="2619137" y="640334"/>
                <a:ext cx="301027" cy="369332"/>
              </a:xfrm>
              <a:prstGeom prst="rect">
                <a:avLst/>
              </a:prstGeom>
              <a:noFill/>
              <a:ln>
                <a:solidFill>
                  <a:schemeClr val="tx1"/>
                </a:solidFill>
              </a:ln>
            </p:spPr>
            <p:txBody>
              <a:bodyPr wrap="square" rtlCol="0">
                <a:spAutoFit/>
              </a:bodyPr>
              <a:lstStyle/>
              <a:p>
                <a:r>
                  <a:rPr lang="ca-ES" dirty="0">
                    <a:latin typeface="Arial" panose="020B0604020202020204" pitchFamily="34" charset="0"/>
                    <a:cs typeface="Arial" panose="020B0604020202020204" pitchFamily="34" charset="0"/>
                  </a:rPr>
                  <a:t>A</a:t>
                </a:r>
              </a:p>
            </p:txBody>
          </p:sp>
        </p:grpSp>
        <p:grpSp>
          <p:nvGrpSpPr>
            <p:cNvPr id="38" name="Grupo 37">
              <a:extLst>
                <a:ext uri="{FF2B5EF4-FFF2-40B4-BE49-F238E27FC236}">
                  <a16:creationId xmlns:a16="http://schemas.microsoft.com/office/drawing/2014/main" id="{227A1CC7-1E56-96C8-6ADA-5D7DA900DFFE}"/>
                </a:ext>
              </a:extLst>
            </p:cNvPr>
            <p:cNvGrpSpPr/>
            <p:nvPr/>
          </p:nvGrpSpPr>
          <p:grpSpPr>
            <a:xfrm>
              <a:off x="2983787" y="3569164"/>
              <a:ext cx="2102495" cy="2840923"/>
              <a:chOff x="2976437" y="3532588"/>
              <a:chExt cx="2102495" cy="2840923"/>
            </a:xfrm>
          </p:grpSpPr>
          <p:pic>
            <p:nvPicPr>
              <p:cNvPr id="34" name="Imagen 33">
                <a:extLst>
                  <a:ext uri="{FF2B5EF4-FFF2-40B4-BE49-F238E27FC236}">
                    <a16:creationId xmlns:a16="http://schemas.microsoft.com/office/drawing/2014/main" id="{FEE5CD48-F45C-3CF7-D14E-AD0F843D3E4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76437" y="4969678"/>
                <a:ext cx="2102494" cy="1388593"/>
              </a:xfrm>
              <a:prstGeom prst="rect">
                <a:avLst/>
              </a:prstGeom>
              <a:ln>
                <a:solidFill>
                  <a:schemeClr val="tx1"/>
                </a:solidFill>
              </a:ln>
            </p:spPr>
          </p:pic>
          <p:pic>
            <p:nvPicPr>
              <p:cNvPr id="36" name="Imagen 35">
                <a:extLst>
                  <a:ext uri="{FF2B5EF4-FFF2-40B4-BE49-F238E27FC236}">
                    <a16:creationId xmlns:a16="http://schemas.microsoft.com/office/drawing/2014/main" id="{308CAEB0-CDCE-90B5-CE03-1392B72C0A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976437" y="3542748"/>
                <a:ext cx="2102494" cy="1386639"/>
              </a:xfrm>
              <a:prstGeom prst="rect">
                <a:avLst/>
              </a:prstGeom>
              <a:ln>
                <a:solidFill>
                  <a:schemeClr val="tx1"/>
                </a:solidFill>
              </a:ln>
            </p:spPr>
          </p:pic>
          <p:sp>
            <p:nvSpPr>
              <p:cNvPr id="37" name="Rectángulo 36">
                <a:extLst>
                  <a:ext uri="{FF2B5EF4-FFF2-40B4-BE49-F238E27FC236}">
                    <a16:creationId xmlns:a16="http://schemas.microsoft.com/office/drawing/2014/main" id="{34470BF7-35F0-5AD1-25AF-BBF3852D14FA}"/>
                  </a:ext>
                </a:extLst>
              </p:cNvPr>
              <p:cNvSpPr/>
              <p:nvPr/>
            </p:nvSpPr>
            <p:spPr>
              <a:xfrm>
                <a:off x="2976437" y="3532588"/>
                <a:ext cx="2102495" cy="28409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40" name="CuadroTexto 39">
              <a:extLst>
                <a:ext uri="{FF2B5EF4-FFF2-40B4-BE49-F238E27FC236}">
                  <a16:creationId xmlns:a16="http://schemas.microsoft.com/office/drawing/2014/main" id="{57B2A8C9-73B4-F8E6-EBED-8634F9F082A8}"/>
                </a:ext>
              </a:extLst>
            </p:cNvPr>
            <p:cNvSpPr txBox="1"/>
            <p:nvPr/>
          </p:nvSpPr>
          <p:spPr>
            <a:xfrm>
              <a:off x="2618816" y="3569164"/>
              <a:ext cx="301027" cy="369332"/>
            </a:xfrm>
            <a:prstGeom prst="rect">
              <a:avLst/>
            </a:prstGeom>
            <a:noFill/>
            <a:ln>
              <a:solidFill>
                <a:schemeClr val="tx1"/>
              </a:solidFill>
            </a:ln>
          </p:spPr>
          <p:txBody>
            <a:bodyPr wrap="square">
              <a:spAutoFit/>
            </a:bodyPr>
            <a:lstStyle/>
            <a:p>
              <a:r>
                <a:rPr lang="ca-ES" dirty="0">
                  <a:latin typeface="Arial" panose="020B0604020202020204" pitchFamily="34" charset="0"/>
                  <a:cs typeface="Arial" panose="020B0604020202020204" pitchFamily="34" charset="0"/>
                </a:rPr>
                <a:t>B</a:t>
              </a:r>
            </a:p>
          </p:txBody>
        </p:sp>
      </p:grpSp>
      <p:cxnSp>
        <p:nvCxnSpPr>
          <p:cNvPr id="41" name="Conector recto de flecha 40">
            <a:extLst>
              <a:ext uri="{FF2B5EF4-FFF2-40B4-BE49-F238E27FC236}">
                <a16:creationId xmlns:a16="http://schemas.microsoft.com/office/drawing/2014/main" id="{2832208C-A921-C264-CFC4-32A0E29E512B}"/>
              </a:ext>
            </a:extLst>
          </p:cNvPr>
          <p:cNvCxnSpPr>
            <a:cxnSpLocks/>
          </p:cNvCxnSpPr>
          <p:nvPr/>
        </p:nvCxnSpPr>
        <p:spPr>
          <a:xfrm flipH="1" flipV="1">
            <a:off x="4752399" y="4090245"/>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CBA1B4D5-D668-6F88-C1DE-30C9231A40F1}"/>
              </a:ext>
            </a:extLst>
          </p:cNvPr>
          <p:cNvCxnSpPr>
            <a:cxnSpLocks/>
          </p:cNvCxnSpPr>
          <p:nvPr/>
        </p:nvCxnSpPr>
        <p:spPr>
          <a:xfrm flipH="1" flipV="1">
            <a:off x="4773176" y="5498905"/>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315A5CC8-8713-F162-7F05-B65B62533807}"/>
              </a:ext>
            </a:extLst>
          </p:cNvPr>
          <p:cNvCxnSpPr>
            <a:cxnSpLocks/>
          </p:cNvCxnSpPr>
          <p:nvPr/>
        </p:nvCxnSpPr>
        <p:spPr>
          <a:xfrm flipH="1" flipV="1">
            <a:off x="4044837" y="3046396"/>
            <a:ext cx="85871" cy="1565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49C4D940-7B87-F384-0436-A0488A8C1A78}"/>
              </a:ext>
            </a:extLst>
          </p:cNvPr>
          <p:cNvCxnSpPr>
            <a:cxnSpLocks/>
          </p:cNvCxnSpPr>
          <p:nvPr/>
        </p:nvCxnSpPr>
        <p:spPr>
          <a:xfrm flipH="1" flipV="1">
            <a:off x="4045505" y="1593834"/>
            <a:ext cx="85871" cy="1565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6195DE90-2A1A-695E-29B2-0A304290087F}"/>
              </a:ext>
            </a:extLst>
          </p:cNvPr>
          <p:cNvSpPr txBox="1"/>
          <p:nvPr/>
        </p:nvSpPr>
        <p:spPr>
          <a:xfrm>
            <a:off x="5207319" y="4444188"/>
            <a:ext cx="6829843" cy="2062103"/>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Northern limb </a:t>
            </a:r>
            <a:r>
              <a:rPr lang="en-US" sz="1600" dirty="0">
                <a:latin typeface="Arial" panose="020B0604020202020204" pitchFamily="34" charset="0"/>
                <a:cs typeface="Arial" panose="020B0604020202020204" pitchFamily="34" charset="0"/>
                <a:sym typeface="Wingdings" panose="05000000000000000000" pitchFamily="2" charset="2"/>
              </a:rPr>
              <a:t> fracture and stylolite porosity = high permeability</a:t>
            </a:r>
          </a:p>
          <a:p>
            <a:r>
              <a:rPr lang="en-US" sz="1600" dirty="0">
                <a:latin typeface="Arial" panose="020B0604020202020204" pitchFamily="34" charset="0"/>
                <a:cs typeface="Arial" panose="020B0604020202020204" pitchFamily="34" charset="0"/>
                <a:sym typeface="Wingdings" panose="05000000000000000000" pitchFamily="2" charset="2"/>
              </a:rPr>
              <a:t>                           intense calcite cementation = reduced porosity</a:t>
            </a:r>
          </a:p>
          <a:p>
            <a:r>
              <a:rPr lang="en-US" sz="1600" dirty="0">
                <a:latin typeface="Arial" panose="020B0604020202020204" pitchFamily="34" charset="0"/>
                <a:cs typeface="Arial" panose="020B0604020202020204" pitchFamily="34" charset="0"/>
                <a:sym typeface="Wingdings" panose="05000000000000000000" pitchFamily="2" charset="2"/>
              </a:rPr>
              <a:t>Main explanatory factors: tectonic stresses and fluid circulation.</a:t>
            </a:r>
          </a:p>
          <a:p>
            <a:endParaRPr lang="en-US" sz="1600" dirty="0">
              <a:latin typeface="Arial" panose="020B0604020202020204" pitchFamily="34" charset="0"/>
              <a:cs typeface="Arial" panose="020B0604020202020204" pitchFamily="34" charset="0"/>
              <a:sym typeface="Wingdings" panose="05000000000000000000" pitchFamily="2" charset="2"/>
            </a:endParaRPr>
          </a:p>
          <a:p>
            <a:r>
              <a:rPr lang="en-US" sz="1600" dirty="0">
                <a:latin typeface="Arial" panose="020B0604020202020204" pitchFamily="34" charset="0"/>
                <a:cs typeface="Arial" panose="020B0604020202020204" pitchFamily="34" charset="0"/>
                <a:sym typeface="Wingdings" panose="05000000000000000000" pitchFamily="2" charset="2"/>
              </a:rPr>
              <a:t>Southern limb  vug porosity (dissolution) = generally low permeability</a:t>
            </a:r>
          </a:p>
          <a:p>
            <a:r>
              <a:rPr lang="en-US" sz="1600" dirty="0">
                <a:latin typeface="Arial" panose="020B0604020202020204" pitchFamily="34" charset="0"/>
                <a:cs typeface="Arial" panose="020B0604020202020204" pitchFamily="34" charset="0"/>
                <a:sym typeface="Wingdings" panose="05000000000000000000" pitchFamily="2" charset="2"/>
              </a:rPr>
              <a:t>                            little calcite cementation = no porosity destruction</a:t>
            </a:r>
          </a:p>
          <a:p>
            <a:r>
              <a:rPr lang="en-US" sz="1600" dirty="0">
                <a:latin typeface="Arial" panose="020B0604020202020204" pitchFamily="34" charset="0"/>
                <a:cs typeface="Arial" panose="020B0604020202020204" pitchFamily="34" charset="0"/>
                <a:sym typeface="Wingdings" panose="05000000000000000000" pitchFamily="2" charset="2"/>
              </a:rPr>
              <a:t>Main explanatory factors: increased dissolution due to more carbonate composition and thinner grain size.</a:t>
            </a:r>
            <a:endParaRPr lang="en-US" sz="1600" dirty="0">
              <a:latin typeface="Arial" panose="020B0604020202020204" pitchFamily="34" charset="0"/>
              <a:cs typeface="Arial" panose="020B0604020202020204" pitchFamily="34" charset="0"/>
            </a:endParaRPr>
          </a:p>
        </p:txBody>
      </p:sp>
      <p:cxnSp>
        <p:nvCxnSpPr>
          <p:cNvPr id="49" name="Conector recto de flecha 48">
            <a:extLst>
              <a:ext uri="{FF2B5EF4-FFF2-40B4-BE49-F238E27FC236}">
                <a16:creationId xmlns:a16="http://schemas.microsoft.com/office/drawing/2014/main" id="{DDED04B5-4BCB-4120-4376-E395B0A712E6}"/>
              </a:ext>
            </a:extLst>
          </p:cNvPr>
          <p:cNvCxnSpPr>
            <a:cxnSpLocks/>
          </p:cNvCxnSpPr>
          <p:nvPr/>
        </p:nvCxnSpPr>
        <p:spPr>
          <a:xfrm flipH="1" flipV="1">
            <a:off x="11309237" y="4781857"/>
            <a:ext cx="85871" cy="1565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B02D5F20-ABDD-5EE6-EE0A-FECB1181FA4B}"/>
              </a:ext>
            </a:extLst>
          </p:cNvPr>
          <p:cNvCxnSpPr>
            <a:cxnSpLocks/>
          </p:cNvCxnSpPr>
          <p:nvPr/>
        </p:nvCxnSpPr>
        <p:spPr>
          <a:xfrm flipH="1" flipV="1">
            <a:off x="11309237" y="4584645"/>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419EFE62-967E-6E82-08E6-DDA5FBF5E638}"/>
              </a:ext>
            </a:extLst>
          </p:cNvPr>
          <p:cNvCxnSpPr>
            <a:cxnSpLocks/>
          </p:cNvCxnSpPr>
          <p:nvPr/>
        </p:nvCxnSpPr>
        <p:spPr>
          <a:xfrm flipH="1" flipV="1">
            <a:off x="4784727" y="862126"/>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E7D131F0-EA47-4A7A-5C16-42ABBEB3B001}"/>
              </a:ext>
            </a:extLst>
          </p:cNvPr>
          <p:cNvCxnSpPr>
            <a:cxnSpLocks/>
          </p:cNvCxnSpPr>
          <p:nvPr/>
        </p:nvCxnSpPr>
        <p:spPr>
          <a:xfrm flipH="1" flipV="1">
            <a:off x="4793966" y="2339961"/>
            <a:ext cx="85871" cy="1565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38">
            <a:extLst>
              <a:ext uri="{FF2B5EF4-FFF2-40B4-BE49-F238E27FC236}">
                <a16:creationId xmlns:a16="http://schemas.microsoft.com/office/drawing/2014/main" id="{785BCC57-38DC-AAF3-E26F-B6BDEDA0C5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2863473641"/>
      </p:ext>
    </p:extLst>
  </p:cSld>
  <p:clrMapOvr>
    <a:masterClrMapping/>
  </p:clrMapOvr>
  <mc:AlternateContent xmlns:mc="http://schemas.openxmlformats.org/markup-compatibility/2006" xmlns:p14="http://schemas.microsoft.com/office/powerpoint/2010/main">
    <mc:Choice Requires="p14">
      <p:transition spd="slow" p14:dur="2000" advTm="81120"/>
    </mc:Choice>
    <mc:Fallback xmlns="">
      <p:transition spd="slow" advTm="8112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C1944388-71ED-4EDB-B139-A14F355AD42C}"/>
              </a:ext>
            </a:extLst>
          </p:cNvPr>
          <p:cNvSpPr txBox="1">
            <a:spLocks/>
          </p:cNvSpPr>
          <p:nvPr/>
        </p:nvSpPr>
        <p:spPr>
          <a:xfrm>
            <a:off x="85724" y="0"/>
            <a:ext cx="9316894"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1">
                    <a:lumMod val="50000"/>
                  </a:schemeClr>
                </a:solidFill>
                <a:latin typeface="Arial" panose="020B0604020202020204" pitchFamily="34" charset="0"/>
                <a:cs typeface="Arial" panose="020B0604020202020204" pitchFamily="34" charset="0"/>
              </a:rPr>
              <a:t>Petrothermal characterization of the Oliana anticline</a:t>
            </a:r>
          </a:p>
        </p:txBody>
      </p:sp>
      <p:sp>
        <p:nvSpPr>
          <p:cNvPr id="16" name="CuadroTexto 15">
            <a:extLst>
              <a:ext uri="{FF2B5EF4-FFF2-40B4-BE49-F238E27FC236}">
                <a16:creationId xmlns:a16="http://schemas.microsoft.com/office/drawing/2014/main" id="{F7271BB1-E221-44ED-8BFA-C2E88A7BFEE0}"/>
              </a:ext>
            </a:extLst>
          </p:cNvPr>
          <p:cNvSpPr txBox="1"/>
          <p:nvPr/>
        </p:nvSpPr>
        <p:spPr>
          <a:xfrm>
            <a:off x="141034" y="590853"/>
            <a:ext cx="2075691" cy="307777"/>
          </a:xfrm>
          <a:prstGeom prst="rect">
            <a:avLst/>
          </a:prstGeom>
          <a:noFill/>
          <a:ln>
            <a:solidFill>
              <a:schemeClr val="tx1"/>
            </a:solidFill>
          </a:ln>
        </p:spPr>
        <p:txBody>
          <a:bodyPr wrap="square" rtlCol="0">
            <a:spAutoFit/>
          </a:bodyPr>
          <a:lstStyle/>
          <a:p>
            <a:r>
              <a:rPr lang="es-ES" sz="1400" b="1" dirty="0" err="1">
                <a:latin typeface="Arial" panose="020B0604020202020204" pitchFamily="34" charset="0"/>
                <a:cs typeface="Arial" panose="020B0604020202020204" pitchFamily="34" charset="0"/>
              </a:rPr>
              <a:t>Thermal</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conductivity</a:t>
            </a:r>
            <a:endParaRPr lang="en-GB" sz="14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55EE32-4739-4639-AB5B-28039BCE1913}"/>
              </a:ext>
            </a:extLst>
          </p:cNvPr>
          <p:cNvSpPr txBox="1"/>
          <p:nvPr/>
        </p:nvSpPr>
        <p:spPr>
          <a:xfrm>
            <a:off x="85618" y="935777"/>
            <a:ext cx="4541802" cy="738664"/>
          </a:xfrm>
          <a:prstGeom prst="rect">
            <a:avLst/>
          </a:prstGeom>
          <a:noFill/>
        </p:spPr>
        <p:txBody>
          <a:bodyPr wrap="square" rtlCol="0">
            <a:spAutoFit/>
          </a:bodyPr>
          <a:lstStyle/>
          <a:p>
            <a:r>
              <a:rPr lang="ca-ES" sz="1400" dirty="0">
                <a:latin typeface="Arial" panose="020B0604020202020204" pitchFamily="34" charset="0"/>
                <a:cs typeface="Arial" panose="020B0604020202020204" pitchFamily="34" charset="0"/>
              </a:rPr>
              <a:t>N=35 </a:t>
            </a:r>
            <a:r>
              <a:rPr lang="ca-ES" sz="1400" dirty="0" err="1">
                <a:latin typeface="Arial" panose="020B0604020202020204" pitchFamily="34" charset="0"/>
                <a:cs typeface="Arial" panose="020B0604020202020204" pitchFamily="34" charset="0"/>
              </a:rPr>
              <a:t>samples</a:t>
            </a:r>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n=55 </a:t>
            </a:r>
            <a:r>
              <a:rPr lang="ca-ES" sz="1400" dirty="0" err="1">
                <a:latin typeface="Arial" panose="020B0604020202020204" pitchFamily="34" charset="0"/>
                <a:cs typeface="Arial" panose="020B0604020202020204" pitchFamily="34" charset="0"/>
              </a:rPr>
              <a:t>measured</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values</a:t>
            </a:r>
            <a:endParaRPr lang="ca-ES" sz="1400" dirty="0">
              <a:latin typeface="Arial" panose="020B0604020202020204" pitchFamily="34" charset="0"/>
              <a:cs typeface="Arial" panose="020B0604020202020204" pitchFamily="34" charset="0"/>
            </a:endParaRPr>
          </a:p>
          <a:p>
            <a:r>
              <a:rPr lang="ca-ES" sz="1400" dirty="0">
                <a:latin typeface="Arial" panose="020B0604020202020204" pitchFamily="34" charset="0"/>
                <a:cs typeface="Arial" panose="020B0604020202020204" pitchFamily="34" charset="0"/>
              </a:rPr>
              <a:t>(34 </a:t>
            </a:r>
            <a:r>
              <a:rPr lang="ca-ES" sz="1400" dirty="0" err="1">
                <a:latin typeface="Arial" panose="020B0604020202020204" pitchFamily="34" charset="0"/>
                <a:cs typeface="Arial" panose="020B0604020202020204" pitchFamily="34" charset="0"/>
              </a:rPr>
              <a:t>bed-parallel</a:t>
            </a:r>
            <a:r>
              <a:rPr lang="ca-ES" sz="1400" dirty="0">
                <a:latin typeface="Arial" panose="020B0604020202020204" pitchFamily="34" charset="0"/>
                <a:cs typeface="Arial" panose="020B0604020202020204" pitchFamily="34" charset="0"/>
              </a:rPr>
              <a:t> </a:t>
            </a:r>
            <a:r>
              <a:rPr lang="ca-ES" sz="1400" dirty="0" err="1">
                <a:latin typeface="Arial" panose="020B0604020202020204" pitchFamily="34" charset="0"/>
                <a:cs typeface="Arial" panose="020B0604020202020204" pitchFamily="34" charset="0"/>
              </a:rPr>
              <a:t>and</a:t>
            </a:r>
            <a:r>
              <a:rPr lang="ca-ES" sz="1400" dirty="0">
                <a:latin typeface="Arial" panose="020B0604020202020204" pitchFamily="34" charset="0"/>
                <a:cs typeface="Arial" panose="020B0604020202020204" pitchFamily="34" charset="0"/>
              </a:rPr>
              <a:t> 21 </a:t>
            </a:r>
            <a:r>
              <a:rPr lang="ca-ES" sz="1400" dirty="0" err="1">
                <a:latin typeface="Arial" panose="020B0604020202020204" pitchFamily="34" charset="0"/>
                <a:cs typeface="Arial" panose="020B0604020202020204" pitchFamily="34" charset="0"/>
              </a:rPr>
              <a:t>bed</a:t>
            </a:r>
            <a:r>
              <a:rPr lang="ca-ES" sz="1400" dirty="0">
                <a:latin typeface="Arial" panose="020B0604020202020204" pitchFamily="34" charset="0"/>
                <a:cs typeface="Arial" panose="020B0604020202020204" pitchFamily="34" charset="0"/>
              </a:rPr>
              <a:t>-perpendicular)</a:t>
            </a:r>
          </a:p>
        </p:txBody>
      </p:sp>
      <p:sp>
        <p:nvSpPr>
          <p:cNvPr id="17" name="CuadroTexto 16">
            <a:extLst>
              <a:ext uri="{FF2B5EF4-FFF2-40B4-BE49-F238E27FC236}">
                <a16:creationId xmlns:a16="http://schemas.microsoft.com/office/drawing/2014/main" id="{235DCD82-20BA-178E-B392-EE7130AF7FDC}"/>
              </a:ext>
            </a:extLst>
          </p:cNvPr>
          <p:cNvSpPr txBox="1"/>
          <p:nvPr/>
        </p:nvSpPr>
        <p:spPr>
          <a:xfrm>
            <a:off x="85618" y="4641605"/>
            <a:ext cx="2472855" cy="307777"/>
          </a:xfrm>
          <a:prstGeom prst="rect">
            <a:avLst/>
          </a:prstGeom>
          <a:noFill/>
        </p:spPr>
        <p:txBody>
          <a:bodyPr wrap="square" rtlCol="0">
            <a:spAutoFit/>
          </a:bodyPr>
          <a:lstStyle/>
          <a:p>
            <a:r>
              <a:rPr lang="ca-ES" sz="1400" u="sng" dirty="0" err="1">
                <a:latin typeface="Arial" panose="020B0604020202020204" pitchFamily="34" charset="0"/>
                <a:cs typeface="Arial" panose="020B0604020202020204" pitchFamily="34" charset="0"/>
              </a:rPr>
              <a:t>Correlation</a:t>
            </a:r>
            <a:r>
              <a:rPr lang="ca-ES" sz="1400" u="sng" dirty="0">
                <a:latin typeface="Arial" panose="020B0604020202020204" pitchFamily="34" charset="0"/>
                <a:cs typeface="Arial" panose="020B0604020202020204" pitchFamily="34" charset="0"/>
              </a:rPr>
              <a:t> of variables</a:t>
            </a:r>
          </a:p>
        </p:txBody>
      </p:sp>
      <p:sp>
        <p:nvSpPr>
          <p:cNvPr id="14" name="CuadroTexto 13">
            <a:extLst>
              <a:ext uri="{FF2B5EF4-FFF2-40B4-BE49-F238E27FC236}">
                <a16:creationId xmlns:a16="http://schemas.microsoft.com/office/drawing/2014/main" id="{E2BEF67F-0AF5-B0D9-951B-6D8FFD7CF62A}"/>
              </a:ext>
            </a:extLst>
          </p:cNvPr>
          <p:cNvSpPr txBox="1"/>
          <p:nvPr/>
        </p:nvSpPr>
        <p:spPr>
          <a:xfrm>
            <a:off x="85618" y="6581001"/>
            <a:ext cx="3211135" cy="276999"/>
          </a:xfrm>
          <a:prstGeom prst="rect">
            <a:avLst/>
          </a:prstGeom>
          <a:noFill/>
        </p:spPr>
        <p:txBody>
          <a:bodyPr wrap="none" rtlCol="0">
            <a:spAutoFit/>
          </a:bodyPr>
          <a:lstStyle/>
          <a:p>
            <a:r>
              <a:rPr lang="ca-ES" sz="1200" dirty="0">
                <a:latin typeface="Arial" panose="020B0604020202020204" pitchFamily="34" charset="0"/>
                <a:cs typeface="Arial" panose="020B0604020202020204" pitchFamily="34" charset="0"/>
              </a:rPr>
              <a:t>*</a:t>
            </a:r>
            <a:r>
              <a:rPr lang="ca-ES" sz="1200" dirty="0" err="1">
                <a:latin typeface="Arial" panose="020B0604020202020204" pitchFamily="34" charset="0"/>
                <a:cs typeface="Arial" panose="020B0604020202020204" pitchFamily="34" charset="0"/>
              </a:rPr>
              <a:t>ρ</a:t>
            </a:r>
            <a:r>
              <a:rPr lang="ca-ES" sz="1200" baseline="-25000" dirty="0" err="1">
                <a:latin typeface="Arial" panose="020B0604020202020204" pitchFamily="34" charset="0"/>
                <a:cs typeface="Arial" panose="020B0604020202020204" pitchFamily="34" charset="0"/>
              </a:rPr>
              <a:t>min</a:t>
            </a:r>
            <a:r>
              <a:rPr lang="ca-ES" sz="1200" dirty="0">
                <a:latin typeface="Arial" panose="020B0604020202020204" pitchFamily="34" charset="0"/>
                <a:cs typeface="Arial" panose="020B0604020202020204" pitchFamily="34" charset="0"/>
              </a:rPr>
              <a:t>=mineral </a:t>
            </a:r>
            <a:r>
              <a:rPr lang="ca-ES" sz="1200" dirty="0" err="1">
                <a:latin typeface="Arial" panose="020B0604020202020204" pitchFamily="34" charset="0"/>
                <a:cs typeface="Arial" panose="020B0604020202020204" pitchFamily="34" charset="0"/>
              </a:rPr>
              <a:t>density</a:t>
            </a:r>
            <a:r>
              <a:rPr lang="ca-ES" sz="1200" dirty="0">
                <a:latin typeface="Arial" panose="020B0604020202020204" pitchFamily="34" charset="0"/>
                <a:cs typeface="Arial" panose="020B0604020202020204" pitchFamily="34" charset="0"/>
              </a:rPr>
              <a:t>; </a:t>
            </a:r>
            <a:r>
              <a:rPr lang="el-GR" sz="1200" dirty="0">
                <a:latin typeface="Arial" panose="020B0604020202020204" pitchFamily="34" charset="0"/>
                <a:cs typeface="Arial" panose="020B0604020202020204" pitchFamily="34" charset="0"/>
              </a:rPr>
              <a:t>τ</a:t>
            </a:r>
            <a:r>
              <a:rPr lang="es-ES" sz="1200" dirty="0">
                <a:latin typeface="Arial" panose="020B0604020202020204" pitchFamily="34" charset="0"/>
                <a:cs typeface="Arial" panose="020B0604020202020204" pitchFamily="34" charset="0"/>
              </a:rPr>
              <a:t>=</a:t>
            </a:r>
            <a:r>
              <a:rPr lang="es-ES" sz="1200" dirty="0" err="1">
                <a:latin typeface="Arial" panose="020B0604020202020204" pitchFamily="34" charset="0"/>
                <a:cs typeface="Arial" panose="020B0604020202020204" pitchFamily="34" charset="0"/>
              </a:rPr>
              <a:t>thermal</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conductivity</a:t>
            </a:r>
            <a:endParaRPr lang="ca-ES" sz="12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45F4505-D3DE-73C2-3CC7-307B64A16B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18" y="5066672"/>
            <a:ext cx="3292820" cy="1445438"/>
          </a:xfrm>
          <a:prstGeom prst="rect">
            <a:avLst/>
          </a:prstGeom>
        </p:spPr>
      </p:pic>
      <p:pic>
        <p:nvPicPr>
          <p:cNvPr id="10" name="Imagen 9">
            <a:extLst>
              <a:ext uri="{FF2B5EF4-FFF2-40B4-BE49-F238E27FC236}">
                <a16:creationId xmlns:a16="http://schemas.microsoft.com/office/drawing/2014/main" id="{955E1000-3D68-FF4A-00A5-54967359A9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4838" y="1750872"/>
            <a:ext cx="2302606" cy="2961235"/>
          </a:xfrm>
          <a:prstGeom prst="rect">
            <a:avLst/>
          </a:prstGeom>
        </p:spPr>
      </p:pic>
      <p:pic>
        <p:nvPicPr>
          <p:cNvPr id="28" name="Imagen 27" descr="Imagen que contiene foto, edificio, diferente, cubierto&#10;&#10;Descripción generada automáticamente">
            <a:extLst>
              <a:ext uri="{FF2B5EF4-FFF2-40B4-BE49-F238E27FC236}">
                <a16:creationId xmlns:a16="http://schemas.microsoft.com/office/drawing/2014/main" id="{51532F75-C908-D3FF-7630-D6B21E9267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46225" y="3212216"/>
            <a:ext cx="1981195" cy="1304390"/>
          </a:xfrm>
          <a:prstGeom prst="rect">
            <a:avLst/>
          </a:prstGeom>
          <a:ln w="28575">
            <a:solidFill>
              <a:srgbClr val="FF0000"/>
            </a:solidFill>
          </a:ln>
        </p:spPr>
      </p:pic>
      <p:pic>
        <p:nvPicPr>
          <p:cNvPr id="29" name="Imagen 28" descr="Imagen que contiene foto, edificio, diferente, cubierto&#10;&#10;Descripción generada automáticamente">
            <a:extLst>
              <a:ext uri="{FF2B5EF4-FFF2-40B4-BE49-F238E27FC236}">
                <a16:creationId xmlns:a16="http://schemas.microsoft.com/office/drawing/2014/main" id="{9B05F425-BF3F-C0DA-0F34-824FE4BD31A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673871" y="1790535"/>
            <a:ext cx="1953549" cy="1304391"/>
          </a:xfrm>
          <a:prstGeom prst="rect">
            <a:avLst/>
          </a:prstGeom>
          <a:ln w="28575">
            <a:solidFill>
              <a:schemeClr val="accent4"/>
            </a:solidFill>
          </a:ln>
        </p:spPr>
      </p:pic>
      <p:sp>
        <p:nvSpPr>
          <p:cNvPr id="12" name="Rectángulo 11">
            <a:extLst>
              <a:ext uri="{FF2B5EF4-FFF2-40B4-BE49-F238E27FC236}">
                <a16:creationId xmlns:a16="http://schemas.microsoft.com/office/drawing/2014/main" id="{B8F4FA25-AEAE-7C27-FFE6-92D9BF658455}"/>
              </a:ext>
            </a:extLst>
          </p:cNvPr>
          <p:cNvSpPr/>
          <p:nvPr/>
        </p:nvSpPr>
        <p:spPr>
          <a:xfrm>
            <a:off x="1322044" y="3449323"/>
            <a:ext cx="1135399" cy="522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2" name="Rectángulo 31">
            <a:extLst>
              <a:ext uri="{FF2B5EF4-FFF2-40B4-BE49-F238E27FC236}">
                <a16:creationId xmlns:a16="http://schemas.microsoft.com/office/drawing/2014/main" id="{F23E8DD2-F721-416A-49F9-C6CE0122DB54}"/>
              </a:ext>
            </a:extLst>
          </p:cNvPr>
          <p:cNvSpPr/>
          <p:nvPr/>
        </p:nvSpPr>
        <p:spPr>
          <a:xfrm>
            <a:off x="1745673" y="1757108"/>
            <a:ext cx="563418" cy="45928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35" name="Grupo 34">
            <a:extLst>
              <a:ext uri="{FF2B5EF4-FFF2-40B4-BE49-F238E27FC236}">
                <a16:creationId xmlns:a16="http://schemas.microsoft.com/office/drawing/2014/main" id="{B848C6FC-DE2E-6329-75D2-53BE92F3E27D}"/>
              </a:ext>
            </a:extLst>
          </p:cNvPr>
          <p:cNvGrpSpPr/>
          <p:nvPr/>
        </p:nvGrpSpPr>
        <p:grpSpPr>
          <a:xfrm>
            <a:off x="5253353" y="622404"/>
            <a:ext cx="6460076" cy="3817076"/>
            <a:chOff x="5246337" y="820919"/>
            <a:chExt cx="5651327" cy="3364601"/>
          </a:xfrm>
        </p:grpSpPr>
        <p:pic>
          <p:nvPicPr>
            <p:cNvPr id="19" name="Imagen 18">
              <a:extLst>
                <a:ext uri="{FF2B5EF4-FFF2-40B4-BE49-F238E27FC236}">
                  <a16:creationId xmlns:a16="http://schemas.microsoft.com/office/drawing/2014/main" id="{C5BA49CC-73AD-CDE4-798B-D7F89BBC159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6337" y="820919"/>
              <a:ext cx="5036782" cy="3364601"/>
            </a:xfrm>
            <a:prstGeom prst="rect">
              <a:avLst/>
            </a:prstGeom>
          </p:spPr>
        </p:pic>
        <p:pic>
          <p:nvPicPr>
            <p:cNvPr id="34" name="Imagen 33">
              <a:extLst>
                <a:ext uri="{FF2B5EF4-FFF2-40B4-BE49-F238E27FC236}">
                  <a16:creationId xmlns:a16="http://schemas.microsoft.com/office/drawing/2014/main" id="{6F3472D2-558A-00D9-9A3E-C6F380CE6D8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356505" y="1082799"/>
              <a:ext cx="541159" cy="3046191"/>
            </a:xfrm>
            <a:prstGeom prst="rect">
              <a:avLst/>
            </a:prstGeom>
          </p:spPr>
        </p:pic>
      </p:grpSp>
      <p:cxnSp>
        <p:nvCxnSpPr>
          <p:cNvPr id="36" name="Conector recto 35">
            <a:extLst>
              <a:ext uri="{FF2B5EF4-FFF2-40B4-BE49-F238E27FC236}">
                <a16:creationId xmlns:a16="http://schemas.microsoft.com/office/drawing/2014/main" id="{D3C7719C-EDD6-65D2-EC4A-35D80D2EC136}"/>
              </a:ext>
            </a:extLst>
          </p:cNvPr>
          <p:cNvCxnSpPr>
            <a:cxnSpLocks/>
          </p:cNvCxnSpPr>
          <p:nvPr/>
        </p:nvCxnSpPr>
        <p:spPr>
          <a:xfrm flipV="1">
            <a:off x="4715111" y="643597"/>
            <a:ext cx="0" cy="5827497"/>
          </a:xfrm>
          <a:prstGeom prst="line">
            <a:avLst/>
          </a:prstGeom>
          <a:ln w="12700"/>
        </p:spPr>
        <p:style>
          <a:lnRef idx="1">
            <a:schemeClr val="dk1"/>
          </a:lnRef>
          <a:fillRef idx="0">
            <a:schemeClr val="dk1"/>
          </a:fillRef>
          <a:effectRef idx="0">
            <a:schemeClr val="dk1"/>
          </a:effectRef>
          <a:fontRef idx="minor">
            <a:schemeClr val="tx1"/>
          </a:fontRef>
        </p:style>
      </p:cxnSp>
      <p:sp>
        <p:nvSpPr>
          <p:cNvPr id="39" name="CuadroTexto 38">
            <a:extLst>
              <a:ext uri="{FF2B5EF4-FFF2-40B4-BE49-F238E27FC236}">
                <a16:creationId xmlns:a16="http://schemas.microsoft.com/office/drawing/2014/main" id="{04478F23-3D8E-6126-9A12-B5D175326B01}"/>
              </a:ext>
            </a:extLst>
          </p:cNvPr>
          <p:cNvSpPr txBox="1"/>
          <p:nvPr/>
        </p:nvSpPr>
        <p:spPr>
          <a:xfrm>
            <a:off x="4860401" y="4528136"/>
            <a:ext cx="7245981" cy="2062103"/>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Rock composition explains the measured thermal conductivity change.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sym typeface="Wingdings" panose="05000000000000000000" pitchFamily="2" charset="2"/>
              </a:rPr>
              <a:t>Fold core carbonates, low conductive zone.</a:t>
            </a:r>
          </a:p>
          <a:p>
            <a:r>
              <a:rPr lang="en-US" sz="1600" dirty="0">
                <a:latin typeface="Arial" panose="020B0604020202020204" pitchFamily="34" charset="0"/>
                <a:cs typeface="Arial" panose="020B0604020202020204" pitchFamily="34" charset="0"/>
              </a:rPr>
              <a:t>Fold limbs </a:t>
            </a:r>
            <a:r>
              <a:rPr lang="en-US" sz="1600" dirty="0">
                <a:latin typeface="Arial" panose="020B0604020202020204" pitchFamily="34" charset="0"/>
                <a:cs typeface="Arial" panose="020B0604020202020204" pitchFamily="34" charset="0"/>
                <a:sym typeface="Wingdings" panose="05000000000000000000" pitchFamily="2" charset="2"/>
              </a:rPr>
              <a:t> detrital rocks, high conductive zone. </a:t>
            </a:r>
          </a:p>
          <a:p>
            <a:endParaRPr lang="en-US" sz="1600" dirty="0">
              <a:latin typeface="Arial" panose="020B0604020202020204" pitchFamily="34" charset="0"/>
              <a:cs typeface="Arial" panose="020B0604020202020204" pitchFamily="34" charset="0"/>
              <a:sym typeface="Wingdings" panose="05000000000000000000" pitchFamily="2" charset="2"/>
            </a:endParaRPr>
          </a:p>
          <a:p>
            <a:r>
              <a:rPr lang="en-US" sz="1600" dirty="0">
                <a:latin typeface="Arial" panose="020B0604020202020204" pitchFamily="34" charset="0"/>
                <a:cs typeface="Arial" panose="020B0604020202020204" pitchFamily="34" charset="0"/>
                <a:sym typeface="Wingdings" panose="05000000000000000000" pitchFamily="2" charset="2"/>
              </a:rPr>
              <a:t>The most conductive components (quartz and dolostone) depend on </a:t>
            </a:r>
          </a:p>
          <a:p>
            <a:r>
              <a:rPr lang="en-US" sz="1600" dirty="0">
                <a:latin typeface="Arial" panose="020B0604020202020204" pitchFamily="34" charset="0"/>
                <a:cs typeface="Arial" panose="020B0604020202020204" pitchFamily="34" charset="0"/>
                <a:sym typeface="Wingdings" panose="05000000000000000000" pitchFamily="2" charset="2"/>
              </a:rPr>
              <a:t>the structural unit that was uplifted and eroded during the formation </a:t>
            </a:r>
          </a:p>
          <a:p>
            <a:r>
              <a:rPr lang="en-US" sz="1600" dirty="0">
                <a:latin typeface="Arial" panose="020B0604020202020204" pitchFamily="34" charset="0"/>
                <a:cs typeface="Arial" panose="020B0604020202020204" pitchFamily="34" charset="0"/>
                <a:sym typeface="Wingdings" panose="05000000000000000000" pitchFamily="2" charset="2"/>
              </a:rPr>
              <a:t>of each synorogenic unit  indirect control of thrusting over </a:t>
            </a:r>
            <a:r>
              <a:rPr lang="en-US" sz="1600" dirty="0" err="1">
                <a:latin typeface="Arial" panose="020B0604020202020204" pitchFamily="34" charset="0"/>
                <a:cs typeface="Arial" panose="020B0604020202020204" pitchFamily="34" charset="0"/>
                <a:sym typeface="Wingdings" panose="05000000000000000000" pitchFamily="2" charset="2"/>
              </a:rPr>
              <a:t>petrothermics</a:t>
            </a:r>
            <a:r>
              <a:rPr lang="en-US" sz="1600" dirty="0">
                <a:latin typeface="Arial" panose="020B0604020202020204" pitchFamily="34" charset="0"/>
                <a:cs typeface="Arial" panose="020B0604020202020204" pitchFamily="34" charset="0"/>
                <a:sym typeface="Wingdings" panose="05000000000000000000" pitchFamily="2" charset="2"/>
              </a:rPr>
              <a:t>.</a:t>
            </a:r>
            <a:endParaRPr lang="en-US" sz="1600"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299E59E2-C9C2-E06F-D68A-94929386BFC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2209841241"/>
      </p:ext>
    </p:extLst>
  </p:cSld>
  <p:clrMapOvr>
    <a:masterClrMapping/>
  </p:clrMapOvr>
  <mc:AlternateContent xmlns:mc="http://schemas.openxmlformats.org/markup-compatibility/2006" xmlns:p14="http://schemas.microsoft.com/office/powerpoint/2010/main">
    <mc:Choice Requires="p14">
      <p:transition spd="slow" p14:dur="2000" advTm="71574"/>
    </mc:Choice>
    <mc:Fallback xmlns="">
      <p:transition spd="slow" advTm="7157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179084E-BC54-4408-90F4-5F33938B3365}"/>
              </a:ext>
            </a:extLst>
          </p:cNvPr>
          <p:cNvSpPr txBox="1">
            <a:spLocks/>
          </p:cNvSpPr>
          <p:nvPr/>
        </p:nvSpPr>
        <p:spPr>
          <a:xfrm>
            <a:off x="154837" y="0"/>
            <a:ext cx="11882325" cy="588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accent1">
                    <a:lumMod val="50000"/>
                  </a:schemeClr>
                </a:solidFill>
                <a:latin typeface="Arial" panose="020B0604020202020204" pitchFamily="34" charset="0"/>
                <a:cs typeface="Arial" panose="020B0604020202020204" pitchFamily="34" charset="0"/>
              </a:rPr>
              <a:t>Conclusions</a:t>
            </a:r>
          </a:p>
        </p:txBody>
      </p:sp>
      <p:sp>
        <p:nvSpPr>
          <p:cNvPr id="2" name="CuadroTexto 1">
            <a:extLst>
              <a:ext uri="{FF2B5EF4-FFF2-40B4-BE49-F238E27FC236}">
                <a16:creationId xmlns:a16="http://schemas.microsoft.com/office/drawing/2014/main" id="{2E7E7E94-9F39-97AD-C434-91C52619344C}"/>
              </a:ext>
            </a:extLst>
          </p:cNvPr>
          <p:cNvSpPr txBox="1"/>
          <p:nvPr/>
        </p:nvSpPr>
        <p:spPr>
          <a:xfrm>
            <a:off x="154836" y="1746488"/>
            <a:ext cx="11882325" cy="3365024"/>
          </a:xfrm>
          <a:prstGeom prst="rect">
            <a:avLst/>
          </a:prstGeom>
          <a:noFill/>
        </p:spPr>
        <p:txBody>
          <a:bodyPr wrap="square" rtlCol="0">
            <a:spAutoFit/>
          </a:bodyPr>
          <a:lstStyle/>
          <a:p>
            <a:pPr marL="342900" indent="-342900" algn="just">
              <a:lnSpc>
                <a:spcPct val="150000"/>
              </a:lnSpc>
              <a:buFont typeface="+mj-lt"/>
              <a:buAutoNum type="arabicPeriod"/>
            </a:pPr>
            <a:r>
              <a:rPr lang="en-US" b="1" dirty="0">
                <a:latin typeface="Arial" panose="020B0604020202020204" pitchFamily="34" charset="0"/>
                <a:cs typeface="Arial" panose="020B0604020202020204" pitchFamily="34" charset="0"/>
              </a:rPr>
              <a:t>The Oliana anticline will constitute a petrothermal reservoir</a:t>
            </a:r>
            <a:r>
              <a:rPr lang="en-US" dirty="0">
                <a:latin typeface="Arial" panose="020B0604020202020204" pitchFamily="34" charset="0"/>
                <a:cs typeface="Arial" panose="020B0604020202020204" pitchFamily="34" charset="0"/>
              </a:rPr>
              <a:t> because of the low rock permeability (in the order of 10</a:t>
            </a:r>
            <a:r>
              <a:rPr lang="en-US" baseline="30000" dirty="0">
                <a:latin typeface="Arial" panose="020B0604020202020204" pitchFamily="34" charset="0"/>
                <a:cs typeface="Arial" panose="020B0604020202020204" pitchFamily="34" charset="0"/>
              </a:rPr>
              <a:t>-19</a:t>
            </a:r>
            <a:r>
              <a:rPr lang="en-US" dirty="0">
                <a:latin typeface="Arial" panose="020B0604020202020204" pitchFamily="34" charset="0"/>
                <a:cs typeface="Arial" panose="020B0604020202020204" pitchFamily="34" charset="0"/>
              </a:rPr>
              <a:t> to 10</a:t>
            </a:r>
            <a:r>
              <a:rPr lang="en-US" baseline="30000" dirty="0">
                <a:latin typeface="Arial" panose="020B0604020202020204" pitchFamily="34" charset="0"/>
                <a:cs typeface="Arial" panose="020B0604020202020204" pitchFamily="34" charset="0"/>
              </a:rPr>
              <a:t>-13</a:t>
            </a:r>
            <a:r>
              <a:rPr lang="en-US" dirty="0">
                <a:latin typeface="Arial" panose="020B0604020202020204" pitchFamily="34" charset="0"/>
                <a:cs typeface="Arial" panose="020B0604020202020204" pitchFamily="34" charset="0"/>
              </a:rPr>
              <a:t> m</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a:t>
            </a:r>
          </a:p>
          <a:p>
            <a:pPr marL="342900" indent="-342900" algn="just">
              <a:lnSpc>
                <a:spcPct val="150000"/>
              </a:lnSpc>
              <a:buFont typeface="+mj-lt"/>
              <a:buAutoNum type="arabicPeriod"/>
            </a:pPr>
            <a:r>
              <a:rPr lang="en-US" b="1" dirty="0">
                <a:latin typeface="Arial" panose="020B0604020202020204" pitchFamily="34" charset="0"/>
                <a:cs typeface="Arial" panose="020B0604020202020204" pitchFamily="34" charset="0"/>
              </a:rPr>
              <a:t>Thrusting controlled the petrophysics of the Oliana anticline</a:t>
            </a:r>
            <a:r>
              <a:rPr lang="en-US" dirty="0">
                <a:latin typeface="Arial" panose="020B0604020202020204" pitchFamily="34" charset="0"/>
                <a:cs typeface="Arial" panose="020B0604020202020204" pitchFamily="34" charset="0"/>
              </a:rPr>
              <a:t>. The most permeable and least porous fold sector is the northern limb, because of the intense fracturing and calcite cementation delivered from </a:t>
            </a:r>
            <a:r>
              <a:rPr lang="en-US" dirty="0" err="1">
                <a:latin typeface="Arial" panose="020B0604020202020204" pitchFamily="34" charset="0"/>
                <a:cs typeface="Arial" panose="020B0604020202020204" pitchFamily="34" charset="0"/>
              </a:rPr>
              <a:t>tectònic</a:t>
            </a:r>
            <a:r>
              <a:rPr lang="en-US" dirty="0">
                <a:latin typeface="Arial" panose="020B0604020202020204" pitchFamily="34" charset="0"/>
                <a:cs typeface="Arial" panose="020B0604020202020204" pitchFamily="34" charset="0"/>
              </a:rPr>
              <a:t> stresses and fluid circulation. In contrast, the Southern limb displays low permeabilities and high porosity because of the lack of fracturing and calcite cementation in this sector.</a:t>
            </a:r>
          </a:p>
          <a:p>
            <a:pPr marL="342900" indent="-342900" algn="just">
              <a:lnSpc>
                <a:spcPct val="150000"/>
              </a:lnSpc>
              <a:buFont typeface="+mj-lt"/>
              <a:buAutoNum type="arabicPeriod"/>
            </a:pPr>
            <a:r>
              <a:rPr lang="en-US" b="1" dirty="0">
                <a:latin typeface="Arial" panose="020B0604020202020204" pitchFamily="34" charset="0"/>
                <a:cs typeface="Arial" panose="020B0604020202020204" pitchFamily="34" charset="0"/>
              </a:rPr>
              <a:t>Thrusting indirectly controls the composition of the detrital succession in Oliana </a:t>
            </a:r>
            <a:r>
              <a:rPr lang="en-US" dirty="0">
                <a:latin typeface="Arial" panose="020B0604020202020204" pitchFamily="34" charset="0"/>
                <a:cs typeface="Arial" panose="020B0604020202020204" pitchFamily="34" charset="0"/>
              </a:rPr>
              <a:t>leading to changes in the thermal conductivity of sandstones and conglomerates of different synorogenic units.</a:t>
            </a:r>
          </a:p>
        </p:txBody>
      </p:sp>
      <p:pic>
        <p:nvPicPr>
          <p:cNvPr id="5" name="Imagen 4">
            <a:extLst>
              <a:ext uri="{FF2B5EF4-FFF2-40B4-BE49-F238E27FC236}">
                <a16:creationId xmlns:a16="http://schemas.microsoft.com/office/drawing/2014/main" id="{C70EDB7A-F314-2D95-B452-ACCE839BD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2107279930"/>
      </p:ext>
    </p:extLst>
  </p:cSld>
  <p:clrMapOvr>
    <a:masterClrMapping/>
  </p:clrMapOvr>
  <mc:AlternateContent xmlns:mc="http://schemas.openxmlformats.org/markup-compatibility/2006" xmlns:p14="http://schemas.microsoft.com/office/powerpoint/2010/main">
    <mc:Choice Requires="p14">
      <p:transition spd="slow" p14:dur="2000" advTm="67422"/>
    </mc:Choice>
    <mc:Fallback xmlns="">
      <p:transition spd="slow" advTm="6742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43C9B7-BC71-42D6-A1D1-409688114294}"/>
              </a:ext>
            </a:extLst>
          </p:cNvPr>
          <p:cNvSpPr>
            <a:spLocks noGrp="1"/>
          </p:cNvSpPr>
          <p:nvPr>
            <p:ph type="title"/>
          </p:nvPr>
        </p:nvSpPr>
        <p:spPr>
          <a:xfrm>
            <a:off x="3523762" y="1038673"/>
            <a:ext cx="5144472" cy="1325563"/>
          </a:xfrm>
        </p:spPr>
        <p:txBody>
          <a:bodyPr>
            <a:normAutofit/>
          </a:bodyPr>
          <a:lstStyle/>
          <a:p>
            <a:r>
              <a:rPr lang="es-ES" sz="2800" b="1" dirty="0" err="1">
                <a:solidFill>
                  <a:srgbClr val="002060"/>
                </a:solidFill>
                <a:latin typeface="Arial" panose="020B0604020202020204" pitchFamily="34" charset="0"/>
                <a:cs typeface="Arial" panose="020B0604020202020204" pitchFamily="34" charset="0"/>
              </a:rPr>
              <a:t>Thank</a:t>
            </a:r>
            <a:r>
              <a:rPr lang="es-ES" sz="2800" b="1" dirty="0">
                <a:solidFill>
                  <a:srgbClr val="002060"/>
                </a:solidFill>
                <a:latin typeface="Arial" panose="020B0604020202020204" pitchFamily="34" charset="0"/>
                <a:cs typeface="Arial" panose="020B0604020202020204" pitchFamily="34" charset="0"/>
              </a:rPr>
              <a:t> </a:t>
            </a:r>
            <a:r>
              <a:rPr lang="es-ES" sz="2800" b="1" dirty="0" err="1">
                <a:solidFill>
                  <a:srgbClr val="002060"/>
                </a:solidFill>
                <a:latin typeface="Arial" panose="020B0604020202020204" pitchFamily="34" charset="0"/>
                <a:cs typeface="Arial" panose="020B0604020202020204" pitchFamily="34" charset="0"/>
              </a:rPr>
              <a:t>you</a:t>
            </a:r>
            <a:r>
              <a:rPr lang="es-ES" sz="2800" b="1" dirty="0">
                <a:solidFill>
                  <a:srgbClr val="002060"/>
                </a:solidFill>
                <a:latin typeface="Arial" panose="020B0604020202020204" pitchFamily="34" charset="0"/>
                <a:cs typeface="Arial" panose="020B0604020202020204" pitchFamily="34" charset="0"/>
              </a:rPr>
              <a:t> </a:t>
            </a:r>
            <a:r>
              <a:rPr lang="es-ES" sz="2800" b="1" dirty="0" err="1">
                <a:solidFill>
                  <a:srgbClr val="002060"/>
                </a:solidFill>
                <a:latin typeface="Arial" panose="020B0604020202020204" pitchFamily="34" charset="0"/>
                <a:cs typeface="Arial" panose="020B0604020202020204" pitchFamily="34" charset="0"/>
              </a:rPr>
              <a:t>for</a:t>
            </a:r>
            <a:r>
              <a:rPr lang="es-ES" sz="2800" b="1" dirty="0">
                <a:solidFill>
                  <a:srgbClr val="002060"/>
                </a:solidFill>
                <a:latin typeface="Arial" panose="020B0604020202020204" pitchFamily="34" charset="0"/>
                <a:cs typeface="Arial" panose="020B0604020202020204" pitchFamily="34" charset="0"/>
              </a:rPr>
              <a:t> </a:t>
            </a:r>
            <a:r>
              <a:rPr lang="es-ES" sz="2800" b="1" dirty="0" err="1">
                <a:solidFill>
                  <a:srgbClr val="002060"/>
                </a:solidFill>
                <a:latin typeface="Arial" panose="020B0604020202020204" pitchFamily="34" charset="0"/>
                <a:cs typeface="Arial" panose="020B0604020202020204" pitchFamily="34" charset="0"/>
              </a:rPr>
              <a:t>your</a:t>
            </a:r>
            <a:r>
              <a:rPr lang="es-ES" sz="2800" b="1" dirty="0">
                <a:solidFill>
                  <a:srgbClr val="002060"/>
                </a:solidFill>
                <a:latin typeface="Arial" panose="020B0604020202020204" pitchFamily="34" charset="0"/>
                <a:cs typeface="Arial" panose="020B0604020202020204" pitchFamily="34" charset="0"/>
              </a:rPr>
              <a:t> </a:t>
            </a:r>
            <a:r>
              <a:rPr lang="es-ES" sz="2800" b="1" dirty="0" err="1">
                <a:solidFill>
                  <a:srgbClr val="002060"/>
                </a:solidFill>
                <a:latin typeface="Arial" panose="020B0604020202020204" pitchFamily="34" charset="0"/>
                <a:cs typeface="Arial" panose="020B0604020202020204" pitchFamily="34" charset="0"/>
              </a:rPr>
              <a:t>attention</a:t>
            </a:r>
            <a:r>
              <a:rPr lang="es-ES" sz="2800" b="1" dirty="0">
                <a:solidFill>
                  <a:srgbClr val="002060"/>
                </a:solidFill>
                <a:latin typeface="Arial" panose="020B0604020202020204" pitchFamily="34" charset="0"/>
                <a:cs typeface="Arial" panose="020B0604020202020204" pitchFamily="34" charset="0"/>
              </a:rPr>
              <a:t>!</a:t>
            </a:r>
            <a:endParaRPr lang="en-GB" sz="2800" b="1" dirty="0">
              <a:solidFill>
                <a:srgbClr val="002060"/>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08AEB55E-3E38-4EF3-5B63-4A0C8B0116B4}"/>
              </a:ext>
            </a:extLst>
          </p:cNvPr>
          <p:cNvSpPr txBox="1"/>
          <p:nvPr/>
        </p:nvSpPr>
        <p:spPr>
          <a:xfrm>
            <a:off x="3170772" y="2240703"/>
            <a:ext cx="5850452" cy="923330"/>
          </a:xfrm>
          <a:prstGeom prst="rect">
            <a:avLst/>
          </a:prstGeom>
          <a:noFill/>
        </p:spPr>
        <p:txBody>
          <a:bodyPr wrap="square" rtlCol="0">
            <a:spAutoFit/>
          </a:bodyPr>
          <a:lstStyle/>
          <a:p>
            <a:r>
              <a:rPr lang="ca-ES" dirty="0" err="1">
                <a:latin typeface="Arial" panose="020B0604020202020204" pitchFamily="34" charset="0"/>
                <a:cs typeface="Arial" panose="020B0604020202020204" pitchFamily="34" charset="0"/>
              </a:rPr>
              <a:t>Please</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don´t</a:t>
            </a:r>
            <a:r>
              <a:rPr lang="ca-ES" dirty="0">
                <a:latin typeface="Arial" panose="020B0604020202020204" pitchFamily="34" charset="0"/>
                <a:cs typeface="Arial" panose="020B0604020202020204" pitchFamily="34" charset="0"/>
              </a:rPr>
              <a:t> </a:t>
            </a:r>
            <a:r>
              <a:rPr lang="ca-ES" dirty="0" err="1">
                <a:latin typeface="Arial" panose="020B0604020202020204" pitchFamily="34" charset="0"/>
                <a:cs typeface="Arial" panose="020B0604020202020204" pitchFamily="34" charset="0"/>
              </a:rPr>
              <a:t>hesitate</a:t>
            </a:r>
            <a:r>
              <a:rPr lang="ca-ES" dirty="0">
                <a:latin typeface="Arial" panose="020B0604020202020204" pitchFamily="34" charset="0"/>
                <a:cs typeface="Arial" panose="020B0604020202020204" pitchFamily="34" charset="0"/>
              </a:rPr>
              <a:t> to </a:t>
            </a:r>
            <a:r>
              <a:rPr lang="ca-ES" dirty="0" err="1">
                <a:latin typeface="Arial" panose="020B0604020202020204" pitchFamily="34" charset="0"/>
                <a:cs typeface="Arial" panose="020B0604020202020204" pitchFamily="34" charset="0"/>
              </a:rPr>
              <a:t>contact</a:t>
            </a:r>
            <a:r>
              <a:rPr lang="ca-ES" dirty="0">
                <a:latin typeface="Arial" panose="020B0604020202020204" pitchFamily="34" charset="0"/>
                <a:cs typeface="Arial" panose="020B0604020202020204" pitchFamily="34" charset="0"/>
              </a:rPr>
              <a:t> me </a:t>
            </a:r>
            <a:r>
              <a:rPr lang="ca-ES" dirty="0" err="1">
                <a:latin typeface="Arial" panose="020B0604020202020204" pitchFamily="34" charset="0"/>
                <a:cs typeface="Arial" panose="020B0604020202020204" pitchFamily="34" charset="0"/>
              </a:rPr>
              <a:t>with</a:t>
            </a:r>
            <a:r>
              <a:rPr lang="ca-ES" dirty="0">
                <a:latin typeface="Arial" panose="020B0604020202020204" pitchFamily="34" charset="0"/>
                <a:cs typeface="Arial" panose="020B0604020202020204" pitchFamily="34" charset="0"/>
              </a:rPr>
              <a:t> any </a:t>
            </a:r>
            <a:r>
              <a:rPr lang="ca-ES" dirty="0" err="1">
                <a:latin typeface="Arial" panose="020B0604020202020204" pitchFamily="34" charset="0"/>
                <a:cs typeface="Arial" panose="020B0604020202020204" pitchFamily="34" charset="0"/>
              </a:rPr>
              <a:t>questions</a:t>
            </a:r>
            <a:r>
              <a:rPr lang="ca-ES" dirty="0">
                <a:latin typeface="Arial" panose="020B0604020202020204" pitchFamily="34" charset="0"/>
                <a:cs typeface="Arial" panose="020B0604020202020204" pitchFamily="34" charset="0"/>
              </a:rPr>
              <a:t>:</a:t>
            </a:r>
          </a:p>
          <a:p>
            <a:pPr algn="ctr"/>
            <a:endParaRPr lang="ca-ES" dirty="0">
              <a:latin typeface="Arial" panose="020B0604020202020204" pitchFamily="34" charset="0"/>
              <a:cs typeface="Arial" panose="020B0604020202020204" pitchFamily="34" charset="0"/>
            </a:endParaRPr>
          </a:p>
          <a:p>
            <a:pPr algn="ctr"/>
            <a:r>
              <a:rPr lang="ca-ES" dirty="0">
                <a:latin typeface="Arial" panose="020B0604020202020204" pitchFamily="34" charset="0"/>
                <a:cs typeface="Arial" panose="020B0604020202020204" pitchFamily="34" charset="0"/>
              </a:rPr>
              <a:t>pramirezperez@ub.edu</a:t>
            </a:r>
          </a:p>
        </p:txBody>
      </p:sp>
      <p:sp>
        <p:nvSpPr>
          <p:cNvPr id="8" name="CuadroTexto 7">
            <a:extLst>
              <a:ext uri="{FF2B5EF4-FFF2-40B4-BE49-F238E27FC236}">
                <a16:creationId xmlns:a16="http://schemas.microsoft.com/office/drawing/2014/main" id="{7C25B444-7DDF-E0C5-0CF0-DB0A1FA10B66}"/>
              </a:ext>
            </a:extLst>
          </p:cNvPr>
          <p:cNvSpPr txBox="1"/>
          <p:nvPr/>
        </p:nvSpPr>
        <p:spPr>
          <a:xfrm>
            <a:off x="333790" y="5771225"/>
            <a:ext cx="11524421" cy="738664"/>
          </a:xfrm>
          <a:prstGeom prst="rect">
            <a:avLst/>
          </a:prstGeom>
          <a:noFill/>
        </p:spPr>
        <p:txBody>
          <a:bodyPr wrap="square">
            <a:spAutoFit/>
          </a:bodyPr>
          <a:lstStyle/>
          <a:p>
            <a:r>
              <a:rPr lang="en-GB" sz="1400" b="1" i="0" dirty="0">
                <a:effectLst/>
                <a:latin typeface="Arial" panose="020B0604020202020204" pitchFamily="34" charset="0"/>
                <a:cs typeface="Arial" panose="020B0604020202020204" pitchFamily="34" charset="0"/>
              </a:rPr>
              <a:t>How to cite: </a:t>
            </a:r>
            <a:r>
              <a:rPr lang="en-GB" sz="1400" b="0" i="0" dirty="0">
                <a:effectLst/>
                <a:latin typeface="Arial" panose="020B0604020202020204" pitchFamily="34" charset="0"/>
                <a:cs typeface="Arial" panose="020B0604020202020204" pitchFamily="34" charset="0"/>
              </a:rPr>
              <a:t>Ramirez-Perez, P., Cantarero, I., Muñoz-López, D., Sizun, J. P., and Travé, A.: Geological characterisation of the Oliana anticline, an analogue of a geothermal reservoir (South Pyrenees), EGU General Assembly 2022, Vienna, Austria, 23–27 May 2022, EGU22-12104, https://doi.org/10.5194/egusphere-egu22-12104, 2022.</a:t>
            </a:r>
            <a:endParaRPr lang="ca-ES" sz="1400" dirty="0">
              <a:latin typeface="Arial" panose="020B0604020202020204" pitchFamily="34" charset="0"/>
              <a:cs typeface="Arial" panose="020B0604020202020204" pitchFamily="34" charset="0"/>
            </a:endParaRPr>
          </a:p>
        </p:txBody>
      </p:sp>
      <p:pic>
        <p:nvPicPr>
          <p:cNvPr id="9" name="Imagen 8" descr="Código QR&#10;&#10;Descripción generada automáticamente">
            <a:extLst>
              <a:ext uri="{FF2B5EF4-FFF2-40B4-BE49-F238E27FC236}">
                <a16:creationId xmlns:a16="http://schemas.microsoft.com/office/drawing/2014/main" id="{49FE30B6-F22D-E863-1C7C-62B615032A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3999" y="3367976"/>
            <a:ext cx="1864001" cy="1864001"/>
          </a:xfrm>
          <a:prstGeom prst="rect">
            <a:avLst/>
          </a:prstGeom>
          <a:ln>
            <a:solidFill>
              <a:schemeClr val="tx1"/>
            </a:solidFill>
          </a:ln>
        </p:spPr>
      </p:pic>
      <p:pic>
        <p:nvPicPr>
          <p:cNvPr id="7" name="Imagen 6">
            <a:extLst>
              <a:ext uri="{FF2B5EF4-FFF2-40B4-BE49-F238E27FC236}">
                <a16:creationId xmlns:a16="http://schemas.microsoft.com/office/drawing/2014/main" id="{AB10D741-4426-482E-8E67-A3B5AC3A5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84660" y="46180"/>
            <a:ext cx="1661160" cy="472767"/>
          </a:xfrm>
          <a:prstGeom prst="rect">
            <a:avLst/>
          </a:prstGeom>
        </p:spPr>
      </p:pic>
    </p:spTree>
    <p:extLst>
      <p:ext uri="{BB962C8B-B14F-4D97-AF65-F5344CB8AC3E}">
        <p14:creationId xmlns:p14="http://schemas.microsoft.com/office/powerpoint/2010/main" val="602724047"/>
      </p:ext>
    </p:extLst>
  </p:cSld>
  <p:clrMapOvr>
    <a:masterClrMapping/>
  </p:clrMapOvr>
  <mc:AlternateContent xmlns:mc="http://schemas.openxmlformats.org/markup-compatibility/2006" xmlns:p14="http://schemas.microsoft.com/office/powerpoint/2010/main">
    <mc:Choice Requires="p14">
      <p:transition spd="slow" p14:dur="2000" advTm="3609"/>
    </mc:Choice>
    <mc:Fallback xmlns="">
      <p:transition spd="slow" advTm="3609"/>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6279</TotalTime>
  <Words>656</Words>
  <Application>Microsoft Office PowerPoint</Application>
  <PresentationFormat>Panorámica</PresentationFormat>
  <Paragraphs>90</Paragraphs>
  <Slides>8</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vt:i4>
      </vt:variant>
    </vt:vector>
  </HeadingPairs>
  <TitlesOfParts>
    <vt:vector size="12" baseType="lpstr">
      <vt:lpstr>Arial</vt:lpstr>
      <vt:lpstr>Calibri</vt:lpstr>
      <vt:lpstr>Calibri Light</vt:lpstr>
      <vt:lpstr>Tema de Office</vt:lpstr>
      <vt:lpstr>Geological characterization of the Oliana anticline, an analog of a geothermal reservoir (South Pyrenees)</vt:lpstr>
      <vt:lpstr>Presentación de PowerPoint</vt:lpstr>
      <vt:lpstr>Presentación de PowerPoint</vt:lpstr>
      <vt:lpstr>Presentación de PowerPoint</vt:lpstr>
      <vt:lpstr>Presentación de PowerPoint</vt:lpstr>
      <vt:lpstr>Presentación de PowerPoint</vt:lpstr>
      <vt:lpstr>Presentación de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Sequential fluid migration along a fold and thrust belt: SE Pyrenees from Late Cretaceous to Oligocene</dc:title>
  <dc:creator>Irene</dc:creator>
  <cp:lastModifiedBy>PEDRO RAMIREZ PEREZ</cp:lastModifiedBy>
  <cp:revision>182</cp:revision>
  <dcterms:created xsi:type="dcterms:W3CDTF">2018-03-07T16:38:15Z</dcterms:created>
  <dcterms:modified xsi:type="dcterms:W3CDTF">2022-05-25T22:07:25Z</dcterms:modified>
</cp:coreProperties>
</file>