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67" r:id="rId3"/>
    <p:sldId id="268" r:id="rId4"/>
    <p:sldId id="257" r:id="rId5"/>
    <p:sldId id="271" r:id="rId6"/>
    <p:sldId id="261" r:id="rId7"/>
    <p:sldId id="265" r:id="rId8"/>
    <p:sldId id="266" r:id="rId9"/>
    <p:sldId id="258" r:id="rId10"/>
    <p:sldId id="260" r:id="rId11"/>
    <p:sldId id="269" r:id="rId12"/>
    <p:sldId id="270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ckelford, Annie" initials="OA" lastIdx="16" clrIdx="0">
    <p:extLst>
      <p:ext uri="{19B8F6BF-5375-455C-9EA6-DF929625EA0E}">
        <p15:presenceInfo xmlns:p15="http://schemas.microsoft.com/office/powerpoint/2012/main" userId="S::Annie.Ockelford@environment-agency.gov.uk::09b5c3de-cb51-462d-9399-28f2677f44d4" providerId="AD"/>
      </p:ext>
    </p:extLst>
  </p:cmAuthor>
  <p:cmAuthor id="2" name="Karolina Skalska" initials="KS" lastIdx="19" clrIdx="1">
    <p:extLst>
      <p:ext uri="{19B8F6BF-5375-455C-9EA6-DF929625EA0E}">
        <p15:presenceInfo xmlns:p15="http://schemas.microsoft.com/office/powerpoint/2012/main" userId="d7b2c2aec55cc8db" providerId="Windows Live"/>
      </p:ext>
    </p:extLst>
  </p:cmAuthor>
  <p:cmAuthor id="3" name="James Ebdon" initials="JE" lastIdx="11" clrIdx="2">
    <p:extLst>
      <p:ext uri="{19B8F6BF-5375-455C-9EA6-DF929625EA0E}">
        <p15:presenceInfo xmlns:p15="http://schemas.microsoft.com/office/powerpoint/2012/main" userId="S::je3@brighton.ac.uk::cdafbcbf-f5da-4b05-9f3d-94d3b5d809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000"/>
    <a:srgbClr val="5FC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udge\Downloads\ftir_environment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22808260078601"/>
          <c:y val="9.8887430634363394E-2"/>
          <c:w val="0.86161618744237645"/>
          <c:h val="0.658156810789378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Sheet1!$T$3</c:f>
              <c:strCache>
                <c:ptCount val="1"/>
                <c:pt idx="0">
                  <c:v>PE</c:v>
                </c:pt>
              </c:strCache>
            </c:strRef>
          </c:tx>
          <c:spPr>
            <a:pattFill prst="pct90">
              <a:fgClr>
                <a:srgbClr val="00B0F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Sheet1!$U$1:$W$1</c:f>
              <c:strCache>
                <c:ptCount val="3"/>
                <c:pt idx="0">
                  <c:v>Rural</c:v>
                </c:pt>
                <c:pt idx="1">
                  <c:v>Urban</c:v>
                </c:pt>
                <c:pt idx="2">
                  <c:v>Industrial</c:v>
                </c:pt>
              </c:strCache>
            </c:strRef>
          </c:cat>
          <c:val>
            <c:numRef>
              <c:f>Sheet1!$U$3:$W$3</c:f>
              <c:numCache>
                <c:formatCode>General</c:formatCode>
                <c:ptCount val="3"/>
                <c:pt idx="0">
                  <c:v>20</c:v>
                </c:pt>
                <c:pt idx="1">
                  <c:v>39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07-4A46-8009-DF4192EB1310}"/>
            </c:ext>
          </c:extLst>
        </c:ser>
        <c:ser>
          <c:idx val="8"/>
          <c:order val="1"/>
          <c:tx>
            <c:strRef>
              <c:f>Sheet1!$T$28</c:f>
              <c:strCache>
                <c:ptCount val="1"/>
                <c:pt idx="0">
                  <c:v>Acrylates</c:v>
                </c:pt>
              </c:strCache>
            </c:strRef>
          </c:tx>
          <c:spPr>
            <a:solidFill>
              <a:srgbClr val="002060"/>
            </a:solidFill>
            <a:ln w="6350">
              <a:solidFill>
                <a:schemeClr val="tx1"/>
              </a:solidFill>
            </a:ln>
            <a:effectLst/>
          </c:spPr>
          <c:invertIfNegative val="0"/>
          <c:val>
            <c:numRef>
              <c:f>Sheet1!$U$28:$W$28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07-4A46-8009-DF4192EB1310}"/>
            </c:ext>
          </c:extLst>
        </c:ser>
        <c:ser>
          <c:idx val="13"/>
          <c:order val="2"/>
          <c:tx>
            <c:strRef>
              <c:f>Sheet1!$T$17</c:f>
              <c:strCache>
                <c:ptCount val="1"/>
                <c:pt idx="0">
                  <c:v>PBT</c:v>
                </c:pt>
              </c:strCache>
            </c:strRef>
          </c:tx>
          <c:spPr>
            <a:solidFill>
              <a:srgbClr val="0070C0"/>
            </a:solidFill>
            <a:ln w="6350">
              <a:solidFill>
                <a:schemeClr val="tx1"/>
              </a:solidFill>
            </a:ln>
            <a:effectLst/>
          </c:spPr>
          <c:invertIfNegative val="0"/>
          <c:val>
            <c:numRef>
              <c:f>Sheet1!$U$17:$W$17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07-4A46-8009-DF4192EB1310}"/>
            </c:ext>
          </c:extLst>
        </c:ser>
        <c:ser>
          <c:idx val="3"/>
          <c:order val="3"/>
          <c:tx>
            <c:strRef>
              <c:f>Sheet1!$T$6</c:f>
              <c:strCache>
                <c:ptCount val="1"/>
                <c:pt idx="0">
                  <c:v>PDP</c:v>
                </c:pt>
              </c:strCache>
            </c:strRef>
          </c:tx>
          <c:spPr>
            <a:solidFill>
              <a:schemeClr val="tx1"/>
            </a:solidFill>
            <a:ln w="6350">
              <a:solidFill>
                <a:schemeClr val="tx1"/>
              </a:solidFill>
            </a:ln>
            <a:effectLst/>
          </c:spPr>
          <c:invertIfNegative val="0"/>
          <c:val>
            <c:numRef>
              <c:f>Sheet1!$U$6:$W$6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07-4A46-8009-DF4192EB1310}"/>
            </c:ext>
          </c:extLst>
        </c:ser>
        <c:ser>
          <c:idx val="23"/>
          <c:order val="4"/>
          <c:tx>
            <c:strRef>
              <c:f>Sheet1!$T$7</c:f>
              <c:strCache>
                <c:ptCount val="1"/>
                <c:pt idx="0">
                  <c:v>PVP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val>
            <c:numRef>
              <c:f>Sheet1!$U$7:$W$7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07-4A46-8009-DF4192EB1310}"/>
            </c:ext>
          </c:extLst>
        </c:ser>
        <c:ser>
          <c:idx val="4"/>
          <c:order val="5"/>
          <c:tx>
            <c:strRef>
              <c:f>Sheet1!$T$8</c:f>
              <c:strCache>
                <c:ptCount val="1"/>
                <c:pt idx="0">
                  <c:v>PVA</c:v>
                </c:pt>
              </c:strCache>
            </c:strRef>
          </c:tx>
          <c:spPr>
            <a:pattFill prst="pct10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  <a:softEdge rad="0"/>
            </a:effectLst>
          </c:spPr>
          <c:invertIfNegative val="0"/>
          <c:val>
            <c:numRef>
              <c:f>Sheet1!$U$8:$W$8</c:f>
              <c:numCache>
                <c:formatCode>General</c:formatCode>
                <c:ptCount val="3"/>
                <c:pt idx="0">
                  <c:v>1</c:v>
                </c:pt>
                <c:pt idx="1">
                  <c:v>9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307-4A46-8009-DF4192EB1310}"/>
            </c:ext>
          </c:extLst>
        </c:ser>
        <c:ser>
          <c:idx val="5"/>
          <c:order val="6"/>
          <c:tx>
            <c:strRef>
              <c:f>Sheet1!$T$9</c:f>
              <c:strCache>
                <c:ptCount val="1"/>
                <c:pt idx="0">
                  <c:v>PP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val>
            <c:numRef>
              <c:f>Sheet1!$U$9:$W$9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07-4A46-8009-DF4192EB1310}"/>
            </c:ext>
          </c:extLst>
        </c:ser>
        <c:ser>
          <c:idx val="7"/>
          <c:order val="7"/>
          <c:tx>
            <c:strRef>
              <c:f>Sheet1!$T$11</c:f>
              <c:strCache>
                <c:ptCount val="1"/>
                <c:pt idx="0">
                  <c:v>PS</c:v>
                </c:pt>
              </c:strCache>
            </c:strRef>
          </c:tx>
          <c:spPr>
            <a:solidFill>
              <a:schemeClr val="accent6"/>
            </a:solidFill>
            <a:ln w="6350">
              <a:solidFill>
                <a:schemeClr val="tx1"/>
              </a:solidFill>
            </a:ln>
            <a:effectLst/>
          </c:spPr>
          <c:invertIfNegative val="0"/>
          <c:val>
            <c:numRef>
              <c:f>Sheet1!$U$11:$W$11</c:f>
              <c:numCache>
                <c:formatCode>General</c:formatCode>
                <c:ptCount val="3"/>
                <c:pt idx="0">
                  <c:v>0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307-4A46-8009-DF4192EB1310}"/>
            </c:ext>
          </c:extLst>
        </c:ser>
        <c:ser>
          <c:idx val="18"/>
          <c:order val="8"/>
          <c:tx>
            <c:strRef>
              <c:f>Sheet1!$T$22</c:f>
              <c:strCache>
                <c:ptCount val="1"/>
                <c:pt idx="0">
                  <c:v>PVDC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val>
            <c:numRef>
              <c:f>Sheet1!$U$22:$W$22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07-4A46-8009-DF4192EB1310}"/>
            </c:ext>
          </c:extLst>
        </c:ser>
        <c:ser>
          <c:idx val="10"/>
          <c:order val="9"/>
          <c:tx>
            <c:strRef>
              <c:f>Sheet1!$T$14</c:f>
              <c:strCache>
                <c:ptCount val="1"/>
                <c:pt idx="0">
                  <c:v>PCT</c:v>
                </c:pt>
              </c:strCache>
            </c:strRef>
          </c:tx>
          <c:spPr>
            <a:pattFill prst="pct80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  <a:effectLst/>
          </c:spPr>
          <c:invertIfNegative val="0"/>
          <c:val>
            <c:numRef>
              <c:f>Sheet1!$U$14:$W$14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307-4A46-8009-DF4192EB1310}"/>
            </c:ext>
          </c:extLst>
        </c:ser>
        <c:ser>
          <c:idx val="20"/>
          <c:order val="10"/>
          <c:tx>
            <c:strRef>
              <c:f>Sheet1!$T$24</c:f>
              <c:strCache>
                <c:ptCount val="1"/>
                <c:pt idx="0">
                  <c:v>PA</c:v>
                </c:pt>
              </c:strCache>
            </c:strRef>
          </c:tx>
          <c:spPr>
            <a:pattFill prst="smGrid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  <a:effectLst/>
          </c:spPr>
          <c:invertIfNegative val="0"/>
          <c:val>
            <c:numRef>
              <c:f>Sheet1!$U$24:$W$24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307-4A46-8009-DF4192EB1310}"/>
            </c:ext>
          </c:extLst>
        </c:ser>
        <c:ser>
          <c:idx val="21"/>
          <c:order val="11"/>
          <c:tx>
            <c:strRef>
              <c:f>Sheet1!$T$25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val>
            <c:numRef>
              <c:f>Sheet1!$U$25:$W$25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307-4A46-8009-DF4192EB1310}"/>
            </c:ext>
          </c:extLst>
        </c:ser>
        <c:ser>
          <c:idx val="19"/>
          <c:order val="12"/>
          <c:tx>
            <c:strRef>
              <c:f>Sheet1!$T$23</c:f>
              <c:strCache>
                <c:ptCount val="1"/>
                <c:pt idx="0">
                  <c:v>Phenoxy resin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val>
            <c:numRef>
              <c:f>Sheet1!$U$23:$W$23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307-4A46-8009-DF4192EB1310}"/>
            </c:ext>
          </c:extLst>
        </c:ser>
        <c:ser>
          <c:idx val="2"/>
          <c:order val="13"/>
          <c:tx>
            <c:strRef>
              <c:f>Sheet1!$T$5</c:f>
              <c:strCache>
                <c:ptCount val="1"/>
                <c:pt idx="0">
                  <c:v>PAA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val>
            <c:numRef>
              <c:f>Sheet1!$U$5:$W$5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307-4A46-8009-DF4192EB1310}"/>
            </c:ext>
          </c:extLst>
        </c:ser>
        <c:ser>
          <c:idx val="11"/>
          <c:order val="14"/>
          <c:tx>
            <c:v>EVA</c:v>
          </c:tx>
          <c:spPr>
            <a:solidFill>
              <a:schemeClr val="accent4">
                <a:lumMod val="5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val>
            <c:numRef>
              <c:f>Sheet1!$U$15:$W$15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307-4A46-8009-DF4192EB1310}"/>
            </c:ext>
          </c:extLst>
        </c:ser>
        <c:ser>
          <c:idx val="15"/>
          <c:order val="15"/>
          <c:tx>
            <c:strRef>
              <c:f>Sheet1!$T$19</c:f>
              <c:strCache>
                <c:ptCount val="1"/>
                <c:pt idx="0">
                  <c:v>PVC</c:v>
                </c:pt>
              </c:strCache>
            </c:strRef>
          </c:tx>
          <c:spPr>
            <a:solidFill>
              <a:srgbClr val="FBA7F5"/>
            </a:solidFill>
            <a:ln w="6350">
              <a:solidFill>
                <a:schemeClr val="tx1"/>
              </a:solidFill>
            </a:ln>
            <a:effectLst/>
          </c:spPr>
          <c:invertIfNegative val="0"/>
          <c:val>
            <c:numRef>
              <c:f>Sheet1!$U$19:$W$19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307-4A46-8009-DF4192EB1310}"/>
            </c:ext>
          </c:extLst>
        </c:ser>
        <c:ser>
          <c:idx val="6"/>
          <c:order val="16"/>
          <c:tx>
            <c:strRef>
              <c:f>Sheet1!$T$10</c:f>
              <c:strCache>
                <c:ptCount val="1"/>
                <c:pt idx="0">
                  <c:v>PB</c:v>
                </c:pt>
              </c:strCache>
            </c:strRef>
          </c:tx>
          <c:spPr>
            <a:solidFill>
              <a:srgbClr val="F62EE8"/>
            </a:solidFill>
            <a:ln w="6350">
              <a:solidFill>
                <a:schemeClr val="tx1"/>
              </a:solidFill>
            </a:ln>
            <a:effectLst/>
          </c:spPr>
          <c:invertIfNegative val="0"/>
          <c:val>
            <c:numRef>
              <c:f>Sheet1!$U$10:$W$10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307-4A46-8009-DF4192EB1310}"/>
            </c:ext>
          </c:extLst>
        </c:ser>
        <c:ser>
          <c:idx val="12"/>
          <c:order val="17"/>
          <c:tx>
            <c:strRef>
              <c:f>Sheet1!$T$16</c:f>
              <c:strCache>
                <c:ptCount val="1"/>
                <c:pt idx="0">
                  <c:v>PVS</c:v>
                </c:pt>
              </c:strCache>
            </c:strRef>
          </c:tx>
          <c:spPr>
            <a:solidFill>
              <a:srgbClr val="993366"/>
            </a:solidFill>
            <a:ln w="6350">
              <a:solidFill>
                <a:schemeClr val="tx1"/>
              </a:solidFill>
            </a:ln>
            <a:effectLst/>
          </c:spPr>
          <c:invertIfNegative val="0"/>
          <c:val>
            <c:numRef>
              <c:f>Sheet1!$U$16:$W$16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307-4A46-8009-DF4192EB1310}"/>
            </c:ext>
          </c:extLst>
        </c:ser>
        <c:ser>
          <c:idx val="16"/>
          <c:order val="18"/>
          <c:tx>
            <c:strRef>
              <c:f>Sheet1!$T$20</c:f>
              <c:strCache>
                <c:ptCount val="1"/>
                <c:pt idx="0">
                  <c:v>PVF</c:v>
                </c:pt>
              </c:strCache>
            </c:strRef>
          </c:tx>
          <c:spPr>
            <a:solidFill>
              <a:srgbClr val="C00000"/>
            </a:solidFill>
            <a:ln w="6350">
              <a:solidFill>
                <a:schemeClr val="tx1"/>
              </a:solidFill>
            </a:ln>
            <a:effectLst/>
          </c:spPr>
          <c:invertIfNegative val="0"/>
          <c:val>
            <c:numRef>
              <c:f>Sheet1!$U$20:$W$20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307-4A46-8009-DF4192EB1310}"/>
            </c:ext>
          </c:extLst>
        </c:ser>
        <c:ser>
          <c:idx val="17"/>
          <c:order val="19"/>
          <c:tx>
            <c:strRef>
              <c:f>Sheet1!$T$21</c:f>
              <c:strCache>
                <c:ptCount val="1"/>
                <c:pt idx="0">
                  <c:v>PVCA</c:v>
                </c:pt>
              </c:strCache>
            </c:strRef>
          </c:tx>
          <c:spPr>
            <a:solidFill>
              <a:srgbClr val="006666"/>
            </a:solidFill>
            <a:ln w="6350">
              <a:solidFill>
                <a:schemeClr val="tx1"/>
              </a:solidFill>
            </a:ln>
            <a:effectLst/>
          </c:spPr>
          <c:invertIfNegative val="0"/>
          <c:val>
            <c:numRef>
              <c:f>Sheet1!$U$21:$W$21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307-4A46-8009-DF4192EB1310}"/>
            </c:ext>
          </c:extLst>
        </c:ser>
        <c:ser>
          <c:idx val="1"/>
          <c:order val="20"/>
          <c:tx>
            <c:strRef>
              <c:f>Sheet1!$T$4</c:f>
              <c:strCache>
                <c:ptCount val="1"/>
                <c:pt idx="0">
                  <c:v>PMVEMA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val>
            <c:numRef>
              <c:f>Sheet1!$U$4:$W$4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307-4A46-8009-DF4192EB1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2717439"/>
        <c:axId val="692717855"/>
      </c:barChart>
      <c:catAx>
        <c:axId val="69271743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717855"/>
        <c:crosses val="autoZero"/>
        <c:auto val="1"/>
        <c:lblAlgn val="ctr"/>
        <c:lblOffset val="100"/>
        <c:noMultiLvlLbl val="0"/>
      </c:catAx>
      <c:valAx>
        <c:axId val="692717855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717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282217969637945E-2"/>
          <c:y val="0.79430153248471658"/>
          <c:w val="0.89769311507479932"/>
          <c:h val="0.191999957134872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7632-366D-48F6-B30F-D7AA7BF55BD0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CAA4-F3D0-4FFD-B818-FBCE0A8B4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1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7632-366D-48F6-B30F-D7AA7BF55BD0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CAA4-F3D0-4FFD-B818-FBCE0A8B4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80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7632-366D-48F6-B30F-D7AA7BF55BD0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CAA4-F3D0-4FFD-B818-FBCE0A8B43D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44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7632-366D-48F6-B30F-D7AA7BF55BD0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CAA4-F3D0-4FFD-B818-FBCE0A8B4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671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7632-366D-48F6-B30F-D7AA7BF55BD0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CAA4-F3D0-4FFD-B818-FBCE0A8B43D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9599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7632-366D-48F6-B30F-D7AA7BF55BD0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CAA4-F3D0-4FFD-B818-FBCE0A8B4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351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7632-366D-48F6-B30F-D7AA7BF55BD0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CAA4-F3D0-4FFD-B818-FBCE0A8B4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702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7632-366D-48F6-B30F-D7AA7BF55BD0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CAA4-F3D0-4FFD-B818-FBCE0A8B4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46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7632-366D-48F6-B30F-D7AA7BF55BD0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CAA4-F3D0-4FFD-B818-FBCE0A8B4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20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7632-366D-48F6-B30F-D7AA7BF55BD0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CAA4-F3D0-4FFD-B818-FBCE0A8B4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97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7632-366D-48F6-B30F-D7AA7BF55BD0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CAA4-F3D0-4FFD-B818-FBCE0A8B4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29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7632-366D-48F6-B30F-D7AA7BF55BD0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CAA4-F3D0-4FFD-B818-FBCE0A8B4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03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7632-366D-48F6-B30F-D7AA7BF55BD0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CAA4-F3D0-4FFD-B818-FBCE0A8B4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08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7632-366D-48F6-B30F-D7AA7BF55BD0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CAA4-F3D0-4FFD-B818-FBCE0A8B4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32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7632-366D-48F6-B30F-D7AA7BF55BD0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CAA4-F3D0-4FFD-B818-FBCE0A8B4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24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CAA4-F3D0-4FFD-B818-FBCE0A8B43D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7632-366D-48F6-B30F-D7AA7BF55BD0}" type="datetimeFigureOut">
              <a:rPr lang="en-GB" smtClean="0"/>
              <a:t>16/05/2022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98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A7632-366D-48F6-B30F-D7AA7BF55BD0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07CAA4-F3D0-4FFD-B818-FBCE0A8B4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06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tiff"/><Relationship Id="rId7" Type="http://schemas.openxmlformats.org/officeDocument/2006/relationships/image" Target="../media/image13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iff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69745-AE0E-48FF-987E-20AE53129A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SPATIO-TEMPORAL VARIATIONS IN MICROPLASTIC PRESENCE AND COMPOSITION IN THE SEDIMENTS OF THE R. THAMES (UK) AND ITS TRIBUTARIES</a:t>
            </a:r>
            <a:endParaRPr lang="en-GB" sz="30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BECEF-A35D-4F83-AEBC-37FED0B84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327" y="4174936"/>
            <a:ext cx="8987676" cy="1096899"/>
          </a:xfrm>
        </p:spPr>
        <p:txBody>
          <a:bodyPr>
            <a:normAutofit/>
          </a:bodyPr>
          <a:lstStyle/>
          <a:p>
            <a:r>
              <a:rPr lang="en-GB" i="0" dirty="0">
                <a:solidFill>
                  <a:schemeClr val="accent1"/>
                </a:solidFill>
                <a:effectLst/>
                <a:latin typeface="Open Sans" panose="020B0604020202020204" pitchFamily="34" charset="0"/>
              </a:rPr>
              <a:t>Karolina Skalska</a:t>
            </a:r>
            <a:r>
              <a:rPr lang="en-GB" i="0" baseline="30000" dirty="0">
                <a:solidFill>
                  <a:schemeClr val="accent1"/>
                </a:solidFill>
                <a:effectLst/>
                <a:latin typeface="Open Sans" panose="020B0604020202020204" pitchFamily="34" charset="0"/>
              </a:rPr>
              <a:t>1</a:t>
            </a:r>
            <a:r>
              <a:rPr lang="en-GB" i="0" dirty="0">
                <a:solidFill>
                  <a:schemeClr val="accent1"/>
                </a:solidFill>
                <a:effectLst/>
                <a:latin typeface="Open Sans" panose="020B0604020202020204" pitchFamily="34" charset="0"/>
              </a:rPr>
              <a:t>, </a:t>
            </a:r>
            <a:r>
              <a:rPr lang="en-GB" b="0" i="0" dirty="0">
                <a:solidFill>
                  <a:schemeClr val="accent1"/>
                </a:solidFill>
                <a:effectLst/>
                <a:latin typeface="Open Sans" panose="020B0604020202020204" pitchFamily="34" charset="0"/>
              </a:rPr>
              <a:t>Annie Ockelford</a:t>
            </a:r>
            <a:r>
              <a:rPr lang="en-GB" b="0" i="0" baseline="30000" dirty="0">
                <a:solidFill>
                  <a:schemeClr val="accent1"/>
                </a:solidFill>
                <a:effectLst/>
                <a:latin typeface="Open Sans" panose="020B0604020202020204" pitchFamily="34" charset="0"/>
              </a:rPr>
              <a:t>2</a:t>
            </a:r>
            <a:r>
              <a:rPr lang="en-GB" b="0" i="0" dirty="0">
                <a:solidFill>
                  <a:schemeClr val="accent1"/>
                </a:solidFill>
                <a:effectLst/>
                <a:latin typeface="Open Sans" panose="020B0604020202020204" pitchFamily="34" charset="0"/>
              </a:rPr>
              <a:t>, James Ebdon</a:t>
            </a:r>
            <a:r>
              <a:rPr lang="en-GB" b="0" i="0" baseline="30000" dirty="0">
                <a:solidFill>
                  <a:schemeClr val="accent1"/>
                </a:solidFill>
                <a:effectLst/>
                <a:latin typeface="Open Sans" panose="020B0604020202020204" pitchFamily="34" charset="0"/>
              </a:rPr>
              <a:t>1</a:t>
            </a:r>
            <a:r>
              <a:rPr lang="en-GB" b="0" i="0" dirty="0">
                <a:solidFill>
                  <a:schemeClr val="accent1"/>
                </a:solidFill>
                <a:effectLst/>
                <a:latin typeface="Open Sans" panose="020B0604020202020204" pitchFamily="34" charset="0"/>
              </a:rPr>
              <a:t>, Andrew Cundy</a:t>
            </a:r>
            <a:r>
              <a:rPr lang="en-GB" b="0" i="0" baseline="30000" dirty="0">
                <a:solidFill>
                  <a:schemeClr val="accent1"/>
                </a:solidFill>
                <a:effectLst/>
                <a:latin typeface="Open Sans" panose="020B0604020202020204" pitchFamily="34" charset="0"/>
              </a:rPr>
              <a:t>3</a:t>
            </a:r>
            <a:r>
              <a:rPr lang="en-GB" b="0" i="0" dirty="0">
                <a:solidFill>
                  <a:schemeClr val="accent1"/>
                </a:solidFill>
                <a:effectLst/>
                <a:latin typeface="Open Sans" panose="020B0604020202020204" pitchFamily="34" charset="0"/>
              </a:rPr>
              <a:t>, Alice Horton</a:t>
            </a:r>
            <a:r>
              <a:rPr lang="en-GB" b="0" i="0" baseline="30000" dirty="0">
                <a:solidFill>
                  <a:schemeClr val="accent1"/>
                </a:solidFill>
                <a:effectLst/>
                <a:latin typeface="Open Sans" panose="020B0604020202020204" pitchFamily="34" charset="0"/>
              </a:rPr>
              <a:t>3</a:t>
            </a:r>
          </a:p>
          <a:p>
            <a:r>
              <a:rPr lang="en-GB" sz="1300" baseline="30000" dirty="0">
                <a:latin typeface="Open Sans" panose="020B0604020202020204" pitchFamily="34" charset="0"/>
              </a:rPr>
              <a:t>1</a:t>
            </a:r>
            <a:r>
              <a:rPr lang="en-GB" sz="1300" dirty="0">
                <a:latin typeface="Open Sans" panose="020B0604020202020204" pitchFamily="34" charset="0"/>
              </a:rPr>
              <a:t>University of Brighton, UK, </a:t>
            </a:r>
            <a:r>
              <a:rPr lang="en-GB" sz="1300" b="0" i="0" baseline="30000" dirty="0">
                <a:effectLst/>
                <a:latin typeface="Open Sans" panose="020B0604020202020204" pitchFamily="34" charset="0"/>
              </a:rPr>
              <a:t>2</a:t>
            </a:r>
            <a:r>
              <a:rPr lang="en-GB" sz="1300" dirty="0">
                <a:latin typeface="Open Sans" panose="020B0604020202020204" pitchFamily="34" charset="0"/>
              </a:rPr>
              <a:t>Environment Agency, UK, </a:t>
            </a:r>
            <a:r>
              <a:rPr lang="en-GB" sz="1300" b="0" i="0" baseline="30000" dirty="0">
                <a:effectLst/>
                <a:latin typeface="Open Sans" panose="020B0604020202020204" pitchFamily="34" charset="0"/>
              </a:rPr>
              <a:t>3</a:t>
            </a:r>
            <a:r>
              <a:rPr lang="en-GB" sz="1300" b="0" i="0" dirty="0">
                <a:effectLst/>
                <a:latin typeface="Open Sans" panose="020B0604020202020204" pitchFamily="34" charset="0"/>
              </a:rPr>
              <a:t>University of Southampton, UK</a:t>
            </a:r>
          </a:p>
          <a:p>
            <a:r>
              <a:rPr lang="en-GB" sz="1300" dirty="0">
                <a:latin typeface="Open Sans" panose="020B0604020202020204" pitchFamily="34" charset="0"/>
              </a:rPr>
              <a:t>Contact: k.skalska@brighton.ac.uk</a:t>
            </a:r>
            <a:endParaRPr lang="en-GB" sz="1300" b="0" i="0" dirty="0">
              <a:effectLst/>
              <a:latin typeface="Open Sans" panose="020B060402020202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50477BF-6B4A-4466-B921-02B6223A90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8" b="32106"/>
          <a:stretch/>
        </p:blipFill>
        <p:spPr>
          <a:xfrm>
            <a:off x="1865911" y="5846390"/>
            <a:ext cx="2708107" cy="93771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DE93BF8-5950-4FEF-80E3-A8F4004F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76" y="73891"/>
            <a:ext cx="3064885" cy="159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E9F2A24-75B6-435B-8687-BFCD933A86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80" y="505908"/>
            <a:ext cx="3064886" cy="677627"/>
          </a:xfrm>
          <a:prstGeom prst="rect">
            <a:avLst/>
          </a:prstGeom>
        </p:spPr>
      </p:pic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B13FB82C-891E-4FC5-8CC6-AB252206DA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3" y="5158487"/>
            <a:ext cx="1405944" cy="162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92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66F38-3C0F-4D83-9779-E77DF904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01" y="172103"/>
            <a:ext cx="9453880" cy="794327"/>
          </a:xfrm>
        </p:spPr>
        <p:txBody>
          <a:bodyPr>
            <a:noAutofit/>
          </a:bodyPr>
          <a:lstStyle/>
          <a:p>
            <a:r>
              <a:rPr lang="en-GB" sz="2400" dirty="0"/>
              <a:t>Results: temporal variations in MP concentrations (a conceptual model)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88F22-B6E1-4935-BDE5-347C5C5AD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68" y="5592869"/>
            <a:ext cx="8111429" cy="1604642"/>
          </a:xfrm>
        </p:spPr>
        <p:txBody>
          <a:bodyPr>
            <a:normAutofit/>
          </a:bodyPr>
          <a:lstStyle/>
          <a:p>
            <a:r>
              <a:rPr lang="en-GB" dirty="0"/>
              <a:t>MP accumulation persists until early winter</a:t>
            </a:r>
          </a:p>
          <a:p>
            <a:r>
              <a:rPr lang="en-GB" dirty="0"/>
              <a:t>These trends may not hold true for riverbeds composed of different sediment fractions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5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ABB43159-7F77-42F8-9383-2AB3B3A1B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49304"/>
            <a:ext cx="9453880" cy="43640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B55B20-6A03-7981-7BC6-FFF9AA7369BD}"/>
              </a:ext>
            </a:extLst>
          </p:cNvPr>
          <p:cNvSpPr txBox="1"/>
          <p:nvPr/>
        </p:nvSpPr>
        <p:spPr>
          <a:xfrm>
            <a:off x="4174836" y="2539134"/>
            <a:ext cx="1653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‘First flush’ effect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24A688C-2E52-8AC2-1C2F-2C6FA4E41C21}"/>
              </a:ext>
            </a:extLst>
          </p:cNvPr>
          <p:cNvCxnSpPr/>
          <p:nvPr/>
        </p:nvCxnSpPr>
        <p:spPr>
          <a:xfrm flipV="1">
            <a:off x="5070764" y="2031134"/>
            <a:ext cx="471054" cy="480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EA9040-612A-8432-91A8-ABB4FD6B705D}"/>
              </a:ext>
            </a:extLst>
          </p:cNvPr>
          <p:cNvSpPr txBox="1"/>
          <p:nvPr/>
        </p:nvSpPr>
        <p:spPr>
          <a:xfrm>
            <a:off x="2540001" y="1538209"/>
            <a:ext cx="1653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&lt; Critical shear stress needed to remobilise MP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066E02-5B8E-BDCA-83DE-9B63C2031B0F}"/>
              </a:ext>
            </a:extLst>
          </p:cNvPr>
          <p:cNvCxnSpPr/>
          <p:nvPr/>
        </p:nvCxnSpPr>
        <p:spPr>
          <a:xfrm>
            <a:off x="6881668" y="5131899"/>
            <a:ext cx="2401454" cy="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CCA8A89-14C8-3FA8-6E1F-CD29E4F35500}"/>
              </a:ext>
            </a:extLst>
          </p:cNvPr>
          <p:cNvCxnSpPr>
            <a:cxnSpLocks/>
          </p:cNvCxnSpPr>
          <p:nvPr/>
        </p:nvCxnSpPr>
        <p:spPr>
          <a:xfrm>
            <a:off x="409480" y="5125317"/>
            <a:ext cx="1105284" cy="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E4954F-3120-4AC1-BFEF-1E746F6A242B}"/>
              </a:ext>
            </a:extLst>
          </p:cNvPr>
          <p:cNvSpPr txBox="1"/>
          <p:nvPr/>
        </p:nvSpPr>
        <p:spPr>
          <a:xfrm>
            <a:off x="6998970" y="5157741"/>
            <a:ext cx="21050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LOW FLOW PERIOD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BDA5D0-F91B-7957-585B-73F3A61F3F14}"/>
              </a:ext>
            </a:extLst>
          </p:cNvPr>
          <p:cNvSpPr txBox="1"/>
          <p:nvPr/>
        </p:nvSpPr>
        <p:spPr>
          <a:xfrm>
            <a:off x="-90419" y="5148306"/>
            <a:ext cx="21050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HIGH FLOW PERIOD</a:t>
            </a:r>
          </a:p>
        </p:txBody>
      </p:sp>
    </p:spTree>
    <p:extLst>
      <p:ext uri="{BB962C8B-B14F-4D97-AF65-F5344CB8AC3E}">
        <p14:creationId xmlns:p14="http://schemas.microsoft.com/office/powerpoint/2010/main" val="1106956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909E472A-1CEE-82DD-96D4-4CC185934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8" y="3162283"/>
            <a:ext cx="6041515" cy="352736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FA27271-999F-7052-0CB3-908DB75E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01" y="172103"/>
            <a:ext cx="9453880" cy="794327"/>
          </a:xfrm>
        </p:spPr>
        <p:txBody>
          <a:bodyPr>
            <a:noAutofit/>
          </a:bodyPr>
          <a:lstStyle/>
          <a:p>
            <a:r>
              <a:rPr lang="en-GB" sz="2400" dirty="0"/>
              <a:t>Results: fine sediments as a proxy for MP tracking?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450328-7323-9C94-5F34-A3594CE2254F}"/>
              </a:ext>
            </a:extLst>
          </p:cNvPr>
          <p:cNvSpPr txBox="1">
            <a:spLocks/>
          </p:cNvSpPr>
          <p:nvPr/>
        </p:nvSpPr>
        <p:spPr>
          <a:xfrm>
            <a:off x="315161" y="864872"/>
            <a:ext cx="8552613" cy="1935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Temporal variations in fine sediment grain content followed that of MP concentrations, although the relationship was not statistically significant (Spearman; p = 0.42) </a:t>
            </a:r>
          </a:p>
          <a:p>
            <a:r>
              <a:rPr lang="en-GB" dirty="0"/>
              <a:t>However, changes in MP levels were more pronounced (in agreement with experimental studies which suggest MP are remobilised earlier than sediment grains;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Waldschläger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&amp;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Schüttrumpf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2019</a:t>
            </a:r>
            <a:r>
              <a:rPr lang="en-GB" dirty="0"/>
              <a:t>) </a:t>
            </a:r>
          </a:p>
          <a:p>
            <a:pPr marL="0" indent="0">
              <a:buFont typeface="Wingdings 3" charset="2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149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C2E8A-DEA5-9115-DBAB-40A8BD1E2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01" y="966430"/>
            <a:ext cx="8749274" cy="3880773"/>
          </a:xfrm>
        </p:spPr>
        <p:txBody>
          <a:bodyPr/>
          <a:lstStyle/>
          <a:p>
            <a:r>
              <a:rPr lang="en-GB" dirty="0"/>
              <a:t>Although MP concentrations were significantly higher at urban and industrial location relative to rural sites regardless of sampling season, the long-term trend of MP concentrations increasing in the order of industrial&gt;urban&gt;rural was concealed during high-flow periods (e.g., Mar-21, Dec-21)</a:t>
            </a:r>
          </a:p>
        </p:txBody>
      </p:sp>
      <p:pic>
        <p:nvPicPr>
          <p:cNvPr id="4" name="Picture 3" descr="Chart, box and whisker chart&#10;&#10;Description automatically generated">
            <a:extLst>
              <a:ext uri="{FF2B5EF4-FFF2-40B4-BE49-F238E27FC236}">
                <a16:creationId xmlns:a16="http://schemas.microsoft.com/office/drawing/2014/main" id="{77C19B1D-3517-473C-9D74-71741F68A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35" y="2685397"/>
            <a:ext cx="6556917" cy="4000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E904F2-B6A4-F79B-157F-D5397BC941FE}"/>
              </a:ext>
            </a:extLst>
          </p:cNvPr>
          <p:cNvSpPr txBox="1">
            <a:spLocks/>
          </p:cNvSpPr>
          <p:nvPr/>
        </p:nvSpPr>
        <p:spPr>
          <a:xfrm>
            <a:off x="232801" y="172103"/>
            <a:ext cx="9453880" cy="794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/>
              <a:t>Results: spatial variations over time</a:t>
            </a:r>
          </a:p>
        </p:txBody>
      </p:sp>
    </p:spTree>
    <p:extLst>
      <p:ext uri="{BB962C8B-B14F-4D97-AF65-F5344CB8AC3E}">
        <p14:creationId xmlns:p14="http://schemas.microsoft.com/office/powerpoint/2010/main" val="3968559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4179C-BEE8-4FFD-A779-ABB410FF2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94" y="237810"/>
            <a:ext cx="8596668" cy="1320800"/>
          </a:xfrm>
        </p:spPr>
        <p:txBody>
          <a:bodyPr/>
          <a:lstStyle/>
          <a:p>
            <a:r>
              <a:rPr lang="en-GB" dirty="0"/>
              <a:t>Take 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E84A5-8915-44B2-93E1-370BE86A7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894" y="982531"/>
            <a:ext cx="9411546" cy="5637659"/>
          </a:xfrm>
        </p:spPr>
        <p:txBody>
          <a:bodyPr>
            <a:normAutofit/>
          </a:bodyPr>
          <a:lstStyle/>
          <a:p>
            <a:r>
              <a:rPr lang="en-GB" sz="2400" dirty="0"/>
              <a:t>Temporal differences larger than generally assumed</a:t>
            </a:r>
          </a:p>
          <a:p>
            <a:pPr lvl="1"/>
            <a:r>
              <a:rPr lang="en-GB" sz="1800" dirty="0"/>
              <a:t>Need for higher-resolution temporal sampling, esp. given the predicted changes to flooding patterns</a:t>
            </a:r>
          </a:p>
          <a:p>
            <a:pPr lvl="1"/>
            <a:r>
              <a:rPr lang="en-GB" sz="1800" dirty="0"/>
              <a:t>What you get depends on when you sample!</a:t>
            </a:r>
          </a:p>
          <a:p>
            <a:r>
              <a:rPr lang="en-GB" sz="2400" dirty="0"/>
              <a:t>Coarse-granular river beds represent different environments to fine sediments</a:t>
            </a:r>
          </a:p>
          <a:p>
            <a:pPr lvl="1"/>
            <a:r>
              <a:rPr lang="en-GB" sz="1800" dirty="0"/>
              <a:t>More studies needed to assess MP remobilisation from river beds of different grain size composition</a:t>
            </a:r>
          </a:p>
          <a:p>
            <a:pPr lvl="1"/>
            <a:r>
              <a:rPr lang="en-GB" sz="1800" dirty="0"/>
              <a:t>The potentially different time-scales required to flush MP from coarse vs. fine sediments should be accounted for in global MP transport models</a:t>
            </a:r>
          </a:p>
        </p:txBody>
      </p:sp>
      <p:pic>
        <p:nvPicPr>
          <p:cNvPr id="5" name="Picture 4" descr="A boat on the water&#10;&#10;Description automatically generated with low confidence">
            <a:extLst>
              <a:ext uri="{FF2B5EF4-FFF2-40B4-BE49-F238E27FC236}">
                <a16:creationId xmlns:a16="http://schemas.microsoft.com/office/drawing/2014/main" id="{011AC2D0-6D5F-4134-BBAB-16160E0D0A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10"/>
          <a:stretch/>
        </p:blipFill>
        <p:spPr>
          <a:xfrm>
            <a:off x="882791" y="4791604"/>
            <a:ext cx="5822809" cy="2066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EC2C9D-128D-4A50-80D6-62E7C56A42D8}"/>
              </a:ext>
            </a:extLst>
          </p:cNvPr>
          <p:cNvSpPr txBox="1"/>
          <p:nvPr/>
        </p:nvSpPr>
        <p:spPr>
          <a:xfrm>
            <a:off x="882791" y="6534835"/>
            <a:ext cx="1889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Getty Images</a:t>
            </a:r>
          </a:p>
        </p:txBody>
      </p:sp>
    </p:spTree>
    <p:extLst>
      <p:ext uri="{BB962C8B-B14F-4D97-AF65-F5344CB8AC3E}">
        <p14:creationId xmlns:p14="http://schemas.microsoft.com/office/powerpoint/2010/main" val="110415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9D25B-A4EA-9007-5872-877B4B0BC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01" y="1126044"/>
            <a:ext cx="4365221" cy="5559853"/>
          </a:xfrm>
        </p:spPr>
        <p:txBody>
          <a:bodyPr>
            <a:normAutofit/>
          </a:bodyPr>
          <a:lstStyle/>
          <a:p>
            <a:r>
              <a:rPr lang="en-GB" dirty="0"/>
              <a:t>Seasonal collection of sediment samples from 13 sites across the R. Thames catchment </a:t>
            </a:r>
          </a:p>
          <a:p>
            <a:r>
              <a:rPr lang="en-GB" dirty="0"/>
              <a:t>Sites categorised according to surrounding land use (rural, urban, industrial)</a:t>
            </a:r>
          </a:p>
          <a:p>
            <a:r>
              <a:rPr lang="en-GB" dirty="0"/>
              <a:t>Triplicate sediment samples collected across the river transect (inner bank, mid-channel, outer bank) </a:t>
            </a:r>
          </a:p>
          <a:p>
            <a:r>
              <a:rPr lang="en-GB" dirty="0"/>
              <a:t>A total of 7 sampling events: Jul-19, Jan-20, Mar-20, Aug-20, Mar-21, Aug-21, Dec-21 (total = 185 sediment samples analysed as part of the study)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EEF37557-6E7D-D0BA-A75F-4C2F1F2C3D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7"/>
          <a:stretch/>
        </p:blipFill>
        <p:spPr bwMode="auto">
          <a:xfrm>
            <a:off x="4954911" y="1433136"/>
            <a:ext cx="5975734" cy="3991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0E88BD-214E-ABBA-CBA0-B6B552992E85}"/>
              </a:ext>
            </a:extLst>
          </p:cNvPr>
          <p:cNvSpPr txBox="1"/>
          <p:nvPr/>
        </p:nvSpPr>
        <p:spPr>
          <a:xfrm>
            <a:off x="4792986" y="5501063"/>
            <a:ext cx="43652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Sampling sites monitored across the R. Thames catchment</a:t>
            </a:r>
            <a:endParaRPr lang="en-GB" sz="15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BDA626-283C-4EAB-2327-A0CE73C14665}"/>
              </a:ext>
            </a:extLst>
          </p:cNvPr>
          <p:cNvSpPr txBox="1">
            <a:spLocks/>
          </p:cNvSpPr>
          <p:nvPr/>
        </p:nvSpPr>
        <p:spPr>
          <a:xfrm>
            <a:off x="232801" y="172103"/>
            <a:ext cx="8596668" cy="7943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400" dirty="0"/>
              <a:t>Study methods: sample collection</a:t>
            </a:r>
          </a:p>
        </p:txBody>
      </p:sp>
    </p:spTree>
    <p:extLst>
      <p:ext uri="{BB962C8B-B14F-4D97-AF65-F5344CB8AC3E}">
        <p14:creationId xmlns:p14="http://schemas.microsoft.com/office/powerpoint/2010/main" val="177804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17D0DA-4201-EAD7-CDBB-A8CDCE8F224C}"/>
              </a:ext>
            </a:extLst>
          </p:cNvPr>
          <p:cNvSpPr txBox="1">
            <a:spLocks/>
          </p:cNvSpPr>
          <p:nvPr/>
        </p:nvSpPr>
        <p:spPr>
          <a:xfrm>
            <a:off x="232801" y="172103"/>
            <a:ext cx="8596668" cy="7943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400" dirty="0"/>
              <a:t>Study methods: sample analysis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084D5DB-A808-431D-E472-4655EFE97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7E404C-2B81-BFD9-9338-A1417BAF87B2}"/>
              </a:ext>
            </a:extLst>
          </p:cNvPr>
          <p:cNvSpPr/>
          <p:nvPr/>
        </p:nvSpPr>
        <p:spPr>
          <a:xfrm>
            <a:off x="232801" y="2973785"/>
            <a:ext cx="2013527" cy="1046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Sample sieving (3-5kg/sample)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6FB110-67A7-A74A-0169-E0128FA4C3BF}"/>
              </a:ext>
            </a:extLst>
          </p:cNvPr>
          <p:cNvSpPr/>
          <p:nvPr/>
        </p:nvSpPr>
        <p:spPr>
          <a:xfrm>
            <a:off x="2989855" y="4410051"/>
            <a:ext cx="2013527" cy="1046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Density flotation with NaCl (100g/sample)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51D653-8407-D75D-A591-F713E53B48FE}"/>
              </a:ext>
            </a:extLst>
          </p:cNvPr>
          <p:cNvSpPr/>
          <p:nvPr/>
        </p:nvSpPr>
        <p:spPr>
          <a:xfrm>
            <a:off x="2989855" y="1450495"/>
            <a:ext cx="2013527" cy="1549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Visual sorting under a binocular light microscope (100g/sample)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B4FBEA-73E7-D638-A3A1-5D503EF71624}"/>
              </a:ext>
            </a:extLst>
          </p:cNvPr>
          <p:cNvSpPr/>
          <p:nvPr/>
        </p:nvSpPr>
        <p:spPr>
          <a:xfrm>
            <a:off x="5330799" y="3205276"/>
            <a:ext cx="2547345" cy="814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Microscopic 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83F660-23CC-BA55-7F57-DAC628D267B8}"/>
              </a:ext>
            </a:extLst>
          </p:cNvPr>
          <p:cNvSpPr/>
          <p:nvPr/>
        </p:nvSpPr>
        <p:spPr>
          <a:xfrm>
            <a:off x="8289634" y="1959887"/>
            <a:ext cx="2547345" cy="90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µATR/ATR-FTIR analysis (n = 475 particles)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6F211BD-A4B5-530C-69B1-C61E8863C49F}"/>
              </a:ext>
            </a:extLst>
          </p:cNvPr>
          <p:cNvSpPr/>
          <p:nvPr/>
        </p:nvSpPr>
        <p:spPr>
          <a:xfrm>
            <a:off x="8301653" y="4627447"/>
            <a:ext cx="2547345" cy="814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SEM analysis (n = 12 particles)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50FD6F-1D36-8EEE-99F4-89A187BA329B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2133600" y="2225258"/>
            <a:ext cx="856255" cy="784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BC6588-FFB5-70B5-68B3-0D3EE15B5712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133600" y="3984164"/>
            <a:ext cx="856255" cy="948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8CC80BB-FE47-6566-C9B2-CA1569CE5732}"/>
              </a:ext>
            </a:extLst>
          </p:cNvPr>
          <p:cNvSpPr txBox="1"/>
          <p:nvPr/>
        </p:nvSpPr>
        <p:spPr>
          <a:xfrm rot="19009277">
            <a:off x="1884218" y="2164524"/>
            <a:ext cx="11056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 – 5 mm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FDD97A-FBF6-7CA9-E4B4-41FF291F7AAF}"/>
              </a:ext>
            </a:extLst>
          </p:cNvPr>
          <p:cNvSpPr txBox="1"/>
          <p:nvPr/>
        </p:nvSpPr>
        <p:spPr>
          <a:xfrm rot="2842486">
            <a:off x="1633719" y="4467561"/>
            <a:ext cx="14131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63 µm – 1 mm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DB10773-0661-DBD5-C503-D904359AC1BC}"/>
              </a:ext>
            </a:extLst>
          </p:cNvPr>
          <p:cNvCxnSpPr>
            <a:cxnSpLocks/>
          </p:cNvCxnSpPr>
          <p:nvPr/>
        </p:nvCxnSpPr>
        <p:spPr>
          <a:xfrm>
            <a:off x="5003382" y="2310925"/>
            <a:ext cx="1092618" cy="855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6104B9F-F477-A000-9CFD-FBE50D14C85C}"/>
              </a:ext>
            </a:extLst>
          </p:cNvPr>
          <p:cNvCxnSpPr>
            <a:cxnSpLocks/>
          </p:cNvCxnSpPr>
          <p:nvPr/>
        </p:nvCxnSpPr>
        <p:spPr>
          <a:xfrm flipV="1">
            <a:off x="5003382" y="4059153"/>
            <a:ext cx="1092618" cy="908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53FB9D-CDE0-D524-38EE-0D889B5F058C}"/>
              </a:ext>
            </a:extLst>
          </p:cNvPr>
          <p:cNvCxnSpPr>
            <a:cxnSpLocks/>
          </p:cNvCxnSpPr>
          <p:nvPr/>
        </p:nvCxnSpPr>
        <p:spPr>
          <a:xfrm flipV="1">
            <a:off x="7332307" y="2388679"/>
            <a:ext cx="928673" cy="795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8A4420F-CDB7-C52A-D1AE-73797DDA7768}"/>
              </a:ext>
            </a:extLst>
          </p:cNvPr>
          <p:cNvCxnSpPr>
            <a:cxnSpLocks/>
          </p:cNvCxnSpPr>
          <p:nvPr/>
        </p:nvCxnSpPr>
        <p:spPr>
          <a:xfrm>
            <a:off x="7344326" y="4007191"/>
            <a:ext cx="916654" cy="960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71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346E1-4DA2-41DF-8103-C3561E8F6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01" y="1007755"/>
            <a:ext cx="9114399" cy="1424244"/>
          </a:xfrm>
        </p:spPr>
        <p:txBody>
          <a:bodyPr>
            <a:normAutofit/>
          </a:bodyPr>
          <a:lstStyle/>
          <a:p>
            <a:r>
              <a:rPr lang="en-US" dirty="0"/>
              <a:t>Range: 0 – 4,241 items kg</a:t>
            </a:r>
            <a:r>
              <a:rPr lang="en-US" baseline="30000" dirty="0"/>
              <a:t>-1</a:t>
            </a:r>
            <a:r>
              <a:rPr lang="en-US" dirty="0"/>
              <a:t> </a:t>
            </a:r>
            <a:r>
              <a:rPr lang="en-US" dirty="0" err="1"/>
              <a:t>d.w</a:t>
            </a:r>
            <a:r>
              <a:rPr lang="en-US" dirty="0"/>
              <a:t>., average: 67 items kg</a:t>
            </a:r>
            <a:r>
              <a:rPr lang="en-US" baseline="30000" dirty="0"/>
              <a:t>-1</a:t>
            </a:r>
            <a:r>
              <a:rPr lang="en-US" dirty="0"/>
              <a:t> </a:t>
            </a:r>
            <a:r>
              <a:rPr lang="en-US" dirty="0" err="1"/>
              <a:t>d.w</a:t>
            </a:r>
            <a:r>
              <a:rPr lang="en-US" dirty="0"/>
              <a:t>.  </a:t>
            </a:r>
            <a:endParaRPr lang="en-GB" dirty="0"/>
          </a:p>
          <a:p>
            <a:r>
              <a:rPr lang="en-GB" dirty="0"/>
              <a:t>MP concentrations significantly higher at urban and industrial locations vs. rural sites (Kruskal-Wallis, p = 0.00008)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FD5455-4473-5ABB-39E9-C8364CD463F2}"/>
              </a:ext>
            </a:extLst>
          </p:cNvPr>
          <p:cNvSpPr/>
          <p:nvPr/>
        </p:nvSpPr>
        <p:spPr>
          <a:xfrm>
            <a:off x="5817467" y="4436913"/>
            <a:ext cx="4924425" cy="1653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EE1407A-B14E-4F6F-9F0C-837CCF333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01" y="172103"/>
            <a:ext cx="8596668" cy="794327"/>
          </a:xfrm>
        </p:spPr>
        <p:txBody>
          <a:bodyPr>
            <a:normAutofit fontScale="90000"/>
          </a:bodyPr>
          <a:lstStyle/>
          <a:p>
            <a:r>
              <a:rPr lang="en-GB" sz="3400" dirty="0"/>
              <a:t>Results: spatial variations in MP concentrations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348BCA-84D7-4125-BD7B-DEE2FA2A84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62"/>
          <a:stretch/>
        </p:blipFill>
        <p:spPr>
          <a:xfrm>
            <a:off x="5405976" y="2756513"/>
            <a:ext cx="5335916" cy="32103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CE356D-DECA-4B99-98BA-B7242961301E}"/>
              </a:ext>
            </a:extLst>
          </p:cNvPr>
          <p:cNvSpPr txBox="1"/>
          <p:nvPr/>
        </p:nvSpPr>
        <p:spPr>
          <a:xfrm>
            <a:off x="6460766" y="5685060"/>
            <a:ext cx="1137920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Rural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D9F5F9-5504-4CD5-A92C-7565E5BA3646}"/>
              </a:ext>
            </a:extLst>
          </p:cNvPr>
          <p:cNvSpPr txBox="1"/>
          <p:nvPr/>
        </p:nvSpPr>
        <p:spPr>
          <a:xfrm>
            <a:off x="7916030" y="5685060"/>
            <a:ext cx="1137920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Urban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C8688A-E7A1-466C-9CC9-F943E69F8B4B}"/>
              </a:ext>
            </a:extLst>
          </p:cNvPr>
          <p:cNvSpPr txBox="1"/>
          <p:nvPr/>
        </p:nvSpPr>
        <p:spPr>
          <a:xfrm>
            <a:off x="9279104" y="5685060"/>
            <a:ext cx="1219200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Industrial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DFFE2A-9F54-80D8-81ED-71BA7CA0B4AF}"/>
              </a:ext>
            </a:extLst>
          </p:cNvPr>
          <p:cNvSpPr txBox="1"/>
          <p:nvPr/>
        </p:nvSpPr>
        <p:spPr>
          <a:xfrm>
            <a:off x="5795529" y="6131899"/>
            <a:ext cx="4924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MP concentrations categorised by surrounding land use (combined rural, urban, industrial sampling sites)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8DF3D1-3FFD-1D15-4EC0-0CD95EDE24B0}"/>
              </a:ext>
            </a:extLst>
          </p:cNvPr>
          <p:cNvSpPr/>
          <p:nvPr/>
        </p:nvSpPr>
        <p:spPr>
          <a:xfrm>
            <a:off x="0" y="4361707"/>
            <a:ext cx="914400" cy="2496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8EFCAA-8971-22B1-146E-EBAE25D967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3" y="2932870"/>
            <a:ext cx="5760720" cy="30340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15ADAA-D1D5-643F-756A-424B08A46FB3}"/>
              </a:ext>
            </a:extLst>
          </p:cNvPr>
          <p:cNvSpPr txBox="1"/>
          <p:nvPr/>
        </p:nvSpPr>
        <p:spPr>
          <a:xfrm>
            <a:off x="350526" y="6143257"/>
            <a:ext cx="4746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MP concentrations detected at the studied sites across 2019-2021</a:t>
            </a:r>
          </a:p>
        </p:txBody>
      </p:sp>
    </p:spTree>
    <p:extLst>
      <p:ext uri="{BB962C8B-B14F-4D97-AF65-F5344CB8AC3E}">
        <p14:creationId xmlns:p14="http://schemas.microsoft.com/office/powerpoint/2010/main" val="373547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C00C7-35C8-4F46-9B66-750402A6D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00" y="794980"/>
            <a:ext cx="9480160" cy="794326"/>
          </a:xfrm>
        </p:spPr>
        <p:txBody>
          <a:bodyPr>
            <a:normAutofit/>
          </a:bodyPr>
          <a:lstStyle/>
          <a:p>
            <a:r>
              <a:rPr lang="en-GB" sz="1900" dirty="0"/>
              <a:t>Fragments most abundant, but surrounding land-use influenced the detected MP shapes: beads still used for industrial applications and present at industrial sites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BCFE4-43BA-407F-A0A4-5CC7A1ED0B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81" y="1638467"/>
            <a:ext cx="5375066" cy="328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CEE9E8-ABAD-468A-B5BF-8577173876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49" y="5245270"/>
            <a:ext cx="1723087" cy="1211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47B543-2B7F-492D-B28D-98F4F51F3C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632" y="5240182"/>
            <a:ext cx="1681865" cy="120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7DD3CA-639A-409A-AD89-870F060EBA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410" y="1858465"/>
            <a:ext cx="1882776" cy="135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26C917-3A04-40D9-AAD8-AB30FD7C00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74" y="5240182"/>
            <a:ext cx="1681865" cy="12164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4ED944-29E8-4720-9BF8-4215507E9C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109" y="2715256"/>
            <a:ext cx="188785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C7C5A3-F86E-4225-B224-6E208C59F9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03" y="5231570"/>
            <a:ext cx="1681865" cy="120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AEC7BF-F22F-44E3-BF00-877C14CB5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410" y="3401056"/>
            <a:ext cx="1882140" cy="133921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4E1B459-FAAF-4F32-BFE6-9CC26F5DDE26}"/>
              </a:ext>
            </a:extLst>
          </p:cNvPr>
          <p:cNvSpPr txBox="1">
            <a:spLocks/>
          </p:cNvSpPr>
          <p:nvPr/>
        </p:nvSpPr>
        <p:spPr>
          <a:xfrm>
            <a:off x="232801" y="172103"/>
            <a:ext cx="8596668" cy="7943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800" dirty="0"/>
              <a:t>Results: spatial variations in MP shape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E9F978C-885A-437E-BB9F-3DF4BBAF6FB5}"/>
              </a:ext>
            </a:extLst>
          </p:cNvPr>
          <p:cNvSpPr txBox="1">
            <a:spLocks/>
          </p:cNvSpPr>
          <p:nvPr/>
        </p:nvSpPr>
        <p:spPr>
          <a:xfrm>
            <a:off x="968562" y="6456589"/>
            <a:ext cx="1105859" cy="348782"/>
          </a:xfrm>
          <a:prstGeom prst="rect">
            <a:avLst/>
          </a:prstGeom>
          <a:solidFill>
            <a:srgbClr val="FFFFFF">
              <a:alpha val="49020"/>
            </a:srgbClr>
          </a:solidFill>
          <a:ln w="6350"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‘Rural’ MP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3CAFD74-9C68-4635-B801-1CDC6270DBBD}"/>
              </a:ext>
            </a:extLst>
          </p:cNvPr>
          <p:cNvSpPr txBox="1">
            <a:spLocks/>
          </p:cNvSpPr>
          <p:nvPr/>
        </p:nvSpPr>
        <p:spPr>
          <a:xfrm>
            <a:off x="5044624" y="6437525"/>
            <a:ext cx="1231343" cy="357212"/>
          </a:xfrm>
          <a:prstGeom prst="rect">
            <a:avLst/>
          </a:prstGeom>
          <a:solidFill>
            <a:srgbClr val="FFFFFF">
              <a:alpha val="49020"/>
            </a:srgbClr>
          </a:solidFill>
          <a:ln w="63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‘Urban’ MP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0BFCF6C-079D-4291-BB45-65648134164F}"/>
              </a:ext>
            </a:extLst>
          </p:cNvPr>
          <p:cNvSpPr txBox="1">
            <a:spLocks/>
          </p:cNvSpPr>
          <p:nvPr/>
        </p:nvSpPr>
        <p:spPr>
          <a:xfrm>
            <a:off x="8875238" y="4254371"/>
            <a:ext cx="1548922" cy="327790"/>
          </a:xfrm>
          <a:prstGeom prst="rect">
            <a:avLst/>
          </a:prstGeom>
          <a:solidFill>
            <a:srgbClr val="FFFFFF">
              <a:alpha val="49020"/>
            </a:srgbClr>
          </a:solidFill>
          <a:ln w="635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‘Industrial’ MP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C49E82-1596-4A3D-8B8A-8FFE8238EEB2}"/>
              </a:ext>
            </a:extLst>
          </p:cNvPr>
          <p:cNvSpPr/>
          <p:nvPr/>
        </p:nvSpPr>
        <p:spPr>
          <a:xfrm>
            <a:off x="2802836" y="4969428"/>
            <a:ext cx="5625547" cy="181812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19115E-4C33-4C03-9EEB-C9EAA7426958}"/>
              </a:ext>
            </a:extLst>
          </p:cNvPr>
          <p:cNvSpPr/>
          <p:nvPr/>
        </p:nvSpPr>
        <p:spPr>
          <a:xfrm>
            <a:off x="6640174" y="1791916"/>
            <a:ext cx="4253113" cy="3027412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4112DC-F069-4ED2-AD51-724ED3A2F9B6}"/>
              </a:ext>
            </a:extLst>
          </p:cNvPr>
          <p:cNvSpPr/>
          <p:nvPr/>
        </p:nvSpPr>
        <p:spPr>
          <a:xfrm>
            <a:off x="470453" y="4969428"/>
            <a:ext cx="2053973" cy="181812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794E37-76CE-B8BB-3236-1D07F4403185}"/>
              </a:ext>
            </a:extLst>
          </p:cNvPr>
          <p:cNvSpPr txBox="1"/>
          <p:nvPr/>
        </p:nvSpPr>
        <p:spPr>
          <a:xfrm>
            <a:off x="8641740" y="1809689"/>
            <a:ext cx="1764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Raw plastic pellets (‘nurdles’)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D7A0DD-0344-8276-9346-342174D89D30}"/>
              </a:ext>
            </a:extLst>
          </p:cNvPr>
          <p:cNvSpPr txBox="1"/>
          <p:nvPr/>
        </p:nvSpPr>
        <p:spPr>
          <a:xfrm>
            <a:off x="9062380" y="2231833"/>
            <a:ext cx="1764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Curved fragment (abrasion)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FB80FB-1521-6224-5253-15912687021B}"/>
              </a:ext>
            </a:extLst>
          </p:cNvPr>
          <p:cNvSpPr txBox="1"/>
          <p:nvPr/>
        </p:nvSpPr>
        <p:spPr>
          <a:xfrm>
            <a:off x="4722962" y="4936488"/>
            <a:ext cx="1764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Glitter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D394C0-735B-13B9-8EC2-D677CEF03140}"/>
              </a:ext>
            </a:extLst>
          </p:cNvPr>
          <p:cNvSpPr txBox="1"/>
          <p:nvPr/>
        </p:nvSpPr>
        <p:spPr>
          <a:xfrm>
            <a:off x="618290" y="4968384"/>
            <a:ext cx="1764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Film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8E1B40-FAB8-866A-C01B-F46B75705CC7}"/>
              </a:ext>
            </a:extLst>
          </p:cNvPr>
          <p:cNvSpPr txBox="1"/>
          <p:nvPr/>
        </p:nvSpPr>
        <p:spPr>
          <a:xfrm>
            <a:off x="2823730" y="4937419"/>
            <a:ext cx="2033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Road marking fragments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3EFCBC8-D627-E56F-06FC-914F0A66BC6D}"/>
              </a:ext>
            </a:extLst>
          </p:cNvPr>
          <p:cNvCxnSpPr/>
          <p:nvPr/>
        </p:nvCxnSpPr>
        <p:spPr>
          <a:xfrm flipH="1" flipV="1">
            <a:off x="4065709" y="5538230"/>
            <a:ext cx="277091" cy="277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3AD3CD0-A332-F9CB-184D-E420914BB88A}"/>
              </a:ext>
            </a:extLst>
          </p:cNvPr>
          <p:cNvSpPr txBox="1"/>
          <p:nvPr/>
        </p:nvSpPr>
        <p:spPr>
          <a:xfrm>
            <a:off x="3600283" y="5831791"/>
            <a:ext cx="930852" cy="2308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Glass spheres</a:t>
            </a:r>
          </a:p>
        </p:txBody>
      </p:sp>
    </p:spTree>
    <p:extLst>
      <p:ext uri="{BB962C8B-B14F-4D97-AF65-F5344CB8AC3E}">
        <p14:creationId xmlns:p14="http://schemas.microsoft.com/office/powerpoint/2010/main" val="384121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E060-FCB1-4345-A65D-5B96F44DC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00" y="833293"/>
            <a:ext cx="9152081" cy="1168227"/>
          </a:xfrm>
        </p:spPr>
        <p:txBody>
          <a:bodyPr/>
          <a:lstStyle/>
          <a:p>
            <a:r>
              <a:rPr lang="en-GB" dirty="0"/>
              <a:t>Rural and urban sites dominated by PE (polyethylene)</a:t>
            </a:r>
            <a:endParaRPr lang="en-GB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dirty="0"/>
              <a:t>Industrial sites: a variety of polymers with industrial applications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CA71873-AA92-4767-9976-2CDAA9E1EAD2}"/>
              </a:ext>
            </a:extLst>
          </p:cNvPr>
          <p:cNvGraphicFramePr/>
          <p:nvPr/>
        </p:nvGraphicFramePr>
        <p:xfrm>
          <a:off x="81279" y="1845144"/>
          <a:ext cx="9152082" cy="354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ECD3811-F760-44F7-BFEF-447AE3A78C5B}"/>
              </a:ext>
            </a:extLst>
          </p:cNvPr>
          <p:cNvSpPr txBox="1">
            <a:spLocks/>
          </p:cNvSpPr>
          <p:nvPr/>
        </p:nvSpPr>
        <p:spPr>
          <a:xfrm>
            <a:off x="232800" y="172103"/>
            <a:ext cx="9000561" cy="794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900" dirty="0"/>
              <a:t>MP in sediment: spatial variations in MP composition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C1489C-6277-AF41-0017-B7E6FC72C40A}"/>
              </a:ext>
            </a:extLst>
          </p:cNvPr>
          <p:cNvSpPr txBox="1"/>
          <p:nvPr/>
        </p:nvSpPr>
        <p:spPr>
          <a:xfrm>
            <a:off x="630187" y="5657671"/>
            <a:ext cx="82090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 – polyethylene, Acrylates (poly(ethyl methacrylate) (PEMA), poly(methyl methacrylate) (PMMA), poly(butyl methacrylate) (PBM), poly(ethyl acrylate) (PEA)), PBT – poly(butylene terephthalate), PDP – poly(diallyl phthalate), PVP – poly(vinyl pyrrolidone), PVA – poly(vinyl alcohol), PP – polypropylene, PS – polystyrene, PVDC - Poly(Vinylidene Chloride), PCT – poly(1,4-cyclohexanedimethylene terephthalate), PA – polyamide/Nylon 6, PC – polycarbonate, PAA – polyacrylamide, EVA - ethylene-vinyl acetate, PVC – poly(vinyl chloride), PB – polybutylene, PVS – poly(vinyl stearate), PVF – poly(vinyl fluoride), PVCA - poly(vinyl chloride/vinyl acetate)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25B238-BF7F-94B8-EFEC-0314CC17BDD3}"/>
              </a:ext>
            </a:extLst>
          </p:cNvPr>
          <p:cNvSpPr txBox="1"/>
          <p:nvPr/>
        </p:nvSpPr>
        <p:spPr>
          <a:xfrm>
            <a:off x="9501917" y="2925650"/>
            <a:ext cx="1542438" cy="69249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3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ATR/µATR-FTIR data (n = 475 particles)</a:t>
            </a:r>
          </a:p>
        </p:txBody>
      </p:sp>
    </p:spTree>
    <p:extLst>
      <p:ext uri="{BB962C8B-B14F-4D97-AF65-F5344CB8AC3E}">
        <p14:creationId xmlns:p14="http://schemas.microsoft.com/office/powerpoint/2010/main" val="57023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FBAE6-6F5D-066B-40CA-0AAEDBD3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01" y="860616"/>
            <a:ext cx="5760720" cy="5327748"/>
          </a:xfrm>
        </p:spPr>
        <p:txBody>
          <a:bodyPr>
            <a:normAutofit/>
          </a:bodyPr>
          <a:lstStyle/>
          <a:p>
            <a:r>
              <a:rPr lang="en-GB" dirty="0"/>
              <a:t>Detailed flow-integrated sampling conducted in Aug-21</a:t>
            </a:r>
          </a:p>
          <a:p>
            <a:pPr lvl="1"/>
            <a:r>
              <a:rPr lang="en-GB" dirty="0"/>
              <a:t>3 samples taken from each morphological compartment (inner bank, mid-channel, outer bank) from 4 sampling sites</a:t>
            </a:r>
          </a:p>
          <a:p>
            <a:r>
              <a:rPr lang="en-GB" dirty="0"/>
              <a:t>No trends in MP accumulation across the river channel (</a:t>
            </a:r>
            <a:r>
              <a:rPr lang="en-US" dirty="0"/>
              <a:t>Kruskal-Wallis; p = 0.83)</a:t>
            </a:r>
            <a:endParaRPr lang="en-GB" dirty="0"/>
          </a:p>
          <a:p>
            <a:r>
              <a:rPr lang="en-GB" dirty="0"/>
              <a:t>However, substantial variation in MP concentrations (max </a:t>
            </a:r>
            <a:r>
              <a:rPr lang="en-US" dirty="0"/>
              <a:t>SD = 82 items kg</a:t>
            </a:r>
            <a:r>
              <a:rPr lang="en-US" baseline="30000" dirty="0"/>
              <a:t>-1</a:t>
            </a:r>
            <a:r>
              <a:rPr lang="en-US" dirty="0"/>
              <a:t> </a:t>
            </a:r>
            <a:r>
              <a:rPr lang="en-US" dirty="0" err="1"/>
              <a:t>d.w</a:t>
            </a:r>
            <a:r>
              <a:rPr lang="en-US" dirty="0"/>
              <a:t>. within a single compartment)</a:t>
            </a:r>
          </a:p>
          <a:p>
            <a:pPr lvl="1"/>
            <a:r>
              <a:rPr lang="en-US" dirty="0"/>
              <a:t>Highlights the need for taking replicate samples</a:t>
            </a:r>
          </a:p>
          <a:p>
            <a:r>
              <a:rPr lang="en-GB" dirty="0"/>
              <a:t>Significant relationship between MP and fine sediment (63 – 250 µm) (</a:t>
            </a:r>
            <a:r>
              <a:rPr lang="en-US" dirty="0"/>
              <a:t>Spearman; p = 0.0048)</a:t>
            </a:r>
            <a:r>
              <a:rPr lang="en-GB" dirty="0"/>
              <a:t>, as well as FPOM (</a:t>
            </a:r>
            <a:r>
              <a:rPr lang="en-US" dirty="0"/>
              <a:t>Spearman; p = 0.001)</a:t>
            </a:r>
          </a:p>
          <a:p>
            <a:pPr lvl="1"/>
            <a:r>
              <a:rPr lang="en-US" dirty="0"/>
              <a:t>Promising proxies for tracking MP movement? Ongoing research efforts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E77A92-74B9-E5BC-20AA-91673EBA6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607" y="3321397"/>
            <a:ext cx="5792393" cy="353660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B80BDF1-5CC7-B5B4-0DE5-6BA5F0EBBAEA}"/>
              </a:ext>
            </a:extLst>
          </p:cNvPr>
          <p:cNvSpPr txBox="1">
            <a:spLocks/>
          </p:cNvSpPr>
          <p:nvPr/>
        </p:nvSpPr>
        <p:spPr>
          <a:xfrm>
            <a:off x="232801" y="172103"/>
            <a:ext cx="8596668" cy="7943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200" dirty="0"/>
              <a:t>Results: intra-site spatial variations in MP concentrations</a:t>
            </a: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CABB234F-C325-2E32-1B39-6305A7FBE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30" y="0"/>
            <a:ext cx="4433570" cy="2628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0894DD-D293-B08F-218A-04590DC75CD1}"/>
              </a:ext>
            </a:extLst>
          </p:cNvPr>
          <p:cNvSpPr txBox="1"/>
          <p:nvPr/>
        </p:nvSpPr>
        <p:spPr>
          <a:xfrm>
            <a:off x="7804727" y="2628900"/>
            <a:ext cx="4387273" cy="6924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Correlation between MP concentration and FPOM (fine particulate organic matter) content (based on %Loss-on-Ignition) in sediment samples from Aug 2021 (n = 54 samples</a:t>
            </a:r>
            <a:r>
              <a:rPr lang="en-GB" sz="15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)</a:t>
            </a:r>
            <a:endParaRPr lang="en-GB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id="{D815C23B-5826-F8B2-27AB-1B673871D15B}"/>
              </a:ext>
            </a:extLst>
          </p:cNvPr>
          <p:cNvSpPr/>
          <p:nvPr/>
        </p:nvSpPr>
        <p:spPr>
          <a:xfrm rot="1318941" flipV="1">
            <a:off x="7795490" y="2272913"/>
            <a:ext cx="138661" cy="4618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4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A380C-E204-6BCF-8FEC-8FB8D30F6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01" y="1031518"/>
            <a:ext cx="5004217" cy="3045998"/>
          </a:xfrm>
        </p:spPr>
        <p:txBody>
          <a:bodyPr>
            <a:normAutofit/>
          </a:bodyPr>
          <a:lstStyle/>
          <a:p>
            <a:r>
              <a:rPr lang="en-GB" dirty="0"/>
              <a:t>Evidence of MP degradation (A), biofouling (colonisation by microorganisms) (B), aggregation (C) and incorporation into caddisfly shells (D)</a:t>
            </a:r>
          </a:p>
          <a:p>
            <a:r>
              <a:rPr lang="en-GB" dirty="0"/>
              <a:t>Degradation, biofouling and aggregation all lead to changes in MP density, influencing their movement through rivers</a:t>
            </a:r>
          </a:p>
        </p:txBody>
      </p:sp>
      <p:pic>
        <p:nvPicPr>
          <p:cNvPr id="4" name="Content Placeholder 9" descr="A picture containing rock&#10;&#10;Description automatically generated">
            <a:extLst>
              <a:ext uri="{FF2B5EF4-FFF2-40B4-BE49-F238E27FC236}">
                <a16:creationId xmlns:a16="http://schemas.microsoft.com/office/drawing/2014/main" id="{D6F94353-BEE4-4B35-BABF-C7856A2AC8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/>
          <a:stretch/>
        </p:blipFill>
        <p:spPr>
          <a:xfrm>
            <a:off x="9169829" y="4328466"/>
            <a:ext cx="2768601" cy="2103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8D92C8-B346-8A67-21B5-CDA982DE9F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87" y="4332593"/>
            <a:ext cx="2762236" cy="2098993"/>
          </a:xfrm>
          <a:prstGeom prst="rect">
            <a:avLst/>
          </a:prstGeom>
        </p:spPr>
      </p:pic>
      <p:pic>
        <p:nvPicPr>
          <p:cNvPr id="6" name="Picture 5" descr="A close-up of a frog&#10;&#10;Description automatically generated with low confidence">
            <a:extLst>
              <a:ext uri="{FF2B5EF4-FFF2-40B4-BE49-F238E27FC236}">
                <a16:creationId xmlns:a16="http://schemas.microsoft.com/office/drawing/2014/main" id="{E2DBB2BC-5643-5AC4-D1D4-E7503ADD9B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8" y="4337056"/>
            <a:ext cx="2762235" cy="21090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7CD207-76B3-59B8-DD35-950BD2408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45" y="4342953"/>
            <a:ext cx="2768600" cy="21031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B96F1AD-3821-8A2C-5AB0-2F8111F9450D}"/>
              </a:ext>
            </a:extLst>
          </p:cNvPr>
          <p:cNvSpPr txBox="1">
            <a:spLocks/>
          </p:cNvSpPr>
          <p:nvPr/>
        </p:nvSpPr>
        <p:spPr>
          <a:xfrm>
            <a:off x="232801" y="172103"/>
            <a:ext cx="8596668" cy="7943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/>
              <a:t>Results: MP interactions with the environment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17B86A-D556-724E-FC3D-053D379507EA}"/>
              </a:ext>
            </a:extLst>
          </p:cNvPr>
          <p:cNvSpPr txBox="1"/>
          <p:nvPr/>
        </p:nvSpPr>
        <p:spPr>
          <a:xfrm>
            <a:off x="163168" y="4337056"/>
            <a:ext cx="304800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784E7D-1FBC-20BC-1E74-B9F642C7E210}"/>
              </a:ext>
            </a:extLst>
          </p:cNvPr>
          <p:cNvSpPr txBox="1"/>
          <p:nvPr/>
        </p:nvSpPr>
        <p:spPr>
          <a:xfrm>
            <a:off x="3161145" y="4328466"/>
            <a:ext cx="304800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98978A-B425-8A20-4D04-9ED12ABD6138}"/>
              </a:ext>
            </a:extLst>
          </p:cNvPr>
          <p:cNvSpPr txBox="1"/>
          <p:nvPr/>
        </p:nvSpPr>
        <p:spPr>
          <a:xfrm>
            <a:off x="6171851" y="4337056"/>
            <a:ext cx="304800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176A5B-63B3-734B-E866-C08AE1B3D798}"/>
              </a:ext>
            </a:extLst>
          </p:cNvPr>
          <p:cNvSpPr txBox="1"/>
          <p:nvPr/>
        </p:nvSpPr>
        <p:spPr>
          <a:xfrm>
            <a:off x="9169829" y="4325016"/>
            <a:ext cx="304800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</a:t>
            </a:r>
          </a:p>
        </p:txBody>
      </p:sp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FD4FDD36-5316-D5BD-C90A-D0E302F4F0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79" y="813031"/>
            <a:ext cx="5633720" cy="29413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FF2DFA-27C4-B37B-428A-EBEA92FD8B7C}"/>
              </a:ext>
            </a:extLst>
          </p:cNvPr>
          <p:cNvSpPr txBox="1"/>
          <p:nvPr/>
        </p:nvSpPr>
        <p:spPr>
          <a:xfrm>
            <a:off x="6324251" y="3754351"/>
            <a:ext cx="22273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Skalska et al., 2020</a:t>
            </a:r>
          </a:p>
        </p:txBody>
      </p:sp>
    </p:spTree>
    <p:extLst>
      <p:ext uri="{BB962C8B-B14F-4D97-AF65-F5344CB8AC3E}">
        <p14:creationId xmlns:p14="http://schemas.microsoft.com/office/powerpoint/2010/main" val="15592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66F38-3C0F-4D83-9779-E77DF904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01" y="172104"/>
            <a:ext cx="8596668" cy="380246"/>
          </a:xfrm>
        </p:spPr>
        <p:txBody>
          <a:bodyPr>
            <a:noAutofit/>
          </a:bodyPr>
          <a:lstStyle/>
          <a:p>
            <a:r>
              <a:rPr lang="en-GB" sz="2200" dirty="0"/>
              <a:t>Results: temporal variations in MP concentrations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88F22-B6E1-4935-BDE5-347C5C5AD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16" y="5415612"/>
            <a:ext cx="9089221" cy="1312265"/>
          </a:xfrm>
        </p:spPr>
        <p:txBody>
          <a:bodyPr>
            <a:noAutofit/>
          </a:bodyPr>
          <a:lstStyle/>
          <a:p>
            <a:r>
              <a:rPr lang="en-GB" sz="1500" dirty="0"/>
              <a:t>MP concentrations increased over low-flow periods and gradually decreased during winter flooding; however, increased concentrations occurred early in the winter (Dec 2022) despite the high flows (continued accumulation/‘first flush effect’)</a:t>
            </a:r>
          </a:p>
          <a:p>
            <a:r>
              <a:rPr lang="en-GB" sz="1500" dirty="0"/>
              <a:t>MP gradually remobilised from sediment later on in the hydrograph, once critical shear stress (</a:t>
            </a:r>
            <a:r>
              <a:rPr lang="el-GR" sz="1500" dirty="0"/>
              <a:t>τ</a:t>
            </a:r>
            <a:r>
              <a:rPr lang="en-GB" sz="1500" baseline="-25000" dirty="0"/>
              <a:t>c</a:t>
            </a:r>
            <a:r>
              <a:rPr lang="en-GB" sz="1500" dirty="0"/>
              <a:t>) required to remobilise them is achieved</a:t>
            </a:r>
          </a:p>
        </p:txBody>
      </p:sp>
      <p:pic>
        <p:nvPicPr>
          <p:cNvPr id="4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1702A39D-69E9-4E64-AD6A-2D1E57B3B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01" y="737661"/>
            <a:ext cx="9089221" cy="403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1E64DF1-79C5-4027-BFF2-FB6D39654B45}"/>
              </a:ext>
            </a:extLst>
          </p:cNvPr>
          <p:cNvSpPr/>
          <p:nvPr/>
        </p:nvSpPr>
        <p:spPr>
          <a:xfrm>
            <a:off x="955397" y="812214"/>
            <a:ext cx="649607" cy="88117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FAD910-32A0-4C57-8397-960ACC4B3843}"/>
              </a:ext>
            </a:extLst>
          </p:cNvPr>
          <p:cNvSpPr/>
          <p:nvPr/>
        </p:nvSpPr>
        <p:spPr>
          <a:xfrm>
            <a:off x="1045886" y="1099751"/>
            <a:ext cx="80010" cy="4343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988D2D-9948-455D-BC52-319412063E42}"/>
              </a:ext>
            </a:extLst>
          </p:cNvPr>
          <p:cNvCxnSpPr>
            <a:cxnSpLocks/>
            <a:stCxn id="5" idx="1"/>
            <a:endCxn id="5" idx="3"/>
          </p:cNvCxnSpPr>
          <p:nvPr/>
        </p:nvCxnSpPr>
        <p:spPr>
          <a:xfrm>
            <a:off x="1045886" y="1316921"/>
            <a:ext cx="8001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2AC63E-910F-4C86-9FCF-54D296AEE2B6}"/>
              </a:ext>
            </a:extLst>
          </p:cNvPr>
          <p:cNvCxnSpPr>
            <a:cxnSpLocks/>
          </p:cNvCxnSpPr>
          <p:nvPr/>
        </p:nvCxnSpPr>
        <p:spPr>
          <a:xfrm flipH="1" flipV="1">
            <a:off x="1082080" y="839947"/>
            <a:ext cx="1" cy="259804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D49C58-6A2A-45DF-9C6D-069E30330D82}"/>
              </a:ext>
            </a:extLst>
          </p:cNvPr>
          <p:cNvCxnSpPr>
            <a:cxnSpLocks/>
          </p:cNvCxnSpPr>
          <p:nvPr/>
        </p:nvCxnSpPr>
        <p:spPr>
          <a:xfrm flipV="1">
            <a:off x="1082080" y="1534091"/>
            <a:ext cx="1906" cy="14024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073-0243-47FD-ACB4-0D0CDAE70C0D}"/>
              </a:ext>
            </a:extLst>
          </p:cNvPr>
          <p:cNvSpPr/>
          <p:nvPr/>
        </p:nvSpPr>
        <p:spPr>
          <a:xfrm>
            <a:off x="1059221" y="985451"/>
            <a:ext cx="45719" cy="45719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841624-4FE2-4DC1-85E4-EB5867D4E256}"/>
              </a:ext>
            </a:extLst>
          </p:cNvPr>
          <p:cNvSpPr txBox="1"/>
          <p:nvPr/>
        </p:nvSpPr>
        <p:spPr>
          <a:xfrm>
            <a:off x="1148756" y="770057"/>
            <a:ext cx="5829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Maximum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232CC5-699F-4B63-9139-6AE25E7CF389}"/>
              </a:ext>
            </a:extLst>
          </p:cNvPr>
          <p:cNvSpPr txBox="1"/>
          <p:nvPr/>
        </p:nvSpPr>
        <p:spPr>
          <a:xfrm>
            <a:off x="1148756" y="915977"/>
            <a:ext cx="4695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Average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5268FD-910B-4BAE-BF8D-FB62521D052D}"/>
              </a:ext>
            </a:extLst>
          </p:cNvPr>
          <p:cNvSpPr txBox="1"/>
          <p:nvPr/>
        </p:nvSpPr>
        <p:spPr>
          <a:xfrm>
            <a:off x="1148755" y="1041053"/>
            <a:ext cx="3657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75%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619075-9848-402D-8EC2-BA7E514C0952}"/>
              </a:ext>
            </a:extLst>
          </p:cNvPr>
          <p:cNvSpPr txBox="1"/>
          <p:nvPr/>
        </p:nvSpPr>
        <p:spPr>
          <a:xfrm>
            <a:off x="1156375" y="1215836"/>
            <a:ext cx="44862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Median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47569A-0B58-4319-8422-A90C7D10DCD8}"/>
              </a:ext>
            </a:extLst>
          </p:cNvPr>
          <p:cNvSpPr txBox="1"/>
          <p:nvPr/>
        </p:nvSpPr>
        <p:spPr>
          <a:xfrm>
            <a:off x="1156376" y="1423362"/>
            <a:ext cx="3657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25%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48C300-AB71-4585-8BED-37A41A95CCCE}"/>
              </a:ext>
            </a:extLst>
          </p:cNvPr>
          <p:cNvSpPr txBox="1"/>
          <p:nvPr/>
        </p:nvSpPr>
        <p:spPr>
          <a:xfrm>
            <a:off x="1154471" y="1548438"/>
            <a:ext cx="5197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Minimum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A965EC-45A7-264B-F278-161DD157AAFF}"/>
              </a:ext>
            </a:extLst>
          </p:cNvPr>
          <p:cNvCxnSpPr/>
          <p:nvPr/>
        </p:nvCxnSpPr>
        <p:spPr>
          <a:xfrm>
            <a:off x="3743325" y="4900595"/>
            <a:ext cx="1905000" cy="0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0562CDF-9303-D459-AD94-1FAD18B54AAB}"/>
              </a:ext>
            </a:extLst>
          </p:cNvPr>
          <p:cNvCxnSpPr>
            <a:cxnSpLocks/>
          </p:cNvCxnSpPr>
          <p:nvPr/>
        </p:nvCxnSpPr>
        <p:spPr>
          <a:xfrm>
            <a:off x="5648325" y="4900595"/>
            <a:ext cx="6572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89670DE-EEC7-9B97-E990-B0E6ED26D41C}"/>
              </a:ext>
            </a:extLst>
          </p:cNvPr>
          <p:cNvCxnSpPr>
            <a:cxnSpLocks/>
          </p:cNvCxnSpPr>
          <p:nvPr/>
        </p:nvCxnSpPr>
        <p:spPr>
          <a:xfrm>
            <a:off x="3181638" y="4900595"/>
            <a:ext cx="58293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628751-6F94-0285-6E38-A3A07F5783C3}"/>
              </a:ext>
            </a:extLst>
          </p:cNvPr>
          <p:cNvCxnSpPr>
            <a:cxnSpLocks/>
          </p:cNvCxnSpPr>
          <p:nvPr/>
        </p:nvCxnSpPr>
        <p:spPr>
          <a:xfrm>
            <a:off x="1352550" y="4900595"/>
            <a:ext cx="1829088" cy="0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C2AC387C-5417-4485-8A00-9FE8120982BA}"/>
              </a:ext>
            </a:extLst>
          </p:cNvPr>
          <p:cNvSpPr/>
          <p:nvPr/>
        </p:nvSpPr>
        <p:spPr>
          <a:xfrm>
            <a:off x="5886488" y="1148721"/>
            <a:ext cx="419062" cy="3024905"/>
          </a:xfrm>
          <a:prstGeom prst="rect">
            <a:avLst/>
          </a:prstGeom>
          <a:solidFill>
            <a:srgbClr val="5FCBE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DDDD5A0-D8DF-A603-3F1F-B0CCE2B6AEC9}"/>
              </a:ext>
            </a:extLst>
          </p:cNvPr>
          <p:cNvCxnSpPr>
            <a:cxnSpLocks/>
          </p:cNvCxnSpPr>
          <p:nvPr/>
        </p:nvCxnSpPr>
        <p:spPr>
          <a:xfrm>
            <a:off x="771525" y="4900595"/>
            <a:ext cx="5810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E82E08-1450-A7A3-BF11-001C17803B3B}"/>
              </a:ext>
            </a:extLst>
          </p:cNvPr>
          <p:cNvCxnSpPr>
            <a:cxnSpLocks/>
          </p:cNvCxnSpPr>
          <p:nvPr/>
        </p:nvCxnSpPr>
        <p:spPr>
          <a:xfrm>
            <a:off x="6305550" y="4900595"/>
            <a:ext cx="1676400" cy="0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CCEBC83-0718-A621-C1C3-36D721E1A275}"/>
              </a:ext>
            </a:extLst>
          </p:cNvPr>
          <p:cNvCxnSpPr>
            <a:cxnSpLocks/>
          </p:cNvCxnSpPr>
          <p:nvPr/>
        </p:nvCxnSpPr>
        <p:spPr>
          <a:xfrm>
            <a:off x="7981744" y="4900595"/>
            <a:ext cx="67648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6BBE950-EEF6-5D85-F82F-4EAE65810864}"/>
              </a:ext>
            </a:extLst>
          </p:cNvPr>
          <p:cNvSpPr txBox="1"/>
          <p:nvPr/>
        </p:nvSpPr>
        <p:spPr>
          <a:xfrm>
            <a:off x="3862387" y="4900595"/>
            <a:ext cx="16668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i="1" dirty="0">
                <a:solidFill>
                  <a:srgbClr val="FFC000"/>
                </a:solidFill>
              </a:rPr>
              <a:t>Low flow period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02CEB6-264F-354B-C8E2-B9AB64D9C7EE}"/>
              </a:ext>
            </a:extLst>
          </p:cNvPr>
          <p:cNvSpPr txBox="1"/>
          <p:nvPr/>
        </p:nvSpPr>
        <p:spPr>
          <a:xfrm>
            <a:off x="5464968" y="4900595"/>
            <a:ext cx="10239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300" i="1" dirty="0">
                <a:solidFill>
                  <a:schemeClr val="accent1">
                    <a:lumMod val="75000"/>
                  </a:schemeClr>
                </a:solidFill>
              </a:rPr>
              <a:t>High flow period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600834-BEE0-D9E1-75C1-4CFA3457791E}"/>
              </a:ext>
            </a:extLst>
          </p:cNvPr>
          <p:cNvSpPr txBox="1"/>
          <p:nvPr/>
        </p:nvSpPr>
        <p:spPr>
          <a:xfrm>
            <a:off x="7366000" y="1849120"/>
            <a:ext cx="111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FF"/>
                </a:highlight>
              </a:rPr>
              <a:t>‘First flush’?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CCBFA35-F3E6-9BFD-8A0F-6D2B75FCEF92}"/>
              </a:ext>
            </a:extLst>
          </p:cNvPr>
          <p:cNvCxnSpPr>
            <a:cxnSpLocks/>
            <a:stCxn id="40" idx="2"/>
          </p:cNvCxnSpPr>
          <p:nvPr/>
        </p:nvCxnSpPr>
        <p:spPr>
          <a:xfrm>
            <a:off x="7924800" y="2126119"/>
            <a:ext cx="213360" cy="579137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F64793B-9584-48B1-8D72-6BE6F1E745F8}"/>
              </a:ext>
            </a:extLst>
          </p:cNvPr>
          <p:cNvSpPr/>
          <p:nvPr/>
        </p:nvSpPr>
        <p:spPr>
          <a:xfrm>
            <a:off x="974572" y="1683435"/>
            <a:ext cx="398393" cy="2512766"/>
          </a:xfrm>
          <a:prstGeom prst="rect">
            <a:avLst/>
          </a:prstGeom>
          <a:solidFill>
            <a:srgbClr val="5FCBE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A576E04-D91A-4105-9C9F-31190744ACAA}"/>
              </a:ext>
            </a:extLst>
          </p:cNvPr>
          <p:cNvSpPr/>
          <p:nvPr/>
        </p:nvSpPr>
        <p:spPr>
          <a:xfrm>
            <a:off x="3413282" y="839948"/>
            <a:ext cx="504847" cy="3337346"/>
          </a:xfrm>
          <a:prstGeom prst="rect">
            <a:avLst/>
          </a:prstGeom>
          <a:solidFill>
            <a:srgbClr val="5FCBE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4A69BB-21E5-FC8D-8349-781EF990B683}"/>
              </a:ext>
            </a:extLst>
          </p:cNvPr>
          <p:cNvSpPr txBox="1"/>
          <p:nvPr/>
        </p:nvSpPr>
        <p:spPr>
          <a:xfrm>
            <a:off x="6791419" y="656278"/>
            <a:ext cx="1464467" cy="492443"/>
          </a:xfrm>
          <a:prstGeom prst="rect">
            <a:avLst/>
          </a:prstGeom>
          <a:solidFill>
            <a:srgbClr val="FFFFFF">
              <a:alpha val="49804"/>
            </a:srgb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300" i="1" dirty="0">
                <a:solidFill>
                  <a:srgbClr val="FFC000"/>
                </a:solidFill>
              </a:rPr>
              <a:t>MP accumulation </a:t>
            </a:r>
          </a:p>
          <a:p>
            <a:pPr algn="ctr"/>
            <a:r>
              <a:rPr lang="en-GB" sz="1300" i="1" dirty="0">
                <a:solidFill>
                  <a:srgbClr val="FFC000"/>
                </a:solidFill>
              </a:rPr>
              <a:t>(&lt;</a:t>
            </a:r>
            <a:r>
              <a:rPr lang="el-GR" sz="1300" i="1" dirty="0">
                <a:solidFill>
                  <a:srgbClr val="FFC000"/>
                </a:solidFill>
              </a:rPr>
              <a:t>τ</a:t>
            </a:r>
            <a:r>
              <a:rPr lang="en-GB" sz="1300" i="1" baseline="-25000" dirty="0">
                <a:solidFill>
                  <a:srgbClr val="FFC000"/>
                </a:solidFill>
              </a:rPr>
              <a:t>c</a:t>
            </a:r>
            <a:r>
              <a:rPr lang="en-GB" sz="1300" i="1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DF8CF2C-3F65-4036-8465-12160801E810}"/>
              </a:ext>
            </a:extLst>
          </p:cNvPr>
          <p:cNvSpPr/>
          <p:nvPr/>
        </p:nvSpPr>
        <p:spPr>
          <a:xfrm>
            <a:off x="8308819" y="839947"/>
            <a:ext cx="419062" cy="3333679"/>
          </a:xfrm>
          <a:prstGeom prst="rect">
            <a:avLst/>
          </a:prstGeom>
          <a:solidFill>
            <a:srgbClr val="5FCBE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590225-FD4C-3AEA-B1CC-47B39AAE9AD1}"/>
              </a:ext>
            </a:extLst>
          </p:cNvPr>
          <p:cNvSpPr txBox="1"/>
          <p:nvPr/>
        </p:nvSpPr>
        <p:spPr>
          <a:xfrm>
            <a:off x="9492681" y="2503430"/>
            <a:ext cx="1542438" cy="169277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3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Temporal changes in MP concentrations in R. Thames catchment sediment over 2019-2021 (n = 185 samples)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3679A7-8BEB-9951-4A0B-6B65C5E33DED}"/>
              </a:ext>
            </a:extLst>
          </p:cNvPr>
          <p:cNvSpPr txBox="1"/>
          <p:nvPr/>
        </p:nvSpPr>
        <p:spPr>
          <a:xfrm>
            <a:off x="5182352" y="656278"/>
            <a:ext cx="1556134" cy="49244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i="1" dirty="0">
                <a:solidFill>
                  <a:schemeClr val="accent1">
                    <a:lumMod val="75000"/>
                  </a:schemeClr>
                </a:solidFill>
              </a:rPr>
              <a:t>MP remobilisation</a:t>
            </a:r>
          </a:p>
          <a:p>
            <a:pPr algn="ctr"/>
            <a:r>
              <a:rPr lang="en-GB" sz="1300" i="1" dirty="0">
                <a:solidFill>
                  <a:schemeClr val="accent1">
                    <a:lumMod val="75000"/>
                  </a:schemeClr>
                </a:solidFill>
              </a:rPr>
              <a:t>(&gt;</a:t>
            </a:r>
            <a:r>
              <a:rPr lang="el-GR" sz="1300" i="1" dirty="0">
                <a:solidFill>
                  <a:schemeClr val="accent1">
                    <a:lumMod val="75000"/>
                  </a:schemeClr>
                </a:solidFill>
              </a:rPr>
              <a:t>τ</a:t>
            </a:r>
            <a:r>
              <a:rPr lang="en-GB" sz="1300" i="1" baseline="-25000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GB" sz="1300" i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46944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16024</TotalTime>
  <Words>1126</Words>
  <Application>Microsoft Office PowerPoint</Application>
  <PresentationFormat>Widescreen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Open Sans</vt:lpstr>
      <vt:lpstr>Trebuchet MS</vt:lpstr>
      <vt:lpstr>Wingdings 3</vt:lpstr>
      <vt:lpstr>Facet</vt:lpstr>
      <vt:lpstr>SPATIO-TEMPORAL VARIATIONS IN MICROPLASTIC PRESENCE AND COMPOSITION IN THE SEDIMENTS OF THE R. THAMES (UK) AND ITS TRIBUTARIES</vt:lpstr>
      <vt:lpstr>PowerPoint Presentation</vt:lpstr>
      <vt:lpstr>PowerPoint Presentation</vt:lpstr>
      <vt:lpstr>Results: spatial variations in MP concentrations</vt:lpstr>
      <vt:lpstr>PowerPoint Presentation</vt:lpstr>
      <vt:lpstr>PowerPoint Presentation</vt:lpstr>
      <vt:lpstr>PowerPoint Presentation</vt:lpstr>
      <vt:lpstr>PowerPoint Presentation</vt:lpstr>
      <vt:lpstr>Results: temporal variations in MP concentrations</vt:lpstr>
      <vt:lpstr>Results: temporal variations in MP concentrations (a conceptual model)</vt:lpstr>
      <vt:lpstr>Results: fine sediments as a proxy for MP tracking?</vt:lpstr>
      <vt:lpstr>PowerPoint Presentation</vt:lpstr>
      <vt:lpstr>Take home messages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Spatio-temporal variations in microplastic presence and composition in the sediments of the R. Thames (UK) and its tributaries</dc:title>
  <dc:creator>Karolina Skalska</dc:creator>
  <cp:lastModifiedBy>Karolina Skalska</cp:lastModifiedBy>
  <cp:revision>45</cp:revision>
  <dcterms:created xsi:type="dcterms:W3CDTF">2022-05-09T15:41:46Z</dcterms:created>
  <dcterms:modified xsi:type="dcterms:W3CDTF">2022-05-22T18:14:24Z</dcterms:modified>
</cp:coreProperties>
</file>