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6" r:id="rId3"/>
    <p:sldId id="259" r:id="rId4"/>
    <p:sldId id="262" r:id="rId5"/>
    <p:sldId id="263" r:id="rId6"/>
    <p:sldId id="264" r:id="rId7"/>
    <p:sldId id="267" r:id="rId8"/>
    <p:sldId id="266" r:id="rId9"/>
    <p:sldId id="265" r:id="rId10"/>
    <p:sldId id="268" r:id="rId11"/>
    <p:sldId id="269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.fumagalli86@campus.unimib.it" initials="m" lastIdx="1" clrIdx="0">
    <p:extLst>
      <p:ext uri="{19B8F6BF-5375-455C-9EA6-DF929625EA0E}">
        <p15:presenceInfo xmlns:p15="http://schemas.microsoft.com/office/powerpoint/2012/main" userId="m.fumagalli86@campus.unimib.i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C9C"/>
    <a:srgbClr val="88B8A7"/>
    <a:srgbClr val="D95319"/>
    <a:srgbClr val="7BFF84"/>
    <a:srgbClr val="FF7D00"/>
    <a:srgbClr val="0082FF"/>
    <a:srgbClr val="7D4E4E"/>
    <a:srgbClr val="5E9AEC"/>
    <a:srgbClr val="0D550D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0119" autoAdjust="0"/>
  </p:normalViewPr>
  <p:slideViewPr>
    <p:cSldViewPr snapToGrid="0">
      <p:cViewPr varScale="1">
        <p:scale>
          <a:sx n="74" d="100"/>
          <a:sy n="74" d="100"/>
        </p:scale>
        <p:origin x="9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5D5A0-0B0A-4F79-90C5-8AE655BE725F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6499-556B-443B-8E7D-4D9329C411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5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 everyone!</a:t>
            </a:r>
          </a:p>
          <a:p>
            <a:endParaRPr lang="en-US" dirty="0"/>
          </a:p>
          <a:p>
            <a:r>
              <a:rPr lang="en-US" dirty="0"/>
              <a:t>This presentation is about our methodology to analyze surface deformations at regional scale.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D6499-556B-443B-8E7D-4D9329C411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94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Finally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calculated</a:t>
            </a:r>
            <a:r>
              <a:rPr lang="it-IT" dirty="0"/>
              <a:t> the best </a:t>
            </a:r>
            <a:r>
              <a:rPr lang="it-IT" dirty="0" err="1"/>
              <a:t>parameters</a:t>
            </a:r>
            <a:r>
              <a:rPr lang="it-IT" dirty="0"/>
              <a:t> for the </a:t>
            </a:r>
            <a:r>
              <a:rPr lang="it-IT" dirty="0" err="1"/>
              <a:t>entire</a:t>
            </a:r>
            <a:r>
              <a:rPr lang="it-IT" dirty="0"/>
              <a:t> area by </a:t>
            </a:r>
            <a:r>
              <a:rPr lang="it-IT" dirty="0" err="1"/>
              <a:t>deriving</a:t>
            </a:r>
            <a:r>
              <a:rPr lang="it-IT" dirty="0"/>
              <a:t> the root </a:t>
            </a:r>
            <a:r>
              <a:rPr lang="it-IT" dirty="0" err="1"/>
              <a:t>mean</a:t>
            </a:r>
            <a:r>
              <a:rPr lang="it-IT" dirty="0"/>
              <a:t> </a:t>
            </a:r>
            <a:r>
              <a:rPr lang="it-IT" dirty="0" err="1"/>
              <a:t>square</a:t>
            </a:r>
            <a:r>
              <a:rPr lang="it-IT" dirty="0"/>
              <a:t> </a:t>
            </a:r>
            <a:r>
              <a:rPr lang="it-IT" dirty="0" err="1"/>
              <a:t>error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calculated</a:t>
            </a:r>
            <a:r>
              <a:rPr lang="it-IT" dirty="0"/>
              <a:t> and </a:t>
            </a:r>
            <a:r>
              <a:rPr lang="it-IT" dirty="0" err="1"/>
              <a:t>measured</a:t>
            </a:r>
            <a:r>
              <a:rPr lang="it-IT" dirty="0"/>
              <a:t> </a:t>
            </a:r>
            <a:r>
              <a:rPr lang="it-IT" dirty="0" err="1"/>
              <a:t>displacement</a:t>
            </a:r>
            <a:r>
              <a:rPr lang="it-IT" dirty="0"/>
              <a:t> for </a:t>
            </a:r>
            <a:r>
              <a:rPr lang="it-IT" dirty="0" err="1"/>
              <a:t>each</a:t>
            </a:r>
            <a:r>
              <a:rPr lang="it-IT" dirty="0"/>
              <a:t> PS.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6499-556B-443B-8E7D-4D9329C411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58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aims are: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Reveal spatial and temporal trends of ground deformation in a highly urbanized area</a:t>
            </a:r>
          </a:p>
          <a:p>
            <a:pPr marL="228600" indent="-228600">
              <a:buAutoNum type="arabicParenR"/>
            </a:pPr>
            <a:r>
              <a:rPr lang="en-US" dirty="0"/>
              <a:t>Build a conceptual model for the different ground motion styles in the area</a:t>
            </a:r>
          </a:p>
          <a:p>
            <a:pPr marL="228600" indent="-228600">
              <a:buAutoNum type="arabicParenR"/>
            </a:pPr>
            <a:r>
              <a:rPr lang="en-US" dirty="0"/>
              <a:t>Validate the ground deformation by a simple hydromechanical model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D6499-556B-443B-8E7D-4D9329C411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78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it-IT" dirty="0" err="1"/>
              <a:t>We</a:t>
            </a:r>
            <a:r>
              <a:rPr lang="it-IT" dirty="0"/>
              <a:t> are in the </a:t>
            </a:r>
            <a:r>
              <a:rPr lang="it-IT" dirty="0" err="1"/>
              <a:t>upper</a:t>
            </a:r>
            <a:r>
              <a:rPr lang="it-IT" dirty="0"/>
              <a:t> part of the Po </a:t>
            </a:r>
            <a:r>
              <a:rPr lang="it-IT" dirty="0" err="1"/>
              <a:t>plain</a:t>
            </a:r>
            <a:r>
              <a:rPr lang="it-IT" dirty="0"/>
              <a:t>, </a:t>
            </a:r>
            <a:r>
              <a:rPr lang="it-IT" dirty="0" err="1"/>
              <a:t>north</a:t>
            </a:r>
            <a:r>
              <a:rPr lang="it-IT" dirty="0"/>
              <a:t> of Milan city: the </a:t>
            </a:r>
            <a:r>
              <a:rPr lang="it-IT" dirty="0" err="1"/>
              <a:t>geological</a:t>
            </a:r>
            <a:r>
              <a:rPr lang="it-IT" dirty="0"/>
              <a:t> </a:t>
            </a:r>
            <a:r>
              <a:rPr lang="it-IT" dirty="0" err="1"/>
              <a:t>context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sequence</a:t>
            </a:r>
            <a:r>
              <a:rPr lang="it-IT" dirty="0"/>
              <a:t> of medium to </a:t>
            </a:r>
            <a:r>
              <a:rPr lang="it-IT" dirty="0" err="1"/>
              <a:t>coarse-grained</a:t>
            </a:r>
            <a:r>
              <a:rPr lang="it-IT" dirty="0"/>
              <a:t> </a:t>
            </a:r>
            <a:r>
              <a:rPr lang="it-IT" dirty="0" err="1"/>
              <a:t>layers</a:t>
            </a:r>
            <a:r>
              <a:rPr lang="it-IT" dirty="0"/>
              <a:t> (</a:t>
            </a:r>
            <a:r>
              <a:rPr lang="it-IT" dirty="0" err="1"/>
              <a:t>sands</a:t>
            </a:r>
            <a:r>
              <a:rPr lang="it-IT" dirty="0"/>
              <a:t> and </a:t>
            </a:r>
            <a:r>
              <a:rPr lang="it-IT" dirty="0" err="1"/>
              <a:t>gravels</a:t>
            </a:r>
            <a:r>
              <a:rPr lang="it-IT" dirty="0"/>
              <a:t>) </a:t>
            </a:r>
            <a:r>
              <a:rPr lang="it-IT" dirty="0" err="1"/>
              <a:t>interebedded</a:t>
            </a:r>
            <a:r>
              <a:rPr lang="it-IT" dirty="0"/>
              <a:t> by fine </a:t>
            </a:r>
            <a:r>
              <a:rPr lang="it-IT" dirty="0" err="1"/>
              <a:t>layers</a:t>
            </a:r>
            <a:r>
              <a:rPr lang="it-IT" dirty="0"/>
              <a:t>. </a:t>
            </a:r>
          </a:p>
          <a:p>
            <a:pPr marL="0" indent="0">
              <a:buFontTx/>
              <a:buNone/>
            </a:pPr>
            <a:endParaRPr lang="it-IT" baseline="0" dirty="0"/>
          </a:p>
          <a:p>
            <a:pPr marL="0" indent="0">
              <a:buFontTx/>
              <a:buNone/>
            </a:pP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analyzed</a:t>
            </a:r>
            <a:r>
              <a:rPr lang="it-IT" baseline="0" dirty="0"/>
              <a:t> the </a:t>
            </a:r>
            <a:r>
              <a:rPr lang="it-IT" baseline="0" dirty="0" err="1"/>
              <a:t>spatial</a:t>
            </a:r>
            <a:r>
              <a:rPr lang="it-IT" baseline="0" dirty="0"/>
              <a:t> </a:t>
            </a:r>
            <a:r>
              <a:rPr lang="it-IT" baseline="0" dirty="0" err="1"/>
              <a:t>distribution</a:t>
            </a:r>
            <a:r>
              <a:rPr lang="it-IT" baseline="0" dirty="0"/>
              <a:t> of ground </a:t>
            </a:r>
            <a:r>
              <a:rPr lang="it-IT" baseline="0" dirty="0" err="1"/>
              <a:t>motion</a:t>
            </a:r>
            <a:r>
              <a:rPr lang="it-IT" baseline="0" dirty="0"/>
              <a:t> from a dataset of </a:t>
            </a:r>
            <a:r>
              <a:rPr lang="it-IT" baseline="0" dirty="0" err="1"/>
              <a:t>InSAR</a:t>
            </a:r>
            <a:r>
              <a:rPr lang="it-IT" baseline="0" dirty="0"/>
              <a:t> PS </a:t>
            </a:r>
            <a:r>
              <a:rPr lang="it-IT" baseline="0" dirty="0" err="1"/>
              <a:t>obtained</a:t>
            </a:r>
            <a:r>
              <a:rPr lang="it-IT" baseline="0" dirty="0"/>
              <a:t> from SENTINEL data with a </a:t>
            </a:r>
            <a:r>
              <a:rPr lang="it-IT" baseline="0" dirty="0" err="1"/>
              <a:t>rivisting</a:t>
            </a:r>
            <a:r>
              <a:rPr lang="it-IT" baseline="0" dirty="0"/>
              <a:t> time of 6 days.</a:t>
            </a:r>
          </a:p>
          <a:p>
            <a:pPr marL="0" indent="0">
              <a:buFontTx/>
              <a:buNone/>
            </a:pPr>
            <a:endParaRPr lang="it-IT" baseline="0" dirty="0"/>
          </a:p>
          <a:p>
            <a:pPr marL="0" indent="0">
              <a:buFontTx/>
              <a:buNone/>
            </a:pPr>
            <a:r>
              <a:rPr lang="it-IT" baseline="0" dirty="0" err="1"/>
              <a:t>Looking</a:t>
            </a:r>
            <a:r>
              <a:rPr lang="it-IT" baseline="0" dirty="0"/>
              <a:t> </a:t>
            </a:r>
            <a:r>
              <a:rPr lang="it-IT" baseline="0" dirty="0" err="1"/>
              <a:t>at</a:t>
            </a:r>
            <a:r>
              <a:rPr lang="it-IT" baseline="0" dirty="0"/>
              <a:t> the </a:t>
            </a:r>
            <a:r>
              <a:rPr lang="it-IT" baseline="0" dirty="0" err="1"/>
              <a:t>map</a:t>
            </a:r>
            <a:r>
              <a:rPr lang="it-IT" baseline="0" dirty="0"/>
              <a:t>, </a:t>
            </a:r>
            <a:r>
              <a:rPr lang="it-IT" baseline="0" dirty="0" err="1"/>
              <a:t>we</a:t>
            </a:r>
            <a:r>
              <a:rPr lang="it-IT" baseline="0" dirty="0"/>
              <a:t> can </a:t>
            </a:r>
            <a:r>
              <a:rPr lang="it-IT" baseline="0" dirty="0" err="1"/>
              <a:t>observe</a:t>
            </a:r>
            <a:r>
              <a:rPr lang="it-IT" baseline="0" dirty="0"/>
              <a:t> a wide </a:t>
            </a:r>
            <a:r>
              <a:rPr lang="it-IT" baseline="0" dirty="0" err="1"/>
              <a:t>gently</a:t>
            </a:r>
            <a:r>
              <a:rPr lang="it-IT" baseline="0" dirty="0"/>
              <a:t> </a:t>
            </a:r>
            <a:r>
              <a:rPr lang="it-IT" baseline="0" dirty="0" err="1"/>
              <a:t>subsiding</a:t>
            </a:r>
            <a:r>
              <a:rPr lang="it-IT" baseline="0" dirty="0"/>
              <a:t> area </a:t>
            </a:r>
            <a:r>
              <a:rPr lang="it-IT" baseline="0" dirty="0" err="1"/>
              <a:t>oriented</a:t>
            </a:r>
            <a:r>
              <a:rPr lang="it-IT" baseline="0" dirty="0"/>
              <a:t> NW-SE </a:t>
            </a:r>
            <a:r>
              <a:rPr lang="it-IT" baseline="0" dirty="0" err="1"/>
              <a:t>at</a:t>
            </a:r>
            <a:r>
              <a:rPr lang="it-IT" baseline="0" dirty="0"/>
              <a:t> the rate of -3/4 mm/</a:t>
            </a:r>
            <a:r>
              <a:rPr lang="it-IT" baseline="0" dirty="0" err="1"/>
              <a:t>yr</a:t>
            </a:r>
            <a:r>
              <a:rPr lang="it-IT" baseline="0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6499-556B-443B-8E7D-4D9329C411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78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Similarly, as we expect the observed ground motion to be related to aquifer pressure changes.</a:t>
            </a:r>
          </a:p>
          <a:p>
            <a:endParaRPr lang="en-US" noProof="0" dirty="0"/>
          </a:p>
          <a:p>
            <a:r>
              <a:rPr lang="en-US" noProof="0" dirty="0"/>
              <a:t>We collected about 100 piezometric time-series from the regional agency and we adopted similar pre-processing techniques.</a:t>
            </a:r>
          </a:p>
          <a:p>
            <a:endParaRPr lang="en-US" noProof="0" dirty="0"/>
          </a:p>
          <a:p>
            <a:r>
              <a:rPr lang="en-US" noProof="0" dirty="0"/>
              <a:t>To confirm the correlation between groundwater fluctuations and ground motion we adopted the following workflow:</a:t>
            </a:r>
          </a:p>
          <a:p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6499-556B-443B-8E7D-4D9329C411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23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First, due to the large </a:t>
            </a:r>
            <a:r>
              <a:rPr lang="it-IT" dirty="0" err="1"/>
              <a:t>number</a:t>
            </a:r>
            <a:r>
              <a:rPr lang="it-IT" dirty="0"/>
              <a:t> of PS and to the </a:t>
            </a:r>
            <a:r>
              <a:rPr lang="it-IT" dirty="0" err="1"/>
              <a:t>variety</a:t>
            </a:r>
            <a:r>
              <a:rPr lang="it-IT" dirty="0"/>
              <a:t> of </a:t>
            </a:r>
            <a:r>
              <a:rPr lang="it-IT" dirty="0" err="1"/>
              <a:t>motion</a:t>
            </a:r>
            <a:r>
              <a:rPr lang="it-IT" dirty="0"/>
              <a:t> styles in the area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a PC </a:t>
            </a:r>
            <a:r>
              <a:rPr lang="it-IT" dirty="0" err="1"/>
              <a:t>analysis</a:t>
            </a:r>
            <a:r>
              <a:rPr lang="it-IT" dirty="0"/>
              <a:t> in </a:t>
            </a:r>
            <a:r>
              <a:rPr lang="it-IT" dirty="0" err="1"/>
              <a:t>temporal</a:t>
            </a:r>
            <a:r>
              <a:rPr lang="it-IT" dirty="0"/>
              <a:t> mode, </a:t>
            </a:r>
            <a:r>
              <a:rPr lang="it-IT" dirty="0" err="1"/>
              <a:t>meaning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variables</a:t>
            </a:r>
            <a:r>
              <a:rPr lang="it-IT" dirty="0"/>
              <a:t> are the sampling </a:t>
            </a:r>
            <a:r>
              <a:rPr lang="it-IT" dirty="0" err="1"/>
              <a:t>dates</a:t>
            </a:r>
            <a:r>
              <a:rPr lang="it-IT" dirty="0"/>
              <a:t> and </a:t>
            </a:r>
            <a:r>
              <a:rPr lang="it-IT" dirty="0" err="1"/>
              <a:t>each</a:t>
            </a:r>
            <a:r>
              <a:rPr lang="it-IT" dirty="0"/>
              <a:t> PS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observation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From the loading plots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observe</a:t>
            </a:r>
            <a:r>
              <a:rPr lang="it-IT" dirty="0"/>
              <a:t> 1) </a:t>
            </a:r>
            <a:r>
              <a:rPr lang="it-IT" b="1" dirty="0"/>
              <a:t>linear</a:t>
            </a:r>
            <a:r>
              <a:rPr lang="it-IT" dirty="0"/>
              <a:t>, 2) </a:t>
            </a:r>
            <a:r>
              <a:rPr lang="it-IT" b="1" dirty="0" err="1"/>
              <a:t>rebounding</a:t>
            </a:r>
            <a:r>
              <a:rPr lang="it-IT" dirty="0"/>
              <a:t> and 3) </a:t>
            </a:r>
            <a:r>
              <a:rPr lang="it-IT" b="1" dirty="0" err="1"/>
              <a:t>periodic</a:t>
            </a:r>
            <a:r>
              <a:rPr lang="it-IT" dirty="0"/>
              <a:t> </a:t>
            </a:r>
            <a:r>
              <a:rPr lang="it-IT" dirty="0" err="1"/>
              <a:t>motion</a:t>
            </a:r>
            <a:r>
              <a:rPr lang="it-IT" dirty="0"/>
              <a:t> styles with </a:t>
            </a:r>
            <a:r>
              <a:rPr lang="it-IT" dirty="0" err="1"/>
              <a:t>different</a:t>
            </a:r>
            <a:r>
              <a:rPr lang="it-IT" dirty="0"/>
              <a:t> frequencies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6499-556B-443B-8E7D-4D9329C411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99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But… to </a:t>
            </a:r>
            <a:r>
              <a:rPr lang="it-IT" dirty="0" err="1"/>
              <a:t>reveal</a:t>
            </a:r>
            <a:r>
              <a:rPr lang="it-IT" dirty="0"/>
              <a:t>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spatial</a:t>
            </a:r>
            <a:r>
              <a:rPr lang="it-IT" dirty="0"/>
              <a:t> patterns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an </a:t>
            </a:r>
            <a:r>
              <a:rPr lang="it-IT" dirty="0" err="1"/>
              <a:t>additional</a:t>
            </a:r>
            <a:r>
              <a:rPr lang="it-IT" dirty="0"/>
              <a:t> k-</a:t>
            </a:r>
            <a:r>
              <a:rPr lang="it-IT" dirty="0" err="1"/>
              <a:t>means</a:t>
            </a:r>
            <a:r>
              <a:rPr lang="it-IT" dirty="0"/>
              <a:t> cluster </a:t>
            </a:r>
            <a:r>
              <a:rPr lang="it-IT" dirty="0" err="1"/>
              <a:t>analysis</a:t>
            </a:r>
            <a:r>
              <a:rPr lang="it-IT" dirty="0"/>
              <a:t> on the scores of the first 10 PC</a:t>
            </a:r>
          </a:p>
          <a:p>
            <a:endParaRPr lang="it-IT" dirty="0"/>
          </a:p>
          <a:p>
            <a:r>
              <a:rPr lang="it-IT" dirty="0" err="1"/>
              <a:t>Surprisingly</a:t>
            </a:r>
            <a:r>
              <a:rPr lang="it-IT" dirty="0"/>
              <a:t>, a new </a:t>
            </a:r>
            <a:r>
              <a:rPr lang="it-IT" dirty="0" err="1"/>
              <a:t>spatial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 </a:t>
            </a:r>
            <a:r>
              <a:rPr lang="it-IT" dirty="0" err="1"/>
              <a:t>main</a:t>
            </a:r>
            <a:r>
              <a:rPr lang="it-IT" dirty="0"/>
              <a:t> one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discovered</a:t>
            </a:r>
            <a:r>
              <a:rPr lang="it-IT" dirty="0"/>
              <a:t> with a </a:t>
            </a:r>
            <a:r>
              <a:rPr lang="it-IT" dirty="0" err="1"/>
              <a:t>rebounding</a:t>
            </a:r>
            <a:r>
              <a:rPr lang="it-IT" dirty="0"/>
              <a:t> ground </a:t>
            </a:r>
            <a:r>
              <a:rPr lang="it-IT" dirty="0" err="1"/>
              <a:t>motion</a:t>
            </a:r>
            <a:r>
              <a:rPr lang="it-IT" dirty="0"/>
              <a:t> style.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6499-556B-443B-8E7D-4D9329C411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28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Extracting the median of the scores of each PC in each cluster, we can identify the dominant components for each cluster.</a:t>
            </a:r>
          </a:p>
          <a:p>
            <a:endParaRPr lang="en-US" noProof="0" dirty="0"/>
          </a:p>
          <a:p>
            <a:r>
              <a:rPr lang="en-US" noProof="0" dirty="0"/>
              <a:t>The advantage here is that we can reduce the dimension of the dataset obtaining a simpler interpretation in three most important motion styles in the area.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6499-556B-443B-8E7D-4D9329C411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34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To </a:t>
            </a:r>
            <a:r>
              <a:rPr lang="it-IT" dirty="0" err="1"/>
              <a:t>reveal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ground </a:t>
            </a:r>
            <a:r>
              <a:rPr lang="it-IT" dirty="0" err="1"/>
              <a:t>motion</a:t>
            </a:r>
            <a:r>
              <a:rPr lang="it-IT" dirty="0"/>
              <a:t> style </a:t>
            </a:r>
            <a:r>
              <a:rPr lang="it-IT" dirty="0" err="1"/>
              <a:t>is</a:t>
            </a:r>
            <a:r>
              <a:rPr lang="it-IT" dirty="0"/>
              <a:t> due to </a:t>
            </a:r>
            <a:r>
              <a:rPr lang="it-IT" dirty="0" err="1"/>
              <a:t>groundwater</a:t>
            </a:r>
            <a:r>
              <a:rPr lang="it-IT" dirty="0"/>
              <a:t> </a:t>
            </a:r>
            <a:r>
              <a:rPr lang="it-IT" dirty="0" err="1"/>
              <a:t>fluctuations</a:t>
            </a:r>
            <a:r>
              <a:rPr lang="it-IT" dirty="0"/>
              <a:t>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a </a:t>
            </a:r>
            <a:r>
              <a:rPr lang="it-IT" dirty="0" err="1"/>
              <a:t>correlation</a:t>
            </a:r>
            <a:r>
              <a:rPr lang="it-IT" dirty="0"/>
              <a:t> </a:t>
            </a:r>
            <a:r>
              <a:rPr lang="it-IT" dirty="0" err="1"/>
              <a:t>matrix</a:t>
            </a:r>
            <a:r>
              <a:rPr lang="it-IT" dirty="0"/>
              <a:t> 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principal</a:t>
            </a:r>
            <a:r>
              <a:rPr lang="it-IT" dirty="0"/>
              <a:t> </a:t>
            </a:r>
            <a:r>
              <a:rPr lang="it-IT" dirty="0" err="1"/>
              <a:t>components</a:t>
            </a:r>
            <a:r>
              <a:rPr lang="it-IT" dirty="0"/>
              <a:t> of PS and </a:t>
            </a:r>
            <a:r>
              <a:rPr lang="it-IT" dirty="0" err="1"/>
              <a:t>piezometric</a:t>
            </a:r>
            <a:r>
              <a:rPr lang="it-IT" dirty="0"/>
              <a:t> data.</a:t>
            </a:r>
          </a:p>
          <a:p>
            <a:endParaRPr lang="it-IT" dirty="0"/>
          </a:p>
          <a:p>
            <a:r>
              <a:rPr lang="it-IT" dirty="0"/>
              <a:t>Note </a:t>
            </a:r>
            <a:r>
              <a:rPr lang="it-IT" dirty="0" err="1"/>
              <a:t>that</a:t>
            </a:r>
            <a:r>
              <a:rPr lang="it-IT" dirty="0"/>
              <a:t> the linear and </a:t>
            </a:r>
            <a:r>
              <a:rPr lang="it-IT" dirty="0" err="1"/>
              <a:t>rebounding</a:t>
            </a:r>
            <a:r>
              <a:rPr lang="it-IT" dirty="0"/>
              <a:t> (PC1 to 3) </a:t>
            </a:r>
            <a:r>
              <a:rPr lang="it-IT" dirty="0" err="1"/>
              <a:t>motion</a:t>
            </a:r>
            <a:r>
              <a:rPr lang="it-IT" dirty="0"/>
              <a:t> styles are </a:t>
            </a:r>
            <a:r>
              <a:rPr lang="it-IT" dirty="0" err="1"/>
              <a:t>correlated</a:t>
            </a:r>
            <a:r>
              <a:rPr lang="it-IT" dirty="0"/>
              <a:t> </a:t>
            </a:r>
            <a:r>
              <a:rPr lang="it-IT" dirty="0" err="1"/>
              <a:t>significantly</a:t>
            </a:r>
            <a:r>
              <a:rPr lang="it-IT" dirty="0"/>
              <a:t> with </a:t>
            </a:r>
            <a:r>
              <a:rPr lang="it-IT" dirty="0" err="1"/>
              <a:t>piezometric</a:t>
            </a:r>
            <a:r>
              <a:rPr lang="it-IT" dirty="0"/>
              <a:t> </a:t>
            </a:r>
            <a:r>
              <a:rPr lang="it-IT" dirty="0" err="1"/>
              <a:t>fluctuations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the </a:t>
            </a:r>
            <a:r>
              <a:rPr lang="it-IT" dirty="0" err="1"/>
              <a:t>periodic</a:t>
            </a:r>
            <a:r>
              <a:rPr lang="it-IT" dirty="0"/>
              <a:t> </a:t>
            </a:r>
            <a:r>
              <a:rPr lang="it-IT" dirty="0" err="1"/>
              <a:t>motion</a:t>
            </a:r>
            <a:r>
              <a:rPr lang="it-IT" dirty="0"/>
              <a:t> style (PC4)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corretaled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might</a:t>
            </a:r>
            <a:r>
              <a:rPr lang="it-IT" dirty="0"/>
              <a:t> be </a:t>
            </a:r>
            <a:r>
              <a:rPr lang="it-IT" dirty="0" err="1"/>
              <a:t>related</a:t>
            </a:r>
            <a:r>
              <a:rPr lang="it-IT" dirty="0"/>
              <a:t> to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effects</a:t>
            </a:r>
            <a:r>
              <a:rPr lang="it-IT" dirty="0"/>
              <a:t> of </a:t>
            </a:r>
            <a:r>
              <a:rPr lang="it-IT" dirty="0" err="1"/>
              <a:t>structures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PS are </a:t>
            </a:r>
            <a:r>
              <a:rPr lang="it-IT" dirty="0" err="1"/>
              <a:t>pointing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baseline="0" dirty="0" err="1"/>
              <a:t>Finally</a:t>
            </a:r>
            <a:r>
              <a:rPr lang="it-IT" baseline="0" dirty="0"/>
              <a:t>, </a:t>
            </a:r>
            <a:r>
              <a:rPr lang="it-IT" baseline="0" dirty="0" err="1"/>
              <a:t>we</a:t>
            </a:r>
            <a:r>
              <a:rPr lang="it-IT" baseline="0" dirty="0"/>
              <a:t> </a:t>
            </a:r>
            <a:r>
              <a:rPr lang="it-IT" baseline="0" dirty="0" err="1"/>
              <a:t>decided</a:t>
            </a:r>
            <a:r>
              <a:rPr lang="it-IT" baseline="0" dirty="0"/>
              <a:t> to focus on the linear </a:t>
            </a:r>
            <a:r>
              <a:rPr lang="it-IT" baseline="0" dirty="0" err="1"/>
              <a:t>deformation</a:t>
            </a:r>
            <a:r>
              <a:rPr lang="it-IT" baseline="0" dirty="0"/>
              <a:t> </a:t>
            </a:r>
            <a:r>
              <a:rPr lang="it-IT" baseline="0" dirty="0" err="1"/>
              <a:t>signal</a:t>
            </a:r>
            <a:r>
              <a:rPr lang="it-IT" baseline="0" dirty="0"/>
              <a:t> </a:t>
            </a:r>
            <a:r>
              <a:rPr lang="it-IT" baseline="0" dirty="0" err="1"/>
              <a:t>wich</a:t>
            </a:r>
            <a:r>
              <a:rPr lang="it-IT" baseline="0" dirty="0"/>
              <a:t> </a:t>
            </a:r>
            <a:r>
              <a:rPr lang="it-IT" baseline="0" dirty="0" err="1"/>
              <a:t>is</a:t>
            </a:r>
            <a:r>
              <a:rPr lang="it-IT" baseline="0" dirty="0"/>
              <a:t> </a:t>
            </a:r>
            <a:r>
              <a:rPr lang="it-IT" baseline="0" dirty="0" err="1"/>
              <a:t>very</a:t>
            </a:r>
            <a:r>
              <a:rPr lang="it-IT" baseline="0" dirty="0"/>
              <a:t> </a:t>
            </a:r>
            <a:r>
              <a:rPr lang="it-IT" baseline="0" dirty="0" err="1"/>
              <a:t>well</a:t>
            </a:r>
            <a:r>
              <a:rPr lang="it-IT" baseline="0" dirty="0"/>
              <a:t> </a:t>
            </a:r>
            <a:r>
              <a:rPr lang="it-IT" baseline="0" dirty="0" err="1"/>
              <a:t>correlated</a:t>
            </a:r>
            <a:r>
              <a:rPr lang="it-IT" baseline="0" dirty="0"/>
              <a:t> in </a:t>
            </a:r>
            <a:r>
              <a:rPr lang="it-IT" baseline="0" dirty="0" err="1"/>
              <a:t>space</a:t>
            </a:r>
            <a:r>
              <a:rPr lang="it-IT" baseline="0" dirty="0"/>
              <a:t> and time </a:t>
            </a:r>
            <a:r>
              <a:rPr lang="it-IT" baseline="0" dirty="0" err="1"/>
              <a:t>as</a:t>
            </a:r>
            <a:r>
              <a:rPr lang="it-IT" baseline="0" dirty="0"/>
              <a:t> </a:t>
            </a:r>
            <a:r>
              <a:rPr lang="it-IT" baseline="0" dirty="0" err="1"/>
              <a:t>shown</a:t>
            </a:r>
            <a:r>
              <a:rPr lang="it-IT" baseline="0" dirty="0"/>
              <a:t> in the cross-</a:t>
            </a:r>
            <a:r>
              <a:rPr lang="it-IT" baseline="0" dirty="0" err="1"/>
              <a:t>sections</a:t>
            </a:r>
            <a:r>
              <a:rPr lang="it-IT" baseline="0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6499-556B-443B-8E7D-4D9329C411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57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adopted</a:t>
            </a:r>
            <a:r>
              <a:rPr lang="it-IT" dirty="0"/>
              <a:t> a </a:t>
            </a:r>
            <a:r>
              <a:rPr lang="it-IT" dirty="0" err="1"/>
              <a:t>simple</a:t>
            </a:r>
            <a:r>
              <a:rPr lang="it-IT" dirty="0"/>
              <a:t> 1D </a:t>
            </a:r>
            <a:r>
              <a:rPr lang="it-IT" dirty="0" err="1"/>
              <a:t>hydromechanical</a:t>
            </a:r>
            <a:r>
              <a:rPr lang="it-IT" dirty="0"/>
              <a:t> model </a:t>
            </a:r>
            <a:r>
              <a:rPr lang="it-IT" dirty="0" err="1"/>
              <a:t>based</a:t>
            </a:r>
            <a:r>
              <a:rPr lang="it-IT" dirty="0"/>
              <a:t> on the </a:t>
            </a:r>
            <a:r>
              <a:rPr lang="it-IT" dirty="0" err="1"/>
              <a:t>assumption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deformations</a:t>
            </a:r>
            <a:r>
              <a:rPr lang="it-IT" dirty="0"/>
              <a:t> in the </a:t>
            </a:r>
            <a:r>
              <a:rPr lang="it-IT" dirty="0" err="1"/>
              <a:t>elastic</a:t>
            </a:r>
            <a:r>
              <a:rPr lang="it-IT" dirty="0"/>
              <a:t> range are </a:t>
            </a:r>
            <a:r>
              <a:rPr lang="it-IT" dirty="0" err="1"/>
              <a:t>mainly</a:t>
            </a:r>
            <a:r>
              <a:rPr lang="it-IT" dirty="0"/>
              <a:t> due to bulk </a:t>
            </a:r>
            <a:r>
              <a:rPr lang="it-IT" dirty="0" err="1"/>
              <a:t>porosity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 due to </a:t>
            </a:r>
            <a:r>
              <a:rPr lang="it-IT" dirty="0" err="1"/>
              <a:t>effective</a:t>
            </a:r>
            <a:r>
              <a:rPr lang="it-IT" dirty="0"/>
              <a:t>-stress </a:t>
            </a:r>
            <a:r>
              <a:rPr lang="it-IT" dirty="0" err="1"/>
              <a:t>variations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The best </a:t>
            </a:r>
            <a:r>
              <a:rPr lang="it-IT" dirty="0" err="1"/>
              <a:t>fit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obtained</a:t>
            </a:r>
            <a:r>
              <a:rPr lang="it-IT" dirty="0"/>
              <a:t> with and </a:t>
            </a:r>
            <a:r>
              <a:rPr lang="it-IT" dirty="0" err="1"/>
              <a:t>elastic</a:t>
            </a:r>
            <a:r>
              <a:rPr lang="it-IT" dirty="0"/>
              <a:t> </a:t>
            </a:r>
            <a:r>
              <a:rPr lang="it-IT" dirty="0" err="1"/>
              <a:t>modulus</a:t>
            </a:r>
            <a:r>
              <a:rPr lang="it-IT" dirty="0"/>
              <a:t> of 200 Mpa for the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subsiding</a:t>
            </a:r>
            <a:r>
              <a:rPr lang="it-IT" dirty="0"/>
              <a:t> zone.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D6499-556B-443B-8E7D-4D9329C411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24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8D89B6-A071-61CA-B580-915BBB338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1B600C-E35B-CA90-7D42-356CEC87BD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96B28B-5D82-5BA1-0969-4F937A1E4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17E-9CB0-421C-AF39-C343C0DD601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2AC987-B3FA-C81F-F865-E9E76D509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04F6E5-77BB-BD5B-B65D-71784C7B4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708-C357-4F61-9AAD-49A8D2F666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55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208ED0-4DE0-BB7C-EC15-AFFCB14DF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DDDB74-7E34-2085-DB79-69A34E38CA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C2F1D4-0F0A-42E8-C4CE-923D53281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17E-9CB0-421C-AF39-C343C0DD601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B2D151-C8B6-6DDE-1A3F-1E095FFD0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200DCD-1220-FCC4-626E-1C9369D18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708-C357-4F61-9AAD-49A8D2F666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63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10993F2-30EC-17A4-9461-A6583BE8F6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99FBA00-B9E0-FCEA-006C-298A7FB8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E05111-162C-13CB-FAF2-3333A4A7C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17E-9CB0-421C-AF39-C343C0DD601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9DE493-5DAD-0ED1-7B31-5E0080AA3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81D623-6551-8E08-7A2B-9E25D44A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708-C357-4F61-9AAD-49A8D2F666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63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1E0D5C-50B5-8AE6-F7E1-BF98A365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8A6776-8839-33E8-A189-9A873C236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319CF3-419C-E498-D135-53777B03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17E-9CB0-421C-AF39-C343C0DD601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A13B82-65C1-9429-323D-78043608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0A18E3-0504-D728-D573-E452C9F1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708-C357-4F61-9AAD-49A8D2F666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4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70ECFC-2CA9-593C-D8FC-090E7935C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CCE8CC-6A5F-576C-1C3D-4E3AC12F8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598834-8747-35A3-55CF-6AEA266C9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17E-9CB0-421C-AF39-C343C0DD601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AA363A-350F-3FB5-2784-F04E0D875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C3874E-9F79-FAEE-7680-0D5A7BD0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708-C357-4F61-9AAD-49A8D2F666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93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760BCF-555E-DAB8-B01F-193E14EA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2245F9-B608-2646-96E2-8CB242372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1C0A9B1-AAAC-0801-04E8-16E637A5F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DF54B6-A2BB-ED3B-6FE6-2F6110F6D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17E-9CB0-421C-AF39-C343C0DD601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DA3C847-AB88-4C91-F83D-C5B831FB4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C6FBFA-188A-2E46-1AFE-7EF09245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708-C357-4F61-9AAD-49A8D2F666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7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3B54AF-D636-E27E-5AFA-695AAB0A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15CF7B-DB88-068E-6A93-34BF527FE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96A8DA4-32D6-1B40-9125-26C1807E2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A827C3B-CCD3-914A-0BF0-A6B6CC415E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64E2A34-D2B2-9C93-7786-9BDB2B4FF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23C9288-80C4-7FCF-7EF0-452184A75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17E-9CB0-421C-AF39-C343C0DD601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C8A9F77-4B9D-BEB3-0822-1F48B9F6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DA70A14-A0F5-3F5F-5E9C-D866C0D5E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708-C357-4F61-9AAD-49A8D2F666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4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244ECE-ACA2-CCF4-1787-6C0D231F4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594E23E-3D66-107D-048D-4751E636B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17E-9CB0-421C-AF39-C343C0DD601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8A05816-506F-E4A3-B7F2-CFB522193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F255918-D6AC-4410-BAB5-EF2BEF27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708-C357-4F61-9AAD-49A8D2F666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4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95CDB34-1E3D-400A-4193-3E4DECCA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17E-9CB0-421C-AF39-C343C0DD601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79AFABF-E9C8-0B18-B403-8036C87FA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9FD8E2-F98C-5972-A19A-BAE745BF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708-C357-4F61-9AAD-49A8D2F666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9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477C2E-768A-FAC1-62F0-5E9499B7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A9515E-3241-C805-627A-BCC2AC5C0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027E9F7-7B87-29DA-ADB7-410BC001D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50395B9-CAC7-AAFD-0FD4-F19837759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17E-9CB0-421C-AF39-C343C0DD601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7303356-C45C-85E7-A5FF-8C2F4BDB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C15C86-4411-2D87-B71D-12E331DB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708-C357-4F61-9AAD-49A8D2F666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3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FEE0F0-4AAE-42F5-B376-FBFF712F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BFD4F6A-4A89-A9B3-1BD5-0A460502A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0CD92DA-9E94-FA09-DDBD-FF216FE6E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833176-EF4D-B2BC-AD52-FB26D45B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17E-9CB0-421C-AF39-C343C0DD601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E2B912-E73A-2D40-EE04-9719DA5E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2CC1B3-14A7-F0E7-2417-29797959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9708-C357-4F61-9AAD-49A8D2F666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54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66AF341-F726-98DB-8A58-500B2C88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5F71E8E-0F74-C51D-7B1D-2AFF71D0A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4AB660-4616-DD8B-F6A0-6E142B6845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A617E-9CB0-421C-AF39-C343C0DD6015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E65150-0C69-2345-6203-D88E9D217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B44A2B-EF98-C8DD-BBF8-5C60A39F0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09708-C357-4F61-9AAD-49A8D2F666C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0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emf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42.png"/><Relationship Id="rId5" Type="http://schemas.openxmlformats.org/officeDocument/2006/relationships/image" Target="../media/image37.emf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26626"/>
          <a:stretch/>
        </p:blipFill>
        <p:spPr>
          <a:xfrm>
            <a:off x="398" y="1169190"/>
            <a:ext cx="12191600" cy="421396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D368C4-71EE-8F8B-1E4D-96FFF6BE987A}"/>
              </a:ext>
            </a:extLst>
          </p:cNvPr>
          <p:cNvSpPr txBox="1"/>
          <p:nvPr/>
        </p:nvSpPr>
        <p:spPr>
          <a:xfrm>
            <a:off x="-43576" y="1285295"/>
            <a:ext cx="12191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METHODOLOGIES FOR SURFACE DEFORMATIONS ANALYSIS AT REGIONAL SCALE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3508CB8-C97B-44D4-BE09-DE90FFFA565F}"/>
              </a:ext>
            </a:extLst>
          </p:cNvPr>
          <p:cNvSpPr txBox="1"/>
          <p:nvPr/>
        </p:nvSpPr>
        <p:spPr>
          <a:xfrm>
            <a:off x="2760745" y="5580963"/>
            <a:ext cx="667050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Fumagalli M., </a:t>
            </a:r>
            <a:r>
              <a:rPr kumimoji="0" lang="it-IT" sz="19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Previati A., </a:t>
            </a:r>
            <a:r>
              <a:rPr kumimoji="0" lang="it-IT" sz="19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Rigamonti S., Frattini P., Crosta G.B.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University of Milano-Bicocca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Dept. of Earth and Environmental Sciences (DISAT)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522A454-C671-E932-6127-81C5BDEF66EA}"/>
              </a:ext>
            </a:extLst>
          </p:cNvPr>
          <p:cNvSpPr/>
          <p:nvPr/>
        </p:nvSpPr>
        <p:spPr>
          <a:xfrm>
            <a:off x="0" y="-1"/>
            <a:ext cx="12191998" cy="1062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EC2B256-64AC-4D73-DB3D-13E987592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88900"/>
            <a:ext cx="747527" cy="7992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EF7C446-9851-741A-6D94-6DFCDAC308C0}"/>
              </a:ext>
            </a:extLst>
          </p:cNvPr>
          <p:cNvSpPr/>
          <p:nvPr/>
        </p:nvSpPr>
        <p:spPr>
          <a:xfrm>
            <a:off x="971978" y="50800"/>
            <a:ext cx="747527" cy="79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EEE2ED8-FCAB-6A7D-3DD6-66D56936D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28" y="79375"/>
            <a:ext cx="747527" cy="80670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0476EC2-EE9F-09B4-5757-EAA2E4E4D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 b="4504"/>
          <a:stretch/>
        </p:blipFill>
        <p:spPr bwMode="auto">
          <a:xfrm>
            <a:off x="10316073" y="88900"/>
            <a:ext cx="1832350" cy="7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549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tangolo 34">
            <a:extLst>
              <a:ext uri="{FF2B5EF4-FFF2-40B4-BE49-F238E27FC236}">
                <a16:creationId xmlns:a16="http://schemas.microsoft.com/office/drawing/2014/main" id="{E0B5AF43-454D-AF32-9A35-1DB47B7F940E}"/>
              </a:ext>
            </a:extLst>
          </p:cNvPr>
          <p:cNvSpPr/>
          <p:nvPr/>
        </p:nvSpPr>
        <p:spPr>
          <a:xfrm>
            <a:off x="48000" y="37221"/>
            <a:ext cx="12096000" cy="450641"/>
          </a:xfrm>
          <a:prstGeom prst="rect">
            <a:avLst/>
          </a:prstGeom>
          <a:solidFill>
            <a:srgbClr val="0D550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Hydromechanical model – Spatially distributed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B8F8B1-18DC-F418-16D1-FEFF93D3F79C}"/>
              </a:ext>
            </a:extLst>
          </p:cNvPr>
          <p:cNvSpPr txBox="1"/>
          <p:nvPr/>
        </p:nvSpPr>
        <p:spPr>
          <a:xfrm>
            <a:off x="48000" y="6639697"/>
            <a:ext cx="12096000" cy="180000"/>
          </a:xfrm>
          <a:prstGeom prst="rect">
            <a:avLst/>
          </a:prstGeom>
          <a:solidFill>
            <a:srgbClr val="0D550D"/>
          </a:solidFill>
        </p:spPr>
        <p:txBody>
          <a:bodyPr wrap="square" lIns="0" tIns="0" rIns="0" bIns="0" anchor="ctr">
            <a:normAutofit fontScale="85000" lnSpcReduction="10000"/>
          </a:bodyPr>
          <a:lstStyle/>
          <a:p>
            <a:r>
              <a:rPr lang="it-IT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Fumagalli M., </a:t>
            </a:r>
            <a:r>
              <a:rPr lang="it-IT" sz="1050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Previati A.</a:t>
            </a:r>
            <a:r>
              <a:rPr lang="it-IT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Rigamonti S., Frattini P., Crosta G.B.	                           	      </a:t>
            </a:r>
            <a:r>
              <a:rPr lang="en-US" sz="105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Methodologies for surface deformations analysis at regional scale		                               </a:t>
            </a:r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27/05/2022, Vienna</a:t>
            </a:r>
            <a:endParaRPr lang="en-US" sz="10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EE47E62-AC46-F936-265E-D8DFF38F9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 b="4504"/>
          <a:stretch/>
        </p:blipFill>
        <p:spPr bwMode="auto">
          <a:xfrm>
            <a:off x="10718861" y="77048"/>
            <a:ext cx="95337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83DDEFA-94C7-AEF2-70EC-A1F6E1D6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095" y="62343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magine 25" descr="Immagine che contiene mappa&#10;&#10;Descrizione generata automaticamente">
            <a:extLst>
              <a:ext uri="{FF2B5EF4-FFF2-40B4-BE49-F238E27FC236}">
                <a16:creationId xmlns:a16="http://schemas.microsoft.com/office/drawing/2014/main" id="{ECA861EB-E372-E778-8526-13811A0459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t="17612" r="2332" b="20165"/>
          <a:stretch/>
        </p:blipFill>
        <p:spPr>
          <a:xfrm>
            <a:off x="261558" y="1598643"/>
            <a:ext cx="3705141" cy="3429540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B0BAAA4-DDBE-A4B8-A4AD-55D322B0B540}"/>
              </a:ext>
            </a:extLst>
          </p:cNvPr>
          <p:cNvSpPr txBox="1"/>
          <p:nvPr/>
        </p:nvSpPr>
        <p:spPr>
          <a:xfrm>
            <a:off x="348037" y="679468"/>
            <a:ext cx="3532185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95319"/>
                </a:solidFill>
              </a:rPr>
              <a:t>Measured</a:t>
            </a:r>
            <a:r>
              <a:rPr lang="en-US" sz="2400" b="1" dirty="0"/>
              <a:t> GW Fluctuation</a:t>
            </a:r>
          </a:p>
        </p:txBody>
      </p:sp>
      <p:pic>
        <p:nvPicPr>
          <p:cNvPr id="58" name="Immagine 57">
            <a:extLst>
              <a:ext uri="{FF2B5EF4-FFF2-40B4-BE49-F238E27FC236}">
                <a16:creationId xmlns:a16="http://schemas.microsoft.com/office/drawing/2014/main" id="{9008737B-AA99-8C17-C6C5-1A09F6F18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47308" y="4359055"/>
            <a:ext cx="1039966" cy="184419"/>
          </a:xfrm>
          <a:prstGeom prst="rect">
            <a:avLst/>
          </a:prstGeom>
        </p:spPr>
      </p:pic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467490C4-C3FA-4251-1814-2A50677640A5}"/>
              </a:ext>
            </a:extLst>
          </p:cNvPr>
          <p:cNvSpPr txBox="1"/>
          <p:nvPr/>
        </p:nvSpPr>
        <p:spPr>
          <a:xfrm>
            <a:off x="527732" y="4726961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-5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AE3B9622-1EC6-030A-A0E0-2AEAA98161E5}"/>
              </a:ext>
            </a:extLst>
          </p:cNvPr>
          <p:cNvSpPr txBox="1"/>
          <p:nvPr/>
        </p:nvSpPr>
        <p:spPr>
          <a:xfrm>
            <a:off x="550749" y="382128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9BE1EC4D-D34A-544E-CCCD-C26572479609}"/>
              </a:ext>
            </a:extLst>
          </p:cNvPr>
          <p:cNvSpPr txBox="1"/>
          <p:nvPr/>
        </p:nvSpPr>
        <p:spPr>
          <a:xfrm>
            <a:off x="259144" y="3523514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(m)</a:t>
            </a:r>
          </a:p>
        </p:txBody>
      </p:sp>
      <p:pic>
        <p:nvPicPr>
          <p:cNvPr id="23" name="Immagine 22" descr="Immagine che contiene mappa&#10;&#10;Descrizione generata automaticamente">
            <a:extLst>
              <a:ext uri="{FF2B5EF4-FFF2-40B4-BE49-F238E27FC236}">
                <a16:creationId xmlns:a16="http://schemas.microsoft.com/office/drawing/2014/main" id="{91392E5F-4BA7-6304-3D09-929DCE13E1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t="17612" r="2332" b="20165"/>
          <a:stretch/>
        </p:blipFill>
        <p:spPr>
          <a:xfrm>
            <a:off x="8176801" y="1606387"/>
            <a:ext cx="3705139" cy="3429546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7850D632-3C37-EB0D-3089-7D206734E82A}"/>
              </a:ext>
            </a:extLst>
          </p:cNvPr>
          <p:cNvSpPr txBox="1"/>
          <p:nvPr/>
        </p:nvSpPr>
        <p:spPr>
          <a:xfrm>
            <a:off x="7836957" y="679468"/>
            <a:ext cx="436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79C9C"/>
                </a:solidFill>
              </a:rPr>
              <a:t>Calculated</a:t>
            </a:r>
            <a:r>
              <a:rPr lang="en-US" sz="2400" dirty="0"/>
              <a:t> </a:t>
            </a:r>
            <a:r>
              <a:rPr lang="en-US" sz="2400" b="1" dirty="0"/>
              <a:t>Ground Displacement</a:t>
            </a:r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52215970-2F1B-F46A-CA86-5E306F3D4F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843991" y="4354309"/>
            <a:ext cx="1008000" cy="184435"/>
          </a:xfrm>
          <a:prstGeom prst="rect">
            <a:avLst/>
          </a:prstGeom>
        </p:spPr>
      </p:pic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F261CD0B-621B-E3A1-031D-360F54FA67D9}"/>
              </a:ext>
            </a:extLst>
          </p:cNvPr>
          <p:cNvSpPr txBox="1"/>
          <p:nvPr/>
        </p:nvSpPr>
        <p:spPr>
          <a:xfrm>
            <a:off x="8417287" y="4737368"/>
            <a:ext cx="64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-0.014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FC453926-E572-DD3D-67EB-D18C8C983544}"/>
              </a:ext>
            </a:extLst>
          </p:cNvPr>
          <p:cNvSpPr txBox="1"/>
          <p:nvPr/>
        </p:nvSpPr>
        <p:spPr>
          <a:xfrm>
            <a:off x="8411603" y="3878635"/>
            <a:ext cx="595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0.001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138DD7E6-85AD-D5DE-36E0-6615C6CFB92D}"/>
              </a:ext>
            </a:extLst>
          </p:cNvPr>
          <p:cNvSpPr txBox="1"/>
          <p:nvPr/>
        </p:nvSpPr>
        <p:spPr>
          <a:xfrm>
            <a:off x="8158499" y="3540900"/>
            <a:ext cx="69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(mm)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D8FB239-43CD-41D0-B62B-7A79E745098C}"/>
              </a:ext>
            </a:extLst>
          </p:cNvPr>
          <p:cNvGrpSpPr/>
          <p:nvPr/>
        </p:nvGrpSpPr>
        <p:grpSpPr>
          <a:xfrm>
            <a:off x="4151205" y="1121657"/>
            <a:ext cx="3822788" cy="3935520"/>
            <a:chOff x="7882879" y="1320672"/>
            <a:chExt cx="3822788" cy="3935520"/>
          </a:xfrm>
        </p:grpSpPr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DACFC255-2FA4-E9B2-A4C6-379EE8FFE3D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3461" y="1320672"/>
              <a:ext cx="3792206" cy="3916710"/>
              <a:chOff x="8585475" y="954214"/>
              <a:chExt cx="2836677" cy="2929810"/>
            </a:xfrm>
          </p:grpSpPr>
          <p:pic>
            <p:nvPicPr>
              <p:cNvPr id="49" name="Immagine 48" descr="Immagine che contiene mappa&#10;&#10;Descrizione generata automaticamente">
                <a:extLst>
                  <a:ext uri="{FF2B5EF4-FFF2-40B4-BE49-F238E27FC236}">
                    <a16:creationId xmlns:a16="http://schemas.microsoft.com/office/drawing/2014/main" id="{9D294F56-0322-D91C-0629-29ED431CA3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" t="17421" r="1974" b="21111"/>
              <a:stretch/>
            </p:blipFill>
            <p:spPr>
              <a:xfrm>
                <a:off x="8585475" y="1317224"/>
                <a:ext cx="2836677" cy="2566800"/>
              </a:xfrm>
              <a:prstGeom prst="rect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</p:pic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FA371EC4-5BA7-A303-5C91-F1E2F4B09FBF}"/>
                  </a:ext>
                </a:extLst>
              </p:cNvPr>
              <p:cNvSpPr txBox="1"/>
              <p:nvPr/>
            </p:nvSpPr>
            <p:spPr>
              <a:xfrm>
                <a:off x="8608002" y="954214"/>
                <a:ext cx="2771549" cy="299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D95319"/>
                    </a:solidFill>
                  </a:rPr>
                  <a:t>Measured</a:t>
                </a:r>
                <a:r>
                  <a:rPr lang="en-US" dirty="0"/>
                  <a:t> </a:t>
                </a:r>
                <a:r>
                  <a:rPr lang="en-US" sz="2000" b="1" dirty="0"/>
                  <a:t>Ground Displacement</a:t>
                </a:r>
              </a:p>
            </p:txBody>
          </p:sp>
        </p:grpSp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738C1531-24FF-2BC9-4CA5-7FB09EC7C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7565310" y="4567606"/>
              <a:ext cx="1007004" cy="184587"/>
            </a:xfrm>
            <a:prstGeom prst="rect">
              <a:avLst/>
            </a:prstGeom>
          </p:spPr>
        </p:pic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AFF38A08-7EF8-BA11-A890-C93577096F23}"/>
                </a:ext>
              </a:extLst>
            </p:cNvPr>
            <p:cNvSpPr txBox="1"/>
            <p:nvPr/>
          </p:nvSpPr>
          <p:spPr>
            <a:xfrm>
              <a:off x="8135209" y="4948415"/>
              <a:ext cx="6495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-0.005</a:t>
              </a:r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89E405DB-F0AC-69BC-6AFE-54A0240FC87C}"/>
                </a:ext>
              </a:extLst>
            </p:cNvPr>
            <p:cNvSpPr txBox="1"/>
            <p:nvPr/>
          </p:nvSpPr>
          <p:spPr>
            <a:xfrm>
              <a:off x="8135209" y="4089329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0.005</a:t>
              </a:r>
            </a:p>
          </p:txBody>
        </p: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D95CE606-B268-A675-28C8-1F7EDBFF5977}"/>
                </a:ext>
              </a:extLst>
            </p:cNvPr>
            <p:cNvSpPr txBox="1"/>
            <p:nvPr/>
          </p:nvSpPr>
          <p:spPr>
            <a:xfrm>
              <a:off x="7882879" y="3705916"/>
              <a:ext cx="694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(mm)</a:t>
              </a:r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11B226D4-CD1D-B993-B19E-83A329A11E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50493" y="4479441"/>
            <a:ext cx="1718729" cy="114226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A5B9459-3D82-0596-6811-8BECFA972CCD}"/>
              </a:ext>
            </a:extLst>
          </p:cNvPr>
          <p:cNvSpPr txBox="1"/>
          <p:nvPr/>
        </p:nvSpPr>
        <p:spPr>
          <a:xfrm>
            <a:off x="10418001" y="5630886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RMSE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FAC1EAA-8E60-FB2D-4E7F-92B5053B5696}"/>
              </a:ext>
            </a:extLst>
          </p:cNvPr>
          <p:cNvGrpSpPr/>
          <p:nvPr/>
        </p:nvGrpSpPr>
        <p:grpSpPr>
          <a:xfrm>
            <a:off x="2804547" y="5092176"/>
            <a:ext cx="1320535" cy="276999"/>
            <a:chOff x="2810898" y="5260327"/>
            <a:chExt cx="1320535" cy="276999"/>
          </a:xfrm>
        </p:grpSpPr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FDA9790C-FDFC-8503-B96B-0F2477A66B61}"/>
                </a:ext>
              </a:extLst>
            </p:cNvPr>
            <p:cNvSpPr/>
            <p:nvPr/>
          </p:nvSpPr>
          <p:spPr>
            <a:xfrm>
              <a:off x="2810898" y="5380200"/>
              <a:ext cx="45719" cy="4571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144ED63F-8F1C-99C4-6D38-AD84DE04CA02}"/>
                </a:ext>
              </a:extLst>
            </p:cNvPr>
            <p:cNvSpPr txBox="1"/>
            <p:nvPr/>
          </p:nvSpPr>
          <p:spPr>
            <a:xfrm>
              <a:off x="2856617" y="5260327"/>
              <a:ext cx="12748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Piezometric data</a:t>
              </a:r>
            </a:p>
          </p:txBody>
        </p:sp>
      </p:grpSp>
      <p:sp>
        <p:nvSpPr>
          <p:cNvPr id="15" name="Freccia a inversione 14">
            <a:extLst>
              <a:ext uri="{FF2B5EF4-FFF2-40B4-BE49-F238E27FC236}">
                <a16:creationId xmlns:a16="http://schemas.microsoft.com/office/drawing/2014/main" id="{B7670A37-829C-3308-C0E3-317091E3E72B}"/>
              </a:ext>
            </a:extLst>
          </p:cNvPr>
          <p:cNvSpPr/>
          <p:nvPr/>
        </p:nvSpPr>
        <p:spPr>
          <a:xfrm flipV="1">
            <a:off x="1898390" y="5187285"/>
            <a:ext cx="7605374" cy="899859"/>
          </a:xfrm>
          <a:prstGeom prst="uturnArrow">
            <a:avLst>
              <a:gd name="adj1" fmla="val 7509"/>
              <a:gd name="adj2" fmla="val 17087"/>
              <a:gd name="adj3" fmla="val 29998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6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2522A454-C671-E932-6127-81C5BDEF66EA}"/>
              </a:ext>
            </a:extLst>
          </p:cNvPr>
          <p:cNvSpPr/>
          <p:nvPr/>
        </p:nvSpPr>
        <p:spPr>
          <a:xfrm>
            <a:off x="0" y="-97104"/>
            <a:ext cx="12191998" cy="1062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EC2B256-64AC-4D73-DB3D-13E987592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88900"/>
            <a:ext cx="747527" cy="7992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EF7C446-9851-741A-6D94-6DFCDAC308C0}"/>
              </a:ext>
            </a:extLst>
          </p:cNvPr>
          <p:cNvSpPr/>
          <p:nvPr/>
        </p:nvSpPr>
        <p:spPr>
          <a:xfrm>
            <a:off x="971978" y="50800"/>
            <a:ext cx="747527" cy="79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EEE2ED8-FCAB-6A7D-3DD6-66D56936D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28" y="79375"/>
            <a:ext cx="747527" cy="80670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0476EC2-EE9F-09B4-5757-EAA2E4E4D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 b="4504"/>
          <a:stretch/>
        </p:blipFill>
        <p:spPr bwMode="auto">
          <a:xfrm>
            <a:off x="10316073" y="88900"/>
            <a:ext cx="1832350" cy="7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EA4FD2B-1675-B996-6F1E-3A0F4CC1BE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1" b="26626"/>
          <a:stretch/>
        </p:blipFill>
        <p:spPr>
          <a:xfrm>
            <a:off x="398" y="1169190"/>
            <a:ext cx="12191600" cy="421396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7A65989-F428-CC4E-FB4D-67665131BF43}"/>
              </a:ext>
            </a:extLst>
          </p:cNvPr>
          <p:cNvSpPr txBox="1"/>
          <p:nvPr/>
        </p:nvSpPr>
        <p:spPr>
          <a:xfrm>
            <a:off x="-43576" y="1495687"/>
            <a:ext cx="12191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THANK YOU FOR YOUR ATTENTION!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744C501-1CB7-11F2-07D4-41113A56F7AD}"/>
              </a:ext>
            </a:extLst>
          </p:cNvPr>
          <p:cNvSpPr txBox="1"/>
          <p:nvPr/>
        </p:nvSpPr>
        <p:spPr>
          <a:xfrm>
            <a:off x="2760745" y="5580963"/>
            <a:ext cx="667050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Fumagalli M., </a:t>
            </a:r>
            <a:r>
              <a:rPr kumimoji="0" lang="it-IT" sz="19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Previati A., </a:t>
            </a:r>
            <a:r>
              <a:rPr kumimoji="0" lang="it-IT" sz="19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Rigamonti S., Frattini P., Crosta G.B.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University of Milano-Bicocca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Dept. of Earth and Environmental Sciences (DISAT)</a:t>
            </a:r>
          </a:p>
        </p:txBody>
      </p:sp>
    </p:spTree>
    <p:extLst>
      <p:ext uri="{BB962C8B-B14F-4D97-AF65-F5344CB8AC3E}">
        <p14:creationId xmlns:p14="http://schemas.microsoft.com/office/powerpoint/2010/main" val="2292840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2F10F6A-1D7C-0AB1-C0E9-5B1AF6D1E5B6}"/>
              </a:ext>
            </a:extLst>
          </p:cNvPr>
          <p:cNvSpPr/>
          <p:nvPr/>
        </p:nvSpPr>
        <p:spPr>
          <a:xfrm>
            <a:off x="48000" y="40180"/>
            <a:ext cx="12096000" cy="450641"/>
          </a:xfrm>
          <a:prstGeom prst="rect">
            <a:avLst/>
          </a:prstGeom>
          <a:solidFill>
            <a:srgbClr val="0D550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Rationale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B8F8B1-18DC-F418-16D1-FEFF93D3F79C}"/>
              </a:ext>
            </a:extLst>
          </p:cNvPr>
          <p:cNvSpPr txBox="1"/>
          <p:nvPr/>
        </p:nvSpPr>
        <p:spPr>
          <a:xfrm>
            <a:off x="48000" y="6639697"/>
            <a:ext cx="12096000" cy="180000"/>
          </a:xfrm>
          <a:prstGeom prst="rect">
            <a:avLst/>
          </a:prstGeom>
          <a:solidFill>
            <a:srgbClr val="0D550D"/>
          </a:solidFill>
        </p:spPr>
        <p:txBody>
          <a:bodyPr wrap="square" lIns="0" tIns="0" rIns="0" bIns="0" anchor="ctr">
            <a:normAutofit/>
          </a:bodyPr>
          <a:lstStyle/>
          <a:p>
            <a:r>
              <a:rPr lang="it-IT" sz="1050" dirty="0">
                <a:solidFill>
                  <a:schemeClr val="bg1"/>
                </a:solidFill>
              </a:rPr>
              <a:t>  Fumagalli M., </a:t>
            </a:r>
            <a:r>
              <a:rPr lang="it-IT" sz="1050" u="sng" dirty="0">
                <a:solidFill>
                  <a:schemeClr val="bg1"/>
                </a:solidFill>
              </a:rPr>
              <a:t>Previati A.</a:t>
            </a:r>
            <a:r>
              <a:rPr lang="it-IT" sz="1050" dirty="0">
                <a:solidFill>
                  <a:schemeClr val="bg1"/>
                </a:solidFill>
              </a:rPr>
              <a:t>, Rigamonti S., Frattini P., Crosta G.B.	                           	      </a:t>
            </a:r>
            <a:r>
              <a:rPr lang="en-US" sz="1050" b="1" dirty="0">
                <a:solidFill>
                  <a:schemeClr val="bg1"/>
                </a:solidFill>
              </a:rPr>
              <a:t>Methodologies for surface deformations analysis at regional scale		                               </a:t>
            </a:r>
            <a:r>
              <a:rPr lang="en-US" sz="1000" dirty="0">
                <a:solidFill>
                  <a:schemeClr val="bg1"/>
                </a:solidFill>
              </a:rPr>
              <a:t>27/05/2022, Vienna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EE47E62-AC46-F936-265E-D8DFF38F9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 b="4504"/>
          <a:stretch/>
        </p:blipFill>
        <p:spPr bwMode="auto">
          <a:xfrm>
            <a:off x="10718861" y="77048"/>
            <a:ext cx="95337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83DDEFA-94C7-AEF2-70EC-A1F6E1D6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095" y="62343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54127" y="1103271"/>
            <a:ext cx="1137662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Aims of the work</a:t>
            </a:r>
          </a:p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-- Unravel spatial and temporal trends of ground deformation over a large alluvial basin</a:t>
            </a:r>
          </a:p>
          <a:p>
            <a:pPr marL="285750" indent="-285750" algn="ctr">
              <a:buFontTx/>
              <a:buChar char="-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ctr">
              <a:buFontTx/>
              <a:buChar char="-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ctr">
              <a:buFontTx/>
              <a:buChar char="-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-- Build a conceptual model of the ground deformation related to piezometric fluctuations</a:t>
            </a:r>
          </a:p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-- Validation of the hypothesis by means of a hydro-mechanical model</a:t>
            </a:r>
          </a:p>
        </p:txBody>
      </p:sp>
      <p:pic>
        <p:nvPicPr>
          <p:cNvPr id="4" name="Elemento grafico 3" descr="Grafico periodico con riempimento a tinta unita">
            <a:extLst>
              <a:ext uri="{FF2B5EF4-FFF2-40B4-BE49-F238E27FC236}">
                <a16:creationId xmlns:a16="http://schemas.microsoft.com/office/drawing/2014/main" id="{A82F16D0-F02C-479E-828D-9437BDFD2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639" y="1954981"/>
            <a:ext cx="914400" cy="914400"/>
          </a:xfrm>
          <a:prstGeom prst="rect">
            <a:avLst/>
          </a:prstGeom>
        </p:spPr>
      </p:pic>
      <p:pic>
        <p:nvPicPr>
          <p:cNvPr id="12" name="Elemento grafico 11" descr="Onda sonora con riempimento a tinta unita">
            <a:extLst>
              <a:ext uri="{FF2B5EF4-FFF2-40B4-BE49-F238E27FC236}">
                <a16:creationId xmlns:a16="http://schemas.microsoft.com/office/drawing/2014/main" id="{398A2305-54DD-4BF8-B301-F5A75C3B6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84107" y="3360216"/>
            <a:ext cx="914400" cy="914400"/>
          </a:xfrm>
          <a:prstGeom prst="rect">
            <a:avLst/>
          </a:prstGeom>
        </p:spPr>
      </p:pic>
      <p:pic>
        <p:nvPicPr>
          <p:cNvPr id="14" name="Elemento grafico 13" descr="Cubo con riempimento a tinta unita">
            <a:extLst>
              <a:ext uri="{FF2B5EF4-FFF2-40B4-BE49-F238E27FC236}">
                <a16:creationId xmlns:a16="http://schemas.microsoft.com/office/drawing/2014/main" id="{5F4D135A-6C52-4C99-B36F-07B6770EF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89041" y="47654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00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 descr="Immagine che contiene mappa&#10;&#10;Descrizione generata automaticamente">
            <a:extLst>
              <a:ext uri="{FF2B5EF4-FFF2-40B4-BE49-F238E27FC236}">
                <a16:creationId xmlns:a16="http://schemas.microsoft.com/office/drawing/2014/main" id="{FF26AB47-A44E-08CD-FDA4-3E996DB56C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22038" r="2069" b="8443"/>
          <a:stretch/>
        </p:blipFill>
        <p:spPr>
          <a:xfrm>
            <a:off x="307129" y="2250206"/>
            <a:ext cx="4028214" cy="4271818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2F10F6A-1D7C-0AB1-C0E9-5B1AF6D1E5B6}"/>
              </a:ext>
            </a:extLst>
          </p:cNvPr>
          <p:cNvSpPr/>
          <p:nvPr/>
        </p:nvSpPr>
        <p:spPr>
          <a:xfrm>
            <a:off x="48000" y="52211"/>
            <a:ext cx="12096000" cy="450641"/>
          </a:xfrm>
          <a:prstGeom prst="rect">
            <a:avLst/>
          </a:prstGeom>
          <a:solidFill>
            <a:srgbClr val="0D550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Study area 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PS-</a:t>
            </a:r>
            <a:r>
              <a:rPr lang="en-US" sz="2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InSAR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Dataset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B8F8B1-18DC-F418-16D1-FEFF93D3F79C}"/>
              </a:ext>
            </a:extLst>
          </p:cNvPr>
          <p:cNvSpPr txBox="1"/>
          <p:nvPr/>
        </p:nvSpPr>
        <p:spPr>
          <a:xfrm>
            <a:off x="48000" y="6639697"/>
            <a:ext cx="12096000" cy="180000"/>
          </a:xfrm>
          <a:prstGeom prst="rect">
            <a:avLst/>
          </a:prstGeom>
          <a:solidFill>
            <a:srgbClr val="0D550D"/>
          </a:solidFill>
        </p:spPr>
        <p:txBody>
          <a:bodyPr wrap="square" lIns="0" tIns="0" rIns="0" bIns="0" anchor="ctr">
            <a:normAutofit/>
          </a:bodyPr>
          <a:lstStyle/>
          <a:p>
            <a:r>
              <a:rPr lang="it-IT" sz="1050" dirty="0">
                <a:solidFill>
                  <a:schemeClr val="bg1"/>
                </a:solidFill>
              </a:rPr>
              <a:t>  Fumagalli M., </a:t>
            </a:r>
            <a:r>
              <a:rPr lang="it-IT" sz="1050" u="sng" dirty="0">
                <a:solidFill>
                  <a:schemeClr val="bg1"/>
                </a:solidFill>
              </a:rPr>
              <a:t>Previati A.</a:t>
            </a:r>
            <a:r>
              <a:rPr lang="it-IT" sz="1050" dirty="0">
                <a:solidFill>
                  <a:schemeClr val="bg1"/>
                </a:solidFill>
              </a:rPr>
              <a:t>, Rigamonti S., Frattini P., Crosta G.B.	                           	      </a:t>
            </a:r>
            <a:r>
              <a:rPr lang="en-US" sz="1050" b="1" dirty="0">
                <a:solidFill>
                  <a:schemeClr val="bg1"/>
                </a:solidFill>
              </a:rPr>
              <a:t>Methodologies for surface deformations analysis at regional scale		                               </a:t>
            </a:r>
            <a:r>
              <a:rPr lang="en-US" sz="1000" dirty="0">
                <a:solidFill>
                  <a:schemeClr val="bg1"/>
                </a:solidFill>
              </a:rPr>
              <a:t>27/05/2022, Vienna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EE47E62-AC46-F936-265E-D8DFF38F9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 b="4504"/>
          <a:stretch/>
        </p:blipFill>
        <p:spPr bwMode="auto">
          <a:xfrm>
            <a:off x="10718861" y="77048"/>
            <a:ext cx="95337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83DDEFA-94C7-AEF2-70EC-A1F6E1D6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095" y="62343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A521865C-91F9-36BD-8F1D-616F82A8F9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623" y="551759"/>
            <a:ext cx="2250386" cy="163121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FEAFE5F-E5EF-5E7E-3045-88290D041914}"/>
              </a:ext>
            </a:extLst>
          </p:cNvPr>
          <p:cNvSpPr txBox="1"/>
          <p:nvPr/>
        </p:nvSpPr>
        <p:spPr>
          <a:xfrm>
            <a:off x="6168153" y="1425465"/>
            <a:ext cx="45507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Sentinel-1A/B PS-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InSAR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 data: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Revisiting time		6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Avg. PS distance	20m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Time range		2015-2021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Number of PS		866,316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4FA2C56C-FD29-801A-4C75-4EEA81AD9A22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4427585"/>
            <a:ext cx="5633060" cy="1940139"/>
            <a:chOff x="6273801" y="932996"/>
            <a:chExt cx="5475725" cy="1885950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6633E07B-5525-C24E-39FA-09FEB1F38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272" r="7703"/>
            <a:stretch/>
          </p:blipFill>
          <p:spPr>
            <a:xfrm>
              <a:off x="9006327" y="932996"/>
              <a:ext cx="2743199" cy="1885950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16BE0A0A-6E16-FFF0-1AC9-4CE2153B1C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465" r="51065"/>
            <a:stretch/>
          </p:blipFill>
          <p:spPr>
            <a:xfrm>
              <a:off x="6273801" y="932996"/>
              <a:ext cx="2844800" cy="1885950"/>
            </a:xfrm>
            <a:prstGeom prst="rect">
              <a:avLst/>
            </a:prstGeom>
          </p:spPr>
        </p:pic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F9EF76-B55B-318D-1357-0EC3347BC659}"/>
              </a:ext>
            </a:extLst>
          </p:cNvPr>
          <p:cNvSpPr txBox="1"/>
          <p:nvPr/>
        </p:nvSpPr>
        <p:spPr>
          <a:xfrm>
            <a:off x="6096000" y="3979295"/>
            <a:ext cx="324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Time series pre-processing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32CA9AB7-CB1C-B42A-FA33-E7651649B1B1}"/>
              </a:ext>
            </a:extLst>
          </p:cNvPr>
          <p:cNvCxnSpPr/>
          <p:nvPr/>
        </p:nvCxnSpPr>
        <p:spPr>
          <a:xfrm>
            <a:off x="452845" y="6442738"/>
            <a:ext cx="50509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5FACC08-5465-0A77-58CD-4B566FD852F0}"/>
              </a:ext>
            </a:extLst>
          </p:cNvPr>
          <p:cNvSpPr txBox="1"/>
          <p:nvPr/>
        </p:nvSpPr>
        <p:spPr>
          <a:xfrm>
            <a:off x="391882" y="6143670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 km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4F5B4348-6D93-03EF-882E-902FBB5D57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V="1">
            <a:off x="4164483" y="6058083"/>
            <a:ext cx="731550" cy="159683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ECE04F2-FE63-478F-B974-B05B40D35DAC}"/>
              </a:ext>
            </a:extLst>
          </p:cNvPr>
          <p:cNvSpPr txBox="1"/>
          <p:nvPr/>
        </p:nvSpPr>
        <p:spPr>
          <a:xfrm>
            <a:off x="4560346" y="5611657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+ 5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2C57E5F-39F4-6428-DA23-94B47F4A738E}"/>
              </a:ext>
            </a:extLst>
          </p:cNvPr>
          <p:cNvSpPr txBox="1"/>
          <p:nvPr/>
        </p:nvSpPr>
        <p:spPr>
          <a:xfrm>
            <a:off x="4560346" y="6308626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- 5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9211DE1-DE41-DC09-20FE-7A5B66D7FDCD}"/>
              </a:ext>
            </a:extLst>
          </p:cNvPr>
          <p:cNvSpPr txBox="1"/>
          <p:nvPr/>
        </p:nvSpPr>
        <p:spPr>
          <a:xfrm>
            <a:off x="4352180" y="4914013"/>
            <a:ext cx="1214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PS vertical velocity (mm/y)</a:t>
            </a:r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9B45C495-731A-E778-9C56-789EEE21B49A}"/>
              </a:ext>
            </a:extLst>
          </p:cNvPr>
          <p:cNvCxnSpPr>
            <a:cxnSpLocks/>
          </p:cNvCxnSpPr>
          <p:nvPr/>
        </p:nvCxnSpPr>
        <p:spPr>
          <a:xfrm>
            <a:off x="1541417" y="1223115"/>
            <a:ext cx="2810763" cy="10087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8922028F-CAD6-3C9D-2793-02E07154B3C8}"/>
              </a:ext>
            </a:extLst>
          </p:cNvPr>
          <p:cNvCxnSpPr>
            <a:cxnSpLocks/>
          </p:cNvCxnSpPr>
          <p:nvPr/>
        </p:nvCxnSpPr>
        <p:spPr>
          <a:xfrm flipH="1">
            <a:off x="288749" y="1223115"/>
            <a:ext cx="915590" cy="10087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52F3580-F8B2-10B8-E1B7-F6B1649A4D32}"/>
              </a:ext>
            </a:extLst>
          </p:cNvPr>
          <p:cNvCxnSpPr/>
          <p:nvPr/>
        </p:nvCxnSpPr>
        <p:spPr>
          <a:xfrm>
            <a:off x="9355544" y="5919433"/>
            <a:ext cx="250010" cy="0"/>
          </a:xfrm>
          <a:prstGeom prst="line">
            <a:avLst/>
          </a:prstGeom>
          <a:ln w="28575">
            <a:solidFill>
              <a:srgbClr val="D95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F9AE6F3-1413-56FA-7DED-5D470312ACF3}"/>
              </a:ext>
            </a:extLst>
          </p:cNvPr>
          <p:cNvSpPr txBox="1"/>
          <p:nvPr/>
        </p:nvSpPr>
        <p:spPr>
          <a:xfrm>
            <a:off x="9605531" y="5780933"/>
            <a:ext cx="2019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4 months moving mean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029C12E-DFC6-4D70-A34D-773C485425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337" y="2262319"/>
            <a:ext cx="1291410" cy="64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7AB8AC1-62A1-B4F0-114A-C28AA3BD9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936" y="4418471"/>
            <a:ext cx="2924128" cy="219309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60B1466-A422-9A74-8D61-92B29AA49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30" y="4418471"/>
            <a:ext cx="2924128" cy="2193096"/>
          </a:xfrm>
          <a:prstGeom prst="rect">
            <a:avLst/>
          </a:prstGeom>
        </p:spPr>
      </p:pic>
      <p:pic>
        <p:nvPicPr>
          <p:cNvPr id="25" name="Immagine 24" descr="Immagine che contiene mappa&#10;&#10;Descrizione generata automaticamente">
            <a:extLst>
              <a:ext uri="{FF2B5EF4-FFF2-40B4-BE49-F238E27FC236}">
                <a16:creationId xmlns:a16="http://schemas.microsoft.com/office/drawing/2014/main" id="{81C1EDE1-D8DE-D1A8-FC14-588E457516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22037" r="2069" b="8443"/>
          <a:stretch/>
        </p:blipFill>
        <p:spPr>
          <a:xfrm>
            <a:off x="307129" y="2250206"/>
            <a:ext cx="4038780" cy="4283023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2F10F6A-1D7C-0AB1-C0E9-5B1AF6D1E5B6}"/>
              </a:ext>
            </a:extLst>
          </p:cNvPr>
          <p:cNvSpPr/>
          <p:nvPr/>
        </p:nvSpPr>
        <p:spPr>
          <a:xfrm>
            <a:off x="48000" y="52211"/>
            <a:ext cx="12096000" cy="450641"/>
          </a:xfrm>
          <a:prstGeom prst="rect">
            <a:avLst/>
          </a:prstGeom>
          <a:solidFill>
            <a:srgbClr val="0D550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Study area 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Piezometric Dataset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B8F8B1-18DC-F418-16D1-FEFF93D3F79C}"/>
              </a:ext>
            </a:extLst>
          </p:cNvPr>
          <p:cNvSpPr txBox="1"/>
          <p:nvPr/>
        </p:nvSpPr>
        <p:spPr>
          <a:xfrm>
            <a:off x="48000" y="6639697"/>
            <a:ext cx="12096000" cy="180000"/>
          </a:xfrm>
          <a:prstGeom prst="rect">
            <a:avLst/>
          </a:prstGeom>
          <a:solidFill>
            <a:srgbClr val="0D550D"/>
          </a:solidFill>
        </p:spPr>
        <p:txBody>
          <a:bodyPr wrap="square" lIns="0" tIns="0" rIns="0" bIns="0" anchor="ctr">
            <a:normAutofit fontScale="85000" lnSpcReduction="10000"/>
          </a:bodyPr>
          <a:lstStyle/>
          <a:p>
            <a:r>
              <a:rPr lang="it-IT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Fumagalli M., </a:t>
            </a:r>
            <a:r>
              <a:rPr lang="it-IT" sz="1050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Previati A.</a:t>
            </a:r>
            <a:r>
              <a:rPr lang="it-IT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Rigamonti S., Frattini P., Crosta G.B.	                           	      </a:t>
            </a:r>
            <a:r>
              <a:rPr lang="en-US" sz="105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Methodologies for surface deformations analysis at regional scale		                               </a:t>
            </a:r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27/05/2022, Vienna</a:t>
            </a:r>
            <a:endParaRPr lang="en-US" sz="10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EE47E62-AC46-F936-265E-D8DFF38F9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 b="4504"/>
          <a:stretch/>
        </p:blipFill>
        <p:spPr bwMode="auto">
          <a:xfrm>
            <a:off x="10718861" y="77048"/>
            <a:ext cx="95337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83DDEFA-94C7-AEF2-70EC-A1F6E1D6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095" y="62343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A521865C-91F9-36BD-8F1D-616F82A8F9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623" y="551759"/>
            <a:ext cx="2250386" cy="163121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FEAFE5F-E5EF-5E7E-3045-88290D041914}"/>
              </a:ext>
            </a:extLst>
          </p:cNvPr>
          <p:cNvSpPr txBox="1"/>
          <p:nvPr/>
        </p:nvSpPr>
        <p:spPr>
          <a:xfrm>
            <a:off x="6317951" y="1397461"/>
            <a:ext cx="44848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Piezometric data: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Revisiting time		1-4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Avg. distance		10km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Time range		2015-2021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Number of points	102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F9EF76-B55B-318D-1357-0EC3347BC659}"/>
              </a:ext>
            </a:extLst>
          </p:cNvPr>
          <p:cNvSpPr txBox="1"/>
          <p:nvPr/>
        </p:nvSpPr>
        <p:spPr>
          <a:xfrm>
            <a:off x="6317951" y="4066458"/>
            <a:ext cx="289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Time series pre-processing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32CA9AB7-CB1C-B42A-FA33-E7651649B1B1}"/>
              </a:ext>
            </a:extLst>
          </p:cNvPr>
          <p:cNvCxnSpPr/>
          <p:nvPr/>
        </p:nvCxnSpPr>
        <p:spPr>
          <a:xfrm>
            <a:off x="452845" y="6442738"/>
            <a:ext cx="50509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5FACC08-5465-0A77-58CD-4B566FD852F0}"/>
              </a:ext>
            </a:extLst>
          </p:cNvPr>
          <p:cNvSpPr txBox="1"/>
          <p:nvPr/>
        </p:nvSpPr>
        <p:spPr>
          <a:xfrm>
            <a:off x="391882" y="6143670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 km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4F5B4348-6D93-03EF-882E-902FBB5D57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 flipV="1">
            <a:off x="4164483" y="6058083"/>
            <a:ext cx="731550" cy="159683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ECE04F2-FE63-478F-B974-B05B40D35DAC}"/>
              </a:ext>
            </a:extLst>
          </p:cNvPr>
          <p:cNvSpPr txBox="1"/>
          <p:nvPr/>
        </p:nvSpPr>
        <p:spPr>
          <a:xfrm>
            <a:off x="4560346" y="5611657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+ 2.5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2C57E5F-39F4-6428-DA23-94B47F4A738E}"/>
              </a:ext>
            </a:extLst>
          </p:cNvPr>
          <p:cNvSpPr txBox="1"/>
          <p:nvPr/>
        </p:nvSpPr>
        <p:spPr>
          <a:xfrm>
            <a:off x="4560346" y="6308626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- 2.5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9211DE1-DE41-DC09-20FE-7A5B66D7FDCD}"/>
              </a:ext>
            </a:extLst>
          </p:cNvPr>
          <p:cNvSpPr txBox="1"/>
          <p:nvPr/>
        </p:nvSpPr>
        <p:spPr>
          <a:xfrm>
            <a:off x="4352180" y="4914013"/>
            <a:ext cx="1214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Groundwater</a:t>
            </a:r>
          </a:p>
          <a:p>
            <a:r>
              <a:rPr lang="en-US" sz="1400" dirty="0"/>
              <a:t>Fluctuation</a:t>
            </a:r>
          </a:p>
          <a:p>
            <a:r>
              <a:rPr lang="en-US" sz="1400" dirty="0"/>
              <a:t>(m/y)</a:t>
            </a:r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9B45C495-731A-E778-9C56-789EEE21B49A}"/>
              </a:ext>
            </a:extLst>
          </p:cNvPr>
          <p:cNvCxnSpPr>
            <a:cxnSpLocks/>
          </p:cNvCxnSpPr>
          <p:nvPr/>
        </p:nvCxnSpPr>
        <p:spPr>
          <a:xfrm>
            <a:off x="1541417" y="1223115"/>
            <a:ext cx="2810763" cy="10087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8922028F-CAD6-3C9D-2793-02E07154B3C8}"/>
              </a:ext>
            </a:extLst>
          </p:cNvPr>
          <p:cNvCxnSpPr>
            <a:cxnSpLocks/>
          </p:cNvCxnSpPr>
          <p:nvPr/>
        </p:nvCxnSpPr>
        <p:spPr>
          <a:xfrm flipH="1">
            <a:off x="288749" y="1223115"/>
            <a:ext cx="915590" cy="10087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ACF2749-25F7-21E5-E8DA-07610F9C0556}"/>
              </a:ext>
            </a:extLst>
          </p:cNvPr>
          <p:cNvSpPr txBox="1"/>
          <p:nvPr/>
        </p:nvSpPr>
        <p:spPr>
          <a:xfrm>
            <a:off x="9323635" y="4020291"/>
            <a:ext cx="215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Outlier removal</a:t>
            </a:r>
          </a:p>
          <a:p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Moving mean</a:t>
            </a:r>
          </a:p>
        </p:txBody>
      </p:sp>
    </p:spTree>
    <p:extLst>
      <p:ext uri="{BB962C8B-B14F-4D97-AF65-F5344CB8AC3E}">
        <p14:creationId xmlns:p14="http://schemas.microsoft.com/office/powerpoint/2010/main" val="783326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2F10F6A-1D7C-0AB1-C0E9-5B1AF6D1E5B6}"/>
              </a:ext>
            </a:extLst>
          </p:cNvPr>
          <p:cNvSpPr/>
          <p:nvPr/>
        </p:nvSpPr>
        <p:spPr>
          <a:xfrm>
            <a:off x="48000" y="52211"/>
            <a:ext cx="12096000" cy="450641"/>
          </a:xfrm>
          <a:prstGeom prst="rect">
            <a:avLst/>
          </a:prstGeom>
          <a:solidFill>
            <a:srgbClr val="0D550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Multivariate analysis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B8F8B1-18DC-F418-16D1-FEFF93D3F79C}"/>
              </a:ext>
            </a:extLst>
          </p:cNvPr>
          <p:cNvSpPr txBox="1"/>
          <p:nvPr/>
        </p:nvSpPr>
        <p:spPr>
          <a:xfrm>
            <a:off x="48000" y="6639697"/>
            <a:ext cx="12096000" cy="180000"/>
          </a:xfrm>
          <a:prstGeom prst="rect">
            <a:avLst/>
          </a:prstGeom>
          <a:solidFill>
            <a:srgbClr val="0D550D"/>
          </a:solidFill>
        </p:spPr>
        <p:txBody>
          <a:bodyPr wrap="square" lIns="0" tIns="0" rIns="0" bIns="0" anchor="ctr">
            <a:normAutofit fontScale="85000" lnSpcReduction="10000"/>
          </a:bodyPr>
          <a:lstStyle/>
          <a:p>
            <a:r>
              <a:rPr lang="it-IT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Fumagalli M., </a:t>
            </a:r>
            <a:r>
              <a:rPr lang="it-IT" sz="1050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Previati A.</a:t>
            </a:r>
            <a:r>
              <a:rPr lang="it-IT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Rigamonti S., Frattini P., Crosta G.B.	                           	      </a:t>
            </a:r>
            <a:r>
              <a:rPr lang="en-US" sz="105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Methodologies for surface deformations analysis at regional scale		                               </a:t>
            </a:r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27/05/2022, Vienna</a:t>
            </a:r>
            <a:endParaRPr lang="en-US" sz="10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EE47E62-AC46-F936-265E-D8DFF38F9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 b="4504"/>
          <a:stretch/>
        </p:blipFill>
        <p:spPr bwMode="auto">
          <a:xfrm>
            <a:off x="10718861" y="77048"/>
            <a:ext cx="95337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83DDEFA-94C7-AEF2-70EC-A1F6E1D6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095" y="62343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1D374DD-A52B-B934-4A38-1A498F316B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3643838"/>
            <a:ext cx="2058988" cy="152685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DAB5CF8-0586-36FD-C44E-D1E256BD3F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5104338"/>
            <a:ext cx="2058988" cy="152685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B37A759-4894-4E96-BFD7-F0359AE4AC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03" y="3643838"/>
            <a:ext cx="2058988" cy="152685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CD91333-8E16-D4E8-81AB-E7612EEA951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03" y="5104338"/>
            <a:ext cx="2058988" cy="152685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453A174-D7C8-1041-8155-6C96EF04D04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06" y="3643838"/>
            <a:ext cx="2058988" cy="152685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C4A9DEE-C722-5722-F48F-01048376F57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06" y="5104338"/>
            <a:ext cx="2058988" cy="152685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8EECECC-6680-10E8-0A5A-B22790196D0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809" y="3643838"/>
            <a:ext cx="2058988" cy="152685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1F55268-4791-BDAB-44CB-171F09A9B70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809" y="5104338"/>
            <a:ext cx="2058988" cy="152685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C844765B-4BC5-62F3-FEEC-8E9C5865B8C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12" y="3643838"/>
            <a:ext cx="2058988" cy="152685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D81B6C4-2E8E-7D3D-ACD7-0900C907D00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12" y="5104338"/>
            <a:ext cx="2058988" cy="152685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474696A-7198-FB65-FC3A-A7E02BB9D11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635" r="7045"/>
          <a:stretch/>
        </p:blipFill>
        <p:spPr>
          <a:xfrm>
            <a:off x="2390776" y="425423"/>
            <a:ext cx="9652000" cy="331921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09749E-87BF-DDD6-53A7-F764EECF0C48}"/>
              </a:ext>
            </a:extLst>
          </p:cNvPr>
          <p:cNvSpPr txBox="1"/>
          <p:nvPr/>
        </p:nvSpPr>
        <p:spPr>
          <a:xfrm>
            <a:off x="22410" y="629415"/>
            <a:ext cx="264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Beyond the PS velocity…</a:t>
            </a: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8EC53517-0461-B6DF-6E10-6BB55B37EE42}"/>
              </a:ext>
            </a:extLst>
          </p:cNvPr>
          <p:cNvSpPr/>
          <p:nvPr/>
        </p:nvSpPr>
        <p:spPr>
          <a:xfrm>
            <a:off x="901793" y="1163410"/>
            <a:ext cx="304800" cy="909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C1D19D6-DD76-1D99-CBC2-FA7885419F64}"/>
              </a:ext>
            </a:extLst>
          </p:cNvPr>
          <p:cNvSpPr txBox="1"/>
          <p:nvPr/>
        </p:nvSpPr>
        <p:spPr>
          <a:xfrm>
            <a:off x="41460" y="2242102"/>
            <a:ext cx="2232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Multivariate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PCA / ICA</a:t>
            </a:r>
          </a:p>
        </p:txBody>
      </p:sp>
    </p:spTree>
    <p:extLst>
      <p:ext uri="{BB962C8B-B14F-4D97-AF65-F5344CB8AC3E}">
        <p14:creationId xmlns:p14="http://schemas.microsoft.com/office/powerpoint/2010/main" val="334947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2F10F6A-1D7C-0AB1-C0E9-5B1AF6D1E5B6}"/>
              </a:ext>
            </a:extLst>
          </p:cNvPr>
          <p:cNvSpPr/>
          <p:nvPr/>
        </p:nvSpPr>
        <p:spPr>
          <a:xfrm>
            <a:off x="48000" y="52211"/>
            <a:ext cx="12096000" cy="450641"/>
          </a:xfrm>
          <a:prstGeom prst="rect">
            <a:avLst/>
          </a:prstGeom>
          <a:solidFill>
            <a:srgbClr val="0D550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Multivariate analysis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Identification of different ground motion areas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B8F8B1-18DC-F418-16D1-FEFF93D3F79C}"/>
              </a:ext>
            </a:extLst>
          </p:cNvPr>
          <p:cNvSpPr txBox="1"/>
          <p:nvPr/>
        </p:nvSpPr>
        <p:spPr>
          <a:xfrm>
            <a:off x="48000" y="6639697"/>
            <a:ext cx="12096000" cy="180000"/>
          </a:xfrm>
          <a:prstGeom prst="rect">
            <a:avLst/>
          </a:prstGeom>
          <a:solidFill>
            <a:srgbClr val="0D550D"/>
          </a:solidFill>
        </p:spPr>
        <p:txBody>
          <a:bodyPr wrap="square" lIns="0" tIns="0" rIns="0" bIns="0" anchor="ctr">
            <a:normAutofit fontScale="85000" lnSpcReduction="10000"/>
          </a:bodyPr>
          <a:lstStyle/>
          <a:p>
            <a:r>
              <a:rPr lang="it-IT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Fumagalli M., </a:t>
            </a:r>
            <a:r>
              <a:rPr lang="it-IT" sz="1050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Previati A.</a:t>
            </a:r>
            <a:r>
              <a:rPr lang="it-IT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Rigamonti S., Frattini P., Crosta G.B.	                           	      </a:t>
            </a:r>
            <a:r>
              <a:rPr lang="en-US" sz="105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Methodologies for surface deformations analysis at regional scale		                               </a:t>
            </a:r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27/05/2022, Vienna</a:t>
            </a:r>
            <a:endParaRPr lang="en-US" sz="10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EE47E62-AC46-F936-265E-D8DFF38F9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 b="4504"/>
          <a:stretch/>
        </p:blipFill>
        <p:spPr bwMode="auto">
          <a:xfrm>
            <a:off x="10718861" y="77048"/>
            <a:ext cx="95337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83DDEFA-94C7-AEF2-70EC-A1F6E1D6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095" y="62343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7E514FD-5D71-5D2B-B174-2078FD5B596E}"/>
              </a:ext>
            </a:extLst>
          </p:cNvPr>
          <p:cNvSpPr txBox="1"/>
          <p:nvPr/>
        </p:nvSpPr>
        <p:spPr>
          <a:xfrm>
            <a:off x="22410" y="3967498"/>
            <a:ext cx="2260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Clustering algorithm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K-Means - 10 PC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4788024F-5BBD-DF66-ACAF-1A61332FB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301" y="830552"/>
            <a:ext cx="4512836" cy="338462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C14C594C-C8FF-1FDD-E1C2-DEA019361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259" y="830552"/>
            <a:ext cx="4512836" cy="3384627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71EAA0C3-A2F7-F1C5-F788-465A94EBB7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1238" y="4833532"/>
            <a:ext cx="3808362" cy="1691094"/>
          </a:xfrm>
          <a:prstGeom prst="rect">
            <a:avLst/>
          </a:prstGeom>
        </p:spPr>
      </p:pic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73665AF3-70B1-9882-B296-48E4481E8295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10135419" y="2745481"/>
            <a:ext cx="568082" cy="20880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285FCA73-051E-6401-3AF7-DAC42EF7D7DD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5453533" y="2981325"/>
            <a:ext cx="3959879" cy="18519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26B7216-4A57-C8CB-CF3E-EA0AD55FC99C}"/>
              </a:ext>
            </a:extLst>
          </p:cNvPr>
          <p:cNvSpPr txBox="1"/>
          <p:nvPr/>
        </p:nvSpPr>
        <p:spPr>
          <a:xfrm>
            <a:off x="22410" y="629415"/>
            <a:ext cx="264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Beyond the PS velocity…</a:t>
            </a:r>
          </a:p>
        </p:txBody>
      </p:sp>
      <p:sp>
        <p:nvSpPr>
          <p:cNvPr id="31" name="Freccia in giù 30">
            <a:extLst>
              <a:ext uri="{FF2B5EF4-FFF2-40B4-BE49-F238E27FC236}">
                <a16:creationId xmlns:a16="http://schemas.microsoft.com/office/drawing/2014/main" id="{48AB0E23-0C9C-CB35-32B2-8388DAE8CA73}"/>
              </a:ext>
            </a:extLst>
          </p:cNvPr>
          <p:cNvSpPr/>
          <p:nvPr/>
        </p:nvSpPr>
        <p:spPr>
          <a:xfrm>
            <a:off x="901793" y="1163410"/>
            <a:ext cx="304800" cy="909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80FAFB0-CEFF-3D3E-CB5E-0F2BB66233DA}"/>
              </a:ext>
            </a:extLst>
          </p:cNvPr>
          <p:cNvSpPr txBox="1"/>
          <p:nvPr/>
        </p:nvSpPr>
        <p:spPr>
          <a:xfrm>
            <a:off x="41460" y="2242102"/>
            <a:ext cx="2232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Multivariate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PCA / ICA</a:t>
            </a:r>
          </a:p>
        </p:txBody>
      </p:sp>
      <p:sp>
        <p:nvSpPr>
          <p:cNvPr id="33" name="Freccia in giù 32">
            <a:extLst>
              <a:ext uri="{FF2B5EF4-FFF2-40B4-BE49-F238E27FC236}">
                <a16:creationId xmlns:a16="http://schemas.microsoft.com/office/drawing/2014/main" id="{8BC05812-9D11-A4B9-F804-A0664F204775}"/>
              </a:ext>
            </a:extLst>
          </p:cNvPr>
          <p:cNvSpPr/>
          <p:nvPr/>
        </p:nvSpPr>
        <p:spPr>
          <a:xfrm>
            <a:off x="901793" y="2981325"/>
            <a:ext cx="304800" cy="909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179FA00F-FD68-4216-3246-F7FE2D886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116" y="4833323"/>
            <a:ext cx="3808833" cy="1691303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EE76127-2358-719F-4AD5-9A3A1D2073F7}"/>
              </a:ext>
            </a:extLst>
          </p:cNvPr>
          <p:cNvSpPr txBox="1"/>
          <p:nvPr/>
        </p:nvSpPr>
        <p:spPr>
          <a:xfrm>
            <a:off x="5111743" y="616926"/>
            <a:ext cx="137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PS Velocity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E64ECD5-B5DF-23D4-7CF5-CD8355874312}"/>
              </a:ext>
            </a:extLst>
          </p:cNvPr>
          <p:cNvSpPr txBox="1"/>
          <p:nvPr/>
        </p:nvSpPr>
        <p:spPr>
          <a:xfrm>
            <a:off x="9273971" y="611758"/>
            <a:ext cx="1239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5 Clusters</a:t>
            </a:r>
          </a:p>
        </p:txBody>
      </p:sp>
    </p:spTree>
    <p:extLst>
      <p:ext uri="{BB962C8B-B14F-4D97-AF65-F5344CB8AC3E}">
        <p14:creationId xmlns:p14="http://schemas.microsoft.com/office/powerpoint/2010/main" val="3305996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D04A7591-D455-18A0-4556-BD81706A89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9" t="52027" r="7143"/>
          <a:stretch/>
        </p:blipFill>
        <p:spPr>
          <a:xfrm>
            <a:off x="6344378" y="2500964"/>
            <a:ext cx="5834574" cy="134815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24AB61F-9AC7-ADBD-6B51-3D39ED38D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76" y="626288"/>
            <a:ext cx="4053712" cy="304028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2F10F6A-1D7C-0AB1-C0E9-5B1AF6D1E5B6}"/>
              </a:ext>
            </a:extLst>
          </p:cNvPr>
          <p:cNvSpPr/>
          <p:nvPr/>
        </p:nvSpPr>
        <p:spPr>
          <a:xfrm>
            <a:off x="48000" y="52211"/>
            <a:ext cx="12096000" cy="450641"/>
          </a:xfrm>
          <a:prstGeom prst="rect">
            <a:avLst/>
          </a:prstGeom>
          <a:solidFill>
            <a:srgbClr val="0D550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Multivariate analysis 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Identification of different ground motion areas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B8F8B1-18DC-F418-16D1-FEFF93D3F79C}"/>
              </a:ext>
            </a:extLst>
          </p:cNvPr>
          <p:cNvSpPr txBox="1"/>
          <p:nvPr/>
        </p:nvSpPr>
        <p:spPr>
          <a:xfrm>
            <a:off x="48000" y="6639697"/>
            <a:ext cx="12096000" cy="180000"/>
          </a:xfrm>
          <a:prstGeom prst="rect">
            <a:avLst/>
          </a:prstGeom>
          <a:solidFill>
            <a:srgbClr val="0D550D"/>
          </a:solidFill>
        </p:spPr>
        <p:txBody>
          <a:bodyPr wrap="square" lIns="0" tIns="0" rIns="0" bIns="0" anchor="ctr">
            <a:normAutofit fontScale="85000" lnSpcReduction="10000"/>
          </a:bodyPr>
          <a:lstStyle/>
          <a:p>
            <a:r>
              <a:rPr lang="it-IT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Fumagalli M., </a:t>
            </a:r>
            <a:r>
              <a:rPr lang="it-IT" sz="1050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Previati A.</a:t>
            </a:r>
            <a:r>
              <a:rPr lang="it-IT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Rigamonti S., Frattini P., Crosta G.B.	                           	      </a:t>
            </a:r>
            <a:r>
              <a:rPr lang="en-US" sz="105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Methodologies for surface deformations analysis at regional scale		                               </a:t>
            </a:r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27/05/2022, Vienna</a:t>
            </a:r>
            <a:endParaRPr lang="en-US" sz="10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EE47E62-AC46-F936-265E-D8DFF38F9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 b="4504"/>
          <a:stretch/>
        </p:blipFill>
        <p:spPr bwMode="auto">
          <a:xfrm>
            <a:off x="10718861" y="77048"/>
            <a:ext cx="95337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83DDEFA-94C7-AEF2-70EC-A1F6E1D6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095" y="62343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7E514FD-5D71-5D2B-B174-2078FD5B596E}"/>
              </a:ext>
            </a:extLst>
          </p:cNvPr>
          <p:cNvSpPr txBox="1"/>
          <p:nvPr/>
        </p:nvSpPr>
        <p:spPr>
          <a:xfrm>
            <a:off x="22410" y="3967498"/>
            <a:ext cx="2260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Clustering algorithm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K-Means - 10 PC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26B7216-4A57-C8CB-CF3E-EA0AD55FC99C}"/>
              </a:ext>
            </a:extLst>
          </p:cNvPr>
          <p:cNvSpPr txBox="1"/>
          <p:nvPr/>
        </p:nvSpPr>
        <p:spPr>
          <a:xfrm>
            <a:off x="22410" y="629415"/>
            <a:ext cx="264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Beyond the PS velocity…</a:t>
            </a:r>
          </a:p>
        </p:txBody>
      </p:sp>
      <p:sp>
        <p:nvSpPr>
          <p:cNvPr id="31" name="Freccia in giù 30">
            <a:extLst>
              <a:ext uri="{FF2B5EF4-FFF2-40B4-BE49-F238E27FC236}">
                <a16:creationId xmlns:a16="http://schemas.microsoft.com/office/drawing/2014/main" id="{48AB0E23-0C9C-CB35-32B2-8388DAE8CA73}"/>
              </a:ext>
            </a:extLst>
          </p:cNvPr>
          <p:cNvSpPr/>
          <p:nvPr/>
        </p:nvSpPr>
        <p:spPr>
          <a:xfrm>
            <a:off x="901793" y="1163410"/>
            <a:ext cx="304800" cy="909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80FAFB0-CEFF-3D3E-CB5E-0F2BB66233DA}"/>
              </a:ext>
            </a:extLst>
          </p:cNvPr>
          <p:cNvSpPr txBox="1"/>
          <p:nvPr/>
        </p:nvSpPr>
        <p:spPr>
          <a:xfrm>
            <a:off x="41460" y="2242102"/>
            <a:ext cx="2232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Multivariate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PCA / ICA</a:t>
            </a:r>
          </a:p>
        </p:txBody>
      </p:sp>
      <p:sp>
        <p:nvSpPr>
          <p:cNvPr id="33" name="Freccia in giù 32">
            <a:extLst>
              <a:ext uri="{FF2B5EF4-FFF2-40B4-BE49-F238E27FC236}">
                <a16:creationId xmlns:a16="http://schemas.microsoft.com/office/drawing/2014/main" id="{8BC05812-9D11-A4B9-F804-A0664F204775}"/>
              </a:ext>
            </a:extLst>
          </p:cNvPr>
          <p:cNvSpPr/>
          <p:nvPr/>
        </p:nvSpPr>
        <p:spPr>
          <a:xfrm>
            <a:off x="901793" y="2981325"/>
            <a:ext cx="304800" cy="9092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4770B3-9462-5091-00DF-3E39BE77C560}"/>
              </a:ext>
            </a:extLst>
          </p:cNvPr>
          <p:cNvSpPr txBox="1"/>
          <p:nvPr/>
        </p:nvSpPr>
        <p:spPr>
          <a:xfrm>
            <a:off x="7545432" y="3210731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C92EDBE-FCEE-8A97-03AA-32613DB6FAC0}"/>
              </a:ext>
            </a:extLst>
          </p:cNvPr>
          <p:cNvSpPr txBox="1"/>
          <p:nvPr/>
        </p:nvSpPr>
        <p:spPr>
          <a:xfrm>
            <a:off x="11320318" y="3210731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Noise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2C9C9363-B580-E0C1-B3E8-461D958201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91" t="7368" r="57314" b="49663"/>
          <a:stretch/>
        </p:blipFill>
        <p:spPr>
          <a:xfrm>
            <a:off x="5905978" y="5189103"/>
            <a:ext cx="1588690" cy="1427722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1F6D90E6-513F-6153-844A-2F805E2D6A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091" t="7369" r="24715" b="49663"/>
          <a:stretch/>
        </p:blipFill>
        <p:spPr>
          <a:xfrm>
            <a:off x="9109841" y="5179578"/>
            <a:ext cx="1588689" cy="1427722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53B889BB-7CBA-ED32-E262-E39B07A738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50" t="7369" r="40967" b="49663"/>
          <a:stretch/>
        </p:blipFill>
        <p:spPr>
          <a:xfrm>
            <a:off x="2814431" y="5189103"/>
            <a:ext cx="1695449" cy="1427722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7BB1F4F2-2852-CBA1-C895-D29F69E44378}"/>
              </a:ext>
            </a:extLst>
          </p:cNvPr>
          <p:cNvCxnSpPr>
            <a:cxnSpLocks/>
            <a:endCxn id="36" idx="3"/>
          </p:cNvCxnSpPr>
          <p:nvPr/>
        </p:nvCxnSpPr>
        <p:spPr>
          <a:xfrm flipH="1">
            <a:off x="4056100" y="3788375"/>
            <a:ext cx="4430632" cy="1206049"/>
          </a:xfrm>
          <a:prstGeom prst="straightConnector1">
            <a:avLst/>
          </a:prstGeom>
          <a:ln w="28575">
            <a:solidFill>
              <a:srgbClr val="008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BB282818-3065-B5D4-8692-0EA3D89DABDE}"/>
              </a:ext>
            </a:extLst>
          </p:cNvPr>
          <p:cNvSpPr txBox="1"/>
          <p:nvPr/>
        </p:nvSpPr>
        <p:spPr>
          <a:xfrm>
            <a:off x="6606476" y="2677532"/>
            <a:ext cx="372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All</a:t>
            </a:r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40E61169-614A-A1D7-3360-B7342849CED3}"/>
              </a:ext>
            </a:extLst>
          </p:cNvPr>
          <p:cNvCxnSpPr>
            <a:cxnSpLocks/>
            <a:endCxn id="3" idx="3"/>
          </p:cNvCxnSpPr>
          <p:nvPr/>
        </p:nvCxnSpPr>
        <p:spPr>
          <a:xfrm flipH="1">
            <a:off x="6906714" y="3839172"/>
            <a:ext cx="2997471" cy="1155252"/>
          </a:xfrm>
          <a:prstGeom prst="straightConnector1">
            <a:avLst/>
          </a:prstGeom>
          <a:ln w="28575">
            <a:solidFill>
              <a:srgbClr val="7BFF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5374DBA4-BCCC-03A7-067F-A7115D96FC25}"/>
              </a:ext>
            </a:extLst>
          </p:cNvPr>
          <p:cNvCxnSpPr>
            <a:cxnSpLocks/>
            <a:endCxn id="37" idx="3"/>
          </p:cNvCxnSpPr>
          <p:nvPr/>
        </p:nvCxnSpPr>
        <p:spPr>
          <a:xfrm flipH="1">
            <a:off x="10363184" y="3849115"/>
            <a:ext cx="513503" cy="1145309"/>
          </a:xfrm>
          <a:prstGeom prst="straightConnector1">
            <a:avLst/>
          </a:prstGeom>
          <a:ln w="28575">
            <a:solidFill>
              <a:srgbClr val="FF7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1ED2870-B573-E326-7FF3-BD754A5E1374}"/>
              </a:ext>
            </a:extLst>
          </p:cNvPr>
          <p:cNvSpPr txBox="1"/>
          <p:nvPr/>
        </p:nvSpPr>
        <p:spPr>
          <a:xfrm>
            <a:off x="7470778" y="486385"/>
            <a:ext cx="4160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PC scores distribution in each cluster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476507F-7354-29B6-D185-0E6F3EE8F4D7}"/>
              </a:ext>
            </a:extLst>
          </p:cNvPr>
          <p:cNvSpPr txBox="1"/>
          <p:nvPr/>
        </p:nvSpPr>
        <p:spPr>
          <a:xfrm>
            <a:off x="7545432" y="2182429"/>
            <a:ext cx="399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Median of PC scores in each cluster</a:t>
            </a: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F0C13CD8-74AD-2DD1-B5A4-2A533B1C8A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9" r="7143" b="51330"/>
          <a:stretch/>
        </p:blipFill>
        <p:spPr>
          <a:xfrm>
            <a:off x="6344378" y="809922"/>
            <a:ext cx="5834574" cy="1367744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FD9BE3B-AFAE-1E40-50F7-B2D61E11EF28}"/>
              </a:ext>
            </a:extLst>
          </p:cNvPr>
          <p:cNvSpPr txBox="1"/>
          <p:nvPr/>
        </p:nvSpPr>
        <p:spPr>
          <a:xfrm>
            <a:off x="4505803" y="5131953"/>
            <a:ext cx="1409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Thermal deformation (structures)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E5B424FE-C6E3-A235-9064-7B50CBF43C1E}"/>
              </a:ext>
            </a:extLst>
          </p:cNvPr>
          <p:cNvSpPr txBox="1"/>
          <p:nvPr/>
        </p:nvSpPr>
        <p:spPr>
          <a:xfrm>
            <a:off x="7504735" y="5131953"/>
            <a:ext cx="1466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/>
            </a:lvl1pPr>
          </a:lstStyle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Regional land subsidence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(GW lowering)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2A40A7A9-E23D-D6FF-7371-F2D261D14F34}"/>
              </a:ext>
            </a:extLst>
          </p:cNvPr>
          <p:cNvSpPr txBox="1"/>
          <p:nvPr/>
        </p:nvSpPr>
        <p:spPr>
          <a:xfrm>
            <a:off x="10739051" y="5131953"/>
            <a:ext cx="15886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400"/>
            </a:lvl1pPr>
          </a:lstStyle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Local land subsidence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(GW fluctuation)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E7FC613A-36A5-F4D1-4B9A-E53718899281}"/>
              </a:ext>
            </a:extLst>
          </p:cNvPr>
          <p:cNvSpPr/>
          <p:nvPr/>
        </p:nvSpPr>
        <p:spPr>
          <a:xfrm>
            <a:off x="5672376" y="2532711"/>
            <a:ext cx="476250" cy="336672"/>
          </a:xfrm>
          <a:prstGeom prst="ellipse">
            <a:avLst/>
          </a:prstGeom>
          <a:noFill/>
          <a:ln w="28575">
            <a:solidFill>
              <a:srgbClr val="008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AD46D32D-DC09-8AEA-BCD0-C5CF4E1E4D78}"/>
              </a:ext>
            </a:extLst>
          </p:cNvPr>
          <p:cNvSpPr/>
          <p:nvPr/>
        </p:nvSpPr>
        <p:spPr>
          <a:xfrm>
            <a:off x="5672376" y="1931585"/>
            <a:ext cx="476250" cy="336672"/>
          </a:xfrm>
          <a:prstGeom prst="ellipse">
            <a:avLst/>
          </a:prstGeom>
          <a:noFill/>
          <a:ln w="28575">
            <a:solidFill>
              <a:srgbClr val="7BF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EF20F08E-DF5B-60CE-8860-0C29420CB15D}"/>
              </a:ext>
            </a:extLst>
          </p:cNvPr>
          <p:cNvSpPr/>
          <p:nvPr/>
        </p:nvSpPr>
        <p:spPr>
          <a:xfrm>
            <a:off x="5672376" y="1311408"/>
            <a:ext cx="476250" cy="336672"/>
          </a:xfrm>
          <a:prstGeom prst="ellipse">
            <a:avLst/>
          </a:prstGeom>
          <a:noFill/>
          <a:ln w="28575">
            <a:solidFill>
              <a:srgbClr val="F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6517BDFD-6139-72FD-1A23-2C114EAF08F0}"/>
              </a:ext>
            </a:extLst>
          </p:cNvPr>
          <p:cNvSpPr/>
          <p:nvPr/>
        </p:nvSpPr>
        <p:spPr>
          <a:xfrm>
            <a:off x="8444147" y="2579396"/>
            <a:ext cx="701485" cy="953241"/>
          </a:xfrm>
          <a:prstGeom prst="rect">
            <a:avLst/>
          </a:prstGeom>
          <a:noFill/>
          <a:ln w="28575">
            <a:solidFill>
              <a:srgbClr val="008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6E391D5F-066C-3CE6-61C4-2EE99CF3855A}"/>
              </a:ext>
            </a:extLst>
          </p:cNvPr>
          <p:cNvSpPr/>
          <p:nvPr/>
        </p:nvSpPr>
        <p:spPr>
          <a:xfrm>
            <a:off x="9397362" y="2579396"/>
            <a:ext cx="720000" cy="953241"/>
          </a:xfrm>
          <a:prstGeom prst="rect">
            <a:avLst/>
          </a:prstGeom>
          <a:noFill/>
          <a:ln w="28575">
            <a:solidFill>
              <a:srgbClr val="7BFF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8E9E8F0E-1BA1-C1A5-0823-F12DBE016A92}"/>
              </a:ext>
            </a:extLst>
          </p:cNvPr>
          <p:cNvSpPr/>
          <p:nvPr/>
        </p:nvSpPr>
        <p:spPr>
          <a:xfrm>
            <a:off x="10346506" y="2579396"/>
            <a:ext cx="701485" cy="953241"/>
          </a:xfrm>
          <a:prstGeom prst="rect">
            <a:avLst/>
          </a:prstGeom>
          <a:noFill/>
          <a:ln w="28575">
            <a:solidFill>
              <a:srgbClr val="F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93E003E-F4C6-79BD-947E-1FD5B142B3B9}"/>
              </a:ext>
            </a:extLst>
          </p:cNvPr>
          <p:cNvSpPr txBox="1"/>
          <p:nvPr/>
        </p:nvSpPr>
        <p:spPr>
          <a:xfrm>
            <a:off x="3873680" y="534948"/>
            <a:ext cx="1239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5 Clusters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26CFA87-E16E-4BE4-9D03-0DBA31209CD7}"/>
              </a:ext>
            </a:extLst>
          </p:cNvPr>
          <p:cNvSpPr txBox="1"/>
          <p:nvPr/>
        </p:nvSpPr>
        <p:spPr>
          <a:xfrm>
            <a:off x="6056345" y="4809758"/>
            <a:ext cx="85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Linear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AED16ED-0656-9196-9556-A592941809BB}"/>
              </a:ext>
            </a:extLst>
          </p:cNvPr>
          <p:cNvSpPr txBox="1"/>
          <p:nvPr/>
        </p:nvSpPr>
        <p:spPr>
          <a:xfrm>
            <a:off x="3108019" y="4809758"/>
            <a:ext cx="94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Periodic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A6F3FCF-E022-E244-1AEF-8173825514B2}"/>
              </a:ext>
            </a:extLst>
          </p:cNvPr>
          <p:cNvSpPr txBox="1"/>
          <p:nvPr/>
        </p:nvSpPr>
        <p:spPr>
          <a:xfrm>
            <a:off x="9296669" y="4809758"/>
            <a:ext cx="106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Rebound</a:t>
            </a:r>
          </a:p>
        </p:txBody>
      </p:sp>
    </p:spTree>
    <p:extLst>
      <p:ext uri="{BB962C8B-B14F-4D97-AF65-F5344CB8AC3E}">
        <p14:creationId xmlns:p14="http://schemas.microsoft.com/office/powerpoint/2010/main" val="2666430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2F10F6A-1D7C-0AB1-C0E9-5B1AF6D1E5B6}"/>
              </a:ext>
            </a:extLst>
          </p:cNvPr>
          <p:cNvSpPr/>
          <p:nvPr/>
        </p:nvSpPr>
        <p:spPr>
          <a:xfrm>
            <a:off x="48000" y="52211"/>
            <a:ext cx="12096000" cy="450641"/>
          </a:xfrm>
          <a:prstGeom prst="rect">
            <a:avLst/>
          </a:prstGeom>
          <a:solidFill>
            <a:srgbClr val="0D550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Correlation analysis </a:t>
            </a: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Ground motion VS Groundwater fluctuation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B8F8B1-18DC-F418-16D1-FEFF93D3F79C}"/>
              </a:ext>
            </a:extLst>
          </p:cNvPr>
          <p:cNvSpPr txBox="1"/>
          <p:nvPr/>
        </p:nvSpPr>
        <p:spPr>
          <a:xfrm>
            <a:off x="48000" y="6639697"/>
            <a:ext cx="12096000" cy="180000"/>
          </a:xfrm>
          <a:prstGeom prst="rect">
            <a:avLst/>
          </a:prstGeom>
          <a:solidFill>
            <a:srgbClr val="0D550D"/>
          </a:solidFill>
        </p:spPr>
        <p:txBody>
          <a:bodyPr wrap="square" lIns="0" tIns="0" rIns="0" bIns="0" anchor="ctr">
            <a:normAutofit fontScale="85000" lnSpcReduction="10000"/>
          </a:bodyPr>
          <a:lstStyle/>
          <a:p>
            <a:r>
              <a:rPr lang="it-IT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Fumagalli M., </a:t>
            </a:r>
            <a:r>
              <a:rPr lang="it-IT" sz="1050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Previati A.</a:t>
            </a:r>
            <a:r>
              <a:rPr lang="it-IT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Rigamonti S., Frattini P., Crosta G.B.	                           	      </a:t>
            </a:r>
            <a:r>
              <a:rPr lang="en-US" sz="105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Methodologies for surface deformations analysis at regional scale		                               </a:t>
            </a:r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27/05/2022, Vienna</a:t>
            </a:r>
            <a:endParaRPr lang="en-US" sz="10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EE47E62-AC46-F936-265E-D8DFF38F9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 b="4504"/>
          <a:stretch/>
        </p:blipFill>
        <p:spPr bwMode="auto">
          <a:xfrm>
            <a:off x="10718861" y="77048"/>
            <a:ext cx="95337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83DDEFA-94C7-AEF2-70EC-A1F6E1D6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095" y="62343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uppo 64">
            <a:extLst>
              <a:ext uri="{FF2B5EF4-FFF2-40B4-BE49-F238E27FC236}">
                <a16:creationId xmlns:a16="http://schemas.microsoft.com/office/drawing/2014/main" id="{47C4278F-9D0A-B947-E465-A0D9BC6CF642}"/>
              </a:ext>
            </a:extLst>
          </p:cNvPr>
          <p:cNvGrpSpPr>
            <a:grpSpLocks noChangeAspect="1"/>
          </p:cNvGrpSpPr>
          <p:nvPr/>
        </p:nvGrpSpPr>
        <p:grpSpPr>
          <a:xfrm>
            <a:off x="6426343" y="851914"/>
            <a:ext cx="5665354" cy="5376142"/>
            <a:chOff x="6821991" y="940814"/>
            <a:chExt cx="5295105" cy="5024794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2F817FAF-4BD4-EF89-F5A0-2FA2FE9DC9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21991" y="1310646"/>
              <a:ext cx="5229437" cy="4654962"/>
              <a:chOff x="3030139" y="1340555"/>
              <a:chExt cx="3558112" cy="3167239"/>
            </a:xfrm>
          </p:grpSpPr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5CAC4572-5154-981F-FBF1-71255C4C00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8048" b="19765"/>
              <a:stretch/>
            </p:blipFill>
            <p:spPr>
              <a:xfrm>
                <a:off x="3030139" y="3352800"/>
                <a:ext cx="3558112" cy="1154994"/>
              </a:xfrm>
              <a:prstGeom prst="rect">
                <a:avLst/>
              </a:prstGeom>
            </p:spPr>
          </p:pic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53B65B9E-8D7D-84C0-9BC6-3F71426C3B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61346"/>
              <a:stretch/>
            </p:blipFill>
            <p:spPr>
              <a:xfrm>
                <a:off x="3030139" y="1340555"/>
                <a:ext cx="3558112" cy="2012245"/>
              </a:xfrm>
              <a:prstGeom prst="rect">
                <a:avLst/>
              </a:prstGeom>
            </p:spPr>
          </p:pic>
        </p:grp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8408A4AC-0296-8293-D7FC-B3A2A9E94D79}"/>
                </a:ext>
              </a:extLst>
            </p:cNvPr>
            <p:cNvSpPr txBox="1"/>
            <p:nvPr/>
          </p:nvSpPr>
          <p:spPr>
            <a:xfrm>
              <a:off x="7372313" y="940814"/>
              <a:ext cx="341899" cy="373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A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1DB4B82F-149B-6FC3-3DDD-34DA2BF8AC48}"/>
                </a:ext>
              </a:extLst>
            </p:cNvPr>
            <p:cNvSpPr txBox="1"/>
            <p:nvPr/>
          </p:nvSpPr>
          <p:spPr>
            <a:xfrm>
              <a:off x="11672231" y="1766380"/>
              <a:ext cx="444865" cy="373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A’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FCECAF2D-9677-E082-E3D0-EDC414952E3E}"/>
                </a:ext>
              </a:extLst>
            </p:cNvPr>
            <p:cNvSpPr txBox="1"/>
            <p:nvPr/>
          </p:nvSpPr>
          <p:spPr>
            <a:xfrm>
              <a:off x="7679964" y="1598297"/>
              <a:ext cx="554649" cy="402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rgbClr val="5E9AE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Water</a:t>
              </a:r>
            </a:p>
            <a:p>
              <a:r>
                <a:rPr lang="en-US" sz="1100" b="1" i="1" dirty="0">
                  <a:solidFill>
                    <a:srgbClr val="5E9AE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level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1C086F99-60BA-9560-28AD-AA244E109523}"/>
                </a:ext>
              </a:extLst>
            </p:cNvPr>
            <p:cNvSpPr txBox="1"/>
            <p:nvPr/>
          </p:nvSpPr>
          <p:spPr>
            <a:xfrm>
              <a:off x="9040943" y="2354397"/>
              <a:ext cx="1120985" cy="244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>
                  <a:solidFill>
                    <a:srgbClr val="7D4E4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Aquifer bottom</a:t>
              </a:r>
            </a:p>
          </p:txBody>
        </p:sp>
      </p:grpSp>
      <p:pic>
        <p:nvPicPr>
          <p:cNvPr id="34" name="Immagine 33">
            <a:extLst>
              <a:ext uri="{FF2B5EF4-FFF2-40B4-BE49-F238E27FC236}">
                <a16:creationId xmlns:a16="http://schemas.microsoft.com/office/drawing/2014/main" id="{76825B40-F78F-13BF-6089-D8D099E1C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V="1">
            <a:off x="3637156" y="2762881"/>
            <a:ext cx="614488" cy="134131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E6A91AB-D36D-44FC-5DB6-37067AA368A4}"/>
              </a:ext>
            </a:extLst>
          </p:cNvPr>
          <p:cNvSpPr txBox="1"/>
          <p:nvPr/>
        </p:nvSpPr>
        <p:spPr>
          <a:xfrm>
            <a:off x="3949986" y="980882"/>
            <a:ext cx="447336" cy="250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+ 2 </a:t>
            </a:r>
            <a:r>
              <a:rPr lang="el-GR" sz="1100" dirty="0"/>
              <a:t>σ</a:t>
            </a:r>
            <a:endParaRPr lang="en-US" sz="1100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90730A7-DE7C-A52E-BB40-DFA88C716381}"/>
              </a:ext>
            </a:extLst>
          </p:cNvPr>
          <p:cNvSpPr txBox="1"/>
          <p:nvPr/>
        </p:nvSpPr>
        <p:spPr>
          <a:xfrm>
            <a:off x="3949986" y="1566322"/>
            <a:ext cx="421222" cy="250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- 2</a:t>
            </a:r>
            <a:r>
              <a:rPr lang="el-GR" sz="1100" dirty="0"/>
              <a:t> σ</a:t>
            </a:r>
            <a:endParaRPr lang="en-US" sz="1100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286E7B7-32FE-91CF-48BE-95D26E60ECDC}"/>
              </a:ext>
            </a:extLst>
          </p:cNvPr>
          <p:cNvSpPr txBox="1"/>
          <p:nvPr/>
        </p:nvSpPr>
        <p:spPr>
          <a:xfrm>
            <a:off x="3786900" y="1890594"/>
            <a:ext cx="818916" cy="57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PS vertical velocity (mm/y)</a:t>
            </a:r>
          </a:p>
        </p:txBody>
      </p: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B0CB2266-D05F-0B3D-800D-446790117F38}"/>
              </a:ext>
            </a:extLst>
          </p:cNvPr>
          <p:cNvGrpSpPr>
            <a:grpSpLocks noChangeAspect="1"/>
          </p:cNvGrpSpPr>
          <p:nvPr/>
        </p:nvGrpSpPr>
        <p:grpSpPr>
          <a:xfrm>
            <a:off x="1390128" y="731699"/>
            <a:ext cx="2293935" cy="2482536"/>
            <a:chOff x="1240085" y="3508159"/>
            <a:chExt cx="2730939" cy="2955468"/>
          </a:xfrm>
        </p:grpSpPr>
        <p:pic>
          <p:nvPicPr>
            <p:cNvPr id="42" name="Immagine 41" descr="Immagine che contiene mappa&#10;&#10;Descrizione generata automaticamente">
              <a:extLst>
                <a:ext uri="{FF2B5EF4-FFF2-40B4-BE49-F238E27FC236}">
                  <a16:creationId xmlns:a16="http://schemas.microsoft.com/office/drawing/2014/main" id="{EF7FD0F4-486B-2622-449D-028D9B8C0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7" t="23444" r="6059" b="13090"/>
            <a:stretch/>
          </p:blipFill>
          <p:spPr>
            <a:xfrm>
              <a:off x="1240085" y="3508159"/>
              <a:ext cx="2730939" cy="2853262"/>
            </a:xfrm>
            <a:prstGeom prst="rect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C647455C-6859-C6EF-2EF5-6F94042C64F6}"/>
                </a:ext>
              </a:extLst>
            </p:cNvPr>
            <p:cNvCxnSpPr>
              <a:cxnSpLocks/>
            </p:cNvCxnSpPr>
            <p:nvPr/>
          </p:nvCxnSpPr>
          <p:spPr>
            <a:xfrm>
              <a:off x="2397125" y="4838388"/>
              <a:ext cx="922517" cy="141001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06269276-62EB-92B2-1D9F-8CE9FE1F0FE5}"/>
                </a:ext>
              </a:extLst>
            </p:cNvPr>
            <p:cNvCxnSpPr/>
            <p:nvPr/>
          </p:nvCxnSpPr>
          <p:spPr>
            <a:xfrm flipV="1">
              <a:off x="2337435" y="4808328"/>
              <a:ext cx="136544" cy="8599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BA639AD6-ADF1-9051-1FAC-970272BBF377}"/>
                </a:ext>
              </a:extLst>
            </p:cNvPr>
            <p:cNvCxnSpPr/>
            <p:nvPr/>
          </p:nvCxnSpPr>
          <p:spPr>
            <a:xfrm flipV="1">
              <a:off x="3246598" y="6192853"/>
              <a:ext cx="136544" cy="8599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0206D268-79D0-0A1C-1AD1-3860EC616B49}"/>
                </a:ext>
              </a:extLst>
            </p:cNvPr>
            <p:cNvSpPr txBox="1"/>
            <p:nvPr/>
          </p:nvSpPr>
          <p:spPr>
            <a:xfrm>
              <a:off x="2459266" y="4516887"/>
              <a:ext cx="369791" cy="421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DF046482-140A-7D55-11C2-3C07ACE15514}"/>
                </a:ext>
              </a:extLst>
            </p:cNvPr>
            <p:cNvSpPr txBox="1"/>
            <p:nvPr/>
          </p:nvSpPr>
          <p:spPr>
            <a:xfrm>
              <a:off x="3369026" y="6042264"/>
              <a:ext cx="425387" cy="421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A’</a:t>
              </a:r>
            </a:p>
          </p:txBody>
        </p:sp>
      </p:grpSp>
      <p:pic>
        <p:nvPicPr>
          <p:cNvPr id="47" name="Immagine 46">
            <a:extLst>
              <a:ext uri="{FF2B5EF4-FFF2-40B4-BE49-F238E27FC236}">
                <a16:creationId xmlns:a16="http://schemas.microsoft.com/office/drawing/2014/main" id="{6821F935-4F64-0E7C-0079-5C9F18F16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615288" y="1323212"/>
            <a:ext cx="614489" cy="134130"/>
          </a:xfrm>
          <a:prstGeom prst="rect">
            <a:avLst/>
          </a:prstGeom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E02E6CAD-E844-09EB-FAF9-95DAA91F9314}"/>
              </a:ext>
            </a:extLst>
          </p:cNvPr>
          <p:cNvSpPr txBox="1"/>
          <p:nvPr/>
        </p:nvSpPr>
        <p:spPr>
          <a:xfrm>
            <a:off x="3752394" y="639179"/>
            <a:ext cx="710533" cy="412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GW PC1</a:t>
            </a:r>
          </a:p>
          <a:p>
            <a:r>
              <a:rPr lang="en-US" sz="1100" dirty="0"/>
              <a:t>Scores</a:t>
            </a: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7CF4852A-AA9A-7BD5-7D74-FEF6C48E16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274"/>
          <a:stretch/>
        </p:blipFill>
        <p:spPr>
          <a:xfrm>
            <a:off x="1129101" y="3465135"/>
            <a:ext cx="3208299" cy="258634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D86ECC75-3C67-60FF-F7D8-7C3AE91118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5036" y="5377607"/>
            <a:ext cx="138826" cy="686205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68945917-5BEA-13D3-2870-F9D9F7037DA0}"/>
              </a:ext>
            </a:extLst>
          </p:cNvPr>
          <p:cNvSpPr txBox="1"/>
          <p:nvPr/>
        </p:nvSpPr>
        <p:spPr>
          <a:xfrm>
            <a:off x="4025683" y="2410410"/>
            <a:ext cx="3593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+ 5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35773D4C-4720-114B-59BD-F13001D5E1EB}"/>
              </a:ext>
            </a:extLst>
          </p:cNvPr>
          <p:cNvSpPr txBox="1"/>
          <p:nvPr/>
        </p:nvSpPr>
        <p:spPr>
          <a:xfrm>
            <a:off x="4025683" y="2995850"/>
            <a:ext cx="332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- 5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B9B08979-E714-138C-67C1-DC5793A67DF8}"/>
              </a:ext>
            </a:extLst>
          </p:cNvPr>
          <p:cNvSpPr txBox="1"/>
          <p:nvPr/>
        </p:nvSpPr>
        <p:spPr>
          <a:xfrm>
            <a:off x="4386883" y="4943156"/>
            <a:ext cx="1323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Spearman’s R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6303999E-7208-5C3F-782C-4AA6A40B9654}"/>
              </a:ext>
            </a:extLst>
          </p:cNvPr>
          <p:cNvSpPr txBox="1"/>
          <p:nvPr/>
        </p:nvSpPr>
        <p:spPr>
          <a:xfrm>
            <a:off x="4604267" y="5881550"/>
            <a:ext cx="346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0DBB4F0B-42F5-DDA1-8558-B5AEBE31D8FD}"/>
              </a:ext>
            </a:extLst>
          </p:cNvPr>
          <p:cNvSpPr txBox="1"/>
          <p:nvPr/>
        </p:nvSpPr>
        <p:spPr>
          <a:xfrm>
            <a:off x="4604267" y="5246263"/>
            <a:ext cx="466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+1</a:t>
            </a:r>
          </a:p>
        </p:txBody>
      </p: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9930C1F0-AB12-174B-B403-D1ED54898442}"/>
              </a:ext>
            </a:extLst>
          </p:cNvPr>
          <p:cNvGrpSpPr>
            <a:grpSpLocks noChangeAspect="1"/>
          </p:cNvGrpSpPr>
          <p:nvPr/>
        </p:nvGrpSpPr>
        <p:grpSpPr>
          <a:xfrm>
            <a:off x="4466038" y="3448442"/>
            <a:ext cx="738315" cy="328493"/>
            <a:chOff x="4702052" y="3599603"/>
            <a:chExt cx="845758" cy="376297"/>
          </a:xfrm>
        </p:grpSpPr>
        <p:pic>
          <p:nvPicPr>
            <p:cNvPr id="61" name="Immagine 60">
              <a:extLst>
                <a:ext uri="{FF2B5EF4-FFF2-40B4-BE49-F238E27FC236}">
                  <a16:creationId xmlns:a16="http://schemas.microsoft.com/office/drawing/2014/main" id="{A5A2C4D1-DA89-9D2D-0EEA-685C77078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518" t="1" r="54906" b="-1"/>
            <a:stretch/>
          </p:blipFill>
          <p:spPr>
            <a:xfrm>
              <a:off x="4858355" y="3599603"/>
              <a:ext cx="633882" cy="163469"/>
            </a:xfrm>
            <a:prstGeom prst="rect">
              <a:avLst/>
            </a:prstGeom>
          </p:spPr>
        </p:pic>
        <p:pic>
          <p:nvPicPr>
            <p:cNvPr id="62" name="Immagine 61">
              <a:extLst>
                <a:ext uri="{FF2B5EF4-FFF2-40B4-BE49-F238E27FC236}">
                  <a16:creationId xmlns:a16="http://schemas.microsoft.com/office/drawing/2014/main" id="{D2BD057A-06DC-6DFF-C1DD-256B92568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5862"/>
            <a:stretch/>
          </p:blipFill>
          <p:spPr>
            <a:xfrm>
              <a:off x="4702052" y="3812431"/>
              <a:ext cx="845758" cy="163469"/>
            </a:xfrm>
            <a:prstGeom prst="rect">
              <a:avLst/>
            </a:prstGeom>
          </p:spPr>
        </p:pic>
        <p:pic>
          <p:nvPicPr>
            <p:cNvPr id="63" name="Immagine 62">
              <a:extLst>
                <a:ext uri="{FF2B5EF4-FFF2-40B4-BE49-F238E27FC236}">
                  <a16:creationId xmlns:a16="http://schemas.microsoft.com/office/drawing/2014/main" id="{E946BCFA-A835-47C1-8E50-F5828CCD5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1" r="93082" b="-1"/>
            <a:stretch/>
          </p:blipFill>
          <p:spPr>
            <a:xfrm>
              <a:off x="4728249" y="3609127"/>
              <a:ext cx="108070" cy="163469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7D2EEE-B0B8-F45C-787A-8D5742DF28C4}"/>
              </a:ext>
            </a:extLst>
          </p:cNvPr>
          <p:cNvSpPr txBox="1"/>
          <p:nvPr/>
        </p:nvSpPr>
        <p:spPr>
          <a:xfrm>
            <a:off x="729099" y="3413438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PC1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77BC0BD7-C482-7F37-5FC7-BE20F8236B37}"/>
              </a:ext>
            </a:extLst>
          </p:cNvPr>
          <p:cNvSpPr txBox="1"/>
          <p:nvPr/>
        </p:nvSpPr>
        <p:spPr>
          <a:xfrm>
            <a:off x="729099" y="3678110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PC2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5E96822-7FC6-50F9-1429-B6663DC124C1}"/>
              </a:ext>
            </a:extLst>
          </p:cNvPr>
          <p:cNvSpPr txBox="1"/>
          <p:nvPr/>
        </p:nvSpPr>
        <p:spPr>
          <a:xfrm>
            <a:off x="729099" y="3942782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PC3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DE581504-7ABF-AD4C-6CF5-57B1B00DE323}"/>
              </a:ext>
            </a:extLst>
          </p:cNvPr>
          <p:cNvSpPr txBox="1"/>
          <p:nvPr/>
        </p:nvSpPr>
        <p:spPr>
          <a:xfrm>
            <a:off x="729099" y="4207454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PC4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BA880EBC-10B0-D28B-8E21-96C27F91F017}"/>
              </a:ext>
            </a:extLst>
          </p:cNvPr>
          <p:cNvSpPr txBox="1"/>
          <p:nvPr/>
        </p:nvSpPr>
        <p:spPr>
          <a:xfrm>
            <a:off x="729099" y="4472126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PC5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32B8143-D7EC-46DE-B03A-23E91D08A532}"/>
              </a:ext>
            </a:extLst>
          </p:cNvPr>
          <p:cNvSpPr txBox="1"/>
          <p:nvPr/>
        </p:nvSpPr>
        <p:spPr>
          <a:xfrm>
            <a:off x="729099" y="4736798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PC6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814B379D-8CBD-073B-8B10-4C36107E12C7}"/>
              </a:ext>
            </a:extLst>
          </p:cNvPr>
          <p:cNvSpPr txBox="1"/>
          <p:nvPr/>
        </p:nvSpPr>
        <p:spPr>
          <a:xfrm>
            <a:off x="729099" y="5001470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PC7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98CF9AF9-84A9-C4C3-9BBA-17087BB7A259}"/>
              </a:ext>
            </a:extLst>
          </p:cNvPr>
          <p:cNvSpPr txBox="1"/>
          <p:nvPr/>
        </p:nvSpPr>
        <p:spPr>
          <a:xfrm>
            <a:off x="729099" y="5266142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PC8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E58CA6EF-7E5B-F970-21D7-1F9D77C2548F}"/>
              </a:ext>
            </a:extLst>
          </p:cNvPr>
          <p:cNvSpPr txBox="1"/>
          <p:nvPr/>
        </p:nvSpPr>
        <p:spPr>
          <a:xfrm>
            <a:off x="729099" y="5530814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PC9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499C468C-5188-A722-AD9F-8D0E0823C256}"/>
              </a:ext>
            </a:extLst>
          </p:cNvPr>
          <p:cNvSpPr txBox="1"/>
          <p:nvPr/>
        </p:nvSpPr>
        <p:spPr>
          <a:xfrm>
            <a:off x="637727" y="5795485"/>
            <a:ext cx="50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PC10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413A8730-E872-4A10-FA88-33942579363D}"/>
              </a:ext>
            </a:extLst>
          </p:cNvPr>
          <p:cNvSpPr txBox="1"/>
          <p:nvPr/>
        </p:nvSpPr>
        <p:spPr>
          <a:xfrm>
            <a:off x="1028758" y="6048588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PC1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594E2538-5543-CFF3-2807-F5FDE445B838}"/>
              </a:ext>
            </a:extLst>
          </p:cNvPr>
          <p:cNvSpPr txBox="1"/>
          <p:nvPr/>
        </p:nvSpPr>
        <p:spPr>
          <a:xfrm>
            <a:off x="1349889" y="6048588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PC2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BD3A23D5-6F81-F923-10B1-F5CD220E11E7}"/>
              </a:ext>
            </a:extLst>
          </p:cNvPr>
          <p:cNvSpPr txBox="1"/>
          <p:nvPr/>
        </p:nvSpPr>
        <p:spPr>
          <a:xfrm>
            <a:off x="1671020" y="6048588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PC3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2CF276EA-DF5C-93BA-66DE-58B092408FED}"/>
              </a:ext>
            </a:extLst>
          </p:cNvPr>
          <p:cNvSpPr txBox="1"/>
          <p:nvPr/>
        </p:nvSpPr>
        <p:spPr>
          <a:xfrm>
            <a:off x="1992151" y="6048588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PC4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798C60E0-3A16-F419-89A3-D20B4D5F11CC}"/>
              </a:ext>
            </a:extLst>
          </p:cNvPr>
          <p:cNvSpPr txBox="1"/>
          <p:nvPr/>
        </p:nvSpPr>
        <p:spPr>
          <a:xfrm>
            <a:off x="2313282" y="6048588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PC5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099C483C-7FE4-5AAD-2872-8D9DB0DC6D7D}"/>
              </a:ext>
            </a:extLst>
          </p:cNvPr>
          <p:cNvSpPr txBox="1"/>
          <p:nvPr/>
        </p:nvSpPr>
        <p:spPr>
          <a:xfrm>
            <a:off x="2634413" y="6048588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PC6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C33B2A16-7301-CCCD-52A9-7264082B9680}"/>
              </a:ext>
            </a:extLst>
          </p:cNvPr>
          <p:cNvSpPr txBox="1"/>
          <p:nvPr/>
        </p:nvSpPr>
        <p:spPr>
          <a:xfrm>
            <a:off x="2955544" y="6048588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PC7</a:t>
            </a: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A12851C2-942F-A88D-97BA-21C9D7402135}"/>
              </a:ext>
            </a:extLst>
          </p:cNvPr>
          <p:cNvSpPr txBox="1"/>
          <p:nvPr/>
        </p:nvSpPr>
        <p:spPr>
          <a:xfrm>
            <a:off x="3276675" y="6048588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PC8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E5E8B465-93A7-F2E7-1D8F-A79FA30D73A0}"/>
              </a:ext>
            </a:extLst>
          </p:cNvPr>
          <p:cNvSpPr txBox="1"/>
          <p:nvPr/>
        </p:nvSpPr>
        <p:spPr>
          <a:xfrm>
            <a:off x="3597806" y="6048588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PC9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2CDFEED7-E298-704D-8D9A-9145E454EF50}"/>
              </a:ext>
            </a:extLst>
          </p:cNvPr>
          <p:cNvSpPr txBox="1"/>
          <p:nvPr/>
        </p:nvSpPr>
        <p:spPr>
          <a:xfrm>
            <a:off x="3918938" y="6048588"/>
            <a:ext cx="50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PC10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960B1DE3-BBDF-B708-3D29-F9961E40D3F6}"/>
              </a:ext>
            </a:extLst>
          </p:cNvPr>
          <p:cNvSpPr txBox="1"/>
          <p:nvPr/>
        </p:nvSpPr>
        <p:spPr>
          <a:xfrm>
            <a:off x="1705953" y="6270810"/>
            <a:ext cx="2071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Groundwater Time Series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5517EB66-57A2-5B36-8B48-CA57CEF706CB}"/>
              </a:ext>
            </a:extLst>
          </p:cNvPr>
          <p:cNvSpPr txBox="1"/>
          <p:nvPr/>
        </p:nvSpPr>
        <p:spPr>
          <a:xfrm rot="16200000">
            <a:off x="-589645" y="4568973"/>
            <a:ext cx="2232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Ground Motion Time Series</a:t>
            </a: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04F93E76-E902-E4C6-BCEB-98ADFBAE3CBE}"/>
              </a:ext>
            </a:extLst>
          </p:cNvPr>
          <p:cNvSpPr txBox="1"/>
          <p:nvPr/>
        </p:nvSpPr>
        <p:spPr>
          <a:xfrm>
            <a:off x="8778718" y="916409"/>
            <a:ext cx="1754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cross-section</a:t>
            </a:r>
          </a:p>
        </p:txBody>
      </p:sp>
    </p:spTree>
    <p:extLst>
      <p:ext uri="{BB962C8B-B14F-4D97-AF65-F5344CB8AC3E}">
        <p14:creationId xmlns:p14="http://schemas.microsoft.com/office/powerpoint/2010/main" val="3902886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2F10F6A-1D7C-0AB1-C0E9-5B1AF6D1E5B6}"/>
              </a:ext>
            </a:extLst>
          </p:cNvPr>
          <p:cNvSpPr/>
          <p:nvPr/>
        </p:nvSpPr>
        <p:spPr>
          <a:xfrm>
            <a:off x="48000" y="37221"/>
            <a:ext cx="12096000" cy="450641"/>
          </a:xfrm>
          <a:prstGeom prst="rect">
            <a:avLst/>
          </a:prstGeom>
          <a:solidFill>
            <a:srgbClr val="0D550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Hydromechanical model – 1D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B8F8B1-18DC-F418-16D1-FEFF93D3F79C}"/>
              </a:ext>
            </a:extLst>
          </p:cNvPr>
          <p:cNvSpPr txBox="1"/>
          <p:nvPr/>
        </p:nvSpPr>
        <p:spPr>
          <a:xfrm>
            <a:off x="48000" y="6639697"/>
            <a:ext cx="12096000" cy="180000"/>
          </a:xfrm>
          <a:prstGeom prst="rect">
            <a:avLst/>
          </a:prstGeom>
          <a:solidFill>
            <a:srgbClr val="0D550D"/>
          </a:solidFill>
        </p:spPr>
        <p:txBody>
          <a:bodyPr wrap="square" lIns="0" tIns="0" rIns="0" bIns="0" anchor="ctr">
            <a:normAutofit fontScale="85000" lnSpcReduction="10000"/>
          </a:bodyPr>
          <a:lstStyle/>
          <a:p>
            <a:r>
              <a:rPr lang="it-IT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Fumagalli M., </a:t>
            </a:r>
            <a:r>
              <a:rPr lang="it-IT" sz="1050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Previati A.</a:t>
            </a:r>
            <a:r>
              <a:rPr lang="it-IT" sz="105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Rigamonti S., Frattini P., Crosta G.B.	                           	      </a:t>
            </a:r>
            <a:r>
              <a:rPr lang="en-US" sz="105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Methodologies for surface deformations analysis at regional scale		                               </a:t>
            </a:r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27/05/2022, Vienna</a:t>
            </a:r>
            <a:endParaRPr lang="en-US" sz="10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EE47E62-AC46-F936-265E-D8DFF38F9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" b="4504"/>
          <a:stretch/>
        </p:blipFill>
        <p:spPr bwMode="auto">
          <a:xfrm>
            <a:off x="10718861" y="77048"/>
            <a:ext cx="95337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83DDEFA-94C7-AEF2-70EC-A1F6E1D6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095" y="62343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1DE722D-F304-81A1-4DF7-6C2759B0D3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658"/>
          <a:stretch/>
        </p:blipFill>
        <p:spPr>
          <a:xfrm>
            <a:off x="3762935" y="540492"/>
            <a:ext cx="3966060" cy="2418318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1681A7A8-05B6-4C01-3865-24731685B029}"/>
              </a:ext>
            </a:extLst>
          </p:cNvPr>
          <p:cNvGrpSpPr>
            <a:grpSpLocks noChangeAspect="1"/>
          </p:cNvGrpSpPr>
          <p:nvPr/>
        </p:nvGrpSpPr>
        <p:grpSpPr>
          <a:xfrm>
            <a:off x="3793407" y="3590464"/>
            <a:ext cx="3966060" cy="3030837"/>
            <a:chOff x="605941" y="3262767"/>
            <a:chExt cx="4119569" cy="314814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FB14A4BA-AB19-F26B-C9DD-FF026EC88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769" b="43994"/>
            <a:stretch/>
          </p:blipFill>
          <p:spPr>
            <a:xfrm>
              <a:off x="605941" y="3262767"/>
              <a:ext cx="4119569" cy="2789300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724EB4BA-FC45-D204-806A-F5185292E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1277"/>
            <a:stretch/>
          </p:blipFill>
          <p:spPr>
            <a:xfrm>
              <a:off x="605941" y="5916747"/>
              <a:ext cx="4119569" cy="494167"/>
            </a:xfrm>
            <a:prstGeom prst="rect">
              <a:avLst/>
            </a:prstGeom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D98F2C5E-68D1-4A4C-66CA-C88F4B980E29}"/>
                </a:ext>
              </a:extLst>
            </p:cNvPr>
            <p:cNvSpPr/>
            <p:nvPr/>
          </p:nvSpPr>
          <p:spPr>
            <a:xfrm>
              <a:off x="938213" y="5853113"/>
              <a:ext cx="252412" cy="13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Immagine 12" descr="Immagine che contiene mappa&#10;&#10;Descrizione generata automaticamente">
            <a:extLst>
              <a:ext uri="{FF2B5EF4-FFF2-40B4-BE49-F238E27FC236}">
                <a16:creationId xmlns:a16="http://schemas.microsoft.com/office/drawing/2014/main" id="{044C956A-2044-050F-3403-D996B15E0D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22038" r="2069" b="8443"/>
          <a:stretch/>
        </p:blipFill>
        <p:spPr>
          <a:xfrm>
            <a:off x="67049" y="645782"/>
            <a:ext cx="2780925" cy="2949100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4D5930F5-5416-4A2F-D8AF-087DC40C0101}"/>
              </a:ext>
            </a:extLst>
          </p:cNvPr>
          <p:cNvCxnSpPr>
            <a:cxnSpLocks/>
          </p:cNvCxnSpPr>
          <p:nvPr/>
        </p:nvCxnSpPr>
        <p:spPr>
          <a:xfrm flipV="1">
            <a:off x="1678397" y="1815583"/>
            <a:ext cx="1919242" cy="6299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DD5B183D-30B3-3D64-1CC0-28507B9AB3C0}"/>
              </a:ext>
            </a:extLst>
          </p:cNvPr>
          <p:cNvSpPr/>
          <p:nvPr/>
        </p:nvSpPr>
        <p:spPr>
          <a:xfrm>
            <a:off x="5571582" y="2958810"/>
            <a:ext cx="790575" cy="459830"/>
          </a:xfrm>
          <a:prstGeom prst="downArrow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3955156D-43E1-C48E-0322-15F87FB6D0AD}"/>
              </a:ext>
            </a:extLst>
          </p:cNvPr>
          <p:cNvGrpSpPr/>
          <p:nvPr/>
        </p:nvGrpSpPr>
        <p:grpSpPr>
          <a:xfrm>
            <a:off x="8047913" y="2448403"/>
            <a:ext cx="4073734" cy="1241606"/>
            <a:chOff x="8277685" y="2511890"/>
            <a:chExt cx="3941721" cy="1241606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D2392CB-73FC-3764-0CC5-2B427EF58D62}"/>
                </a:ext>
              </a:extLst>
            </p:cNvPr>
            <p:cNvSpPr txBox="1"/>
            <p:nvPr/>
          </p:nvSpPr>
          <p:spPr>
            <a:xfrm>
              <a:off x="8277685" y="2577440"/>
              <a:ext cx="3941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latin typeface="Segoe UI" panose="020B0502040204020203" pitchFamily="34" charset="0"/>
                  <a:cs typeface="Segoe UI" panose="020B0502040204020203" pitchFamily="34" charset="0"/>
                </a:rPr>
                <a:t>Effective stress-dependent porosity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4FD90071-18F4-B88B-10E0-38994814E513}"/>
                    </a:ext>
                  </a:extLst>
                </p:cNvPr>
                <p:cNvSpPr txBox="1"/>
                <p:nvPr/>
              </p:nvSpPr>
              <p:spPr>
                <a:xfrm>
                  <a:off x="8539146" y="3057452"/>
                  <a:ext cx="3418799" cy="5590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=1−</m:t>
                        </m:r>
                        <m:sSup>
                          <m:sSupPr>
                            <m:ctrlP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(1−</m:t>
                            </m:r>
                            <m:sSub>
                              <m:sSubPr>
                                <m:ctrlP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d>
                              <m:dPr>
                                <m:ctrlP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it-IT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it-IT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p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it-IT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it-IT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  <m:sub>
                                        <m:r>
                                          <a:rPr lang="it-IT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sub>
                                      <m:sup>
                                        <m:r>
                                          <a:rPr lang="it-IT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d>
                          </m:sup>
                        </m:sSup>
                      </m:oMath>
                    </m:oMathPara>
                  </a14:m>
                  <a:endParaRPr lang="it-IT" dirty="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4FD90071-18F4-B88B-10E0-38994814E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9146" y="3057452"/>
                  <a:ext cx="3418799" cy="55906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6BA2B62C-05C5-BDB3-D63D-E7FC5E0FD98D}"/>
                </a:ext>
              </a:extLst>
            </p:cNvPr>
            <p:cNvSpPr/>
            <p:nvPr/>
          </p:nvSpPr>
          <p:spPr>
            <a:xfrm>
              <a:off x="8324932" y="2511890"/>
              <a:ext cx="3796664" cy="1241606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65A3BAF-ECFD-01DF-607C-BAE4D62FCD22}"/>
              </a:ext>
            </a:extLst>
          </p:cNvPr>
          <p:cNvSpPr txBox="1"/>
          <p:nvPr/>
        </p:nvSpPr>
        <p:spPr>
          <a:xfrm>
            <a:off x="7980133" y="559327"/>
            <a:ext cx="420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Segoe UI" panose="020B0502040204020203" pitchFamily="34" charset="0"/>
                <a:cs typeface="Segoe UI" panose="020B0502040204020203" pitchFamily="34" charset="0"/>
              </a:rPr>
              <a:t>Elastic deformations in porous media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A7C0FF6E-79F8-802C-34DF-D82EC8CA64CC}"/>
                  </a:ext>
                </a:extLst>
              </p:cNvPr>
              <p:cNvSpPr txBox="1"/>
              <p:nvPr/>
            </p:nvSpPr>
            <p:spPr>
              <a:xfrm>
                <a:off x="8604895" y="1009224"/>
                <a:ext cx="3021340" cy="722505"/>
              </a:xfrm>
              <a:prstGeom prst="rect">
                <a:avLst/>
              </a:prstGeom>
              <a:noFill/>
              <a:ln w="28575">
                <a:noFill/>
                <a:prstDash val="solid"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A7C0FF6E-79F8-802C-34DF-D82EC8CA6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895" y="1009224"/>
                <a:ext cx="3021340" cy="7225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EA50A555-53A0-4D02-AD58-609363154509}"/>
                  </a:ext>
                </a:extLst>
              </p:cNvPr>
              <p:cNvSpPr txBox="1"/>
              <p:nvPr/>
            </p:nvSpPr>
            <p:spPr>
              <a:xfrm>
                <a:off x="8343848" y="5126769"/>
                <a:ext cx="3418799" cy="2858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it-IT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-</a:t>
                </a:r>
                <a:r>
                  <a:rPr lang="it-IT" dirty="0">
                    <a:latin typeface="Segoe UI" panose="020B0502040204020203" pitchFamily="34" charset="0"/>
                    <a:ea typeface="Cambria Math" panose="02040503050406030204" pitchFamily="18" charset="0"/>
                    <a:cs typeface="Segoe UI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it-IT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EA50A555-53A0-4D02-AD58-609363154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848" y="5126769"/>
                <a:ext cx="3418799" cy="285847"/>
              </a:xfrm>
              <a:prstGeom prst="rect">
                <a:avLst/>
              </a:prstGeom>
              <a:blipFill>
                <a:blip r:embed="rId9"/>
                <a:stretch>
                  <a:fillRect t="-27660" b="-46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F1B01E6E-87EE-0742-0464-8FE4B549FDF3}"/>
              </a:ext>
            </a:extLst>
          </p:cNvPr>
          <p:cNvCxnSpPr>
            <a:cxnSpLocks/>
          </p:cNvCxnSpPr>
          <p:nvPr/>
        </p:nvCxnSpPr>
        <p:spPr>
          <a:xfrm>
            <a:off x="10299776" y="1009224"/>
            <a:ext cx="322430" cy="722505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EA76C68-1BBC-FC61-F4F9-5CF1E08151C6}"/>
              </a:ext>
            </a:extLst>
          </p:cNvPr>
          <p:cNvCxnSpPr>
            <a:cxnSpLocks/>
          </p:cNvCxnSpPr>
          <p:nvPr/>
        </p:nvCxnSpPr>
        <p:spPr>
          <a:xfrm>
            <a:off x="10917837" y="1050471"/>
            <a:ext cx="322430" cy="722505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5EBE5D5E-EEAF-0897-76D2-09FADB1B08CF}"/>
                  </a:ext>
                </a:extLst>
              </p:cNvPr>
              <p:cNvSpPr txBox="1"/>
              <p:nvPr/>
            </p:nvSpPr>
            <p:spPr>
              <a:xfrm>
                <a:off x="8895299" y="5745690"/>
                <a:ext cx="2378961" cy="6472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it-IT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5EBE5D5E-EEAF-0897-76D2-09FADB1B0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5299" y="5745690"/>
                <a:ext cx="2378961" cy="6472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F0A7A29-ED5D-3CBB-D475-EC519489973D}"/>
              </a:ext>
            </a:extLst>
          </p:cNvPr>
          <p:cNvSpPr txBox="1"/>
          <p:nvPr/>
        </p:nvSpPr>
        <p:spPr>
          <a:xfrm>
            <a:off x="10701236" y="3723708"/>
            <a:ext cx="1460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Segoe UI" panose="020B0502040204020203" pitchFamily="34" charset="0"/>
                <a:cs typeface="Segoe UI" panose="020B0502040204020203" pitchFamily="34" charset="0"/>
              </a:rPr>
              <a:t>Preisig et al. (2013)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BDF21BB-0055-2CA4-4147-76459D81E036}"/>
              </a:ext>
            </a:extLst>
          </p:cNvPr>
          <p:cNvGrpSpPr>
            <a:grpSpLocks noChangeAspect="1"/>
          </p:cNvGrpSpPr>
          <p:nvPr/>
        </p:nvGrpSpPr>
        <p:grpSpPr>
          <a:xfrm>
            <a:off x="1197093" y="3737812"/>
            <a:ext cx="639586" cy="2736776"/>
            <a:chOff x="830043" y="908143"/>
            <a:chExt cx="1356254" cy="5803380"/>
          </a:xfrm>
        </p:grpSpPr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11020F0A-B51D-2D4B-A1F3-31078641C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270" t="1840" r="70035" b="12625"/>
            <a:stretch/>
          </p:blipFill>
          <p:spPr>
            <a:xfrm>
              <a:off x="830043" y="1196548"/>
              <a:ext cx="1147760" cy="5514975"/>
            </a:xfrm>
            <a:prstGeom prst="rect">
              <a:avLst/>
            </a:prstGeom>
          </p:spPr>
        </p:pic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135CF1F8-9763-E296-5E40-67A26C2D9742}"/>
                </a:ext>
              </a:extLst>
            </p:cNvPr>
            <p:cNvCxnSpPr/>
            <p:nvPr/>
          </p:nvCxnSpPr>
          <p:spPr>
            <a:xfrm flipV="1">
              <a:off x="1990503" y="1562100"/>
              <a:ext cx="0" cy="48641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48ED41B8-69CB-BFF5-4DFD-055B66007986}"/>
                </a:ext>
              </a:extLst>
            </p:cNvPr>
            <p:cNvSpPr txBox="1"/>
            <p:nvPr/>
          </p:nvSpPr>
          <p:spPr>
            <a:xfrm rot="16200000">
              <a:off x="1461588" y="3986052"/>
              <a:ext cx="1057831" cy="3915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200" i="1" dirty="0"/>
                <a:t>78 m</a:t>
              </a:r>
            </a:p>
          </p:txBody>
        </p:sp>
        <p:cxnSp>
          <p:nvCxnSpPr>
            <p:cNvPr id="36" name="Connettore diritto 35">
              <a:extLst>
                <a:ext uri="{FF2B5EF4-FFF2-40B4-BE49-F238E27FC236}">
                  <a16:creationId xmlns:a16="http://schemas.microsoft.com/office/drawing/2014/main" id="{3385B157-623C-FD9E-CA36-2656882B0A55}"/>
                </a:ext>
              </a:extLst>
            </p:cNvPr>
            <p:cNvCxnSpPr/>
            <p:nvPr/>
          </p:nvCxnSpPr>
          <p:spPr>
            <a:xfrm>
              <a:off x="1225550" y="1371600"/>
              <a:ext cx="580287" cy="444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F0475576-9D42-F734-4CD9-948FAA88AC7D}"/>
                </a:ext>
              </a:extLst>
            </p:cNvPr>
            <p:cNvSpPr txBox="1"/>
            <p:nvPr/>
          </p:nvSpPr>
          <p:spPr>
            <a:xfrm rot="306697">
              <a:off x="1115846" y="908143"/>
              <a:ext cx="891270" cy="58738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1 m</a:t>
              </a: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587D79E-63AA-177E-8532-200D7188690F}"/>
              </a:ext>
            </a:extLst>
          </p:cNvPr>
          <p:cNvSpPr txBox="1"/>
          <p:nvPr/>
        </p:nvSpPr>
        <p:spPr>
          <a:xfrm>
            <a:off x="650679" y="6054675"/>
            <a:ext cx="534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CasellaDiTesto 19">
                <a:extLst>
                  <a:ext uri="{FF2B5EF4-FFF2-40B4-BE49-F238E27FC236}">
                    <a16:creationId xmlns:a16="http://schemas.microsoft.com/office/drawing/2014/main" id="{2B90EDD0-3FE1-41E8-AFD2-BA8BACB1810C}"/>
                  </a:ext>
                </a:extLst>
              </p:cNvPr>
              <p:cNvSpPr txBox="1"/>
              <p:nvPr/>
            </p:nvSpPr>
            <p:spPr>
              <a:xfrm>
                <a:off x="9685669" y="4174519"/>
                <a:ext cx="2378961" cy="30777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it-IT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it-IT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𝑙𝑛</m:t>
                    </m:r>
                  </m:oMath>
                </a14:m>
                <a:r>
                  <a:rPr lang="it-IT" sz="2000" dirty="0"/>
                  <a:t> (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it-IT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000" dirty="0"/>
                  <a:t>)</a:t>
                </a:r>
              </a:p>
            </p:txBody>
          </p:sp>
        </mc:Choice>
        <mc:Fallback>
          <p:sp>
            <p:nvSpPr>
              <p:cNvPr id="32" name="CasellaDiTesto 19">
                <a:extLst>
                  <a:ext uri="{FF2B5EF4-FFF2-40B4-BE49-F238E27FC236}">
                    <a16:creationId xmlns:a16="http://schemas.microsoft.com/office/drawing/2014/main" id="{2B90EDD0-3FE1-41E8-AFD2-BA8BACB18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5669" y="4174519"/>
                <a:ext cx="2378961" cy="307777"/>
              </a:xfrm>
              <a:prstGeom prst="rect">
                <a:avLst/>
              </a:prstGeom>
              <a:blipFill>
                <a:blip r:embed="rId12"/>
                <a:stretch>
                  <a:fillRect l="-2821" t="-26000" r="-3590" b="-5000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ttangolo 37">
            <a:extLst>
              <a:ext uri="{FF2B5EF4-FFF2-40B4-BE49-F238E27FC236}">
                <a16:creationId xmlns:a16="http://schemas.microsoft.com/office/drawing/2014/main" id="{7A6F7C5E-B557-4914-405E-60BE7ABE8471}"/>
              </a:ext>
            </a:extLst>
          </p:cNvPr>
          <p:cNvSpPr/>
          <p:nvPr/>
        </p:nvSpPr>
        <p:spPr>
          <a:xfrm>
            <a:off x="8895299" y="5585220"/>
            <a:ext cx="2344968" cy="94352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740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1353</Words>
  <Application>Microsoft Office PowerPoint</Application>
  <PresentationFormat>Widescreen</PresentationFormat>
  <Paragraphs>208</Paragraphs>
  <Slides>11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Segoe UI</vt:lpstr>
      <vt:lpstr>Segoe UI Black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Alberto Previati</dc:creator>
  <cp:lastModifiedBy>alberto.previati@unimib.it</cp:lastModifiedBy>
  <cp:revision>34</cp:revision>
  <dcterms:created xsi:type="dcterms:W3CDTF">2022-05-11T12:55:07Z</dcterms:created>
  <dcterms:modified xsi:type="dcterms:W3CDTF">2022-05-25T14:03:03Z</dcterms:modified>
</cp:coreProperties>
</file>