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79" r:id="rId5"/>
    <p:sldId id="280" r:id="rId6"/>
    <p:sldId id="261" r:id="rId7"/>
    <p:sldId id="272" r:id="rId8"/>
    <p:sldId id="274" r:id="rId9"/>
    <p:sldId id="268" r:id="rId10"/>
    <p:sldId id="276" r:id="rId11"/>
    <p:sldId id="262" r:id="rId12"/>
    <p:sldId id="25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3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3458D-B8CF-9778-4E69-4F054F7CE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F1455-8A3B-AFB0-D887-E001BC0866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63C416-299C-419B-CB47-A3E4AA1EB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4DC4-2141-4623-81C1-32B4FF3C7784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0F2F0-AC67-102B-F5DE-513A166BE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856218-5FC3-6BC7-F4B9-A7080234E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EF7-D7E3-4242-A3C6-52542C04D4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382728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F1DC6-580C-5423-7083-DBFE97441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D1F7B1-D88C-D02B-3539-75D1D7A19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F840A-0447-891A-E8DF-7627D7DE2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4DC4-2141-4623-81C1-32B4FF3C7784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9A15E-AC49-8BE3-1797-6CD1448DA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C495D4-C194-A668-5BBE-C884F091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EF7-D7E3-4242-A3C6-52542C04D4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760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AE3285-DEFB-8BA0-2A72-E66DAACECC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E47878-D48E-A194-A5E7-EAB2033DA3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1E7BC-A278-D3A1-8FD0-B137833F2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4DC4-2141-4623-81C1-32B4FF3C7784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1C0DB-92C8-6B7C-56D7-80349DD657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3149A-D20B-CDBE-E3B2-07C1A752F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EF7-D7E3-4242-A3C6-52542C04D4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7887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2B95-D8A4-015F-3E5B-4F864DE7F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8AD72-DA8B-A605-D15F-C4F7515D11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AD4BF1-6ABF-4A09-3938-37DCB0C81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4DC4-2141-4623-81C1-32B4FF3C7784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B4B33-6376-22F4-D40C-A8BA08222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7C16E-6EB6-0302-FE4A-3836163D6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EF7-D7E3-4242-A3C6-52542C04D4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2059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CF057-13B6-05F6-1679-145A8127D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BDA325-3F85-74ED-7E03-37F24C8324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495079-5C04-FDEA-FF8A-6ADF3EBD6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4DC4-2141-4623-81C1-32B4FF3C7784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67FC5-29F7-0D6D-5C59-61810C863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AEDCA-FDC6-5AFC-0CFC-E928D9A1B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EF7-D7E3-4242-A3C6-52542C04D4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4360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11364-E44C-CE1D-DFD8-244369C9D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8254C-E7DB-E65F-1912-1DA273C65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DB4048-CAED-4797-CE37-97FAFBD05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87EEE6-75C4-0B61-755D-77A3BBB1A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4DC4-2141-4623-81C1-32B4FF3C7784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7B44E-AFEE-F4D6-F40F-82949A2911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A2F28-5E6B-EC1F-5289-99EB37C6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EF7-D7E3-4242-A3C6-52542C04D4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91454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8DA70-3362-5A45-E92E-1903AEBF8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ABC57-2B78-0C53-783C-F4241E8FE7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7271A4-42A1-09D8-C22B-43CFD61942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C1F714-0E8D-6CA3-8820-6B68400A49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803583-6469-D48E-26F2-27F72B930A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770DBF-1E0B-BB8D-53D9-7CD80BB0B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4DC4-2141-4623-81C1-32B4FF3C7784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4204AC-D4F0-4D9F-7BEE-5FF5373F3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8524E2-8163-922A-8231-081F1FA8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EF7-D7E3-4242-A3C6-52542C04D4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51414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1EF6D-75FE-CF10-9C0E-0BC9C8FE6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A9930-067F-FF8F-6F92-6CC289E28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4DC4-2141-4623-81C1-32B4FF3C7784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02CCCD-E999-9788-8ACD-BFCC82B69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B5D1C1-6087-D679-1EB8-F51DB6DBC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EF7-D7E3-4242-A3C6-52542C04D4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0978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7BAA22-46D2-664E-B83E-41E9DC59E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4DC4-2141-4623-81C1-32B4FF3C7784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AEF280-27D2-CE03-033D-F934C533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D29F07-641D-0FBA-84AD-B6939ADC2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EF7-D7E3-4242-A3C6-52542C04D4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54799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C8C8-B09A-634A-3104-15E22C850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C5C62D-B805-16FE-3EC8-7311D03F6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68D4D0-4F53-89EA-50B7-554E30F3F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418246-FB41-CF23-7B05-0C6170FFB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4DC4-2141-4623-81C1-32B4FF3C7784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BABCFD-19EE-D1D8-D77F-56E547CA8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C1AE36-2549-1E6C-E600-EBC8BCCFA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EF7-D7E3-4242-A3C6-52542C04D4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65199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BFA8D-9923-C64C-C2C3-D20FCCED5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C434AA3-0D1E-131C-098F-B49F480ECD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BB040-5C0D-8440-AF67-B0114C885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D3FF4A-0C21-F41B-DF7C-DB8D3F840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64DC4-2141-4623-81C1-32B4FF3C7784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FA08B-ED26-F6D2-9A95-9772C356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6A4230-A040-8453-D66E-575B7D448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14EF7-D7E3-4242-A3C6-52542C04D4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8315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749068-41F9-2AB8-94E7-217F10233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FFEF7-0DBE-CE87-DA9F-31ECA3ABE8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F3690-66A4-EC69-8E57-0281E9810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564DC4-2141-4623-81C1-32B4FF3C7784}" type="datetimeFigureOut">
              <a:rPr lang="en-IN" smtClean="0"/>
              <a:t>23-05-2022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016B0B-9C33-FAC0-727A-CDD2C88F38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06EB4-E0D6-78FC-758E-3203402521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14EF7-D7E3-4242-A3C6-52542C04D4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3632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1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D34AED7-2ACE-9264-85B5-CFCC9DA064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302983" cy="6858000"/>
          </a:xfrm>
          <a:prstGeom prst="rect">
            <a:avLst/>
          </a:prstGeom>
        </p:spPr>
      </p:pic>
      <p:sp>
        <p:nvSpPr>
          <p:cNvPr id="8" name="Text Box 2">
            <a:extLst>
              <a:ext uri="{FF2B5EF4-FFF2-40B4-BE49-F238E27FC236}">
                <a16:creationId xmlns:a16="http://schemas.microsoft.com/office/drawing/2014/main" id="{0872B631-A8AF-792E-9C03-C929E334A8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2819" y="731064"/>
            <a:ext cx="6785152" cy="5395871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200" u="none" strike="noStrike" dirty="0">
              <a:effectLst/>
              <a:latin typeface="Rockwell Extra Bold" panose="020609030405050204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200" u="none" strike="noStrike" dirty="0">
                <a:effectLst/>
                <a:latin typeface="Rockwell Extra Bold" panose="020609030405050204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N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3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Session </a:t>
            </a:r>
            <a:r>
              <a:rPr lang="en-US" sz="1300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GM4.4 </a:t>
            </a:r>
            <a:r>
              <a:rPr lang="en-US" sz="13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– ‘Biogeomorphology and Earth surface dynamics across scales: from long-term landscape evolution to short-term interactions and future applications’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3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/>
              <a:t>Quantifying the basal accretion-induced erosion rate variability – A numerical landscape evolution modeling approach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Sayan Das, Dirk </a:t>
            </a:r>
            <a:r>
              <a:rPr lang="en-US" sz="1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Scherler</a:t>
            </a:r>
            <a:r>
              <a:rPr lang="en-US" sz="1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Sanjay Kumar Mandal</a:t>
            </a:r>
            <a:endParaRPr lang="en-US" sz="11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1100" b="1" dirty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1100" b="1" dirty="0">
              <a:latin typeface="Constantia" panose="020306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US" sz="2200" b="1" dirty="0">
              <a:effectLst/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N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8596B0-1650-54B8-73E8-0B21C76AD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7659" y="4589716"/>
            <a:ext cx="1066126" cy="1123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452351C-FF79-657F-4F8B-9FC946599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544" y="4693845"/>
            <a:ext cx="1125701" cy="11235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374A97D-92DB-A9A1-7B11-5C6540E39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7659" y="854222"/>
            <a:ext cx="3744054" cy="99154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1342B53-A8D8-035E-A9FF-D72FFDAB2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3027" y="4504233"/>
            <a:ext cx="1125701" cy="1499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E6C3F6-8E93-1CE1-1026-42AA6D516D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5" y="5460268"/>
            <a:ext cx="1333333" cy="13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716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9BA35C4-370F-4A6A-610B-23F8E3989230}"/>
              </a:ext>
            </a:extLst>
          </p:cNvPr>
          <p:cNvSpPr txBox="1"/>
          <p:nvPr/>
        </p:nvSpPr>
        <p:spPr>
          <a:xfrm>
            <a:off x="62144" y="89175"/>
            <a:ext cx="6750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Width of High Elevation Zone (HUZ)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15 km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F9376D7-EC37-A68B-9799-B352DF7B0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1974-5BBA-460D-949B-DD3F5F3EEBC9}" type="slidenum">
              <a:rPr lang="en-IN" smtClean="0"/>
              <a:t>10</a:t>
            </a:fld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702149-197F-0ED3-0C8C-D9FF44B27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166" y="4208015"/>
            <a:ext cx="6919775" cy="2388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E7589B-8F5C-2FC9-091F-1D939AA738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4" y="427729"/>
            <a:ext cx="4259113" cy="32148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590F2FD-2113-792E-73E6-DC1B4C7EBF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12" y="3518472"/>
            <a:ext cx="4259113" cy="324464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ECF922-F35C-CF8A-4F54-B1D4097345B7}"/>
              </a:ext>
            </a:extLst>
          </p:cNvPr>
          <p:cNvSpPr txBox="1"/>
          <p:nvPr/>
        </p:nvSpPr>
        <p:spPr>
          <a:xfrm rot="16200000">
            <a:off x="-628249" y="1849480"/>
            <a:ext cx="18021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Mean Elevation (m)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F8FD31-D346-8CDF-B447-C59E58B26FDE}"/>
              </a:ext>
            </a:extLst>
          </p:cNvPr>
          <p:cNvSpPr txBox="1"/>
          <p:nvPr/>
        </p:nvSpPr>
        <p:spPr>
          <a:xfrm rot="16200000">
            <a:off x="-447351" y="4795309"/>
            <a:ext cx="18021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Erosion rate (mm/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0D4B59-D2A1-DB82-B694-9CD31DF33069}"/>
              </a:ext>
            </a:extLst>
          </p:cNvPr>
          <p:cNvSpPr txBox="1"/>
          <p:nvPr/>
        </p:nvSpPr>
        <p:spPr>
          <a:xfrm>
            <a:off x="1700786" y="3417122"/>
            <a:ext cx="120736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Time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Myr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266361-6816-CECC-A83B-56B0347F4A3F}"/>
              </a:ext>
            </a:extLst>
          </p:cNvPr>
          <p:cNvSpPr txBox="1"/>
          <p:nvPr/>
        </p:nvSpPr>
        <p:spPr>
          <a:xfrm>
            <a:off x="1742322" y="6538912"/>
            <a:ext cx="11242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Time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Myr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uz15_SrF46LPg">
            <a:hlinkClick r:id="" action="ppaction://media"/>
            <a:extLst>
              <a:ext uri="{FF2B5EF4-FFF2-40B4-BE49-F238E27FC236}">
                <a16:creationId xmlns:a16="http://schemas.microsoft.com/office/drawing/2014/main" id="{C1888265-9967-CA8C-12CF-F052EE223A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15135" y="855041"/>
            <a:ext cx="6750629" cy="306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52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D8EA5-DAD9-C8EC-C82A-4E6E34F1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1974-5BBA-460D-949B-DD3F5F3EEBC9}" type="slidenum">
              <a:rPr lang="en-IN" smtClean="0"/>
              <a:t>11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B0D4E6-22BE-F7AF-237B-9DE1D65A8E0E}"/>
              </a:ext>
            </a:extLst>
          </p:cNvPr>
          <p:cNvSpPr txBox="1"/>
          <p:nvPr/>
        </p:nvSpPr>
        <p:spPr>
          <a:xfrm>
            <a:off x="325514" y="856357"/>
            <a:ext cx="11540971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 were able to study the changes to topography caused by the application of basal accretion induced development of duplex system over the mid-crustal ramp.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introduction of orographic precipitation model results in a more accurate distribution of water volume through out the model.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mean elevation pattern is subdued when compared to non-precipitation case due to extensive erosion and the erosion rate patterns show cyclicity over deep time.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2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Myr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accretion cycle with 10 km HUZ has exhibited the best results in regulating the topography and preserving the cyclic nature of erosion rates.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Faster migration velocity does not give the topography enough time to reach steady state before it is perturbed again which leads to generation of noise and loss of cyclicity.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Larger HUZ width causes large sections of the topography to experience high uplift rates leading to an over all increase in erosional rates.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effect of changes in precipitation pattern over erosion rate variation is transient in nature.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non-uniformity of surface expression of the basal accretion process could be attributed to either a gentler dip of the ramp or a decrease in the migration velocity or both.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D1961F-5310-F264-0922-0814F27CC832}"/>
              </a:ext>
            </a:extLst>
          </p:cNvPr>
          <p:cNvSpPr/>
          <p:nvPr/>
        </p:nvSpPr>
        <p:spPr>
          <a:xfrm>
            <a:off x="0" y="0"/>
            <a:ext cx="12192000" cy="585926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endParaRPr lang="en-I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506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BF76B7-887E-D233-73C4-25247FD18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2223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86D09B-F372-C7BA-9DD7-23E5CBF7F7DD}"/>
              </a:ext>
            </a:extLst>
          </p:cNvPr>
          <p:cNvSpPr txBox="1"/>
          <p:nvPr/>
        </p:nvSpPr>
        <p:spPr>
          <a:xfrm>
            <a:off x="4134774" y="5912526"/>
            <a:ext cx="39224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oper Black" panose="0208090404030B020404" pitchFamily="18" charset="0"/>
              </a:rPr>
              <a:t>THANK YOU</a:t>
            </a:r>
            <a:endParaRPr lang="en-IN" dirty="0"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909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379780E-8D1C-3057-50F7-60551237DB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8535" y="701409"/>
            <a:ext cx="3166482" cy="1840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CC227C-45BF-32E2-E874-32F60075FFBA}"/>
              </a:ext>
            </a:extLst>
          </p:cNvPr>
          <p:cNvSpPr txBox="1"/>
          <p:nvPr/>
        </p:nvSpPr>
        <p:spPr>
          <a:xfrm>
            <a:off x="201226" y="3729301"/>
            <a:ext cx="551079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Response of Himalayan Topography to the tectonic control of basal accretion over the last ~10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Myr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Impact on precipitation pattern and its subsequent effect on the landscape evolution.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What are the possible reasons behind the non-uniform surface manifestation of the basal accretion due to duplex formation over a mid-crustal ramp is non-uniform across the Himalaya?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7B09C60-4A74-E7F2-1486-D9B69E8AFC01}"/>
              </a:ext>
            </a:extLst>
          </p:cNvPr>
          <p:cNvSpPr/>
          <p:nvPr/>
        </p:nvSpPr>
        <p:spPr>
          <a:xfrm>
            <a:off x="0" y="0"/>
            <a:ext cx="12192000" cy="585926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endParaRPr lang="en-I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7FA0ED-832C-2918-2B19-5EDF3E19B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226" y="685291"/>
            <a:ext cx="5510795" cy="2431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9D1CE6-4703-7035-8601-45801FD42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021" y="681442"/>
            <a:ext cx="3251270" cy="19249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C0A74A-09FB-9C10-D9C7-33FBCFFDA1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8361" y="2560454"/>
            <a:ext cx="2834088" cy="15849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28ADA1-F9B2-FB01-9972-18C46BF6C1C5}"/>
              </a:ext>
            </a:extLst>
          </p:cNvPr>
          <p:cNvSpPr txBox="1"/>
          <p:nvPr/>
        </p:nvSpPr>
        <p:spPr>
          <a:xfrm>
            <a:off x="7853538" y="1929923"/>
            <a:ext cx="11097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N-W Himalaya</a:t>
            </a:r>
            <a:endParaRPr lang="en-I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CA36B5-75DD-A678-D23B-BC895A779B3F}"/>
              </a:ext>
            </a:extLst>
          </p:cNvPr>
          <p:cNvSpPr txBox="1"/>
          <p:nvPr/>
        </p:nvSpPr>
        <p:spPr>
          <a:xfrm>
            <a:off x="11082247" y="1903697"/>
            <a:ext cx="11097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Central Nepal</a:t>
            </a:r>
            <a:endParaRPr lang="en-I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018CA69-88B5-6976-9FFF-B27C63CA65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6685" y="2902519"/>
            <a:ext cx="2646141" cy="80948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214D460-2AFC-B817-CDDC-DAE2B20FC65F}"/>
              </a:ext>
            </a:extLst>
          </p:cNvPr>
          <p:cNvSpPr/>
          <p:nvPr/>
        </p:nvSpPr>
        <p:spPr>
          <a:xfrm>
            <a:off x="6196614" y="1009444"/>
            <a:ext cx="1500326" cy="113629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2C5EBF5-1EC9-BF0B-A74C-9501F231E606}"/>
              </a:ext>
            </a:extLst>
          </p:cNvPr>
          <p:cNvSpPr/>
          <p:nvPr/>
        </p:nvSpPr>
        <p:spPr>
          <a:xfrm>
            <a:off x="9624026" y="1013026"/>
            <a:ext cx="1105304" cy="108233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8E25113-A8BB-12D3-8264-C58EA66CDCF0}"/>
              </a:ext>
            </a:extLst>
          </p:cNvPr>
          <p:cNvCxnSpPr>
            <a:cxnSpLocks/>
          </p:cNvCxnSpPr>
          <p:nvPr/>
        </p:nvCxnSpPr>
        <p:spPr>
          <a:xfrm flipH="1">
            <a:off x="6096000" y="2121444"/>
            <a:ext cx="100615" cy="47475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1EDAF55-EFBC-5222-712D-0042AE68F7E3}"/>
              </a:ext>
            </a:extLst>
          </p:cNvPr>
          <p:cNvCxnSpPr/>
          <p:nvPr/>
        </p:nvCxnSpPr>
        <p:spPr>
          <a:xfrm>
            <a:off x="7677482" y="2131816"/>
            <a:ext cx="1204124" cy="43924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D5A5743-6F56-F336-FD0B-840870B72C0C}"/>
              </a:ext>
            </a:extLst>
          </p:cNvPr>
          <p:cNvCxnSpPr/>
          <p:nvPr/>
        </p:nvCxnSpPr>
        <p:spPr>
          <a:xfrm flipH="1">
            <a:off x="9366685" y="2072457"/>
            <a:ext cx="240721" cy="84552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24BFE7C-8344-EC08-C740-DC173E8D4D26}"/>
              </a:ext>
            </a:extLst>
          </p:cNvPr>
          <p:cNvCxnSpPr>
            <a:cxnSpLocks/>
          </p:cNvCxnSpPr>
          <p:nvPr/>
        </p:nvCxnSpPr>
        <p:spPr>
          <a:xfrm>
            <a:off x="10728160" y="2086707"/>
            <a:ext cx="1263815" cy="82794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F9D27211-A487-AC82-6CAC-6D8BFDC74DC0}"/>
              </a:ext>
            </a:extLst>
          </p:cNvPr>
          <p:cNvSpPr txBox="1"/>
          <p:nvPr/>
        </p:nvSpPr>
        <p:spPr>
          <a:xfrm>
            <a:off x="7090716" y="4100238"/>
            <a:ext cx="1872575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Source: Mandal et al., 2021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96B8B9-22EB-39D2-2F37-34D3F3A5E1D8}"/>
              </a:ext>
            </a:extLst>
          </p:cNvPr>
          <p:cNvSpPr txBox="1"/>
          <p:nvPr/>
        </p:nvSpPr>
        <p:spPr>
          <a:xfrm>
            <a:off x="10185582" y="3682485"/>
            <a:ext cx="182724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Source: Mercier et al., 2017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C94BE7-5A72-7AE7-9095-7ECABFC82D4D}"/>
              </a:ext>
            </a:extLst>
          </p:cNvPr>
          <p:cNvSpPr txBox="1"/>
          <p:nvPr/>
        </p:nvSpPr>
        <p:spPr>
          <a:xfrm>
            <a:off x="3480155" y="3161789"/>
            <a:ext cx="22318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Source: Dr. Sanjay Kumar Mandal</a:t>
            </a:r>
            <a:endParaRPr lang="en-I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79E5B35-A1DF-3E35-B583-03D13ECB3475}"/>
              </a:ext>
            </a:extLst>
          </p:cNvPr>
          <p:cNvSpPr txBox="1"/>
          <p:nvPr/>
        </p:nvSpPr>
        <p:spPr>
          <a:xfrm>
            <a:off x="5801382" y="6211669"/>
            <a:ext cx="6323817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Fig.1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A) DEM of the Himalayan range and &amp; the elevation profile of the highlighted swaths across the Himalaya with balanced cross sections. 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C4896587-BBC6-0A40-19FC-7E55CFCD15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4871" y="4354154"/>
            <a:ext cx="3121067" cy="1800303"/>
          </a:xfrm>
          <a:prstGeom prst="rect">
            <a:avLst/>
          </a:prstGeom>
        </p:spPr>
      </p:pic>
      <p:sp>
        <p:nvSpPr>
          <p:cNvPr id="38" name="AutoShape 6">
            <a:extLst>
              <a:ext uri="{FF2B5EF4-FFF2-40B4-BE49-F238E27FC236}">
                <a16:creationId xmlns:a16="http://schemas.microsoft.com/office/drawing/2014/main" id="{DC31724D-258C-2B18-7784-1A02631D4EC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50544FB-C135-4259-3C0E-FACA0CBF57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8188" y="4269942"/>
            <a:ext cx="2992586" cy="1630079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714F546E-7332-EA0F-70CC-EF4E1615735D}"/>
              </a:ext>
            </a:extLst>
          </p:cNvPr>
          <p:cNvSpPr/>
          <p:nvPr/>
        </p:nvSpPr>
        <p:spPr>
          <a:xfrm>
            <a:off x="6719677" y="4846333"/>
            <a:ext cx="977263" cy="84872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BE1A5EBF-C39F-C8C2-B18E-F2B1FE2116F2}"/>
              </a:ext>
            </a:extLst>
          </p:cNvPr>
          <p:cNvCxnSpPr>
            <a:cxnSpLocks/>
          </p:cNvCxnSpPr>
          <p:nvPr/>
        </p:nvCxnSpPr>
        <p:spPr>
          <a:xfrm flipV="1">
            <a:off x="7677482" y="4354154"/>
            <a:ext cx="1621306" cy="49217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9C5E9E5-1899-69F5-F281-128D88D11B9B}"/>
              </a:ext>
            </a:extLst>
          </p:cNvPr>
          <p:cNvCxnSpPr>
            <a:cxnSpLocks/>
          </p:cNvCxnSpPr>
          <p:nvPr/>
        </p:nvCxnSpPr>
        <p:spPr>
          <a:xfrm>
            <a:off x="7696940" y="5695057"/>
            <a:ext cx="1601848" cy="152908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4F1D1B87-3ABB-125F-AC10-9F9ABFF36515}"/>
              </a:ext>
            </a:extLst>
          </p:cNvPr>
          <p:cNvSpPr txBox="1"/>
          <p:nvPr/>
        </p:nvSpPr>
        <p:spPr>
          <a:xfrm>
            <a:off x="9624026" y="5913321"/>
            <a:ext cx="2160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Source: Ningthoujam et al., 2015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0729AF-68B4-7C1E-A593-EB1FE8D64E03}"/>
              </a:ext>
            </a:extLst>
          </p:cNvPr>
          <p:cNvSpPr txBox="1"/>
          <p:nvPr/>
        </p:nvSpPr>
        <p:spPr>
          <a:xfrm>
            <a:off x="7991082" y="5492129"/>
            <a:ext cx="11097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N-E Himalaya</a:t>
            </a:r>
            <a:endParaRPr lang="en-IN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28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 animBg="1"/>
      <p:bldP spid="16" grpId="0" animBg="1"/>
      <p:bldP spid="28" grpId="0"/>
      <p:bldP spid="29" grpId="0"/>
      <p:bldP spid="41" grpId="0" animBg="1"/>
      <p:bldP spid="47" grpId="0"/>
      <p:bldP spid="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89DB332-581D-51DB-C81A-24B2A98161CA}"/>
              </a:ext>
            </a:extLst>
          </p:cNvPr>
          <p:cNvSpPr txBox="1"/>
          <p:nvPr/>
        </p:nvSpPr>
        <p:spPr>
          <a:xfrm>
            <a:off x="63623" y="669395"/>
            <a:ext cx="11798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Duplex Model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B2B90-D348-CAF3-2D27-F8FE66D695C8}"/>
              </a:ext>
            </a:extLst>
          </p:cNvPr>
          <p:cNvSpPr txBox="1"/>
          <p:nvPr/>
        </p:nvSpPr>
        <p:spPr>
          <a:xfrm>
            <a:off x="146351" y="1166945"/>
            <a:ext cx="5260149" cy="5301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Developed on the Topo Toolbox Landscape Evolution Model (TTLEM) in MATLAB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Campforts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et al., 2017; </a:t>
            </a:r>
            <a:r>
              <a:rPr lang="en-IN" sz="1600" dirty="0" err="1">
                <a:latin typeface="Arial" panose="020B0604020202020204" pitchFamily="34" charset="0"/>
                <a:cs typeface="Arial" panose="020B0604020202020204" pitchFamily="34" charset="0"/>
              </a:rPr>
              <a:t>Schwanghart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IN" sz="1600" dirty="0" err="1">
                <a:latin typeface="Arial" panose="020B0604020202020204" pitchFamily="34" charset="0"/>
                <a:cs typeface="Arial" panose="020B0604020202020204" pitchFamily="34" charset="0"/>
              </a:rPr>
              <a:t>Scherler</a:t>
            </a: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, 2014, Mandal et al., 2021).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river incision is controlled using the Stream Power Incision Model (SPIM).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Here m and n are constants and K is a lumped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parameter called erodibility.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spatially averaged erosion rate, E, integrated over the timestep length, is calculated using the adjacent equation.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Here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/dt is the erosion rate, U is the uplift and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dz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/dt reflects the change in elevation.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D3B61C-37E9-C721-5C84-ECD1B5116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734" y="2884790"/>
            <a:ext cx="1757091" cy="4811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556AF2-EF9F-BD46-4419-15C6BD11E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2116" y="5083743"/>
            <a:ext cx="1524326" cy="7117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88BFA9-CC18-C17A-3D54-8C8FE30656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5888" y="767914"/>
            <a:ext cx="4890114" cy="29177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B51475D-8B0B-ECAA-5B89-3EA3CD662A3D}"/>
              </a:ext>
            </a:extLst>
          </p:cNvPr>
          <p:cNvSpPr txBox="1"/>
          <p:nvPr/>
        </p:nvSpPr>
        <p:spPr>
          <a:xfrm>
            <a:off x="5071858" y="6032500"/>
            <a:ext cx="7048832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Fig.2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A) A simple schematic diagram of the model showing the application of basal accretion on the topography. B) Simulations generated by the Duplex model for 3, 6 and 9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Myr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cases respectively.</a:t>
            </a:r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F6211A-ECC8-770F-1C69-9B2F17C19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7466" y="3783122"/>
            <a:ext cx="7098237" cy="2136297"/>
          </a:xfrm>
          <a:prstGeom prst="rect">
            <a:avLst/>
          </a:prstGeom>
        </p:spPr>
      </p:pic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C912458-0726-D4E5-EB86-49C5EE2A1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1974-5BBA-460D-949B-DD3F5F3EEBC9}" type="slidenum">
              <a:rPr lang="en-IN" smtClean="0"/>
              <a:t>3</a:t>
            </a:fld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8261C9-C35A-EBE3-A4D6-F85A159147C2}"/>
              </a:ext>
            </a:extLst>
          </p:cNvPr>
          <p:cNvSpPr txBox="1"/>
          <p:nvPr/>
        </p:nvSpPr>
        <p:spPr>
          <a:xfrm rot="16200000">
            <a:off x="6863186" y="4783206"/>
            <a:ext cx="81280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Meters (m)</a:t>
            </a:r>
            <a:endParaRPr lang="en-IN" sz="105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B0519B-0F8E-20AA-94AE-82C0C1099BDB}"/>
              </a:ext>
            </a:extLst>
          </p:cNvPr>
          <p:cNvSpPr txBox="1"/>
          <p:nvPr/>
        </p:nvSpPr>
        <p:spPr>
          <a:xfrm rot="16200000">
            <a:off x="9260913" y="4783206"/>
            <a:ext cx="81280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Meters (m)</a:t>
            </a:r>
            <a:endParaRPr lang="en-IN" sz="10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DE4761-51AA-94A4-FB50-5674BBB66C41}"/>
              </a:ext>
            </a:extLst>
          </p:cNvPr>
          <p:cNvSpPr txBox="1"/>
          <p:nvPr/>
        </p:nvSpPr>
        <p:spPr>
          <a:xfrm rot="16200000">
            <a:off x="11658641" y="4783205"/>
            <a:ext cx="812801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Meters (m)</a:t>
            </a:r>
            <a:endParaRPr lang="en-IN" sz="10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743698D-AEAA-65D0-FAC7-F6EE353397D0}"/>
              </a:ext>
            </a:extLst>
          </p:cNvPr>
          <p:cNvSpPr txBox="1"/>
          <p:nvPr/>
        </p:nvSpPr>
        <p:spPr>
          <a:xfrm>
            <a:off x="5679488" y="5792043"/>
            <a:ext cx="81280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Meters (m)</a:t>
            </a:r>
            <a:endParaRPr lang="en-IN" sz="10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E3B6C12-591A-6477-0284-489B4AA74CBD}"/>
              </a:ext>
            </a:extLst>
          </p:cNvPr>
          <p:cNvSpPr txBox="1"/>
          <p:nvPr/>
        </p:nvSpPr>
        <p:spPr>
          <a:xfrm>
            <a:off x="7990405" y="5778584"/>
            <a:ext cx="81280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Meters (m)</a:t>
            </a:r>
            <a:endParaRPr lang="en-IN" sz="10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51EBA4-B016-76DC-127E-ADD3F4E15737}"/>
              </a:ext>
            </a:extLst>
          </p:cNvPr>
          <p:cNvSpPr txBox="1"/>
          <p:nvPr/>
        </p:nvSpPr>
        <p:spPr>
          <a:xfrm>
            <a:off x="10403149" y="5778584"/>
            <a:ext cx="81280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Meters (m)</a:t>
            </a:r>
            <a:endParaRPr lang="en-IN" sz="105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36FB8F4-0BCD-004E-EB9C-985B8D020E11}"/>
              </a:ext>
            </a:extLst>
          </p:cNvPr>
          <p:cNvSpPr/>
          <p:nvPr/>
        </p:nvSpPr>
        <p:spPr>
          <a:xfrm>
            <a:off x="0" y="0"/>
            <a:ext cx="12192000" cy="585926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en-I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3743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1A10B3-3DDC-4D0C-05BF-0F4C217027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198524"/>
            <a:ext cx="3412495" cy="2706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902C3A-C304-5BDD-0147-7F31880F16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75" y="3209236"/>
            <a:ext cx="3412494" cy="27049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FD63E5-2B01-DFC4-92ED-E31BD50DB76D}"/>
              </a:ext>
            </a:extLst>
          </p:cNvPr>
          <p:cNvSpPr txBox="1"/>
          <p:nvPr/>
        </p:nvSpPr>
        <p:spPr>
          <a:xfrm>
            <a:off x="106531" y="78772"/>
            <a:ext cx="117984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Orographic Precipitation Model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4E0034-E28A-D955-599C-27987A251C29}"/>
              </a:ext>
            </a:extLst>
          </p:cNvPr>
          <p:cNvSpPr txBox="1"/>
          <p:nvPr/>
        </p:nvSpPr>
        <p:spPr>
          <a:xfrm>
            <a:off x="195308" y="514790"/>
            <a:ext cx="562844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The model comprises of 2 vertically integrated components-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vapour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cloud water (Hergarten &amp; Robl, 2022).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Qv is the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vapour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component and Qc is the cloud water component. With advection along x-axis, we have</a:t>
            </a:r>
          </a:p>
          <a:p>
            <a:pPr algn="just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  Where F is the advective flux per unit width and v is    </a:t>
            </a:r>
          </a:p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  advection velocity.</a:t>
            </a:r>
          </a:p>
          <a:p>
            <a:pPr algn="just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Considering dispersion along y axis, the vertically integrated moisture balance equation for both components is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Sv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/c is the source term and a function of a parameter β. For vertically integrated cloud content, β is of the form –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     Where, βo and Ho reflect sea-level  conditions.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B9C18D6C-47D1-B560-890A-3509DC4A13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2686215"/>
              </p:ext>
            </p:extLst>
          </p:nvPr>
        </p:nvGraphicFramePr>
        <p:xfrm>
          <a:off x="8103422" y="765849"/>
          <a:ext cx="2343705" cy="19589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4815">
                  <a:extLst>
                    <a:ext uri="{9D8B030D-6E8A-4147-A177-3AD203B41FA5}">
                      <a16:colId xmlns:a16="http://schemas.microsoft.com/office/drawing/2014/main" val="2741564593"/>
                    </a:ext>
                  </a:extLst>
                </a:gridCol>
                <a:gridCol w="334815">
                  <a:extLst>
                    <a:ext uri="{9D8B030D-6E8A-4147-A177-3AD203B41FA5}">
                      <a16:colId xmlns:a16="http://schemas.microsoft.com/office/drawing/2014/main" val="2478846971"/>
                    </a:ext>
                  </a:extLst>
                </a:gridCol>
                <a:gridCol w="334815">
                  <a:extLst>
                    <a:ext uri="{9D8B030D-6E8A-4147-A177-3AD203B41FA5}">
                      <a16:colId xmlns:a16="http://schemas.microsoft.com/office/drawing/2014/main" val="232502219"/>
                    </a:ext>
                  </a:extLst>
                </a:gridCol>
                <a:gridCol w="334815">
                  <a:extLst>
                    <a:ext uri="{9D8B030D-6E8A-4147-A177-3AD203B41FA5}">
                      <a16:colId xmlns:a16="http://schemas.microsoft.com/office/drawing/2014/main" val="1347356851"/>
                    </a:ext>
                  </a:extLst>
                </a:gridCol>
                <a:gridCol w="334815">
                  <a:extLst>
                    <a:ext uri="{9D8B030D-6E8A-4147-A177-3AD203B41FA5}">
                      <a16:colId xmlns:a16="http://schemas.microsoft.com/office/drawing/2014/main" val="156594904"/>
                    </a:ext>
                  </a:extLst>
                </a:gridCol>
                <a:gridCol w="334815">
                  <a:extLst>
                    <a:ext uri="{9D8B030D-6E8A-4147-A177-3AD203B41FA5}">
                      <a16:colId xmlns:a16="http://schemas.microsoft.com/office/drawing/2014/main" val="3238118222"/>
                    </a:ext>
                  </a:extLst>
                </a:gridCol>
                <a:gridCol w="334815">
                  <a:extLst>
                    <a:ext uri="{9D8B030D-6E8A-4147-A177-3AD203B41FA5}">
                      <a16:colId xmlns:a16="http://schemas.microsoft.com/office/drawing/2014/main" val="2843033374"/>
                    </a:ext>
                  </a:extLst>
                </a:gridCol>
              </a:tblGrid>
              <a:tr h="391798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4490623"/>
                  </a:ext>
                </a:extLst>
              </a:tr>
              <a:tr h="391798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6482500"/>
                  </a:ext>
                </a:extLst>
              </a:tr>
              <a:tr h="391798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390730"/>
                  </a:ext>
                </a:extLst>
              </a:tr>
              <a:tr h="391798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6565867"/>
                  </a:ext>
                </a:extLst>
              </a:tr>
              <a:tr h="391798"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1176103"/>
                  </a:ext>
                </a:extLst>
              </a:tr>
            </a:tbl>
          </a:graphicData>
        </a:graphic>
      </p:graphicFrame>
      <p:sp>
        <p:nvSpPr>
          <p:cNvPr id="13" name="Arrow: Down 12">
            <a:extLst>
              <a:ext uri="{FF2B5EF4-FFF2-40B4-BE49-F238E27FC236}">
                <a16:creationId xmlns:a16="http://schemas.microsoft.com/office/drawing/2014/main" id="{0923A7E7-2AC8-7385-ED15-729DCF3FE71E}"/>
              </a:ext>
            </a:extLst>
          </p:cNvPr>
          <p:cNvSpPr/>
          <p:nvPr/>
        </p:nvSpPr>
        <p:spPr>
          <a:xfrm rot="16200000">
            <a:off x="6509211" y="1429559"/>
            <a:ext cx="2343705" cy="639484"/>
          </a:xfrm>
          <a:prstGeom prst="down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02B6C2-9817-FA83-5BD3-71609CC46B07}"/>
              </a:ext>
            </a:extLst>
          </p:cNvPr>
          <p:cNvSpPr txBox="1"/>
          <p:nvPr/>
        </p:nvSpPr>
        <p:spPr>
          <a:xfrm rot="16200000">
            <a:off x="7138857" y="1576067"/>
            <a:ext cx="985421" cy="338554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Influx</a:t>
            </a:r>
            <a:endParaRPr lang="en-IN" sz="1200" b="1" dirty="0">
              <a:solidFill>
                <a:schemeClr val="bg1"/>
              </a:solidFill>
            </a:endParaRP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8EF10C16-7EE0-D944-B3C8-E8F852AEBF7A}"/>
              </a:ext>
            </a:extLst>
          </p:cNvPr>
          <p:cNvSpPr/>
          <p:nvPr/>
        </p:nvSpPr>
        <p:spPr>
          <a:xfrm rot="5400000">
            <a:off x="7987733" y="795028"/>
            <a:ext cx="601950" cy="21614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1485C2-6B8A-555D-F3D0-5E9421F3FB52}"/>
              </a:ext>
            </a:extLst>
          </p:cNvPr>
          <p:cNvSpPr txBox="1"/>
          <p:nvPr/>
        </p:nvSpPr>
        <p:spPr>
          <a:xfrm>
            <a:off x="7950759" y="63739"/>
            <a:ext cx="30994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incoming water is divided into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vapour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and cloud water content based on the nature of the topography.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D57323B2-4F7D-F63F-6D48-21EA35D15E2F}"/>
              </a:ext>
            </a:extLst>
          </p:cNvPr>
          <p:cNvSpPr/>
          <p:nvPr/>
        </p:nvSpPr>
        <p:spPr>
          <a:xfrm rot="16200000">
            <a:off x="9514811" y="1640143"/>
            <a:ext cx="318831" cy="181364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057177-FA5D-CFD8-C7C1-BABCC483E359}"/>
              </a:ext>
            </a:extLst>
          </p:cNvPr>
          <p:cNvSpPr txBox="1"/>
          <p:nvPr/>
        </p:nvSpPr>
        <p:spPr>
          <a:xfrm>
            <a:off x="10524117" y="1604099"/>
            <a:ext cx="16593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The distribution in the subsequent rows is carried out based on the 2 components of the first row and the elevation at each cell.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2CFAE05-8FB8-AB35-A232-F51A46D53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288" y="2090433"/>
            <a:ext cx="1558558" cy="5585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9EAD054-1564-38F3-DA9A-F2B770C6C0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371" y="4348000"/>
            <a:ext cx="4588316" cy="782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239559-1626-2AB0-5BCB-3742BF331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085" y="5783308"/>
            <a:ext cx="1315059" cy="5730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064FBC27-F8E5-8551-15F4-C6B7CF9FEB2F}"/>
              </a:ext>
            </a:extLst>
          </p:cNvPr>
          <p:cNvSpPr txBox="1"/>
          <p:nvPr/>
        </p:nvSpPr>
        <p:spPr>
          <a:xfrm>
            <a:off x="5699465" y="5996688"/>
            <a:ext cx="6107836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Fig.3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A) A simple schematic diagram depicting the working principle of the model. B) An example of model topography and its subsequent orographic precipitation distribution.</a:t>
            </a:r>
            <a:endParaRPr lang="en-IN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9820EDCB-D3DD-5374-7333-04FBAC737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1974-5BBA-460D-949B-DD3F5F3EEBC9}" type="slidenum">
              <a:rPr lang="en-IN" smtClean="0"/>
              <a:t>4</a:t>
            </a:fld>
            <a:endParaRPr lang="en-IN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99E1E4F-3C5E-372D-9489-A8C7CEA82BD7}"/>
              </a:ext>
            </a:extLst>
          </p:cNvPr>
          <p:cNvSpPr txBox="1"/>
          <p:nvPr/>
        </p:nvSpPr>
        <p:spPr>
          <a:xfrm>
            <a:off x="6812454" y="5718030"/>
            <a:ext cx="81280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Meters (m)</a:t>
            </a:r>
            <a:endParaRPr lang="en-IN" sz="105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F5276BA-6E2D-8E6C-824E-FD205D8B9A4F}"/>
              </a:ext>
            </a:extLst>
          </p:cNvPr>
          <p:cNvSpPr txBox="1"/>
          <p:nvPr/>
        </p:nvSpPr>
        <p:spPr>
          <a:xfrm>
            <a:off x="9994350" y="5709034"/>
            <a:ext cx="81280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Meters (m)</a:t>
            </a:r>
            <a:endParaRPr lang="en-IN" sz="105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BAE839E-45AF-BFEB-5127-027BAF231BB5}"/>
              </a:ext>
            </a:extLst>
          </p:cNvPr>
          <p:cNvSpPr txBox="1"/>
          <p:nvPr/>
        </p:nvSpPr>
        <p:spPr>
          <a:xfrm rot="16200000">
            <a:off x="8331158" y="4172466"/>
            <a:ext cx="81280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Meters (m)</a:t>
            </a:r>
            <a:endParaRPr lang="en-IN" sz="105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C4C8CBD-59CB-A510-8F89-D1189413E9C0}"/>
              </a:ext>
            </a:extLst>
          </p:cNvPr>
          <p:cNvSpPr txBox="1"/>
          <p:nvPr/>
        </p:nvSpPr>
        <p:spPr>
          <a:xfrm rot="16200000">
            <a:off x="11435267" y="4101791"/>
            <a:ext cx="812800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50" dirty="0"/>
              <a:t>m/year</a:t>
            </a:r>
            <a:endParaRPr lang="en-IN" sz="105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BA87FF6-755D-8F28-940C-FA7F1935281F}"/>
              </a:ext>
            </a:extLst>
          </p:cNvPr>
          <p:cNvSpPr/>
          <p:nvPr/>
        </p:nvSpPr>
        <p:spPr>
          <a:xfrm>
            <a:off x="6657602" y="3362777"/>
            <a:ext cx="745725" cy="228554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225868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54785FA-BB76-EF16-223E-1BF79A3560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1839914"/>
              </p:ext>
            </p:extLst>
          </p:nvPr>
        </p:nvGraphicFramePr>
        <p:xfrm>
          <a:off x="181437" y="665254"/>
          <a:ext cx="11829125" cy="6049554"/>
        </p:xfrm>
        <a:graphic>
          <a:graphicData uri="http://schemas.openxmlformats.org/drawingml/2006/table">
            <a:tbl>
              <a:tblPr firstRow="1" firstCol="1" bandRow="1"/>
              <a:tblGrid>
                <a:gridCol w="2655904">
                  <a:extLst>
                    <a:ext uri="{9D8B030D-6E8A-4147-A177-3AD203B41FA5}">
                      <a16:colId xmlns:a16="http://schemas.microsoft.com/office/drawing/2014/main" val="3039616434"/>
                    </a:ext>
                  </a:extLst>
                </a:gridCol>
                <a:gridCol w="3058163">
                  <a:extLst>
                    <a:ext uri="{9D8B030D-6E8A-4147-A177-3AD203B41FA5}">
                      <a16:colId xmlns:a16="http://schemas.microsoft.com/office/drawing/2014/main" val="425468445"/>
                    </a:ext>
                  </a:extLst>
                </a:gridCol>
                <a:gridCol w="3056895">
                  <a:extLst>
                    <a:ext uri="{9D8B030D-6E8A-4147-A177-3AD203B41FA5}">
                      <a16:colId xmlns:a16="http://schemas.microsoft.com/office/drawing/2014/main" val="482189858"/>
                    </a:ext>
                  </a:extLst>
                </a:gridCol>
                <a:gridCol w="3058163">
                  <a:extLst>
                    <a:ext uri="{9D8B030D-6E8A-4147-A177-3AD203B41FA5}">
                      <a16:colId xmlns:a16="http://schemas.microsoft.com/office/drawing/2014/main" val="2350079083"/>
                    </a:ext>
                  </a:extLst>
                </a:gridCol>
              </a:tblGrid>
              <a:tr h="90571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Location of 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Sample Area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966" marR="31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Reference </a:t>
                      </a: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topography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966" marR="31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TRMM 2b31 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Rainfall Pattern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966" marR="31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Model generated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Rainfall Pattern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966" marR="31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831893"/>
                  </a:ext>
                </a:extLst>
              </a:tr>
              <a:tr h="25749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N" sz="1600" b="1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SRTM 90m-</a:t>
                      </a:r>
                      <a:r>
                        <a:rPr lang="en-IN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Grid 5407 Eastern Nepal &amp;</a:t>
                      </a:r>
                      <a:r>
                        <a:rPr lang="en-IN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Sikkim Himalaya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966" marR="31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N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66" marR="31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N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66" marR="31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N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indent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6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66" marR="31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899965"/>
                  </a:ext>
                </a:extLst>
              </a:tr>
              <a:tr h="25689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US" sz="1600" b="1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SRTM 90m-</a:t>
                      </a:r>
                      <a:r>
                        <a:rPr lang="en-IN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Grid 5507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North-Eastern</a:t>
                      </a:r>
                      <a:r>
                        <a:rPr lang="en-IN" sz="1600" b="1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1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Himalaya</a:t>
                      </a:r>
                      <a:endParaRPr lang="en-IN" sz="1600" b="1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31966" marR="31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N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66" marR="31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r>
                        <a:rPr lang="en-US" sz="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IN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66" marR="31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800"/>
                        </a:spcAft>
                      </a:pPr>
                      <a:endParaRPr lang="en-IN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966" marR="3196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7117015"/>
                  </a:ext>
                </a:extLst>
              </a:tr>
            </a:tbl>
          </a:graphicData>
        </a:graphic>
      </p:graphicFrame>
      <p:pic>
        <p:nvPicPr>
          <p:cNvPr id="2072" name="Picture 3">
            <a:extLst>
              <a:ext uri="{FF2B5EF4-FFF2-40B4-BE49-F238E27FC236}">
                <a16:creationId xmlns:a16="http://schemas.microsoft.com/office/drawing/2014/main" id="{A41588BF-53E2-9B3D-2459-53E001543E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83" y="1677228"/>
            <a:ext cx="1966125" cy="2309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1" name="Picture 12">
            <a:extLst>
              <a:ext uri="{FF2B5EF4-FFF2-40B4-BE49-F238E27FC236}">
                <a16:creationId xmlns:a16="http://schemas.microsoft.com/office/drawing/2014/main" id="{CAB53FA9-406E-4410-1BCE-52E57674C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07" y="1681741"/>
            <a:ext cx="1966125" cy="230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40">
            <a:extLst>
              <a:ext uri="{FF2B5EF4-FFF2-40B4-BE49-F238E27FC236}">
                <a16:creationId xmlns:a16="http://schemas.microsoft.com/office/drawing/2014/main" id="{B2B6E830-849F-7EE4-AF10-8BA90F92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307" y="4232669"/>
            <a:ext cx="1966125" cy="2323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41">
            <a:extLst>
              <a:ext uri="{FF2B5EF4-FFF2-40B4-BE49-F238E27FC236}">
                <a16:creationId xmlns:a16="http://schemas.microsoft.com/office/drawing/2014/main" id="{AC877747-F1A1-3183-E33A-A2D78D7BD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454" y="4232669"/>
            <a:ext cx="1966124" cy="2318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9" name="Picture 39">
            <a:extLst>
              <a:ext uri="{FF2B5EF4-FFF2-40B4-BE49-F238E27FC236}">
                <a16:creationId xmlns:a16="http://schemas.microsoft.com/office/drawing/2014/main" id="{1A74AC79-1B34-C062-81A0-0FE1D17A4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382" y="4244561"/>
            <a:ext cx="1966125" cy="23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42">
            <a:extLst>
              <a:ext uri="{FF2B5EF4-FFF2-40B4-BE49-F238E27FC236}">
                <a16:creationId xmlns:a16="http://schemas.microsoft.com/office/drawing/2014/main" id="{43258A3E-B372-4D36-934C-24C74BFDD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454" y="1693636"/>
            <a:ext cx="1966124" cy="230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F3E949FA-DD4E-CA27-947E-8F5FE7B71E3E}"/>
              </a:ext>
            </a:extLst>
          </p:cNvPr>
          <p:cNvSpPr/>
          <p:nvPr/>
        </p:nvSpPr>
        <p:spPr>
          <a:xfrm>
            <a:off x="0" y="0"/>
            <a:ext cx="12192000" cy="585926"/>
          </a:xfrm>
          <a:prstGeom prst="rect">
            <a:avLst/>
          </a:prstGeom>
          <a:solidFill>
            <a:schemeClr val="bg2">
              <a:lumMod val="1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 &amp; DISCUSSION</a:t>
            </a:r>
            <a:endParaRPr lang="en-IN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2E48DB8-A352-D8FF-6C08-365281B48B14}"/>
              </a:ext>
            </a:extLst>
          </p:cNvPr>
          <p:cNvSpPr txBox="1"/>
          <p:nvPr/>
        </p:nvSpPr>
        <p:spPr>
          <a:xfrm>
            <a:off x="6660779" y="6661234"/>
            <a:ext cx="27146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Bookhagen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&amp; Burbank, 2006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4F5439-F09A-D70A-1422-EA94B5B41F80}"/>
              </a:ext>
            </a:extLst>
          </p:cNvPr>
          <p:cNvSpPr txBox="1"/>
          <p:nvPr/>
        </p:nvSpPr>
        <p:spPr>
          <a:xfrm>
            <a:off x="3396382" y="6661234"/>
            <a:ext cx="27146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Source: </a:t>
            </a:r>
            <a:r>
              <a:rPr lang="en-IN" sz="1050" b="0" i="0" dirty="0">
                <a:solidFill>
                  <a:srgbClr val="2B2B2B"/>
                </a:solidFill>
                <a:effectLst/>
                <a:latin typeface="Lato" panose="020F0502020204030203" pitchFamily="34" charset="0"/>
              </a:rPr>
              <a:t>CGIAR-CSI SRTM 90m Database</a:t>
            </a:r>
            <a:endParaRPr 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3740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F933767-52E9-9FAD-C3F4-DDDEAE6352BF}"/>
              </a:ext>
            </a:extLst>
          </p:cNvPr>
          <p:cNvSpPr txBox="1"/>
          <p:nvPr/>
        </p:nvSpPr>
        <p:spPr>
          <a:xfrm>
            <a:off x="230819" y="152534"/>
            <a:ext cx="67248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List of Experiments:</a:t>
            </a:r>
            <a:endParaRPr lang="en-I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B488C6-BC4A-0EFE-7800-AA0DAD87D377}"/>
              </a:ext>
            </a:extLst>
          </p:cNvPr>
          <p:cNvSpPr txBox="1"/>
          <p:nvPr/>
        </p:nvSpPr>
        <p:spPr>
          <a:xfrm>
            <a:off x="230819" y="548739"/>
            <a:ext cx="64540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We designed the following experiments to address our objective-</a:t>
            </a:r>
          </a:p>
          <a:p>
            <a:pPr algn="just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Defining the migration velocity allows us to control the time period of accretionary cycle of the mid-crustal ramp. The migration velocity parameter is varied along with the variation in precipitation parameter.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Variation of HUZ width at the surface is representative of the same-sized ramp dipping at varying angles which can be correlated to the thickness of sediment layer above it.</a:t>
            </a: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76B60D0D-A438-42BD-6BE5-993847C600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45821083"/>
              </p:ext>
            </p:extLst>
          </p:nvPr>
        </p:nvGraphicFramePr>
        <p:xfrm>
          <a:off x="341788" y="3640947"/>
          <a:ext cx="3817396" cy="1614208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908698">
                  <a:extLst>
                    <a:ext uri="{9D8B030D-6E8A-4147-A177-3AD203B41FA5}">
                      <a16:colId xmlns:a16="http://schemas.microsoft.com/office/drawing/2014/main" val="3349216229"/>
                    </a:ext>
                  </a:extLst>
                </a:gridCol>
                <a:gridCol w="1908698">
                  <a:extLst>
                    <a:ext uri="{9D8B030D-6E8A-4147-A177-3AD203B41FA5}">
                      <a16:colId xmlns:a16="http://schemas.microsoft.com/office/drawing/2014/main" val="2795448752"/>
                    </a:ext>
                  </a:extLst>
                </a:gridCol>
              </a:tblGrid>
              <a:tr h="2837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Migration Velocity (mm/</a:t>
                      </a:r>
                      <a:r>
                        <a:rPr lang="en-US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yr</a:t>
                      </a:r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564" marB="41564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 Period of Accretion (</a:t>
                      </a:r>
                      <a:r>
                        <a:rPr lang="en-US" sz="13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Myr</a:t>
                      </a:r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564" marB="41564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328698"/>
                  </a:ext>
                </a:extLst>
              </a:tr>
              <a:tr h="2837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564" marB="41564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564" marB="41564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690350"/>
                  </a:ext>
                </a:extLst>
              </a:tr>
              <a:tr h="2837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1521886123"/>
                  </a:ext>
                </a:extLst>
              </a:tr>
              <a:tr h="2837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564" marB="41564"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564" marB="41564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32126"/>
                  </a:ext>
                </a:extLst>
              </a:tr>
              <a:tr h="283710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6.67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564" marB="4156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1303918035"/>
                  </a:ext>
                </a:extLst>
              </a:tr>
            </a:tbl>
          </a:graphicData>
        </a:graphic>
      </p:graphicFrame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698D930E-B687-4755-C3B0-507FE574CC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598964"/>
              </p:ext>
            </p:extLst>
          </p:nvPr>
        </p:nvGraphicFramePr>
        <p:xfrm>
          <a:off x="4353758" y="4118504"/>
          <a:ext cx="7634796" cy="240781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1272466">
                  <a:extLst>
                    <a:ext uri="{9D8B030D-6E8A-4147-A177-3AD203B41FA5}">
                      <a16:colId xmlns:a16="http://schemas.microsoft.com/office/drawing/2014/main" val="3544450129"/>
                    </a:ext>
                  </a:extLst>
                </a:gridCol>
                <a:gridCol w="1272466">
                  <a:extLst>
                    <a:ext uri="{9D8B030D-6E8A-4147-A177-3AD203B41FA5}">
                      <a16:colId xmlns:a16="http://schemas.microsoft.com/office/drawing/2014/main" val="1363588368"/>
                    </a:ext>
                  </a:extLst>
                </a:gridCol>
                <a:gridCol w="1272466">
                  <a:extLst>
                    <a:ext uri="{9D8B030D-6E8A-4147-A177-3AD203B41FA5}">
                      <a16:colId xmlns:a16="http://schemas.microsoft.com/office/drawing/2014/main" val="809653706"/>
                    </a:ext>
                  </a:extLst>
                </a:gridCol>
                <a:gridCol w="1272466">
                  <a:extLst>
                    <a:ext uri="{9D8B030D-6E8A-4147-A177-3AD203B41FA5}">
                      <a16:colId xmlns:a16="http://schemas.microsoft.com/office/drawing/2014/main" val="2607756121"/>
                    </a:ext>
                  </a:extLst>
                </a:gridCol>
                <a:gridCol w="1272466">
                  <a:extLst>
                    <a:ext uri="{9D8B030D-6E8A-4147-A177-3AD203B41FA5}">
                      <a16:colId xmlns:a16="http://schemas.microsoft.com/office/drawing/2014/main" val="2656366642"/>
                    </a:ext>
                  </a:extLst>
                </a:gridCol>
                <a:gridCol w="1272466">
                  <a:extLst>
                    <a:ext uri="{9D8B030D-6E8A-4147-A177-3AD203B41FA5}">
                      <a16:colId xmlns:a16="http://schemas.microsoft.com/office/drawing/2014/main" val="905514249"/>
                    </a:ext>
                  </a:extLst>
                </a:gridCol>
              </a:tblGrid>
              <a:tr h="300977">
                <a:tc>
                  <a:txBody>
                    <a:bodyPr/>
                    <a:lstStyle/>
                    <a:p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SRTM - 5206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SRTM - 5307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SRTM - 5407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SRTM – 5507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Hergarten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648512"/>
                  </a:ext>
                </a:extLst>
              </a:tr>
              <a:tr h="300977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Dimensions</a:t>
                      </a:r>
                      <a:endParaRPr lang="en-IN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5570 x 4733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5214 x 4434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4977 x 4228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4727 x 4016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 x 4000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4245037"/>
                  </a:ext>
                </a:extLst>
              </a:tr>
              <a:tr h="300977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Ref. height</a:t>
                      </a:r>
                      <a:endParaRPr lang="en-IN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2500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8133179"/>
                  </a:ext>
                </a:extLst>
              </a:tr>
              <a:tr h="300977"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ϵ</a:t>
                      </a:r>
                      <a:endParaRPr lang="en-IN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0.75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8293340"/>
                  </a:ext>
                </a:extLst>
              </a:tr>
              <a:tr h="300977"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q</a:t>
                      </a:r>
                      <a:r>
                        <a:rPr lang="en-US" sz="1300" b="1" kern="1200" baseline="-25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in</a:t>
                      </a:r>
                      <a:r>
                        <a:rPr lang="en-US" sz="130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endParaRPr lang="en-IN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1*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2006932"/>
                  </a:ext>
                </a:extLst>
              </a:tr>
              <a:tr h="30097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Applied q</a:t>
                      </a:r>
                      <a:r>
                        <a:rPr lang="en-US" sz="1300" b="1" baseline="-1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 </a:t>
                      </a:r>
                      <a:r>
                        <a:rPr lang="en-US" sz="1300" b="1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en-IN" sz="1300" b="1" baseline="-1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303823"/>
                  </a:ext>
                </a:extLst>
              </a:tr>
              <a:tr h="300977">
                <a:tc>
                  <a:txBody>
                    <a:bodyPr/>
                    <a:lstStyle/>
                    <a:p>
                      <a:pPr algn="ctr"/>
                      <a:r>
                        <a:rPr lang="en-US" sz="13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300" b="1" kern="1200" baseline="-10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</a:t>
                      </a:r>
                      <a:endParaRPr lang="en-IN" sz="1300" b="1" baseline="-1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1800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1500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8839278"/>
                  </a:ext>
                </a:extLst>
              </a:tr>
              <a:tr h="300977"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Applied </a:t>
                      </a:r>
                      <a:r>
                        <a:rPr lang="en-US" sz="1300" b="1" kern="12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300" b="1" kern="1200" baseline="-10000" dirty="0" err="1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l</a:t>
                      </a:r>
                      <a:r>
                        <a:rPr lang="en-US" sz="1300" b="1" kern="1200" baseline="-100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300" b="1" kern="1200" baseline="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**</a:t>
                      </a:r>
                      <a:endParaRPr lang="en-IN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80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35902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C8EDAC6-9BAC-500B-1035-FE772B0BB4EA}"/>
                  </a:ext>
                </a:extLst>
              </p:cNvPr>
              <p:cNvSpPr txBox="1"/>
              <p:nvPr/>
            </p:nvSpPr>
            <p:spPr>
              <a:xfrm>
                <a:off x="10090211" y="6436204"/>
                <a:ext cx="2101789" cy="4074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800"/>
                  </a:spcAft>
                </a:pPr>
                <a:r>
                  <a:rPr lang="en-US" sz="10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**</a:t>
                </a:r>
                <a14:m>
                  <m:oMath xmlns:m="http://schemas.openxmlformats.org/officeDocument/2006/math">
                    <m:r>
                      <a:rPr lang="en-US" sz="1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~</m:t>
                    </m:r>
                    <m:d>
                      <m:dPr>
                        <m:begChr m:val="⌊"/>
                        <m:endChr m:val="⌋"/>
                        <m:ctrlPr>
                          <a:rPr lang="en-IN" sz="1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IN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𝑂𝑏𝑠𝑒𝑟𝑣𝑒𝑑</m:t>
                            </m:r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𝐿𝑙</m:t>
                            </m:r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∗</m:t>
                            </m:r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𝑀𝑜𝑑𝑒𝑙</m:t>
                            </m:r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𝐷𝑖𝑚𝑒𝑛𝑠𝑖𝑜𝑛</m:t>
                            </m:r>
                            <m:r>
                              <a:rPr lang="en-US" sz="1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   </m:t>
                            </m:r>
                          </m:num>
                          <m:den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𝑅𝐿</m:t>
                            </m:r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1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𝐷𝑖𝑚𝑒𝑛𝑠𝑖𝑜𝑛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0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IN" sz="9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C8EDAC6-9BAC-500B-1035-FE772B0BB4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0211" y="6436204"/>
                <a:ext cx="2101789" cy="4074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94C86F91-3316-BF06-9995-2E9CC207D497}"/>
              </a:ext>
            </a:extLst>
          </p:cNvPr>
          <p:cNvSpPr txBox="1"/>
          <p:nvPr/>
        </p:nvSpPr>
        <p:spPr>
          <a:xfrm>
            <a:off x="8282126" y="6526320"/>
            <a:ext cx="1762217" cy="277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800"/>
              </a:spcAft>
            </a:pPr>
            <a:r>
              <a:rPr lang="en-US" sz="9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  Value taken as per requirement</a:t>
            </a:r>
            <a:endParaRPr lang="en-IN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BD02C9-07F5-969E-2761-B52E5A56E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1974-5BBA-460D-949B-DD3F5F3EEBC9}" type="slidenum">
              <a:rPr lang="en-IN" smtClean="0"/>
              <a:t>6</a:t>
            </a:fld>
            <a:endParaRPr lang="en-IN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BB6985-3ED1-8629-2CF4-268575E89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6547" y="206528"/>
            <a:ext cx="5084634" cy="30338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A4B66B-0A24-A582-8923-687FE694153D}"/>
              </a:ext>
            </a:extLst>
          </p:cNvPr>
          <p:cNvSpPr txBox="1"/>
          <p:nvPr/>
        </p:nvSpPr>
        <p:spPr>
          <a:xfrm>
            <a:off x="4276080" y="3718394"/>
            <a:ext cx="75800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Orographic Precipitation Model Parameters: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8">
            <a:extLst>
              <a:ext uri="{FF2B5EF4-FFF2-40B4-BE49-F238E27FC236}">
                <a16:creationId xmlns:a16="http://schemas.microsoft.com/office/drawing/2014/main" id="{3AC36B3F-5DA0-8E80-14D5-C51905A328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029556"/>
              </p:ext>
            </p:extLst>
          </p:nvPr>
        </p:nvGraphicFramePr>
        <p:xfrm>
          <a:off x="341788" y="5413920"/>
          <a:ext cx="3817399" cy="1124992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3817399">
                  <a:extLst>
                    <a:ext uri="{9D8B030D-6E8A-4147-A177-3AD203B41FA5}">
                      <a16:colId xmlns:a16="http://schemas.microsoft.com/office/drawing/2014/main" val="3349216229"/>
                    </a:ext>
                  </a:extLst>
                </a:gridCol>
              </a:tblGrid>
              <a:tr h="27709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 Uplift Zone (HUZ) width (km)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564" marB="41564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6328698"/>
                  </a:ext>
                </a:extLst>
              </a:tr>
              <a:tr h="27709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564" marB="41564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3690350"/>
                  </a:ext>
                </a:extLst>
              </a:tr>
              <a:tr h="27709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564" marB="41564"/>
                </a:tc>
                <a:extLst>
                  <a:ext uri="{0D108BD9-81ED-4DB2-BD59-A6C34878D82A}">
                    <a16:rowId xmlns:a16="http://schemas.microsoft.com/office/drawing/2014/main" val="1521886123"/>
                  </a:ext>
                </a:extLst>
              </a:tr>
              <a:tr h="277091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1564" marB="41564">
                    <a:solidFill>
                      <a:schemeClr val="bg1"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32126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E85D0F0-4C85-1B33-A69D-D3F8E26F5A7F}"/>
              </a:ext>
            </a:extLst>
          </p:cNvPr>
          <p:cNvSpPr txBox="1"/>
          <p:nvPr/>
        </p:nvSpPr>
        <p:spPr>
          <a:xfrm>
            <a:off x="230819" y="3167640"/>
            <a:ext cx="38173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Duplex Model parameters: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7B8047CA-2ADA-F1EE-75E1-1A5640C58C5D}"/>
              </a:ext>
            </a:extLst>
          </p:cNvPr>
          <p:cNvSpPr/>
          <p:nvPr/>
        </p:nvSpPr>
        <p:spPr>
          <a:xfrm rot="16200000">
            <a:off x="8828107" y="3022852"/>
            <a:ext cx="250985" cy="685999"/>
          </a:xfrm>
          <a:prstGeom prst="leftBrac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DBEF5A06-3B6C-F21D-FE7F-16471EC978FE}"/>
              </a:ext>
            </a:extLst>
          </p:cNvPr>
          <p:cNvSpPr/>
          <p:nvPr/>
        </p:nvSpPr>
        <p:spPr>
          <a:xfrm>
            <a:off x="6955654" y="2383361"/>
            <a:ext cx="1654946" cy="159798"/>
          </a:xfrm>
          <a:prstGeom prst="lef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2704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01EC3DA-A6F4-185D-3DD8-7835DDE78BD5}"/>
              </a:ext>
            </a:extLst>
          </p:cNvPr>
          <p:cNvSpPr txBox="1"/>
          <p:nvPr/>
        </p:nvSpPr>
        <p:spPr>
          <a:xfrm>
            <a:off x="63114" y="77805"/>
            <a:ext cx="6369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Migration velocity of mid-crustal ramp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40 mm/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Time period of accretionary cycle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0.5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Myr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7691269-6FA7-9B6B-6306-9F02F45005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647207"/>
              </p:ext>
            </p:extLst>
          </p:nvPr>
        </p:nvGraphicFramePr>
        <p:xfrm>
          <a:off x="4461466" y="4183978"/>
          <a:ext cx="7244533" cy="228912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762886">
                  <a:extLst>
                    <a:ext uri="{9D8B030D-6E8A-4147-A177-3AD203B41FA5}">
                      <a16:colId xmlns:a16="http://schemas.microsoft.com/office/drawing/2014/main" val="1400507046"/>
                    </a:ext>
                  </a:extLst>
                </a:gridCol>
                <a:gridCol w="1439397">
                  <a:extLst>
                    <a:ext uri="{9D8B030D-6E8A-4147-A177-3AD203B41FA5}">
                      <a16:colId xmlns:a16="http://schemas.microsoft.com/office/drawing/2014/main" val="1805352894"/>
                    </a:ext>
                  </a:extLst>
                </a:gridCol>
                <a:gridCol w="5042250">
                  <a:extLst>
                    <a:ext uri="{9D8B030D-6E8A-4147-A177-3AD203B41FA5}">
                      <a16:colId xmlns:a16="http://schemas.microsoft.com/office/drawing/2014/main" val="2581780663"/>
                    </a:ext>
                  </a:extLst>
                </a:gridCol>
              </a:tblGrid>
              <a:tr h="327018"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Color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Legend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Description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4042528"/>
                  </a:ext>
                </a:extLst>
              </a:tr>
              <a:tr h="327018">
                <a:tc>
                  <a:txBody>
                    <a:bodyPr/>
                    <a:lstStyle/>
                    <a:p>
                      <a:pPr algn="ctr"/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5206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Precipitation parameters based on SRTM- 5206</a:t>
                      </a:r>
                      <a:endParaRPr lang="en-IN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7185443"/>
                  </a:ext>
                </a:extLst>
              </a:tr>
              <a:tr h="327018">
                <a:tc>
                  <a:txBody>
                    <a:bodyPr/>
                    <a:lstStyle/>
                    <a:p>
                      <a:pPr algn="ctr"/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5307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Precipitation parameters based on SRTM- 5307</a:t>
                      </a:r>
                      <a:endParaRPr lang="en-IN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874064"/>
                  </a:ext>
                </a:extLst>
              </a:tr>
              <a:tr h="327018">
                <a:tc>
                  <a:txBody>
                    <a:bodyPr/>
                    <a:lstStyle/>
                    <a:p>
                      <a:pPr algn="ctr"/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5407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Precipitation parameters based on SRTM- 5407</a:t>
                      </a:r>
                      <a:endParaRPr lang="en-IN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932226"/>
                  </a:ext>
                </a:extLst>
              </a:tr>
              <a:tr h="327018">
                <a:tc>
                  <a:txBody>
                    <a:bodyPr/>
                    <a:lstStyle/>
                    <a:p>
                      <a:pPr algn="ctr"/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5507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Precipitation parameters based on SRTM- 5507</a:t>
                      </a:r>
                      <a:endParaRPr lang="en-IN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484938"/>
                  </a:ext>
                </a:extLst>
              </a:tr>
              <a:tr h="327018">
                <a:tc>
                  <a:txBody>
                    <a:bodyPr/>
                    <a:lstStyle/>
                    <a:p>
                      <a:pPr algn="ctr"/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Hergarten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Precipitation parameters taken from Hergarten &amp; Robl (2022)</a:t>
                      </a:r>
                      <a:endParaRPr lang="en-IN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8728246"/>
                  </a:ext>
                </a:extLst>
              </a:tr>
              <a:tr h="327018">
                <a:tc>
                  <a:txBody>
                    <a:bodyPr/>
                    <a:lstStyle/>
                    <a:p>
                      <a:pPr algn="ctr"/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precipitation</a:t>
                      </a:r>
                      <a:endParaRPr lang="en-IN" sz="13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 orographic precipitation considered</a:t>
                      </a:r>
                      <a:endParaRPr lang="en-IN" sz="13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8840403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05795BF5-E99F-D326-C560-A0210CFF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195" y="4557204"/>
            <a:ext cx="514304" cy="145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CD2022-F4E7-883C-FCAA-3D4C84B66E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9400" y="4885610"/>
            <a:ext cx="514304" cy="971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A2D1A4-F2C3-8E61-4421-3E46F3F287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194" y="5180398"/>
            <a:ext cx="514304" cy="186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8F101DB-B7A2-D156-6F6D-BA367122BD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3194" y="5549886"/>
            <a:ext cx="519822" cy="1518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D7A527-55CC-0AA3-E11B-32AC994FF9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3194" y="5915944"/>
            <a:ext cx="573820" cy="13389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6EF46B4-4FCB-0273-87A1-0844E189A2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89400" y="6154746"/>
            <a:ext cx="587614" cy="256725"/>
          </a:xfrm>
          <a:prstGeom prst="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C79B165-70AC-9502-A1A1-7E534FA6E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1974-5BBA-460D-949B-DD3F5F3EEBC9}" type="slidenum">
              <a:rPr lang="en-IN" smtClean="0"/>
              <a:t>7</a:t>
            </a:fld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8D31879-2AD9-C549-2F64-1998E5F5E7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3" y="673653"/>
            <a:ext cx="4073185" cy="30942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3F9639-3B00-9894-0902-64420724F33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35" y="3627270"/>
            <a:ext cx="4018197" cy="309420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FE36B84-1B85-8632-AA93-49D380951B7C}"/>
              </a:ext>
            </a:extLst>
          </p:cNvPr>
          <p:cNvSpPr txBox="1"/>
          <p:nvPr/>
        </p:nvSpPr>
        <p:spPr>
          <a:xfrm rot="16200000">
            <a:off x="-452761" y="1939317"/>
            <a:ext cx="18021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Mean Elevation (m)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3DBE06-0EAC-14FD-CB2E-7F683977A0E8}"/>
              </a:ext>
            </a:extLst>
          </p:cNvPr>
          <p:cNvSpPr txBox="1"/>
          <p:nvPr/>
        </p:nvSpPr>
        <p:spPr>
          <a:xfrm rot="16200000">
            <a:off x="-404517" y="4946562"/>
            <a:ext cx="18021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Erosion rate (mm/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0CF5B8-3EEC-7390-AB44-47C9EDB1227A}"/>
              </a:ext>
            </a:extLst>
          </p:cNvPr>
          <p:cNvSpPr txBox="1"/>
          <p:nvPr/>
        </p:nvSpPr>
        <p:spPr>
          <a:xfrm>
            <a:off x="1700786" y="3518472"/>
            <a:ext cx="120736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Time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Myr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3F019FF-7B2D-259D-1E7E-ED20341C4E4C}"/>
              </a:ext>
            </a:extLst>
          </p:cNvPr>
          <p:cNvSpPr txBox="1"/>
          <p:nvPr/>
        </p:nvSpPr>
        <p:spPr>
          <a:xfrm>
            <a:off x="1713282" y="6509729"/>
            <a:ext cx="11242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Time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Myr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igration0.5-40_SVhHrq11">
            <a:hlinkClick r:id="" action="ppaction://media"/>
            <a:extLst>
              <a:ext uri="{FF2B5EF4-FFF2-40B4-BE49-F238E27FC236}">
                <a16:creationId xmlns:a16="http://schemas.microsoft.com/office/drawing/2014/main" id="{9F1A1559-AF98-16E3-079A-CD3080E268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89400" y="752154"/>
            <a:ext cx="6961303" cy="316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4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987A64F-5C88-74D4-7A48-6DAC20211C02}"/>
              </a:ext>
            </a:extLst>
          </p:cNvPr>
          <p:cNvSpPr txBox="1"/>
          <p:nvPr/>
        </p:nvSpPr>
        <p:spPr>
          <a:xfrm>
            <a:off x="98626" y="114095"/>
            <a:ext cx="63692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Migration velocity of mid-crustal ramp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6.67 mm/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Time period of accretionary cycle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3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Myr</a:t>
            </a:r>
            <a:endParaRPr lang="en-IN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6C0DFCA-3D99-7E94-0B45-9A87203D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1974-5BBA-460D-949B-DD3F5F3EEBC9}" type="slidenum">
              <a:rPr lang="en-IN" smtClean="0"/>
              <a:t>8</a:t>
            </a:fld>
            <a:endParaRPr lang="en-IN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256480-42EB-18C4-F20F-33EC51EE5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166" y="4208015"/>
            <a:ext cx="6919775" cy="2388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FAE38F-F130-F785-1F7E-9293969D2A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5" y="671032"/>
            <a:ext cx="4022306" cy="30612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C149A35-10F2-A42F-12D1-3AC2400D3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5" y="3704486"/>
            <a:ext cx="4022306" cy="30623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07AC7A-5429-1033-7D18-2194A104C51E}"/>
              </a:ext>
            </a:extLst>
          </p:cNvPr>
          <p:cNvSpPr txBox="1"/>
          <p:nvPr/>
        </p:nvSpPr>
        <p:spPr>
          <a:xfrm rot="16200000">
            <a:off x="-543017" y="1913108"/>
            <a:ext cx="18021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Mean Elevation (m)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8BE504-201D-726E-7C28-BF89290B291E}"/>
              </a:ext>
            </a:extLst>
          </p:cNvPr>
          <p:cNvSpPr txBox="1"/>
          <p:nvPr/>
        </p:nvSpPr>
        <p:spPr>
          <a:xfrm rot="16200000">
            <a:off x="-526511" y="4850072"/>
            <a:ext cx="18021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Erosion rate (mm/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91792F-A684-86D7-7741-981D63379150}"/>
              </a:ext>
            </a:extLst>
          </p:cNvPr>
          <p:cNvSpPr txBox="1"/>
          <p:nvPr/>
        </p:nvSpPr>
        <p:spPr>
          <a:xfrm>
            <a:off x="1700786" y="3518472"/>
            <a:ext cx="120736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Time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Myr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476B722-8E39-25E8-EBF8-0ECD6E2FB7EB}"/>
              </a:ext>
            </a:extLst>
          </p:cNvPr>
          <p:cNvSpPr txBox="1"/>
          <p:nvPr/>
        </p:nvSpPr>
        <p:spPr>
          <a:xfrm>
            <a:off x="1700786" y="6537599"/>
            <a:ext cx="11242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Time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Myr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migration3-667_8noxYQms">
            <a:hlinkClick r:id="" action="ppaction://media"/>
            <a:extLst>
              <a:ext uri="{FF2B5EF4-FFF2-40B4-BE49-F238E27FC236}">
                <a16:creationId xmlns:a16="http://schemas.microsoft.com/office/drawing/2014/main" id="{90C079B8-F680-DDB5-4318-110E7A5FDB0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8603" y="828570"/>
            <a:ext cx="6743400" cy="306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68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09EAA36-8C65-7BF5-4C6C-CCCE1F137BAE}"/>
              </a:ext>
            </a:extLst>
          </p:cNvPr>
          <p:cNvSpPr txBox="1"/>
          <p:nvPr/>
        </p:nvSpPr>
        <p:spPr>
          <a:xfrm>
            <a:off x="0" y="76349"/>
            <a:ext cx="6750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Width of High Elevation Zone (HUZ)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= 5km</a:t>
            </a:r>
            <a:endParaRPr lang="en-I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635E3-5DBF-3A44-5E9E-F8331BA90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F01974-5BBA-460D-949B-DD3F5F3EEBC9}" type="slidenum">
              <a:rPr lang="en-IN" smtClean="0"/>
              <a:t>9</a:t>
            </a:fld>
            <a:endParaRPr lang="en-IN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F50F8B-C6D9-B037-D513-E3D1766E5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0166" y="4208015"/>
            <a:ext cx="6919775" cy="23889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40D2AB-FDEA-1E17-0736-4A04E2770C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9" y="417729"/>
            <a:ext cx="4128117" cy="3151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E7AFB6-8065-5E57-28B5-AC736BBE94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9" y="3569602"/>
            <a:ext cx="4138823" cy="315187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817D85E-453C-9E05-4CB8-657037FCF6C9}"/>
              </a:ext>
            </a:extLst>
          </p:cNvPr>
          <p:cNvSpPr txBox="1"/>
          <p:nvPr/>
        </p:nvSpPr>
        <p:spPr>
          <a:xfrm rot="16200000">
            <a:off x="-455318" y="1743928"/>
            <a:ext cx="18021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Mean Elevation (m)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35A5CE-41C1-4C78-788F-D35AA99D8EF3}"/>
              </a:ext>
            </a:extLst>
          </p:cNvPr>
          <p:cNvSpPr txBox="1"/>
          <p:nvPr/>
        </p:nvSpPr>
        <p:spPr>
          <a:xfrm rot="16200000">
            <a:off x="-404517" y="4946562"/>
            <a:ext cx="1802167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Erosion rate (mm/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2DC9E5-EBD4-1451-B217-2D00C9CB6C7E}"/>
              </a:ext>
            </a:extLst>
          </p:cNvPr>
          <p:cNvSpPr txBox="1"/>
          <p:nvPr/>
        </p:nvSpPr>
        <p:spPr>
          <a:xfrm>
            <a:off x="1783860" y="3363704"/>
            <a:ext cx="120736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Time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Myr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644102-99DE-1A89-6C39-603AACAE8E76}"/>
              </a:ext>
            </a:extLst>
          </p:cNvPr>
          <p:cNvSpPr txBox="1"/>
          <p:nvPr/>
        </p:nvSpPr>
        <p:spPr>
          <a:xfrm>
            <a:off x="1783860" y="6504652"/>
            <a:ext cx="1124289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Time (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Myr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N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huz5_xkLNe602">
            <a:hlinkClick r:id="" action="ppaction://media"/>
            <a:extLst>
              <a:ext uri="{FF2B5EF4-FFF2-40B4-BE49-F238E27FC236}">
                <a16:creationId xmlns:a16="http://schemas.microsoft.com/office/drawing/2014/main" id="{D0B79B9B-31F5-80DB-0773-99232C350F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6300" y="859456"/>
            <a:ext cx="6667500" cy="30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731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1199</Words>
  <Application>Microsoft Office PowerPoint</Application>
  <PresentationFormat>Widescreen</PresentationFormat>
  <Paragraphs>238</Paragraphs>
  <Slides>12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Arial Rounded MT Bold</vt:lpstr>
      <vt:lpstr>Calibri</vt:lpstr>
      <vt:lpstr>Calibri Light</vt:lpstr>
      <vt:lpstr>Cambria Math</vt:lpstr>
      <vt:lpstr>Constantia</vt:lpstr>
      <vt:lpstr>Cooper Black</vt:lpstr>
      <vt:lpstr>Lato</vt:lpstr>
      <vt:lpstr>Rockwell Extra Bold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Sayan Das</dc:creator>
  <cp:lastModifiedBy>Sayan Das</cp:lastModifiedBy>
  <cp:revision>26</cp:revision>
  <dcterms:created xsi:type="dcterms:W3CDTF">2022-05-21T14:00:36Z</dcterms:created>
  <dcterms:modified xsi:type="dcterms:W3CDTF">2022-05-23T12:44:48Z</dcterms:modified>
</cp:coreProperties>
</file>