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72" r:id="rId6"/>
    <p:sldId id="268" r:id="rId7"/>
    <p:sldId id="273" r:id="rId8"/>
    <p:sldId id="262" r:id="rId9"/>
    <p:sldId id="264" r:id="rId10"/>
    <p:sldId id="266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0" autoAdjust="0"/>
    <p:restoredTop sz="82463" autoAdjust="0"/>
  </p:normalViewPr>
  <p:slideViewPr>
    <p:cSldViewPr snapToGrid="0">
      <p:cViewPr varScale="1">
        <p:scale>
          <a:sx n="67" d="100"/>
          <a:sy n="67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FB3C3-F8AF-4FBE-9400-7BE826690BE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F53E129-8925-4F8E-B7E4-77EF43BF7EAD}">
      <dgm:prSet phldrT="[Text]"/>
      <dgm:spPr/>
      <dgm:t>
        <a:bodyPr/>
        <a:lstStyle/>
        <a:p>
          <a:r>
            <a:rPr lang="en-AU" dirty="0"/>
            <a:t>WRF raw output variables</a:t>
          </a:r>
        </a:p>
      </dgm:t>
    </dgm:pt>
    <dgm:pt modelId="{1D2FE736-3E4B-429F-9532-4A64F3E732EC}" type="parTrans" cxnId="{6BB3D66A-0840-45D0-854E-EE0398AEB917}">
      <dgm:prSet/>
      <dgm:spPr/>
      <dgm:t>
        <a:bodyPr/>
        <a:lstStyle/>
        <a:p>
          <a:endParaRPr lang="en-AU"/>
        </a:p>
      </dgm:t>
    </dgm:pt>
    <dgm:pt modelId="{86534C23-F22F-4C4B-9D93-15D0219504BC}" type="sibTrans" cxnId="{6BB3D66A-0840-45D0-854E-EE0398AEB917}">
      <dgm:prSet/>
      <dgm:spPr/>
      <dgm:t>
        <a:bodyPr/>
        <a:lstStyle/>
        <a:p>
          <a:endParaRPr lang="en-AU"/>
        </a:p>
      </dgm:t>
    </dgm:pt>
    <dgm:pt modelId="{2ECE7A7C-F3CB-4A77-87E5-5A892025D058}" type="pres">
      <dgm:prSet presAssocID="{C43FB3C3-F8AF-4FBE-9400-7BE826690BE5}" presName="Name0" presStyleCnt="0">
        <dgm:presLayoutVars>
          <dgm:dir/>
          <dgm:resizeHandles val="exact"/>
        </dgm:presLayoutVars>
      </dgm:prSet>
      <dgm:spPr/>
    </dgm:pt>
    <dgm:pt modelId="{FBB293CE-1897-468F-A032-2C9D3453055B}" type="pres">
      <dgm:prSet presAssocID="{6F53E129-8925-4F8E-B7E4-77EF43BF7EAD}" presName="composite" presStyleCnt="0"/>
      <dgm:spPr/>
    </dgm:pt>
    <dgm:pt modelId="{6EBB1BDE-A559-40D3-87A1-7AB97CD1F29C}" type="pres">
      <dgm:prSet presAssocID="{6F53E129-8925-4F8E-B7E4-77EF43BF7EAD}" presName="bgChev" presStyleLbl="node1" presStyleIdx="0" presStyleCnt="1" custScaleY="73721" custLinFactNeighborX="-40" custLinFactNeighborY="-39390"/>
      <dgm:spPr/>
    </dgm:pt>
    <dgm:pt modelId="{5631E63D-5494-4C7A-8D5A-9EF38E590F5C}" type="pres">
      <dgm:prSet presAssocID="{6F53E129-8925-4F8E-B7E4-77EF43BF7EAD}" presName="txNode" presStyleLbl="fgAcc1" presStyleIdx="0" presStyleCnt="1" custScaleX="80808" custScaleY="68299" custLinFactNeighborX="-8482" custLinFactNeighborY="2707">
        <dgm:presLayoutVars>
          <dgm:bulletEnabled val="1"/>
        </dgm:presLayoutVars>
      </dgm:prSet>
      <dgm:spPr/>
    </dgm:pt>
  </dgm:ptLst>
  <dgm:cxnLst>
    <dgm:cxn modelId="{23DB4A10-EFDF-4F9F-88A5-0CFD72602E84}" type="presOf" srcId="{C43FB3C3-F8AF-4FBE-9400-7BE826690BE5}" destId="{2ECE7A7C-F3CB-4A77-87E5-5A892025D058}" srcOrd="0" destOrd="0" presId="urn:microsoft.com/office/officeart/2005/8/layout/chevronAccent+Icon"/>
    <dgm:cxn modelId="{6BB3D66A-0840-45D0-854E-EE0398AEB917}" srcId="{C43FB3C3-F8AF-4FBE-9400-7BE826690BE5}" destId="{6F53E129-8925-4F8E-B7E4-77EF43BF7EAD}" srcOrd="0" destOrd="0" parTransId="{1D2FE736-3E4B-429F-9532-4A64F3E732EC}" sibTransId="{86534C23-F22F-4C4B-9D93-15D0219504BC}"/>
    <dgm:cxn modelId="{AE1344CA-1991-43D9-B1B2-7E908AF4235D}" type="presOf" srcId="{6F53E129-8925-4F8E-B7E4-77EF43BF7EAD}" destId="{5631E63D-5494-4C7A-8D5A-9EF38E590F5C}" srcOrd="0" destOrd="0" presId="urn:microsoft.com/office/officeart/2005/8/layout/chevronAccent+Icon"/>
    <dgm:cxn modelId="{ED6FF12C-18F0-40F5-8CA9-D8DE5AF8D05F}" type="presParOf" srcId="{2ECE7A7C-F3CB-4A77-87E5-5A892025D058}" destId="{FBB293CE-1897-468F-A032-2C9D3453055B}" srcOrd="0" destOrd="0" presId="urn:microsoft.com/office/officeart/2005/8/layout/chevronAccent+Icon"/>
    <dgm:cxn modelId="{A78E7D36-53B9-47AB-9AA1-1F86B8B522CE}" type="presParOf" srcId="{FBB293CE-1897-468F-A032-2C9D3453055B}" destId="{6EBB1BDE-A559-40D3-87A1-7AB97CD1F29C}" srcOrd="0" destOrd="0" presId="urn:microsoft.com/office/officeart/2005/8/layout/chevronAccent+Icon"/>
    <dgm:cxn modelId="{E4513962-E5DD-4BBB-861A-CBBCDE0CC158}" type="presParOf" srcId="{FBB293CE-1897-468F-A032-2C9D3453055B}" destId="{5631E63D-5494-4C7A-8D5A-9EF38E590F5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FB3C3-F8AF-4FBE-9400-7BE826690BE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3BBA8F-A5A1-4249-BC54-E69F7A8BAE41}">
      <dgm:prSet phldrT="[Text]"/>
      <dgm:spPr/>
      <dgm:t>
        <a:bodyPr/>
        <a:lstStyle/>
        <a:p>
          <a:pPr algn="ctr"/>
          <a:r>
            <a:rPr lang="en-AU" dirty="0"/>
            <a:t>WRF raw output variables</a:t>
          </a:r>
        </a:p>
      </dgm:t>
    </dgm:pt>
    <dgm:pt modelId="{07CB4ECF-92D2-4B0D-8CF4-C97697B0C33C}" type="parTrans" cxnId="{6A126233-3066-4D5C-91AE-76EA8BB03004}">
      <dgm:prSet/>
      <dgm:spPr/>
      <dgm:t>
        <a:bodyPr/>
        <a:lstStyle/>
        <a:p>
          <a:endParaRPr lang="en-AU"/>
        </a:p>
      </dgm:t>
    </dgm:pt>
    <dgm:pt modelId="{66570EFD-D491-4436-80D3-B379D5E6491D}" type="sibTrans" cxnId="{6A126233-3066-4D5C-91AE-76EA8BB03004}">
      <dgm:prSet/>
      <dgm:spPr/>
      <dgm:t>
        <a:bodyPr/>
        <a:lstStyle/>
        <a:p>
          <a:endParaRPr lang="en-AU"/>
        </a:p>
      </dgm:t>
    </dgm:pt>
    <dgm:pt modelId="{D0A7BAF6-F764-4A1F-91CE-DFE34A4AF1B4}">
      <dgm:prSet phldrT="[Text]"/>
      <dgm:spPr/>
      <dgm:t>
        <a:bodyPr/>
        <a:lstStyle/>
        <a:p>
          <a:pPr algn="ctr"/>
          <a:r>
            <a:rPr lang="en-AU" dirty="0"/>
            <a:t>Self Organizing Maps (SOM)</a:t>
          </a:r>
        </a:p>
      </dgm:t>
    </dgm:pt>
    <dgm:pt modelId="{BF3054D9-1B2B-4C1F-B197-1DCFEA98FDF2}" type="parTrans" cxnId="{ADF151CA-E7D9-44EF-A6DD-E171FA0814D1}">
      <dgm:prSet/>
      <dgm:spPr/>
      <dgm:t>
        <a:bodyPr/>
        <a:lstStyle/>
        <a:p>
          <a:endParaRPr lang="en-AU"/>
        </a:p>
      </dgm:t>
    </dgm:pt>
    <dgm:pt modelId="{234F2614-13FA-4EB9-AA62-109EF79BF752}" type="sibTrans" cxnId="{ADF151CA-E7D9-44EF-A6DD-E171FA0814D1}">
      <dgm:prSet/>
      <dgm:spPr/>
      <dgm:t>
        <a:bodyPr/>
        <a:lstStyle/>
        <a:p>
          <a:endParaRPr lang="en-AU"/>
        </a:p>
      </dgm:t>
    </dgm:pt>
    <dgm:pt modelId="{2ECE7A7C-F3CB-4A77-87E5-5A892025D058}" type="pres">
      <dgm:prSet presAssocID="{C43FB3C3-F8AF-4FBE-9400-7BE826690BE5}" presName="Name0" presStyleCnt="0">
        <dgm:presLayoutVars>
          <dgm:dir/>
          <dgm:resizeHandles val="exact"/>
        </dgm:presLayoutVars>
      </dgm:prSet>
      <dgm:spPr/>
    </dgm:pt>
    <dgm:pt modelId="{D18173DC-0597-4785-8FDB-9E089DF2F8A1}" type="pres">
      <dgm:prSet presAssocID="{043BBA8F-A5A1-4249-BC54-E69F7A8BAE41}" presName="composite" presStyleCnt="0"/>
      <dgm:spPr/>
    </dgm:pt>
    <dgm:pt modelId="{B967251A-09B7-4937-8B52-A01C8A00A6D7}" type="pres">
      <dgm:prSet presAssocID="{043BBA8F-A5A1-4249-BC54-E69F7A8BAE41}" presName="bgChev" presStyleLbl="node1" presStyleIdx="0" presStyleCnt="2" custScaleY="73721" custLinFactNeighborX="3594" custLinFactNeighborY="-34555"/>
      <dgm:spPr/>
    </dgm:pt>
    <dgm:pt modelId="{6A2C4F9D-EF61-4797-B93A-E16ACC5ED35A}" type="pres">
      <dgm:prSet presAssocID="{043BBA8F-A5A1-4249-BC54-E69F7A8BAE41}" presName="txNode" presStyleLbl="fgAcc1" presStyleIdx="0" presStyleCnt="2" custScaleX="80808" custScaleY="68299" custLinFactNeighborX="-441" custLinFactNeighborY="-38070">
        <dgm:presLayoutVars>
          <dgm:bulletEnabled val="1"/>
        </dgm:presLayoutVars>
      </dgm:prSet>
      <dgm:spPr/>
    </dgm:pt>
    <dgm:pt modelId="{B22976AF-9FA8-4163-A871-799E5C68088B}" type="pres">
      <dgm:prSet presAssocID="{66570EFD-D491-4436-80D3-B379D5E6491D}" presName="compositeSpace" presStyleCnt="0"/>
      <dgm:spPr/>
    </dgm:pt>
    <dgm:pt modelId="{E377C7AD-27B3-4E6E-A88E-2406B76FE174}" type="pres">
      <dgm:prSet presAssocID="{D0A7BAF6-F764-4A1F-91CE-DFE34A4AF1B4}" presName="composite" presStyleCnt="0"/>
      <dgm:spPr/>
    </dgm:pt>
    <dgm:pt modelId="{D100122E-7A5F-4B1E-8B85-BECD134ADB20}" type="pres">
      <dgm:prSet presAssocID="{D0A7BAF6-F764-4A1F-91CE-DFE34A4AF1B4}" presName="bgChev" presStyleLbl="node1" presStyleIdx="1" presStyleCnt="2" custScaleY="73140" custLinFactNeighborX="-1382" custLinFactNeighborY="-38160"/>
      <dgm:spPr/>
    </dgm:pt>
    <dgm:pt modelId="{F246681C-4B2A-4D8E-9C98-8059F9FC1509}" type="pres">
      <dgm:prSet presAssocID="{D0A7BAF6-F764-4A1F-91CE-DFE34A4AF1B4}" presName="txNode" presStyleLbl="fgAcc1" presStyleIdx="1" presStyleCnt="2" custScaleX="88957" custScaleY="67455" custLinFactNeighborX="-1636" custLinFactNeighborY="-38160">
        <dgm:presLayoutVars>
          <dgm:bulletEnabled val="1"/>
        </dgm:presLayoutVars>
      </dgm:prSet>
      <dgm:spPr/>
    </dgm:pt>
  </dgm:ptLst>
  <dgm:cxnLst>
    <dgm:cxn modelId="{23DB4A10-EFDF-4F9F-88A5-0CFD72602E84}" type="presOf" srcId="{C43FB3C3-F8AF-4FBE-9400-7BE826690BE5}" destId="{2ECE7A7C-F3CB-4A77-87E5-5A892025D058}" srcOrd="0" destOrd="0" presId="urn:microsoft.com/office/officeart/2005/8/layout/chevronAccent+Icon"/>
    <dgm:cxn modelId="{6A126233-3066-4D5C-91AE-76EA8BB03004}" srcId="{C43FB3C3-F8AF-4FBE-9400-7BE826690BE5}" destId="{043BBA8F-A5A1-4249-BC54-E69F7A8BAE41}" srcOrd="0" destOrd="0" parTransId="{07CB4ECF-92D2-4B0D-8CF4-C97697B0C33C}" sibTransId="{66570EFD-D491-4436-80D3-B379D5E6491D}"/>
    <dgm:cxn modelId="{526C4877-122F-45CF-9368-0E0C2B7B252C}" type="presOf" srcId="{043BBA8F-A5A1-4249-BC54-E69F7A8BAE41}" destId="{6A2C4F9D-EF61-4797-B93A-E16ACC5ED35A}" srcOrd="0" destOrd="0" presId="urn:microsoft.com/office/officeart/2005/8/layout/chevronAccent+Icon"/>
    <dgm:cxn modelId="{ADF151CA-E7D9-44EF-A6DD-E171FA0814D1}" srcId="{C43FB3C3-F8AF-4FBE-9400-7BE826690BE5}" destId="{D0A7BAF6-F764-4A1F-91CE-DFE34A4AF1B4}" srcOrd="1" destOrd="0" parTransId="{BF3054D9-1B2B-4C1F-B197-1DCFEA98FDF2}" sibTransId="{234F2614-13FA-4EB9-AA62-109EF79BF752}"/>
    <dgm:cxn modelId="{B46A3EE9-4765-4E02-BAA2-02250C0AB579}" type="presOf" srcId="{D0A7BAF6-F764-4A1F-91CE-DFE34A4AF1B4}" destId="{F246681C-4B2A-4D8E-9C98-8059F9FC1509}" srcOrd="0" destOrd="0" presId="urn:microsoft.com/office/officeart/2005/8/layout/chevronAccent+Icon"/>
    <dgm:cxn modelId="{A6CE212D-1B9E-4B1A-B0E8-078DE363C4FA}" type="presParOf" srcId="{2ECE7A7C-F3CB-4A77-87E5-5A892025D058}" destId="{D18173DC-0597-4785-8FDB-9E089DF2F8A1}" srcOrd="0" destOrd="0" presId="urn:microsoft.com/office/officeart/2005/8/layout/chevronAccent+Icon"/>
    <dgm:cxn modelId="{418322D0-03F7-4F61-B3E4-6E3D04B65A7C}" type="presParOf" srcId="{D18173DC-0597-4785-8FDB-9E089DF2F8A1}" destId="{B967251A-09B7-4937-8B52-A01C8A00A6D7}" srcOrd="0" destOrd="0" presId="urn:microsoft.com/office/officeart/2005/8/layout/chevronAccent+Icon"/>
    <dgm:cxn modelId="{20A761FC-F470-4B6C-87CA-7EFD580F5480}" type="presParOf" srcId="{D18173DC-0597-4785-8FDB-9E089DF2F8A1}" destId="{6A2C4F9D-EF61-4797-B93A-E16ACC5ED35A}" srcOrd="1" destOrd="0" presId="urn:microsoft.com/office/officeart/2005/8/layout/chevronAccent+Icon"/>
    <dgm:cxn modelId="{68650632-79E4-4789-84E0-A406E94BF873}" type="presParOf" srcId="{2ECE7A7C-F3CB-4A77-87E5-5A892025D058}" destId="{B22976AF-9FA8-4163-A871-799E5C68088B}" srcOrd="1" destOrd="0" presId="urn:microsoft.com/office/officeart/2005/8/layout/chevronAccent+Icon"/>
    <dgm:cxn modelId="{39FDB76A-EADD-4329-A41C-F7AF515747F8}" type="presParOf" srcId="{2ECE7A7C-F3CB-4A77-87E5-5A892025D058}" destId="{E377C7AD-27B3-4E6E-A88E-2406B76FE174}" srcOrd="2" destOrd="0" presId="urn:microsoft.com/office/officeart/2005/8/layout/chevronAccent+Icon"/>
    <dgm:cxn modelId="{9C516D4D-CDA6-4BE3-9843-E31312005208}" type="presParOf" srcId="{E377C7AD-27B3-4E6E-A88E-2406B76FE174}" destId="{D100122E-7A5F-4B1E-8B85-BECD134ADB20}" srcOrd="0" destOrd="0" presId="urn:microsoft.com/office/officeart/2005/8/layout/chevronAccent+Icon"/>
    <dgm:cxn modelId="{6BF950E3-7B7F-403A-893B-5B43E2FE06DE}" type="presParOf" srcId="{E377C7AD-27B3-4E6E-A88E-2406B76FE174}" destId="{F246681C-4B2A-4D8E-9C98-8059F9FC150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3FB3C3-F8AF-4FBE-9400-7BE826690BE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43BBA8F-A5A1-4249-BC54-E69F7A8BAE41}">
      <dgm:prSet phldrT="[Text]"/>
      <dgm:spPr/>
      <dgm:t>
        <a:bodyPr/>
        <a:lstStyle/>
        <a:p>
          <a:r>
            <a:rPr lang="en-AU" dirty="0"/>
            <a:t>WRF raw output variables</a:t>
          </a:r>
        </a:p>
      </dgm:t>
    </dgm:pt>
    <dgm:pt modelId="{07CB4ECF-92D2-4B0D-8CF4-C97697B0C33C}" type="parTrans" cxnId="{6A126233-3066-4D5C-91AE-76EA8BB03004}">
      <dgm:prSet/>
      <dgm:spPr/>
      <dgm:t>
        <a:bodyPr/>
        <a:lstStyle/>
        <a:p>
          <a:endParaRPr lang="en-AU"/>
        </a:p>
      </dgm:t>
    </dgm:pt>
    <dgm:pt modelId="{66570EFD-D491-4436-80D3-B379D5E6491D}" type="sibTrans" cxnId="{6A126233-3066-4D5C-91AE-76EA8BB03004}">
      <dgm:prSet/>
      <dgm:spPr/>
      <dgm:t>
        <a:bodyPr/>
        <a:lstStyle/>
        <a:p>
          <a:endParaRPr lang="en-AU"/>
        </a:p>
      </dgm:t>
    </dgm:pt>
    <dgm:pt modelId="{D0A7BAF6-F764-4A1F-91CE-DFE34A4AF1B4}">
      <dgm:prSet phldrT="[Text]"/>
      <dgm:spPr/>
      <dgm:t>
        <a:bodyPr/>
        <a:lstStyle/>
        <a:p>
          <a:r>
            <a:rPr lang="en-AU" dirty="0"/>
            <a:t>Self Organizing Maps (SOM)</a:t>
          </a:r>
        </a:p>
      </dgm:t>
    </dgm:pt>
    <dgm:pt modelId="{BF3054D9-1B2B-4C1F-B197-1DCFEA98FDF2}" type="parTrans" cxnId="{ADF151CA-E7D9-44EF-A6DD-E171FA0814D1}">
      <dgm:prSet/>
      <dgm:spPr/>
      <dgm:t>
        <a:bodyPr/>
        <a:lstStyle/>
        <a:p>
          <a:endParaRPr lang="en-AU"/>
        </a:p>
      </dgm:t>
    </dgm:pt>
    <dgm:pt modelId="{234F2614-13FA-4EB9-AA62-109EF79BF752}" type="sibTrans" cxnId="{ADF151CA-E7D9-44EF-A6DD-E171FA0814D1}">
      <dgm:prSet/>
      <dgm:spPr/>
      <dgm:t>
        <a:bodyPr/>
        <a:lstStyle/>
        <a:p>
          <a:endParaRPr lang="en-AU"/>
        </a:p>
      </dgm:t>
    </dgm:pt>
    <dgm:pt modelId="{EB11E7E5-592A-4EB1-977E-F29E33559674}">
      <dgm:prSet/>
      <dgm:spPr/>
      <dgm:t>
        <a:bodyPr/>
        <a:lstStyle/>
        <a:p>
          <a:r>
            <a:rPr lang="en-AU" dirty="0"/>
            <a:t>Classified </a:t>
          </a:r>
          <a:r>
            <a:rPr lang="en-AU" dirty="0" err="1"/>
            <a:t>Eto</a:t>
          </a:r>
          <a:r>
            <a:rPr lang="en-AU" dirty="0"/>
            <a:t> Maps</a:t>
          </a:r>
        </a:p>
      </dgm:t>
    </dgm:pt>
    <dgm:pt modelId="{47A59CF4-803C-47B9-8C13-87B2C3A2AD72}" type="parTrans" cxnId="{920300A1-53CE-4F02-AB4A-6E71AEF9C9AD}">
      <dgm:prSet/>
      <dgm:spPr/>
      <dgm:t>
        <a:bodyPr/>
        <a:lstStyle/>
        <a:p>
          <a:endParaRPr lang="en-AU"/>
        </a:p>
      </dgm:t>
    </dgm:pt>
    <dgm:pt modelId="{FAF585C5-D1F3-4C67-99A9-48E3B84C7805}" type="sibTrans" cxnId="{920300A1-53CE-4F02-AB4A-6E71AEF9C9AD}">
      <dgm:prSet/>
      <dgm:spPr/>
      <dgm:t>
        <a:bodyPr/>
        <a:lstStyle/>
        <a:p>
          <a:endParaRPr lang="en-AU"/>
        </a:p>
      </dgm:t>
    </dgm:pt>
    <dgm:pt modelId="{2ECE7A7C-F3CB-4A77-87E5-5A892025D058}" type="pres">
      <dgm:prSet presAssocID="{C43FB3C3-F8AF-4FBE-9400-7BE826690BE5}" presName="Name0" presStyleCnt="0">
        <dgm:presLayoutVars>
          <dgm:dir/>
          <dgm:resizeHandles val="exact"/>
        </dgm:presLayoutVars>
      </dgm:prSet>
      <dgm:spPr/>
    </dgm:pt>
    <dgm:pt modelId="{D18173DC-0597-4785-8FDB-9E089DF2F8A1}" type="pres">
      <dgm:prSet presAssocID="{043BBA8F-A5A1-4249-BC54-E69F7A8BAE41}" presName="composite" presStyleCnt="0"/>
      <dgm:spPr/>
    </dgm:pt>
    <dgm:pt modelId="{B967251A-09B7-4937-8B52-A01C8A00A6D7}" type="pres">
      <dgm:prSet presAssocID="{043BBA8F-A5A1-4249-BC54-E69F7A8BAE41}" presName="bgChev" presStyleLbl="node1" presStyleIdx="0" presStyleCnt="3" custScaleY="73721" custLinFactNeighborX="-40" custLinFactNeighborY="-39390"/>
      <dgm:spPr/>
    </dgm:pt>
    <dgm:pt modelId="{6A2C4F9D-EF61-4797-B93A-E16ACC5ED35A}" type="pres">
      <dgm:prSet presAssocID="{043BBA8F-A5A1-4249-BC54-E69F7A8BAE41}" presName="txNode" presStyleLbl="fgAcc1" presStyleIdx="0" presStyleCnt="3" custScaleY="68299" custLinFactNeighborX="-441" custLinFactNeighborY="-38070">
        <dgm:presLayoutVars>
          <dgm:bulletEnabled val="1"/>
        </dgm:presLayoutVars>
      </dgm:prSet>
      <dgm:spPr/>
    </dgm:pt>
    <dgm:pt modelId="{B22976AF-9FA8-4163-A871-799E5C68088B}" type="pres">
      <dgm:prSet presAssocID="{66570EFD-D491-4436-80D3-B379D5E6491D}" presName="compositeSpace" presStyleCnt="0"/>
      <dgm:spPr/>
    </dgm:pt>
    <dgm:pt modelId="{E377C7AD-27B3-4E6E-A88E-2406B76FE174}" type="pres">
      <dgm:prSet presAssocID="{D0A7BAF6-F764-4A1F-91CE-DFE34A4AF1B4}" presName="composite" presStyleCnt="0"/>
      <dgm:spPr/>
    </dgm:pt>
    <dgm:pt modelId="{D100122E-7A5F-4B1E-8B85-BECD134ADB20}" type="pres">
      <dgm:prSet presAssocID="{D0A7BAF6-F764-4A1F-91CE-DFE34A4AF1B4}" presName="bgChev" presStyleLbl="node1" presStyleIdx="1" presStyleCnt="3" custScaleY="73140" custLinFactNeighborX="-1382" custLinFactNeighborY="-38160"/>
      <dgm:spPr/>
    </dgm:pt>
    <dgm:pt modelId="{F246681C-4B2A-4D8E-9C98-8059F9FC1509}" type="pres">
      <dgm:prSet presAssocID="{D0A7BAF6-F764-4A1F-91CE-DFE34A4AF1B4}" presName="txNode" presStyleLbl="fgAcc1" presStyleIdx="1" presStyleCnt="3" custScaleY="67455" custLinFactNeighborX="-1636" custLinFactNeighborY="-38160">
        <dgm:presLayoutVars>
          <dgm:bulletEnabled val="1"/>
        </dgm:presLayoutVars>
      </dgm:prSet>
      <dgm:spPr/>
    </dgm:pt>
    <dgm:pt modelId="{1829353C-3ED1-477F-AAB7-FE62F232008D}" type="pres">
      <dgm:prSet presAssocID="{234F2614-13FA-4EB9-AA62-109EF79BF752}" presName="compositeSpace" presStyleCnt="0"/>
      <dgm:spPr/>
    </dgm:pt>
    <dgm:pt modelId="{E6962717-A56E-47E7-BC6C-EE3941D6661A}" type="pres">
      <dgm:prSet presAssocID="{EB11E7E5-592A-4EB1-977E-F29E33559674}" presName="composite" presStyleCnt="0"/>
      <dgm:spPr/>
    </dgm:pt>
    <dgm:pt modelId="{CBC9A8C1-1E45-43DA-AD8D-A2B21D3C1F62}" type="pres">
      <dgm:prSet presAssocID="{EB11E7E5-592A-4EB1-977E-F29E33559674}" presName="bgChev" presStyleLbl="node1" presStyleIdx="2" presStyleCnt="3" custScaleY="80644" custLinFactNeighborX="-1382" custLinFactNeighborY="-38160"/>
      <dgm:spPr/>
    </dgm:pt>
    <dgm:pt modelId="{F0CA0679-C9BC-4BF1-9F8D-BC3706A014D8}" type="pres">
      <dgm:prSet presAssocID="{EB11E7E5-592A-4EB1-977E-F29E33559674}" presName="txNode" presStyleLbl="fgAcc1" presStyleIdx="2" presStyleCnt="3" custScaleY="68300" custLinFactNeighborX="47" custLinFactNeighborY="-40125">
        <dgm:presLayoutVars>
          <dgm:bulletEnabled val="1"/>
        </dgm:presLayoutVars>
      </dgm:prSet>
      <dgm:spPr/>
    </dgm:pt>
  </dgm:ptLst>
  <dgm:cxnLst>
    <dgm:cxn modelId="{23DB4A10-EFDF-4F9F-88A5-0CFD72602E84}" type="presOf" srcId="{C43FB3C3-F8AF-4FBE-9400-7BE826690BE5}" destId="{2ECE7A7C-F3CB-4A77-87E5-5A892025D058}" srcOrd="0" destOrd="0" presId="urn:microsoft.com/office/officeart/2005/8/layout/chevronAccent+Icon"/>
    <dgm:cxn modelId="{6A126233-3066-4D5C-91AE-76EA8BB03004}" srcId="{C43FB3C3-F8AF-4FBE-9400-7BE826690BE5}" destId="{043BBA8F-A5A1-4249-BC54-E69F7A8BAE41}" srcOrd="0" destOrd="0" parTransId="{07CB4ECF-92D2-4B0D-8CF4-C97697B0C33C}" sibTransId="{66570EFD-D491-4436-80D3-B379D5E6491D}"/>
    <dgm:cxn modelId="{526C4877-122F-45CF-9368-0E0C2B7B252C}" type="presOf" srcId="{043BBA8F-A5A1-4249-BC54-E69F7A8BAE41}" destId="{6A2C4F9D-EF61-4797-B93A-E16ACC5ED35A}" srcOrd="0" destOrd="0" presId="urn:microsoft.com/office/officeart/2005/8/layout/chevronAccent+Icon"/>
    <dgm:cxn modelId="{920300A1-53CE-4F02-AB4A-6E71AEF9C9AD}" srcId="{C43FB3C3-F8AF-4FBE-9400-7BE826690BE5}" destId="{EB11E7E5-592A-4EB1-977E-F29E33559674}" srcOrd="2" destOrd="0" parTransId="{47A59CF4-803C-47B9-8C13-87B2C3A2AD72}" sibTransId="{FAF585C5-D1F3-4C67-99A9-48E3B84C7805}"/>
    <dgm:cxn modelId="{ADF151CA-E7D9-44EF-A6DD-E171FA0814D1}" srcId="{C43FB3C3-F8AF-4FBE-9400-7BE826690BE5}" destId="{D0A7BAF6-F764-4A1F-91CE-DFE34A4AF1B4}" srcOrd="1" destOrd="0" parTransId="{BF3054D9-1B2B-4C1F-B197-1DCFEA98FDF2}" sibTransId="{234F2614-13FA-4EB9-AA62-109EF79BF752}"/>
    <dgm:cxn modelId="{DC6509D9-4384-4E0A-A2BB-E5EB1E748855}" type="presOf" srcId="{EB11E7E5-592A-4EB1-977E-F29E33559674}" destId="{F0CA0679-C9BC-4BF1-9F8D-BC3706A014D8}" srcOrd="0" destOrd="0" presId="urn:microsoft.com/office/officeart/2005/8/layout/chevronAccent+Icon"/>
    <dgm:cxn modelId="{B46A3EE9-4765-4E02-BAA2-02250C0AB579}" type="presOf" srcId="{D0A7BAF6-F764-4A1F-91CE-DFE34A4AF1B4}" destId="{F246681C-4B2A-4D8E-9C98-8059F9FC1509}" srcOrd="0" destOrd="0" presId="urn:microsoft.com/office/officeart/2005/8/layout/chevronAccent+Icon"/>
    <dgm:cxn modelId="{A6CE212D-1B9E-4B1A-B0E8-078DE363C4FA}" type="presParOf" srcId="{2ECE7A7C-F3CB-4A77-87E5-5A892025D058}" destId="{D18173DC-0597-4785-8FDB-9E089DF2F8A1}" srcOrd="0" destOrd="0" presId="urn:microsoft.com/office/officeart/2005/8/layout/chevronAccent+Icon"/>
    <dgm:cxn modelId="{418322D0-03F7-4F61-B3E4-6E3D04B65A7C}" type="presParOf" srcId="{D18173DC-0597-4785-8FDB-9E089DF2F8A1}" destId="{B967251A-09B7-4937-8B52-A01C8A00A6D7}" srcOrd="0" destOrd="0" presId="urn:microsoft.com/office/officeart/2005/8/layout/chevronAccent+Icon"/>
    <dgm:cxn modelId="{20A761FC-F470-4B6C-87CA-7EFD580F5480}" type="presParOf" srcId="{D18173DC-0597-4785-8FDB-9E089DF2F8A1}" destId="{6A2C4F9D-EF61-4797-B93A-E16ACC5ED35A}" srcOrd="1" destOrd="0" presId="urn:microsoft.com/office/officeart/2005/8/layout/chevronAccent+Icon"/>
    <dgm:cxn modelId="{68650632-79E4-4789-84E0-A406E94BF873}" type="presParOf" srcId="{2ECE7A7C-F3CB-4A77-87E5-5A892025D058}" destId="{B22976AF-9FA8-4163-A871-799E5C68088B}" srcOrd="1" destOrd="0" presId="urn:microsoft.com/office/officeart/2005/8/layout/chevronAccent+Icon"/>
    <dgm:cxn modelId="{39FDB76A-EADD-4329-A41C-F7AF515747F8}" type="presParOf" srcId="{2ECE7A7C-F3CB-4A77-87E5-5A892025D058}" destId="{E377C7AD-27B3-4E6E-A88E-2406B76FE174}" srcOrd="2" destOrd="0" presId="urn:microsoft.com/office/officeart/2005/8/layout/chevronAccent+Icon"/>
    <dgm:cxn modelId="{9C516D4D-CDA6-4BE3-9843-E31312005208}" type="presParOf" srcId="{E377C7AD-27B3-4E6E-A88E-2406B76FE174}" destId="{D100122E-7A5F-4B1E-8B85-BECD134ADB20}" srcOrd="0" destOrd="0" presId="urn:microsoft.com/office/officeart/2005/8/layout/chevronAccent+Icon"/>
    <dgm:cxn modelId="{6BF950E3-7B7F-403A-893B-5B43E2FE06DE}" type="presParOf" srcId="{E377C7AD-27B3-4E6E-A88E-2406B76FE174}" destId="{F246681C-4B2A-4D8E-9C98-8059F9FC1509}" srcOrd="1" destOrd="0" presId="urn:microsoft.com/office/officeart/2005/8/layout/chevronAccent+Icon"/>
    <dgm:cxn modelId="{2A579283-916D-4347-BB61-791D013D26E2}" type="presParOf" srcId="{2ECE7A7C-F3CB-4A77-87E5-5A892025D058}" destId="{1829353C-3ED1-477F-AAB7-FE62F232008D}" srcOrd="3" destOrd="0" presId="urn:microsoft.com/office/officeart/2005/8/layout/chevronAccent+Icon"/>
    <dgm:cxn modelId="{6D78141D-BB91-408F-82C4-C628F9EF5AF7}" type="presParOf" srcId="{2ECE7A7C-F3CB-4A77-87E5-5A892025D058}" destId="{E6962717-A56E-47E7-BC6C-EE3941D6661A}" srcOrd="4" destOrd="0" presId="urn:microsoft.com/office/officeart/2005/8/layout/chevronAccent+Icon"/>
    <dgm:cxn modelId="{0C5740AA-6A87-4918-8E15-5D444DD2B505}" type="presParOf" srcId="{E6962717-A56E-47E7-BC6C-EE3941D6661A}" destId="{CBC9A8C1-1E45-43DA-AD8D-A2B21D3C1F62}" srcOrd="0" destOrd="0" presId="urn:microsoft.com/office/officeart/2005/8/layout/chevronAccent+Icon"/>
    <dgm:cxn modelId="{1E71DAFC-D58B-4B03-842B-243461E4E34F}" type="presParOf" srcId="{E6962717-A56E-47E7-BC6C-EE3941D6661A}" destId="{F0CA0679-C9BC-4BF1-9F8D-BC3706A014D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147AE2-19C6-4DB1-A8A6-C6BA7EA512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0B802F4-471E-492A-9FD0-063ECBD1201C}">
      <dgm:prSet phldrT="[Text]" custT="1"/>
      <dgm:spPr/>
      <dgm:t>
        <a:bodyPr/>
        <a:lstStyle/>
        <a:p>
          <a:r>
            <a:rPr lang="en-AU" sz="2400" dirty="0">
              <a:latin typeface="+mn-lt"/>
            </a:rPr>
            <a:t>Test methodology repeatability by quantifying similarity (</a:t>
          </a:r>
          <a:r>
            <a:rPr lang="en-US" sz="2400" dirty="0">
              <a:latin typeface="+mn-lt"/>
            </a:rPr>
            <a:t>𝐶𝑣)</a:t>
          </a:r>
          <a:endParaRPr lang="en-AU" sz="2400" dirty="0">
            <a:latin typeface="+mn-lt"/>
          </a:endParaRPr>
        </a:p>
      </dgm:t>
    </dgm:pt>
    <dgm:pt modelId="{70F3DC68-3A32-4BF4-9A05-314C63CEA2B3}" type="parTrans" cxnId="{69250AA9-B6FA-44C6-B3EB-B2F23183E0F5}">
      <dgm:prSet/>
      <dgm:spPr/>
      <dgm:t>
        <a:bodyPr/>
        <a:lstStyle/>
        <a:p>
          <a:endParaRPr lang="en-AU">
            <a:latin typeface="+mn-lt"/>
          </a:endParaRPr>
        </a:p>
      </dgm:t>
    </dgm:pt>
    <dgm:pt modelId="{49879CEF-3446-4DE7-965A-6C28AD488068}" type="sibTrans" cxnId="{69250AA9-B6FA-44C6-B3EB-B2F23183E0F5}">
      <dgm:prSet/>
      <dgm:spPr/>
      <dgm:t>
        <a:bodyPr/>
        <a:lstStyle/>
        <a:p>
          <a:endParaRPr lang="en-AU">
            <a:latin typeface="+mn-lt"/>
          </a:endParaRPr>
        </a:p>
      </dgm:t>
    </dgm:pt>
    <dgm:pt modelId="{5A8CD528-7FFA-43CB-928B-B772435D7912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AU" sz="2000" dirty="0">
              <a:latin typeface="+mn-lt"/>
            </a:rPr>
            <a:t>Apply Cramer’s V-index </a:t>
          </a:r>
          <a:r>
            <a:rPr lang="en-US" sz="2000" dirty="0">
              <a:latin typeface="+mn-lt"/>
            </a:rPr>
            <a:t>(𝐶𝑣) </a:t>
          </a:r>
          <a:r>
            <a:rPr lang="en-AU" sz="2000" dirty="0">
              <a:latin typeface="+mn-lt"/>
            </a:rPr>
            <a:t>between test runs. </a:t>
          </a:r>
        </a:p>
      </dgm:t>
    </dgm:pt>
    <dgm:pt modelId="{24E5188C-46EE-41AF-884D-6FB2361C2C29}" type="parTrans" cxnId="{421C4731-44D2-4D2D-AEE8-D61BA76A70B5}">
      <dgm:prSet/>
      <dgm:spPr/>
      <dgm:t>
        <a:bodyPr/>
        <a:lstStyle/>
        <a:p>
          <a:endParaRPr lang="en-AU">
            <a:latin typeface="+mn-lt"/>
          </a:endParaRPr>
        </a:p>
      </dgm:t>
    </dgm:pt>
    <dgm:pt modelId="{7977E4F7-8D2F-42F6-A8DD-5F793E8100AC}" type="sibTrans" cxnId="{421C4731-44D2-4D2D-AEE8-D61BA76A70B5}">
      <dgm:prSet/>
      <dgm:spPr/>
      <dgm:t>
        <a:bodyPr/>
        <a:lstStyle/>
        <a:p>
          <a:endParaRPr lang="en-AU">
            <a:latin typeface="+mn-lt"/>
          </a:endParaRPr>
        </a:p>
      </dgm:t>
    </dgm:pt>
    <dgm:pt modelId="{35FBF2F9-4757-4D56-B7C7-CA962A6ED439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AU" sz="2000" dirty="0">
              <a:latin typeface="+mn-lt"/>
            </a:rPr>
            <a:t>Record differences between Quantification and Topographic errors (QE; TE).</a:t>
          </a:r>
          <a:endParaRPr lang="en-AU" sz="1700" dirty="0">
            <a:latin typeface="+mn-lt"/>
          </a:endParaRPr>
        </a:p>
      </dgm:t>
    </dgm:pt>
    <dgm:pt modelId="{ECD88F82-F809-464E-A128-97285E1AC52D}" type="parTrans" cxnId="{8088027E-757D-4AFB-AA4D-C8728CE786CA}">
      <dgm:prSet/>
      <dgm:spPr/>
      <dgm:t>
        <a:bodyPr/>
        <a:lstStyle/>
        <a:p>
          <a:endParaRPr lang="en-AU"/>
        </a:p>
      </dgm:t>
    </dgm:pt>
    <dgm:pt modelId="{FBDF58F4-9885-4B42-B607-2EEE1A1F3949}" type="sibTrans" cxnId="{8088027E-757D-4AFB-AA4D-C8728CE786CA}">
      <dgm:prSet/>
      <dgm:spPr/>
      <dgm:t>
        <a:bodyPr/>
        <a:lstStyle/>
        <a:p>
          <a:endParaRPr lang="en-AU"/>
        </a:p>
      </dgm:t>
    </dgm:pt>
    <dgm:pt modelId="{70B6558C-8694-4648-B5B0-754CA5845737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AU" sz="2000" dirty="0">
              <a:latin typeface="+mn-lt"/>
            </a:rPr>
            <a:t>10 test runs </a:t>
          </a:r>
          <a:r>
            <a:rPr lang="en-AU" sz="2000" dirty="0">
              <a:latin typeface="+mn-lt"/>
              <a:sym typeface="Wingdings" panose="05000000000000000000" pitchFamily="2" charset="2"/>
            </a:rPr>
            <a:t> 45 comparisons.</a:t>
          </a:r>
          <a:endParaRPr lang="en-AU" sz="2000" dirty="0">
            <a:latin typeface="+mn-lt"/>
          </a:endParaRPr>
        </a:p>
      </dgm:t>
    </dgm:pt>
    <dgm:pt modelId="{709D3964-ACDA-4B82-8DF2-70034836B28B}" type="parTrans" cxnId="{39431D93-FBDF-4735-B710-4A1811548AF1}">
      <dgm:prSet/>
      <dgm:spPr/>
      <dgm:t>
        <a:bodyPr/>
        <a:lstStyle/>
        <a:p>
          <a:endParaRPr lang="en-AU"/>
        </a:p>
      </dgm:t>
    </dgm:pt>
    <dgm:pt modelId="{0EE9FFA1-57A1-4031-A147-99D95ABDF5CA}" type="sibTrans" cxnId="{39431D93-FBDF-4735-B710-4A1811548AF1}">
      <dgm:prSet/>
      <dgm:spPr/>
      <dgm:t>
        <a:bodyPr/>
        <a:lstStyle/>
        <a:p>
          <a:endParaRPr lang="en-AU"/>
        </a:p>
      </dgm:t>
    </dgm:pt>
    <dgm:pt modelId="{CFA86F9B-D698-44F8-81E8-27AFE6D17F33}" type="pres">
      <dgm:prSet presAssocID="{ED147AE2-19C6-4DB1-A8A6-C6BA7EA51252}" presName="linear" presStyleCnt="0">
        <dgm:presLayoutVars>
          <dgm:dir/>
          <dgm:animLvl val="lvl"/>
          <dgm:resizeHandles val="exact"/>
        </dgm:presLayoutVars>
      </dgm:prSet>
      <dgm:spPr/>
    </dgm:pt>
    <dgm:pt modelId="{D27711D8-7DF7-4874-A25A-5C9F7F38CAD8}" type="pres">
      <dgm:prSet presAssocID="{90B802F4-471E-492A-9FD0-063ECBD1201C}" presName="parentLin" presStyleCnt="0"/>
      <dgm:spPr/>
    </dgm:pt>
    <dgm:pt modelId="{4765E9F0-A7F0-48DC-99CC-C4C46BB22D45}" type="pres">
      <dgm:prSet presAssocID="{90B802F4-471E-492A-9FD0-063ECBD1201C}" presName="parentLeftMargin" presStyleLbl="node1" presStyleIdx="0" presStyleCnt="1"/>
      <dgm:spPr/>
    </dgm:pt>
    <dgm:pt modelId="{B3358A0B-9266-4F57-818E-92BC3DD1678C}" type="pres">
      <dgm:prSet presAssocID="{90B802F4-471E-492A-9FD0-063ECBD1201C}" presName="parentText" presStyleLbl="node1" presStyleIdx="0" presStyleCnt="1" custScaleX="122279" custScaleY="45330" custLinFactX="4244" custLinFactY="-168081" custLinFactNeighborX="100000" custLinFactNeighborY="-200000">
        <dgm:presLayoutVars>
          <dgm:chMax val="0"/>
          <dgm:bulletEnabled val="1"/>
        </dgm:presLayoutVars>
      </dgm:prSet>
      <dgm:spPr/>
    </dgm:pt>
    <dgm:pt modelId="{08230F0C-9DBA-4E21-B9FE-AD019D38E1F1}" type="pres">
      <dgm:prSet presAssocID="{90B802F4-471E-492A-9FD0-063ECBD1201C}" presName="negativeSpace" presStyleCnt="0"/>
      <dgm:spPr/>
    </dgm:pt>
    <dgm:pt modelId="{BFB1E7AE-650A-4B7D-87F1-CF0A74AB2B41}" type="pres">
      <dgm:prSet presAssocID="{90B802F4-471E-492A-9FD0-063ECBD1201C}" presName="childText" presStyleLbl="conFgAcc1" presStyleIdx="0" presStyleCnt="1" custScaleY="62307" custLinFactNeighborY="943">
        <dgm:presLayoutVars>
          <dgm:bulletEnabled val="1"/>
        </dgm:presLayoutVars>
      </dgm:prSet>
      <dgm:spPr/>
    </dgm:pt>
  </dgm:ptLst>
  <dgm:cxnLst>
    <dgm:cxn modelId="{75C0A711-CF5E-4C65-880D-B467C46DD97A}" type="presOf" srcId="{35FBF2F9-4757-4D56-B7C7-CA962A6ED439}" destId="{BFB1E7AE-650A-4B7D-87F1-CF0A74AB2B41}" srcOrd="0" destOrd="0" presId="urn:microsoft.com/office/officeart/2005/8/layout/list1"/>
    <dgm:cxn modelId="{3B83BE27-BDCE-4C89-AB1D-CBFB67ED3E4E}" type="presOf" srcId="{5A8CD528-7FFA-43CB-928B-B772435D7912}" destId="{BFB1E7AE-650A-4B7D-87F1-CF0A74AB2B41}" srcOrd="0" destOrd="1" presId="urn:microsoft.com/office/officeart/2005/8/layout/list1"/>
    <dgm:cxn modelId="{421C4731-44D2-4D2D-AEE8-D61BA76A70B5}" srcId="{90B802F4-471E-492A-9FD0-063ECBD1201C}" destId="{5A8CD528-7FFA-43CB-928B-B772435D7912}" srcOrd="1" destOrd="0" parTransId="{24E5188C-46EE-41AF-884D-6FB2361C2C29}" sibTransId="{7977E4F7-8D2F-42F6-A8DD-5F793E8100AC}"/>
    <dgm:cxn modelId="{5543075F-092F-4F62-A4F0-EB1D98E6F04D}" type="presOf" srcId="{90B802F4-471E-492A-9FD0-063ECBD1201C}" destId="{B3358A0B-9266-4F57-818E-92BC3DD1678C}" srcOrd="1" destOrd="0" presId="urn:microsoft.com/office/officeart/2005/8/layout/list1"/>
    <dgm:cxn modelId="{48587C61-69F3-42FE-B06F-0D1A2029C4E5}" type="presOf" srcId="{ED147AE2-19C6-4DB1-A8A6-C6BA7EA51252}" destId="{CFA86F9B-D698-44F8-81E8-27AFE6D17F33}" srcOrd="0" destOrd="0" presId="urn:microsoft.com/office/officeart/2005/8/layout/list1"/>
    <dgm:cxn modelId="{8088027E-757D-4AFB-AA4D-C8728CE786CA}" srcId="{90B802F4-471E-492A-9FD0-063ECBD1201C}" destId="{35FBF2F9-4757-4D56-B7C7-CA962A6ED439}" srcOrd="0" destOrd="0" parTransId="{ECD88F82-F809-464E-A128-97285E1AC52D}" sibTransId="{FBDF58F4-9885-4B42-B607-2EEE1A1F3949}"/>
    <dgm:cxn modelId="{39431D93-FBDF-4735-B710-4A1811548AF1}" srcId="{90B802F4-471E-492A-9FD0-063ECBD1201C}" destId="{70B6558C-8694-4648-B5B0-754CA5845737}" srcOrd="2" destOrd="0" parTransId="{709D3964-ACDA-4B82-8DF2-70034836B28B}" sibTransId="{0EE9FFA1-57A1-4031-A147-99D95ABDF5CA}"/>
    <dgm:cxn modelId="{4ABCBBA8-BC63-4E46-B61D-C37D61F35B4A}" type="presOf" srcId="{70B6558C-8694-4648-B5B0-754CA5845737}" destId="{BFB1E7AE-650A-4B7D-87F1-CF0A74AB2B41}" srcOrd="0" destOrd="2" presId="urn:microsoft.com/office/officeart/2005/8/layout/list1"/>
    <dgm:cxn modelId="{69250AA9-B6FA-44C6-B3EB-B2F23183E0F5}" srcId="{ED147AE2-19C6-4DB1-A8A6-C6BA7EA51252}" destId="{90B802F4-471E-492A-9FD0-063ECBD1201C}" srcOrd="0" destOrd="0" parTransId="{70F3DC68-3A32-4BF4-9A05-314C63CEA2B3}" sibTransId="{49879CEF-3446-4DE7-965A-6C28AD488068}"/>
    <dgm:cxn modelId="{958663B3-9F74-4EC8-A96A-7824F4A3C15D}" type="presOf" srcId="{90B802F4-471E-492A-9FD0-063ECBD1201C}" destId="{4765E9F0-A7F0-48DC-99CC-C4C46BB22D45}" srcOrd="0" destOrd="0" presId="urn:microsoft.com/office/officeart/2005/8/layout/list1"/>
    <dgm:cxn modelId="{35DE5DDC-DB05-4F53-A9B7-90EB263E5FBE}" type="presParOf" srcId="{CFA86F9B-D698-44F8-81E8-27AFE6D17F33}" destId="{D27711D8-7DF7-4874-A25A-5C9F7F38CAD8}" srcOrd="0" destOrd="0" presId="urn:microsoft.com/office/officeart/2005/8/layout/list1"/>
    <dgm:cxn modelId="{C49A9017-B5B6-4A8D-988E-05C1886E5E90}" type="presParOf" srcId="{D27711D8-7DF7-4874-A25A-5C9F7F38CAD8}" destId="{4765E9F0-A7F0-48DC-99CC-C4C46BB22D45}" srcOrd="0" destOrd="0" presId="urn:microsoft.com/office/officeart/2005/8/layout/list1"/>
    <dgm:cxn modelId="{23B51418-2977-442F-AB5F-D56EDA28B744}" type="presParOf" srcId="{D27711D8-7DF7-4874-A25A-5C9F7F38CAD8}" destId="{B3358A0B-9266-4F57-818E-92BC3DD1678C}" srcOrd="1" destOrd="0" presId="urn:microsoft.com/office/officeart/2005/8/layout/list1"/>
    <dgm:cxn modelId="{6839106A-E6B0-4809-9D2F-06025A9742B3}" type="presParOf" srcId="{CFA86F9B-D698-44F8-81E8-27AFE6D17F33}" destId="{08230F0C-9DBA-4E21-B9FE-AD019D38E1F1}" srcOrd="1" destOrd="0" presId="urn:microsoft.com/office/officeart/2005/8/layout/list1"/>
    <dgm:cxn modelId="{A894266B-D4D3-496F-8577-3C3273CC25CE}" type="presParOf" srcId="{CFA86F9B-D698-44F8-81E8-27AFE6D17F33}" destId="{BFB1E7AE-650A-4B7D-87F1-CF0A74AB2B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1BDE-A559-40D3-87A1-7AB97CD1F29C}">
      <dsp:nvSpPr>
        <dsp:cNvPr id="0" name=""/>
        <dsp:cNvSpPr/>
      </dsp:nvSpPr>
      <dsp:spPr>
        <a:xfrm>
          <a:off x="155205" y="0"/>
          <a:ext cx="3868878" cy="110093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1E63D-5494-4C7A-8D5A-9EF38E590F5C}">
      <dsp:nvSpPr>
        <dsp:cNvPr id="0" name=""/>
        <dsp:cNvSpPr/>
      </dsp:nvSpPr>
      <dsp:spPr>
        <a:xfrm>
          <a:off x="1224849" y="436781"/>
          <a:ext cx="2640040" cy="101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WRF raw output variables</a:t>
          </a:r>
        </a:p>
      </dsp:txBody>
      <dsp:txXfrm>
        <a:off x="1254723" y="466655"/>
        <a:ext cx="2580292" cy="96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7251A-09B7-4937-8B52-A01C8A00A6D7}">
      <dsp:nvSpPr>
        <dsp:cNvPr id="0" name=""/>
        <dsp:cNvSpPr/>
      </dsp:nvSpPr>
      <dsp:spPr>
        <a:xfrm>
          <a:off x="127701" y="78497"/>
          <a:ext cx="3503819" cy="99705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4F9D-EF61-4797-B93A-E16ACC5ED35A}">
      <dsp:nvSpPr>
        <dsp:cNvPr id="0" name=""/>
        <dsp:cNvSpPr/>
      </dsp:nvSpPr>
      <dsp:spPr>
        <a:xfrm>
          <a:off x="1207002" y="405742"/>
          <a:ext cx="2390931" cy="923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WRF raw output variables</a:t>
          </a:r>
        </a:p>
      </dsp:txBody>
      <dsp:txXfrm>
        <a:off x="1234057" y="432797"/>
        <a:ext cx="2336821" cy="869616"/>
      </dsp:txXfrm>
    </dsp:sp>
    <dsp:sp modelId="{D100122E-7A5F-4B1E-8B85-BECD134ADB20}">
      <dsp:nvSpPr>
        <dsp:cNvPr id="0" name=""/>
        <dsp:cNvSpPr/>
      </dsp:nvSpPr>
      <dsp:spPr>
        <a:xfrm>
          <a:off x="3671567" y="34559"/>
          <a:ext cx="3503819" cy="98919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6681C-4B2A-4D8E-9C98-8059F9FC1509}">
      <dsp:nvSpPr>
        <dsp:cNvPr id="0" name=""/>
        <dsp:cNvSpPr/>
      </dsp:nvSpPr>
      <dsp:spPr>
        <a:xfrm>
          <a:off x="4769305" y="411121"/>
          <a:ext cx="2632042" cy="912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Self Organizing Maps (SOM)</a:t>
          </a:r>
        </a:p>
      </dsp:txBody>
      <dsp:txXfrm>
        <a:off x="4796026" y="437842"/>
        <a:ext cx="2578600" cy="85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7251A-09B7-4937-8B52-A01C8A00A6D7}">
      <dsp:nvSpPr>
        <dsp:cNvPr id="0" name=""/>
        <dsp:cNvSpPr/>
      </dsp:nvSpPr>
      <dsp:spPr>
        <a:xfrm>
          <a:off x="0" y="272104"/>
          <a:ext cx="3096145" cy="8810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4F9D-EF61-4797-B93A-E16ACC5ED35A}">
      <dsp:nvSpPr>
        <dsp:cNvPr id="0" name=""/>
        <dsp:cNvSpPr/>
      </dsp:nvSpPr>
      <dsp:spPr>
        <a:xfrm>
          <a:off x="815341" y="619057"/>
          <a:ext cx="2614523" cy="816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WRF raw output variables</a:t>
          </a:r>
        </a:p>
      </dsp:txBody>
      <dsp:txXfrm>
        <a:off x="839248" y="642964"/>
        <a:ext cx="2566709" cy="768435"/>
      </dsp:txXfrm>
    </dsp:sp>
    <dsp:sp modelId="{D100122E-7A5F-4B1E-8B85-BECD134ADB20}">
      <dsp:nvSpPr>
        <dsp:cNvPr id="0" name=""/>
        <dsp:cNvSpPr/>
      </dsp:nvSpPr>
      <dsp:spPr>
        <a:xfrm>
          <a:off x="3494930" y="291061"/>
          <a:ext cx="3096145" cy="87410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6681C-4B2A-4D8E-9C98-8059F9FC1509}">
      <dsp:nvSpPr>
        <dsp:cNvPr id="0" name=""/>
        <dsp:cNvSpPr/>
      </dsp:nvSpPr>
      <dsp:spPr>
        <a:xfrm>
          <a:off x="4320584" y="623810"/>
          <a:ext cx="2614523" cy="806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Self Organizing Maps (SOM)</a:t>
          </a:r>
        </a:p>
      </dsp:txBody>
      <dsp:txXfrm>
        <a:off x="4344196" y="647422"/>
        <a:ext cx="2567299" cy="758939"/>
      </dsp:txXfrm>
    </dsp:sp>
    <dsp:sp modelId="{CBC9A8C1-1E45-43DA-AD8D-A2B21D3C1F62}">
      <dsp:nvSpPr>
        <dsp:cNvPr id="0" name=""/>
        <dsp:cNvSpPr/>
      </dsp:nvSpPr>
      <dsp:spPr>
        <a:xfrm>
          <a:off x="7031416" y="266116"/>
          <a:ext cx="3096145" cy="96378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A0679-C9BC-4BF1-9F8D-BC3706A014D8}">
      <dsp:nvSpPr>
        <dsp:cNvPr id="0" name=""/>
        <dsp:cNvSpPr/>
      </dsp:nvSpPr>
      <dsp:spPr>
        <a:xfrm>
          <a:off x="7901073" y="615173"/>
          <a:ext cx="2614523" cy="81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Classified </a:t>
          </a:r>
          <a:r>
            <a:rPr lang="en-AU" sz="1800" kern="1200" dirty="0" err="1"/>
            <a:t>Eto</a:t>
          </a:r>
          <a:r>
            <a:rPr lang="en-AU" sz="1800" kern="1200" dirty="0"/>
            <a:t> Maps</a:t>
          </a:r>
        </a:p>
      </dsp:txBody>
      <dsp:txXfrm>
        <a:off x="7924980" y="639080"/>
        <a:ext cx="2566709" cy="768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1E7AE-650A-4B7D-87F1-CF0A74AB2B41}">
      <dsp:nvSpPr>
        <dsp:cNvPr id="0" name=""/>
        <dsp:cNvSpPr/>
      </dsp:nvSpPr>
      <dsp:spPr>
        <a:xfrm>
          <a:off x="0" y="738385"/>
          <a:ext cx="10515600" cy="1507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>
              <a:latin typeface="+mn-lt"/>
            </a:rPr>
            <a:t>Record differences between Quantification and Topographic errors (QE; TE).</a:t>
          </a:r>
          <a:endParaRPr lang="en-AU" sz="17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>
              <a:latin typeface="+mn-lt"/>
            </a:rPr>
            <a:t>Apply Cramer’s V-index </a:t>
          </a:r>
          <a:r>
            <a:rPr lang="en-US" sz="2000" kern="1200" dirty="0">
              <a:latin typeface="+mn-lt"/>
            </a:rPr>
            <a:t>(𝐶𝑣) </a:t>
          </a:r>
          <a:r>
            <a:rPr lang="en-AU" sz="2000" kern="1200" dirty="0">
              <a:latin typeface="+mn-lt"/>
            </a:rPr>
            <a:t>between test runs.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>
              <a:latin typeface="+mn-lt"/>
            </a:rPr>
            <a:t>10 test runs </a:t>
          </a:r>
          <a:r>
            <a:rPr lang="en-AU" sz="2000" kern="1200" dirty="0">
              <a:latin typeface="+mn-lt"/>
              <a:sym typeface="Wingdings" panose="05000000000000000000" pitchFamily="2" charset="2"/>
            </a:rPr>
            <a:t> 45 comparisons.</a:t>
          </a:r>
          <a:endParaRPr lang="en-AU" sz="2000" kern="1200" dirty="0">
            <a:latin typeface="+mn-lt"/>
          </a:endParaRPr>
        </a:p>
      </dsp:txBody>
      <dsp:txXfrm>
        <a:off x="0" y="738385"/>
        <a:ext cx="10515600" cy="1507330"/>
      </dsp:txXfrm>
    </dsp:sp>
    <dsp:sp modelId="{B3358A0B-9266-4F57-818E-92BC3DD1678C}">
      <dsp:nvSpPr>
        <dsp:cNvPr id="0" name=""/>
        <dsp:cNvSpPr/>
      </dsp:nvSpPr>
      <dsp:spPr>
        <a:xfrm>
          <a:off x="1363957" y="0"/>
          <a:ext cx="9000859" cy="856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+mn-lt"/>
            </a:rPr>
            <a:t>Test methodology repeatability by quantifying similarity (</a:t>
          </a:r>
          <a:r>
            <a:rPr lang="en-US" sz="2400" kern="1200" dirty="0">
              <a:latin typeface="+mn-lt"/>
            </a:rPr>
            <a:t>𝐶𝑣)</a:t>
          </a:r>
          <a:endParaRPr lang="en-AU" sz="2400" kern="1200" dirty="0">
            <a:latin typeface="+mn-lt"/>
          </a:endParaRPr>
        </a:p>
      </dsp:txBody>
      <dsp:txXfrm>
        <a:off x="1405763" y="41806"/>
        <a:ext cx="8917247" cy="77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5238-A466-CAD2-00A7-D507CF82D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422EA-E42B-6131-A7F5-77333ED20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5687-2295-22EA-57E3-C5E29787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D6A04-2AC9-2377-4567-E9A9FDCD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A4FA-97BE-1233-0FA7-532727B1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33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6C8-E416-4799-98B6-1183AD2C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1DAEB-ECB1-3C61-4686-96E9E1A10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60E1C-8892-ECEF-D8BC-8FB029E2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F470E-B22E-3B8E-4AE9-D6A3FC93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87826-E3BE-5E18-B8F6-92102E10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08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F48D9-F037-62E3-6892-851C0035E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B4EF4-90B8-3E73-2A6C-FE13DCBA3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96542-84DD-E443-FE64-26A8D85F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A4E9-07BE-B9E1-D75C-8F0FD443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3A44B-C2E4-4DF9-1D81-167D4558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77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29C1-3751-80C6-671D-0D2D17BE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B85B-4436-B285-FAED-397B7BBF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1790-D633-A178-DCFE-C323B3FB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650CD-5419-0881-2869-670988C1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AA730-42BE-4508-EB77-2180CD0F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29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E6C5-D248-0555-B03E-C9F8C759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951BC-4D39-001E-7BB3-28B7DD02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A3C18-4869-E380-C515-00BD5599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8B64C-0A37-7794-8517-C2918EA0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98F0A-3356-6A35-C2F7-A7D1EBBC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59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A570-0083-82F4-035D-717DF1B5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895A-965F-5A61-0D73-EF48814D2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5F4A4-0B1A-6768-3770-0E0E72D2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2E305-39E2-3A9B-CDDB-E9887722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CF541-FA4F-F4F2-7C7C-30AABC4B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F47CC-0F4B-641A-1262-4DEFF22C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4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561F-F757-D4F5-6DD1-DA920245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0FA91-1EFB-DC6A-4134-B9C668C5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49A74-FD83-7B7F-AE9A-6CE5B9CDC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44D40-91FD-5F5A-0761-D470D56F6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9594D-8463-0346-B878-1C1A2DBBE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5BCF-A989-EEA4-C7DA-A8FC9351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9AC9C-D289-9C66-B52F-22360A2A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239A8-7211-BFE7-30D7-3F048567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2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22F5-C8E3-8D48-C6FC-B49D277D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13E85-461D-1802-6707-DE481DD1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547-A2C1-1B6F-BE9F-3781229D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C76D0-5E51-2CBC-42BB-8E64E4E8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9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5B7EA-586A-67EA-627F-16921F8F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4742A-A5C3-DAF8-0679-F05F29D0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301DC-4184-46A5-D5BC-59704479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71F3-1E77-FF84-54A0-27C772A8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9D30-306D-0FDA-69DD-D5621659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C9184-0074-4258-C9E0-49EB502B4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6E2DC-262D-B9E6-C6AA-561A372E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46D3C-FEF7-206A-E559-AAD249B4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89AFB-DF50-3CD3-3BC0-69E32B31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86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F2B1-1D1D-F438-353F-7DF67144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F8FF5-9CC7-E436-41C2-9900D185C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924A9-6300-3DE6-5DD7-5752062B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E0F75-E61A-F567-0FCE-6001FB02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DB43-4B65-34A5-A1F8-E1FB6900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EF3B8-7165-94BF-D1B6-7A659063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99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35B74-1830-0608-8625-0B7AFEEF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B7BD1-564B-F014-7B4A-B8229E9D5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DB3D-0E9B-A3B8-0C1E-E1C9C6C24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D570-40D7-4BD8-9D1C-595A30721013}" type="datetimeFigureOut">
              <a:rPr lang="en-AU" smtClean="0"/>
              <a:t>28/05/2022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7C84-2262-96AB-A555-53A375BCA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8DC05-0353-6B07-D37D-3493B706E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0382-F508-4D64-A9F3-65617F634A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3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ldsolmj@hotmail.com" TargetMode="External"/><Relationship Id="rId2" Type="http://schemas.openxmlformats.org/officeDocument/2006/relationships/hyperlink" Target="https://ai4earth.microsoft.com/ai4earthprogressreportreadpage/?id=2868ac35-f8b2-eb11-8236-00224803b4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at_map" TargetMode="External"/><Relationship Id="rId3" Type="http://schemas.openxmlformats.org/officeDocument/2006/relationships/hyperlink" Target="https://www.flickr.com/photos/bioversity/6673401431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usdagov/10637857674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2C13-A4C3-E567-D7DF-AD7BD8502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62" y="1076325"/>
            <a:ext cx="10601238" cy="187642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+mn-lt"/>
                <a:cs typeface="Times New Roman" panose="02020603050405020304" pitchFamily="18" charset="0"/>
              </a:rPr>
              <a:t>A new methodology for Standard Evapotranspiration classification over mesoscale regions: </a:t>
            </a:r>
            <a:br>
              <a:rPr 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Application and evaluation of SOM over remotely sensed data </a:t>
            </a:r>
            <a:endParaRPr lang="en-A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3AF9E-4B27-07A9-2E60-2106C1C62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3753" y="4385598"/>
            <a:ext cx="8965997" cy="1810886"/>
          </a:xfrm>
        </p:spPr>
        <p:txBody>
          <a:bodyPr>
            <a:norm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AU" i="0" u="none" strike="noStrike" baseline="0" dirty="0"/>
              <a:t>Maria Solis-Aulestia, Ph.D.</a:t>
            </a:r>
            <a:endParaRPr lang="en-AU" dirty="0"/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AU" b="0" i="0" u="none" strike="noStrike" baseline="0" dirty="0"/>
              <a:t>Israel Pineda, Ph.D.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AU" b="0" i="0" u="none" strike="noStrike" baseline="0" dirty="0"/>
              <a:t>Elisa </a:t>
            </a:r>
            <a:r>
              <a:rPr lang="en-AU" b="0" i="0" u="none" strike="noStrike" baseline="0" dirty="0" err="1"/>
              <a:t>Piispa</a:t>
            </a:r>
            <a:r>
              <a:rPr lang="en-AU" b="0" i="0" u="none" strike="noStrike" baseline="0" dirty="0"/>
              <a:t>, Ph.D.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AU" b="0" i="0" u="none" strike="noStrike" baseline="0" dirty="0"/>
              <a:t>Scott Williams, Ph.D.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BAEAB-80E4-AEB1-E210-3013DDA7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0" y="3781575"/>
            <a:ext cx="3012370" cy="807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90202-9AFB-B4BC-8F2E-DCB6BCD0C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93" y="3756908"/>
            <a:ext cx="2594914" cy="102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160D5B-0342-E25C-EDDC-14F0D8880C40}"/>
              </a:ext>
            </a:extLst>
          </p:cNvPr>
          <p:cNvSpPr txBox="1"/>
          <p:nvPr/>
        </p:nvSpPr>
        <p:spPr>
          <a:xfrm>
            <a:off x="1703979" y="5844953"/>
            <a:ext cx="7335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/>
              <a:t>https://github.com/yachaytech/computational-agriculture</a:t>
            </a:r>
          </a:p>
        </p:txBody>
      </p:sp>
      <p:pic>
        <p:nvPicPr>
          <p:cNvPr id="1026" name="Picture 2" descr="GitHub - Logos Download">
            <a:extLst>
              <a:ext uri="{FF2B5EF4-FFF2-40B4-BE49-F238E27FC236}">
                <a16:creationId xmlns:a16="http://schemas.microsoft.com/office/drawing/2014/main" id="{E86B3456-538C-C97C-7DA1-AD724E7F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4" y="5103854"/>
            <a:ext cx="1355641" cy="13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C247F-7249-6990-FEC6-144D0F9A8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275" y="173668"/>
            <a:ext cx="3914775" cy="1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1F06-5548-5689-6A0B-75884925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E54B-4C3A-10BE-233C-6507624EE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5"/>
            <a:ext cx="10515600" cy="46289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sz="2400" dirty="0"/>
              <a:t>New methodology to characterize </a:t>
            </a:r>
            <a:r>
              <a:rPr lang="en-AU" sz="2400" dirty="0" err="1"/>
              <a:t>Eto</a:t>
            </a:r>
            <a:r>
              <a:rPr lang="en-AU" sz="2400" dirty="0"/>
              <a:t> categories or classes. </a:t>
            </a:r>
          </a:p>
          <a:p>
            <a:pPr>
              <a:lnSpc>
                <a:spcPct val="120000"/>
              </a:lnSpc>
            </a:pPr>
            <a:r>
              <a:rPr lang="en-AU" sz="2400" dirty="0"/>
              <a:t>The learning rate of 0.00724 and a number of epochs of 4 were considered as repeatable parameters after 10 consecutive runs.</a:t>
            </a:r>
          </a:p>
          <a:p>
            <a:pPr>
              <a:lnSpc>
                <a:spcPct val="120000"/>
              </a:lnSpc>
            </a:pPr>
            <a:r>
              <a:rPr lang="en-AU" sz="2400" dirty="0"/>
              <a:t>Number of epochs is the most computational intensive parameter </a:t>
            </a:r>
            <a:r>
              <a:rPr lang="en-US" sz="2400" dirty="0"/>
              <a:t>and we sought to minimize it.</a:t>
            </a:r>
            <a:endParaRPr lang="en-AU" sz="2400" dirty="0"/>
          </a:p>
          <a:p>
            <a:pPr>
              <a:lnSpc>
                <a:spcPct val="120000"/>
              </a:lnSpc>
            </a:pPr>
            <a:r>
              <a:rPr lang="en-AU" sz="2400" dirty="0"/>
              <a:t>Yearly results: 10/10 repeatable runs.</a:t>
            </a:r>
          </a:p>
          <a:p>
            <a:pPr>
              <a:lnSpc>
                <a:spcPct val="120000"/>
              </a:lnSpc>
            </a:pPr>
            <a:r>
              <a:rPr lang="en-AU" sz="2400" dirty="0"/>
              <a:t>5-years aggregated results: 9/10 repeatable runs. 1 was considered an outlier. </a:t>
            </a:r>
          </a:p>
        </p:txBody>
      </p:sp>
    </p:spTree>
    <p:extLst>
      <p:ext uri="{BB962C8B-B14F-4D97-AF65-F5344CB8AC3E}">
        <p14:creationId xmlns:p14="http://schemas.microsoft.com/office/powerpoint/2010/main" val="95376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1599-87AD-880C-BA3B-D351287B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CFA4-A28E-0F3B-30C4-4031C6FC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/>
          <a:lstStyle/>
          <a:p>
            <a:r>
              <a:rPr lang="en-AU" dirty="0"/>
              <a:t>Test new parameters.</a:t>
            </a:r>
          </a:p>
          <a:p>
            <a:r>
              <a:rPr lang="en-US" dirty="0"/>
              <a:t>Characterize </a:t>
            </a:r>
            <a:r>
              <a:rPr lang="en-US" dirty="0" err="1"/>
              <a:t>Eto</a:t>
            </a:r>
            <a:r>
              <a:rPr lang="en-US" dirty="0"/>
              <a:t> ‘climate’, where the climate definition would be a pixel frequency of weather classes over the 5 years.</a:t>
            </a:r>
          </a:p>
          <a:p>
            <a:r>
              <a:rPr lang="en-AU" dirty="0"/>
              <a:t>Ground truthing: </a:t>
            </a:r>
          </a:p>
          <a:p>
            <a:pPr lvl="1"/>
            <a:r>
              <a:rPr lang="en-US" dirty="0"/>
              <a:t>With Reliable weather station data if available</a:t>
            </a:r>
          </a:p>
          <a:p>
            <a:pPr lvl="1"/>
            <a:r>
              <a:rPr lang="en-US" dirty="0"/>
              <a:t>ET flux towers </a:t>
            </a:r>
          </a:p>
          <a:p>
            <a:pPr lvl="1"/>
            <a:r>
              <a:rPr lang="en-US" dirty="0"/>
              <a:t>Test WRF accuracy </a:t>
            </a:r>
          </a:p>
        </p:txBody>
      </p:sp>
    </p:spTree>
    <p:extLst>
      <p:ext uri="{BB962C8B-B14F-4D97-AF65-F5344CB8AC3E}">
        <p14:creationId xmlns:p14="http://schemas.microsoft.com/office/powerpoint/2010/main" val="416558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BA42-3188-0FE1-9520-2D2CF787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74FC-3742-FA34-5259-B67A223A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1"/>
            <a:ext cx="10515600" cy="49117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  <a:buFontTx/>
              <a:buChar char="-"/>
            </a:pPr>
            <a:r>
              <a:rPr lang="en-AU" sz="9600" dirty="0"/>
              <a:t>Imbabura High Performance Cluster. </a:t>
            </a:r>
            <a:r>
              <a:rPr lang="en-AU" sz="9600" dirty="0" err="1"/>
              <a:t>Yachay</a:t>
            </a:r>
            <a:r>
              <a:rPr lang="en-AU" sz="9600" dirty="0"/>
              <a:t> Tech University, Ecuador  </a:t>
            </a:r>
            <a:r>
              <a:rPr lang="en-AU" sz="9600" dirty="0" err="1"/>
              <a:t>pu</a:t>
            </a:r>
            <a:r>
              <a:rPr lang="en-US" sz="9600" dirty="0" err="1"/>
              <a:t>rchased</a:t>
            </a:r>
            <a:r>
              <a:rPr lang="en-US" sz="9600" dirty="0"/>
              <a:t> under contract no. 2017-024 (SIE-UITEY-007-2017). 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9600" dirty="0" err="1"/>
              <a:t>Spein</a:t>
            </a:r>
            <a:r>
              <a:rPr lang="en-US" sz="9600" dirty="0"/>
              <a:t> executing WRF.</a:t>
            </a:r>
            <a:endParaRPr lang="en-AU" sz="9600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en-AU" sz="9600" dirty="0"/>
              <a:t>Microsoft Azure. Grant No. </a:t>
            </a:r>
            <a:r>
              <a:rPr lang="en-AU" sz="9600" dirty="0"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AI4E-1885-R9G8-21020902</a:t>
            </a:r>
            <a:endParaRPr lang="en-AU" sz="9600" dirty="0">
              <a:latin typeface="Segoe UI" panose="020B0502040204020203" pitchFamily="34" charset="0"/>
            </a:endParaRPr>
          </a:p>
          <a:p>
            <a:pPr>
              <a:lnSpc>
                <a:spcPct val="140000"/>
              </a:lnSpc>
              <a:buFontTx/>
              <a:buChar char="-"/>
            </a:pPr>
            <a:r>
              <a:rPr lang="en-US" sz="9600" dirty="0"/>
              <a:t>Special thanks to the HPC administrator Professor Duncan John Mowbray for his help</a:t>
            </a:r>
            <a:endParaRPr lang="en-AU" sz="9600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AU" sz="6400" dirty="0">
                <a:latin typeface="Segoe UI" panose="020B0502040204020203" pitchFamily="34" charset="0"/>
              </a:rPr>
              <a:t>		</a:t>
            </a:r>
          </a:p>
          <a:p>
            <a:pPr marL="0" indent="0" algn="ctr">
              <a:buNone/>
            </a:pPr>
            <a:r>
              <a:rPr lang="en-AU" sz="11200" dirty="0">
                <a:latin typeface="Segoe UI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AU" sz="5600" dirty="0">
                <a:latin typeface="Segoe UI" panose="020B0502040204020203" pitchFamily="34" charset="0"/>
              </a:rPr>
              <a:t>			</a:t>
            </a:r>
            <a:r>
              <a:rPr lang="en-AU" sz="5600">
                <a:latin typeface="Segoe UI" panose="020B0502040204020203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AU" sz="7200">
                <a:latin typeface="Segoe UI" panose="020B0502040204020203" pitchFamily="34" charset="0"/>
              </a:rPr>
              <a:t>For </a:t>
            </a:r>
            <a:r>
              <a:rPr lang="en-AU" sz="7200" dirty="0">
                <a:latin typeface="Segoe UI" panose="020B0502040204020203" pitchFamily="34" charset="0"/>
              </a:rPr>
              <a:t>any questions, please </a:t>
            </a:r>
          </a:p>
          <a:p>
            <a:pPr marL="0" indent="0">
              <a:buNone/>
            </a:pPr>
            <a:r>
              <a:rPr lang="en-AU" sz="7200" dirty="0">
                <a:latin typeface="Segoe UI" panose="020B0502040204020203" pitchFamily="34" charset="0"/>
              </a:rPr>
              <a:t>				contact me to </a:t>
            </a:r>
            <a:r>
              <a:rPr lang="en-AU" sz="7200" dirty="0">
                <a:latin typeface="Segoe UI" panose="020B0502040204020203" pitchFamily="34" charset="0"/>
                <a:hlinkClick r:id="rId3"/>
              </a:rPr>
              <a:t>maldsolmj@hotmail.com</a:t>
            </a:r>
            <a:endParaRPr lang="en-AU" sz="7200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AU" sz="3500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AU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AU" dirty="0">
                <a:latin typeface="Segoe UI" panose="020B0502040204020203" pitchFamily="34" charset="0"/>
              </a:rPr>
              <a:t>				</a:t>
            </a:r>
            <a:endParaRPr lang="en-AU" dirty="0"/>
          </a:p>
          <a:p>
            <a:pPr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079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EE57-4448-7472-246B-01E91D1C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6609636" cy="964080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Standard Evapotranspiration (</a:t>
            </a:r>
            <a:r>
              <a:rPr lang="en-AU" sz="3600" dirty="0" err="1">
                <a:latin typeface="+mn-lt"/>
              </a:rPr>
              <a:t>Eto</a:t>
            </a:r>
            <a:r>
              <a:rPr lang="en-AU" sz="3600" dirty="0">
                <a:latin typeface="+mn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DFF1ACD-76F3-CAC6-5016-1A69C7D8040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989223" y="2542958"/>
                <a:ext cx="5183188" cy="9640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sSub>
                      <m:sSubPr>
                        <m:ctrlP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𝑜</m:t>
                        </m:r>
                      </m:sub>
                    </m:sSub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0.408∆</m:t>
                        </m:r>
                        <m:d>
                          <m:dPr>
                            <m:ctrlP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𝛾</m:t>
                        </m:r>
                        <m:f>
                          <m:fPr>
                            <m:ctrlP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37</m:t>
                            </m:r>
                          </m:num>
                          <m:den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𝑇</m:t>
                            </m:r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+273</m:t>
                            </m:r>
                          </m:den>
                        </m:f>
                        <m:sSub>
                          <m:sSubPr>
                            <m:ctrlP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∆+</m:t>
                        </m:r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𝛾</m:t>
                        </m:r>
                        <m:d>
                          <m:dPr>
                            <m:ctrlP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1+0.34</m:t>
                            </m:r>
                            <m:sSub>
                              <m:sSubPr>
                                <m:ctrlP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A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AU" sz="2400" dirty="0">
                    <a:effectLst/>
                    <a:ea typeface="Times New Roman" panose="02020603050405020304" pitchFamily="18" charset="0"/>
                  </a:rPr>
                  <a:t>   	(1)</a:t>
                </a:r>
              </a:p>
              <a:p>
                <a:pPr lvl="1"/>
                <a:endParaRPr lang="en-AU" dirty="0"/>
              </a:p>
              <a:p>
                <a:pPr lvl="1"/>
                <a:endParaRPr lang="en-AU" dirty="0"/>
              </a:p>
              <a:p>
                <a:pPr lvl="1"/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DFF1ACD-76F3-CAC6-5016-1A69C7D80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989223" y="2542958"/>
                <a:ext cx="5183188" cy="96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D3A648-25AB-118F-1E93-40B3F9A93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96059" y="1874794"/>
            <a:ext cx="5268287" cy="436227"/>
          </a:xfrm>
        </p:spPr>
        <p:txBody>
          <a:bodyPr>
            <a:noAutofit/>
          </a:bodyPr>
          <a:lstStyle/>
          <a:p>
            <a:r>
              <a:rPr lang="en-AU" sz="2200" dirty="0"/>
              <a:t>Hourly Penman-Monteith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C8A4D44-BEE4-6171-A9E1-AC230A6ED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9427460"/>
                  </p:ext>
                </p:extLst>
              </p:nvPr>
            </p:nvGraphicFramePr>
            <p:xfrm>
              <a:off x="2255428" y="4052625"/>
              <a:ext cx="5268287" cy="2588494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1440678">
                      <a:extLst>
                        <a:ext uri="{9D8B030D-6E8A-4147-A177-3AD203B41FA5}">
                          <a16:colId xmlns:a16="http://schemas.microsoft.com/office/drawing/2014/main" val="4261403418"/>
                        </a:ext>
                      </a:extLst>
                    </a:gridCol>
                    <a:gridCol w="3827609">
                      <a:extLst>
                        <a:ext uri="{9D8B030D-6E8A-4147-A177-3AD203B41FA5}">
                          <a16:colId xmlns:a16="http://schemas.microsoft.com/office/drawing/2014/main" val="1097652739"/>
                        </a:ext>
                      </a:extLst>
                    </a:gridCol>
                  </a:tblGrid>
                  <a:tr h="3135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Nomenclature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Name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1797120265"/>
                      </a:ext>
                    </a:extLst>
                  </a:tr>
                  <a:tr h="2487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R</a:t>
                          </a:r>
                          <a:r>
                            <a:rPr lang="en-AU" sz="1600" baseline="-25000">
                              <a:effectLst/>
                            </a:rPr>
                            <a:t>n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Net radiation MJ/(m</a:t>
                          </a:r>
                          <a:r>
                            <a:rPr lang="en-AU" sz="1600" baseline="30000" dirty="0">
                              <a:effectLst/>
                            </a:rPr>
                            <a:t>2</a:t>
                          </a:r>
                          <a:r>
                            <a:rPr lang="en-AU" sz="1600" dirty="0">
                              <a:effectLst/>
                            </a:rPr>
                            <a:t>*hr)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3837662748"/>
                      </a:ext>
                    </a:extLst>
                  </a:tr>
                  <a:tr h="2487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G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Ground flux MJ/(m</a:t>
                          </a:r>
                          <a:r>
                            <a:rPr lang="en-AU" sz="1600" baseline="30000" dirty="0">
                              <a:effectLst/>
                            </a:rPr>
                            <a:t>2</a:t>
                          </a:r>
                          <a:r>
                            <a:rPr lang="en-AU" sz="1600" dirty="0">
                              <a:effectLst/>
                            </a:rPr>
                            <a:t>*hr)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483312402"/>
                      </a:ext>
                    </a:extLst>
                  </a:tr>
                  <a:tr h="2487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T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Air temperature at 2 m (°C) 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3711355449"/>
                      </a:ext>
                    </a:extLst>
                  </a:tr>
                  <a:tr h="3135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∆ 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Slope vapour pressure curve [kPa °C</a:t>
                          </a:r>
                          <a:r>
                            <a:rPr lang="en-AU" sz="1600" baseline="30000" dirty="0">
                              <a:effectLst/>
                            </a:rPr>
                            <a:t>-1</a:t>
                          </a:r>
                          <a:r>
                            <a:rPr lang="en-AU" sz="1600" dirty="0">
                              <a:effectLst/>
                            </a:rPr>
                            <a:t>]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871832759"/>
                      </a:ext>
                    </a:extLst>
                  </a:tr>
                  <a:tr h="3131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AU" sz="1600"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AU" sz="1600">
                              <a:effectLst/>
                            </a:rPr>
                            <a:t>  (</a:t>
                          </a:r>
                          <a14:m>
                            <m:oMath xmlns:m="http://schemas.openxmlformats.org/officeDocument/2006/math">
                              <m:r>
                                <a:rPr lang="en-AU" sz="1600">
                                  <a:effectLst/>
                                  <a:latin typeface="Cambria Math" panose="02040503050406030204" pitchFamily="18" charset="0"/>
                                </a:rPr>
                                <m:t>0⩽</m:t>
                              </m:r>
                              <m:sSub>
                                <m:sSubPr>
                                  <m:ctrlPr>
                                    <a:rPr lang="en-A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A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AU" sz="1600">
                                  <a:effectLst/>
                                  <a:latin typeface="Cambria Math" panose="02040503050406030204" pitchFamily="18" charset="0"/>
                                </a:rPr>
                                <m:t>⩽1</m:t>
                              </m:r>
                            </m:oMath>
                          </a14:m>
                          <a:r>
                            <a:rPr lang="en-AU" sz="1600">
                              <a:effectLst/>
                            </a:rPr>
                            <a:t>) 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Psychrometric constant [kPa °C</a:t>
                          </a:r>
                          <a:r>
                            <a:rPr lang="en-AU" sz="1600" baseline="30000" dirty="0">
                              <a:effectLst/>
                            </a:rPr>
                            <a:t>-1</a:t>
                          </a:r>
                          <a:r>
                            <a:rPr lang="en-AU" sz="1600" dirty="0">
                              <a:effectLst/>
                            </a:rPr>
                            <a:t>]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1049122759"/>
                      </a:ext>
                    </a:extLst>
                  </a:tr>
                  <a:tr h="2487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e</a:t>
                          </a:r>
                          <a:r>
                            <a:rPr lang="en-AU" sz="1600" baseline="-25000">
                              <a:effectLst/>
                            </a:rPr>
                            <a:t>s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Saturation vapour pressure [kPa] 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628033773"/>
                      </a:ext>
                    </a:extLst>
                  </a:tr>
                  <a:tr h="2487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e</a:t>
                          </a:r>
                          <a:r>
                            <a:rPr lang="en-AU" sz="1600" baseline="-25000">
                              <a:effectLst/>
                            </a:rPr>
                            <a:t>a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Actual vapour pressure [kPa] 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1158220490"/>
                      </a:ext>
                    </a:extLst>
                  </a:tr>
                  <a:tr h="2487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u</a:t>
                          </a:r>
                          <a:r>
                            <a:rPr lang="en-AU" sz="1600" baseline="-25000">
                              <a:effectLst/>
                            </a:rPr>
                            <a:t>2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Wind speed magnitude at 2m (m/s)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4162300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C8A4D44-BEE4-6171-A9E1-AC230A6ED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9427460"/>
                  </p:ext>
                </p:extLst>
              </p:nvPr>
            </p:nvGraphicFramePr>
            <p:xfrm>
              <a:off x="2255428" y="4052625"/>
              <a:ext cx="5268287" cy="2588494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1440678">
                      <a:extLst>
                        <a:ext uri="{9D8B030D-6E8A-4147-A177-3AD203B41FA5}">
                          <a16:colId xmlns:a16="http://schemas.microsoft.com/office/drawing/2014/main" val="4261403418"/>
                        </a:ext>
                      </a:extLst>
                    </a:gridCol>
                    <a:gridCol w="3827609">
                      <a:extLst>
                        <a:ext uri="{9D8B030D-6E8A-4147-A177-3AD203B41FA5}">
                          <a16:colId xmlns:a16="http://schemas.microsoft.com/office/drawing/2014/main" val="1097652739"/>
                        </a:ext>
                      </a:extLst>
                    </a:gridCol>
                  </a:tblGrid>
                  <a:tr h="3135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Nomenclature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Name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1797120265"/>
                      </a:ext>
                    </a:extLst>
                  </a:tr>
                  <a:tr h="2747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R</a:t>
                          </a:r>
                          <a:r>
                            <a:rPr lang="en-AU" sz="1600" baseline="-25000">
                              <a:effectLst/>
                            </a:rPr>
                            <a:t>n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Net radiation MJ/(m</a:t>
                          </a:r>
                          <a:r>
                            <a:rPr lang="en-AU" sz="1600" baseline="30000" dirty="0">
                              <a:effectLst/>
                            </a:rPr>
                            <a:t>2</a:t>
                          </a:r>
                          <a:r>
                            <a:rPr lang="en-AU" sz="1600" dirty="0">
                              <a:effectLst/>
                            </a:rPr>
                            <a:t>*hr)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3837662748"/>
                      </a:ext>
                    </a:extLst>
                  </a:tr>
                  <a:tr h="2747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G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Ground flux MJ/(m</a:t>
                          </a:r>
                          <a:r>
                            <a:rPr lang="en-AU" sz="1600" baseline="30000" dirty="0">
                              <a:effectLst/>
                            </a:rPr>
                            <a:t>2</a:t>
                          </a:r>
                          <a:r>
                            <a:rPr lang="en-AU" sz="1600" dirty="0">
                              <a:effectLst/>
                            </a:rPr>
                            <a:t>*hr)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483312402"/>
                      </a:ext>
                    </a:extLst>
                  </a:tr>
                  <a:tr h="2747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T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Air temperature at 2 m (°C) 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3711355449"/>
                      </a:ext>
                    </a:extLst>
                  </a:tr>
                  <a:tr h="3135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∆ 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Slope vapour pressure curve [kPa °C</a:t>
                          </a:r>
                          <a:r>
                            <a:rPr lang="en-AU" sz="1600" baseline="30000" dirty="0">
                              <a:effectLst/>
                            </a:rPr>
                            <a:t>-1</a:t>
                          </a:r>
                          <a:r>
                            <a:rPr lang="en-AU" sz="1600" dirty="0">
                              <a:effectLst/>
                            </a:rPr>
                            <a:t>]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871832759"/>
                      </a:ext>
                    </a:extLst>
                  </a:tr>
                  <a:tr h="313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00" marR="12700" marT="12700" marB="12700">
                        <a:blipFill>
                          <a:blip r:embed="rId3"/>
                          <a:stretch>
                            <a:fillRect t="-482353" r="-265823" b="-3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Psychrometric constant [kPa °C</a:t>
                          </a:r>
                          <a:r>
                            <a:rPr lang="en-AU" sz="1600" baseline="30000" dirty="0">
                              <a:effectLst/>
                            </a:rPr>
                            <a:t>-1</a:t>
                          </a:r>
                          <a:r>
                            <a:rPr lang="en-AU" sz="1600" dirty="0">
                              <a:effectLst/>
                            </a:rPr>
                            <a:t>]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1049122759"/>
                      </a:ext>
                    </a:extLst>
                  </a:tr>
                  <a:tr h="2747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e</a:t>
                          </a:r>
                          <a:r>
                            <a:rPr lang="en-AU" sz="1600" baseline="-25000">
                              <a:effectLst/>
                            </a:rPr>
                            <a:t>s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Saturation vapour pressure [kPa] 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628033773"/>
                      </a:ext>
                    </a:extLst>
                  </a:tr>
                  <a:tr h="2747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e</a:t>
                          </a:r>
                          <a:r>
                            <a:rPr lang="en-AU" sz="1600" baseline="-25000">
                              <a:effectLst/>
                            </a:rPr>
                            <a:t>a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Actual vapour pressure [kPa] 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1158220490"/>
                      </a:ext>
                    </a:extLst>
                  </a:tr>
                  <a:tr h="2747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u</a:t>
                          </a:r>
                          <a:r>
                            <a:rPr lang="en-AU" sz="1600" baseline="-25000">
                              <a:effectLst/>
                            </a:rPr>
                            <a:t>2</a:t>
                          </a:r>
                          <a:endParaRPr lang="en-AU" sz="16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Wind speed magnitude at 2m (m/s)</a:t>
                          </a:r>
                          <a:endParaRPr lang="en-AU" sz="16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12700" marR="12700" marT="12700" marB="12700"/>
                    </a:tc>
                    <a:extLst>
                      <a:ext uri="{0D108BD9-81ED-4DB2-BD59-A6C34878D82A}">
                        <a16:rowId xmlns:a16="http://schemas.microsoft.com/office/drawing/2014/main" val="41623001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E44AB23-0336-8295-3873-1B77CCFE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31" y="3442085"/>
            <a:ext cx="2982904" cy="10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38F0A-9973-E3F4-26E0-47BE78D3F844}"/>
              </a:ext>
            </a:extLst>
          </p:cNvPr>
          <p:cNvSpPr txBox="1"/>
          <p:nvPr/>
        </p:nvSpPr>
        <p:spPr>
          <a:xfrm>
            <a:off x="2226967" y="3685476"/>
            <a:ext cx="470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effectLst/>
                <a:ea typeface="Calibri" panose="020F0502020204030204" pitchFamily="34" charset="0"/>
              </a:rPr>
              <a:t>Table 1. </a:t>
            </a:r>
            <a:r>
              <a:rPr lang="en-AU" dirty="0" err="1">
                <a:effectLst/>
                <a:ea typeface="Calibri" panose="020F0502020204030204" pitchFamily="34" charset="0"/>
              </a:rPr>
              <a:t>ETo</a:t>
            </a:r>
            <a:r>
              <a:rPr lang="en-AU" dirty="0">
                <a:effectLst/>
                <a:ea typeface="Calibri" panose="020F0502020204030204" pitchFamily="34" charset="0"/>
              </a:rPr>
              <a:t> equation variables.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5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C3B-74B1-CA8E-7B59-2CE30037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74651"/>
            <a:ext cx="4162425" cy="806450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Meso-scale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B5C6-7A30-F0F8-E4AF-61370C2D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24" y="1477894"/>
            <a:ext cx="5048250" cy="1425751"/>
          </a:xfrm>
        </p:spPr>
        <p:txBody>
          <a:bodyPr>
            <a:normAutofit/>
          </a:bodyPr>
          <a:lstStyle/>
          <a:p>
            <a:r>
              <a:rPr lang="en-US" sz="2400" dirty="0"/>
              <a:t>Temporal resolution </a:t>
            </a:r>
          </a:p>
          <a:p>
            <a:r>
              <a:rPr lang="en-US" sz="2400" dirty="0"/>
              <a:t>Spatial resolution </a:t>
            </a:r>
          </a:p>
          <a:p>
            <a:r>
              <a:rPr lang="en-US" sz="2400" dirty="0"/>
              <a:t>Data availability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9A79A-095B-D68A-8260-C52951195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2988" y="3752617"/>
            <a:ext cx="3902710" cy="26030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3664FA-485D-232C-CAEE-11D006B0B95A}"/>
              </a:ext>
            </a:extLst>
          </p:cNvPr>
          <p:cNvSpPr txBox="1"/>
          <p:nvPr/>
        </p:nvSpPr>
        <p:spPr>
          <a:xfrm>
            <a:off x="7180344" y="3230481"/>
            <a:ext cx="3902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www.flickr.com/photos/bioversity/6673401431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nd/3.0/"/>
              </a:rPr>
              <a:t>CC BY-NC-ND</a:t>
            </a:r>
            <a:endParaRPr lang="en-AU" sz="9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1B8570-0E57-3156-CC57-4FAEDA8B0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19952" y="442774"/>
            <a:ext cx="4053388" cy="2691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80B289-BE2C-D73C-AED0-EE729C53FF85}"/>
              </a:ext>
            </a:extLst>
          </p:cNvPr>
          <p:cNvSpPr txBox="1"/>
          <p:nvPr/>
        </p:nvSpPr>
        <p:spPr>
          <a:xfrm>
            <a:off x="1200904" y="6412058"/>
            <a:ext cx="3902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www.flickr.com/photos/bioversity/6673401431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nd/3.0/"/>
              </a:rPr>
              <a:t>CC BY-NC-ND</a:t>
            </a:r>
            <a:endParaRPr lang="en-AU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F80DCB-CFF7-D035-AE82-E58D6200BA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796" t="9333" r="-3472" b="2361"/>
          <a:stretch/>
        </p:blipFill>
        <p:spPr>
          <a:xfrm>
            <a:off x="7219952" y="3653570"/>
            <a:ext cx="4298280" cy="27616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8E24B0-E2A2-7E09-C951-827EE06736D2}"/>
              </a:ext>
            </a:extLst>
          </p:cNvPr>
          <p:cNvSpPr txBox="1"/>
          <p:nvPr/>
        </p:nvSpPr>
        <p:spPr>
          <a:xfrm>
            <a:off x="7219952" y="6474610"/>
            <a:ext cx="533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8" tooltip="https://en.wikipedia.org/wiki/Heat_map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9" tooltip="https://creativecommons.org/licenses/by-sa/3.0/"/>
              </a:rPr>
              <a:t>CC BY-SA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3217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F3E6-8C83-FB8F-5A8A-834216D5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71" y="117819"/>
            <a:ext cx="11085066" cy="1325563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Remotely Sensed Data </a:t>
            </a:r>
            <a:r>
              <a:rPr lang="en-AU" sz="3600" dirty="0"/>
              <a:t>– </a:t>
            </a:r>
            <a:r>
              <a:rPr lang="en-US" sz="2800" dirty="0"/>
              <a:t>meso-scale numerical weather prediction</a:t>
            </a:r>
            <a:endParaRPr lang="en-AU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3E035B-DDA8-D3D6-D644-09E1104BE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55349"/>
              </p:ext>
            </p:extLst>
          </p:nvPr>
        </p:nvGraphicFramePr>
        <p:xfrm>
          <a:off x="625671" y="1354631"/>
          <a:ext cx="4298754" cy="145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77CEF2-DC80-0F67-FD4B-1C75BCD49589}"/>
              </a:ext>
            </a:extLst>
          </p:cNvPr>
          <p:cNvSpPr/>
          <p:nvPr/>
        </p:nvSpPr>
        <p:spPr>
          <a:xfrm>
            <a:off x="1025562" y="3232579"/>
            <a:ext cx="3319462" cy="350760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5-Years data:    2017 – 2021</a:t>
            </a:r>
            <a:endParaRPr lang="en-A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Weather, Research and Forecasting model (WRF-ARW) 4.3. </a:t>
            </a:r>
            <a:endParaRPr lang="en-A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dirty="0"/>
              <a:t>Re-analysed </a:t>
            </a: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0.25° Global Forecast System data (GFS; NOAA).</a:t>
            </a:r>
            <a:endParaRPr lang="en-AU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/>
              <a:t>3.3 km resolution.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Pre-process variables to PM equation.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Normalize.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92898C3-42B9-6C2B-2B88-33D1589AA7F5}"/>
              </a:ext>
            </a:extLst>
          </p:cNvPr>
          <p:cNvSpPr/>
          <p:nvPr/>
        </p:nvSpPr>
        <p:spPr>
          <a:xfrm rot="16200000" flipH="1">
            <a:off x="2381538" y="2922444"/>
            <a:ext cx="427487" cy="18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074" name="Picture 2" descr="WRF Model Logo">
            <a:extLst>
              <a:ext uri="{FF2B5EF4-FFF2-40B4-BE49-F238E27FC236}">
                <a16:creationId xmlns:a16="http://schemas.microsoft.com/office/drawing/2014/main" id="{A73869EC-B7B0-6B03-8404-F3B52F184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-6571" r="42494" b="6571"/>
          <a:stretch/>
        </p:blipFill>
        <p:spPr bwMode="auto">
          <a:xfrm>
            <a:off x="4575677" y="5064760"/>
            <a:ext cx="5332794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94EA7B6-0B0E-125F-D46E-8DFA93D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24" y="4946096"/>
            <a:ext cx="1384437" cy="13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7ABFDF-567B-517D-359B-EF4D93CED711}"/>
              </a:ext>
            </a:extLst>
          </p:cNvPr>
          <p:cNvSpPr txBox="1"/>
          <p:nvPr/>
        </p:nvSpPr>
        <p:spPr>
          <a:xfrm>
            <a:off x="1251024" y="1597095"/>
            <a:ext cx="6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1.</a:t>
            </a:r>
            <a:endParaRPr lang="en-AU" sz="2000" b="1" dirty="0">
              <a:solidFill>
                <a:schemeClr val="bg1"/>
              </a:solidFill>
            </a:endParaRPr>
          </a:p>
        </p:txBody>
      </p:sp>
      <p:pic>
        <p:nvPicPr>
          <p:cNvPr id="12" name="image10.png">
            <a:extLst>
              <a:ext uri="{FF2B5EF4-FFF2-40B4-BE49-F238E27FC236}">
                <a16:creationId xmlns:a16="http://schemas.microsoft.com/office/drawing/2014/main" id="{E4E249AF-3806-5EF6-E7BC-12694D7C92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649738" y="1344881"/>
            <a:ext cx="3801036" cy="2982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F8857-0A3C-F783-5FA9-34246A97BAEB}"/>
              </a:ext>
            </a:extLst>
          </p:cNvPr>
          <p:cNvSpPr txBox="1"/>
          <p:nvPr/>
        </p:nvSpPr>
        <p:spPr>
          <a:xfrm>
            <a:off x="6658044" y="4345637"/>
            <a:ext cx="4707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Figure 1. Study area – Ecuador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9359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F3E6-8C83-FB8F-5A8A-834216D5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71" y="117819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Remotely Sensed Data </a:t>
            </a:r>
            <a:r>
              <a:rPr lang="en-AU" sz="3600" dirty="0"/>
              <a:t>- </a:t>
            </a:r>
            <a:r>
              <a:rPr lang="en-US" sz="2800" dirty="0"/>
              <a:t>mesoscale numerical weather prediction</a:t>
            </a:r>
            <a:endParaRPr lang="en-AU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3E035B-DDA8-D3D6-D644-09E1104BE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338207"/>
              </p:ext>
            </p:extLst>
          </p:nvPr>
        </p:nvGraphicFramePr>
        <p:xfrm>
          <a:off x="334958" y="1443382"/>
          <a:ext cx="7451529" cy="239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AE58DEC1-1F7B-2A24-7919-69D4766C6EA0}"/>
              </a:ext>
            </a:extLst>
          </p:cNvPr>
          <p:cNvSpPr/>
          <p:nvPr/>
        </p:nvSpPr>
        <p:spPr>
          <a:xfrm rot="16200000" flipH="1">
            <a:off x="6192258" y="2935978"/>
            <a:ext cx="427487" cy="18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074" name="Picture 2" descr="WRF Model Logo">
            <a:extLst>
              <a:ext uri="{FF2B5EF4-FFF2-40B4-BE49-F238E27FC236}">
                <a16:creationId xmlns:a16="http://schemas.microsoft.com/office/drawing/2014/main" id="{A73869EC-B7B0-6B03-8404-F3B52F184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-6571" r="42494" b="6571"/>
          <a:stretch/>
        </p:blipFill>
        <p:spPr bwMode="auto">
          <a:xfrm>
            <a:off x="4575677" y="5541010"/>
            <a:ext cx="5332794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94EA7B6-0B0E-125F-D46E-8DFA93D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24" y="5422346"/>
            <a:ext cx="1384437" cy="13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8D97A6-1761-03C5-A94C-30351F46CC61}"/>
              </a:ext>
            </a:extLst>
          </p:cNvPr>
          <p:cNvSpPr txBox="1"/>
          <p:nvPr/>
        </p:nvSpPr>
        <p:spPr>
          <a:xfrm>
            <a:off x="846011" y="1611466"/>
            <a:ext cx="6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1.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C1093-AE60-FD09-2B4F-C6A6854248D0}"/>
              </a:ext>
            </a:extLst>
          </p:cNvPr>
          <p:cNvSpPr txBox="1"/>
          <p:nvPr/>
        </p:nvSpPr>
        <p:spPr>
          <a:xfrm>
            <a:off x="4491376" y="1663612"/>
            <a:ext cx="6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2.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50E836-4304-198B-2174-C0B9B05A033C}"/>
              </a:ext>
            </a:extLst>
          </p:cNvPr>
          <p:cNvSpPr/>
          <p:nvPr/>
        </p:nvSpPr>
        <p:spPr>
          <a:xfrm>
            <a:off x="4796890" y="3347246"/>
            <a:ext cx="3319462" cy="135010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en-AU" dirty="0"/>
              <a:t>Clustering.</a:t>
            </a:r>
          </a:p>
          <a:p>
            <a:pPr marL="285750" indent="-285750">
              <a:buFontTx/>
              <a:buChar char="-"/>
            </a:pPr>
            <a:r>
              <a:rPr lang="en-AU" dirty="0"/>
              <a:t>Unsupervised ANN. </a:t>
            </a:r>
          </a:p>
          <a:p>
            <a:pPr marL="285750" indent="-285750">
              <a:buFontTx/>
              <a:buChar char="-"/>
            </a:pPr>
            <a:r>
              <a:rPr lang="en-AU" dirty="0"/>
              <a:t>Operator defined parameters.</a:t>
            </a:r>
          </a:p>
          <a:p>
            <a:endParaRPr lang="en-A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4DA6E3-7A9C-11D3-9D75-160A1AD66BF9}"/>
              </a:ext>
            </a:extLst>
          </p:cNvPr>
          <p:cNvSpPr/>
          <p:nvPr/>
        </p:nvSpPr>
        <p:spPr>
          <a:xfrm>
            <a:off x="1025562" y="3360915"/>
            <a:ext cx="3319462" cy="339428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5-Years data:    2017 – 2021</a:t>
            </a:r>
            <a:endParaRPr lang="en-A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Weather, Research and Forecasting model (WRF-ARW) 4.3. </a:t>
            </a:r>
            <a:endParaRPr lang="en-A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dirty="0"/>
              <a:t>Re-analysed </a:t>
            </a: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0.25° Global Forecast System data (GFS; NOAA).</a:t>
            </a:r>
            <a:endParaRPr lang="en-AU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/>
              <a:t>3.3 km resolution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Pre-process variables to PM equation.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Normalize.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E6C49E3-B610-7076-50BF-D722E8737EC6}"/>
              </a:ext>
            </a:extLst>
          </p:cNvPr>
          <p:cNvSpPr/>
          <p:nvPr/>
        </p:nvSpPr>
        <p:spPr>
          <a:xfrm rot="16200000" flipH="1">
            <a:off x="2381538" y="2954528"/>
            <a:ext cx="427487" cy="18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44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37EAC0-1D85-CBC2-628A-8552A1869965}"/>
              </a:ext>
            </a:extLst>
          </p:cNvPr>
          <p:cNvSpPr/>
          <p:nvPr/>
        </p:nvSpPr>
        <p:spPr>
          <a:xfrm>
            <a:off x="838200" y="681037"/>
            <a:ext cx="10515600" cy="2833688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8D28F0-D289-0896-AB88-591B4CE29C56}"/>
              </a:ext>
            </a:extLst>
          </p:cNvPr>
          <p:cNvGrpSpPr/>
          <p:nvPr/>
        </p:nvGrpSpPr>
        <p:grpSpPr>
          <a:xfrm>
            <a:off x="1363980" y="371077"/>
            <a:ext cx="7360920" cy="619920"/>
            <a:chOff x="525780" y="1029690"/>
            <a:chExt cx="7360920" cy="61992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D077011-202E-C6FA-D114-8B4E37F592A7}"/>
                </a:ext>
              </a:extLst>
            </p:cNvPr>
            <p:cNvSpPr/>
            <p:nvPr/>
          </p:nvSpPr>
          <p:spPr>
            <a:xfrm>
              <a:off x="525780" y="1029690"/>
              <a:ext cx="7360920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A73849F-1072-EDE5-5645-3D8DC7948E7C}"/>
                </a:ext>
              </a:extLst>
            </p:cNvPr>
            <p:cNvSpPr txBox="1"/>
            <p:nvPr/>
          </p:nvSpPr>
          <p:spPr>
            <a:xfrm>
              <a:off x="556042" y="1059952"/>
              <a:ext cx="7300396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8225" tIns="0" rIns="278225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100" kern="1200" dirty="0">
                  <a:latin typeface="+mn-lt"/>
                </a:rPr>
                <a:t>Apply SOM (</a:t>
              </a:r>
              <a:r>
                <a:rPr lang="en-AU" sz="2100" kern="1200" dirty="0" err="1">
                  <a:latin typeface="+mn-lt"/>
                </a:rPr>
                <a:t>MiniSom</a:t>
              </a:r>
              <a:r>
                <a:rPr lang="en-AU" sz="2100" kern="1200" dirty="0">
                  <a:latin typeface="+mn-lt"/>
                </a:rPr>
                <a:t>; Python On-Line Imaging – POLI)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6CCA89-CE82-FA48-F1B2-230BF898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3" y="3730525"/>
            <a:ext cx="2438400" cy="2438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34EA59-B047-7092-1C9D-741BD692B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68" y="3738562"/>
            <a:ext cx="2438400" cy="2438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7F1C92-2767-A242-A60D-2ECEECC09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8562"/>
            <a:ext cx="2438400" cy="243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E63189-AFE9-EDFC-6864-E122B982DD8A}"/>
              </a:ext>
            </a:extLst>
          </p:cNvPr>
          <p:cNvSpPr txBox="1"/>
          <p:nvPr/>
        </p:nvSpPr>
        <p:spPr>
          <a:xfrm>
            <a:off x="838200" y="681038"/>
            <a:ext cx="10515600" cy="2747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127" tIns="437388" rIns="816127" bIns="149352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AU" sz="2100" kern="1200" dirty="0">
                <a:latin typeface="+mn-lt"/>
              </a:rPr>
              <a:t>Test parameters:</a:t>
            </a:r>
          </a:p>
          <a:p>
            <a:pPr marL="457200" lvl="2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AU" sz="2100" kern="1200" dirty="0">
                <a:latin typeface="+mn-lt"/>
              </a:rPr>
              <a:t>		1. Number of epochs (2 – 5)</a:t>
            </a:r>
          </a:p>
          <a:p>
            <a:pPr marL="685800" lvl="3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AU" sz="2100" kern="1200" dirty="0">
                <a:latin typeface="+mn-lt"/>
              </a:rPr>
              <a:t>		2. Learning rate (0.007 – 0.01)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AU" sz="2100" kern="1200" dirty="0">
                <a:latin typeface="+mn-lt"/>
              </a:rPr>
              <a:t>Yearly runs: 10 runs per combination of parameters set per year.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AU" sz="2100" dirty="0"/>
              <a:t>5-years aggregated runs: 2 sets of 10 runs using the best performing parameters in the yearly runs. </a:t>
            </a:r>
            <a:endParaRPr lang="en-AU" sz="2100" kern="1200" dirty="0">
              <a:latin typeface="+mn-lt"/>
            </a:endParaRP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AU" sz="2100" kern="12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FD777-80F5-5DCB-6D46-E179FA29BF8E}"/>
              </a:ext>
            </a:extLst>
          </p:cNvPr>
          <p:cNvSpPr txBox="1"/>
          <p:nvPr/>
        </p:nvSpPr>
        <p:spPr>
          <a:xfrm>
            <a:off x="892866" y="6317646"/>
            <a:ext cx="10406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Figure 2. Example of </a:t>
            </a:r>
            <a:r>
              <a:rPr lang="en-AU" sz="1600" dirty="0" err="1"/>
              <a:t>Eto</a:t>
            </a:r>
            <a:r>
              <a:rPr lang="en-AU" sz="1600" dirty="0"/>
              <a:t>  clustering maps for different dates</a:t>
            </a:r>
          </a:p>
        </p:txBody>
      </p:sp>
    </p:spTree>
    <p:extLst>
      <p:ext uri="{BB962C8B-B14F-4D97-AF65-F5344CB8AC3E}">
        <p14:creationId xmlns:p14="http://schemas.microsoft.com/office/powerpoint/2010/main" val="238720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F3E6-8C83-FB8F-5A8A-834216D5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71" y="117819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Remotely Sensed Data </a:t>
            </a:r>
            <a:r>
              <a:rPr lang="en-AU" sz="3600" dirty="0"/>
              <a:t>- </a:t>
            </a:r>
            <a:r>
              <a:rPr lang="en-US" sz="2800" dirty="0"/>
              <a:t>mesoscale numerical weather prediction</a:t>
            </a:r>
            <a:endParaRPr lang="en-AU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3E035B-DDA8-D3D6-D644-09E1104BE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608116"/>
              </p:ext>
            </p:extLst>
          </p:nvPr>
        </p:nvGraphicFramePr>
        <p:xfrm>
          <a:off x="625671" y="1362075"/>
          <a:ext cx="10515600" cy="263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692898C3-42B9-6C2B-2B88-33D1589AA7F5}"/>
              </a:ext>
            </a:extLst>
          </p:cNvPr>
          <p:cNvSpPr/>
          <p:nvPr/>
        </p:nvSpPr>
        <p:spPr>
          <a:xfrm rot="16200000" flipH="1">
            <a:off x="2445056" y="3016188"/>
            <a:ext cx="427487" cy="18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6562D4-A924-67DB-7A35-C6F89EFDF21F}"/>
              </a:ext>
            </a:extLst>
          </p:cNvPr>
          <p:cNvSpPr/>
          <p:nvPr/>
        </p:nvSpPr>
        <p:spPr>
          <a:xfrm>
            <a:off x="4640021" y="3401624"/>
            <a:ext cx="3319462" cy="13353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en-AU" dirty="0"/>
              <a:t>Clustering.</a:t>
            </a:r>
          </a:p>
          <a:p>
            <a:pPr marL="285750" indent="-285750">
              <a:buFontTx/>
              <a:buChar char="-"/>
            </a:pPr>
            <a:r>
              <a:rPr lang="en-AU" dirty="0"/>
              <a:t>Unsupervised ANN. </a:t>
            </a:r>
          </a:p>
          <a:p>
            <a:pPr marL="285750" indent="-285750">
              <a:buFontTx/>
              <a:buChar char="-"/>
            </a:pPr>
            <a:r>
              <a:rPr lang="en-AU" dirty="0"/>
              <a:t>Operator defined parameters.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4F20BE-63B5-75FE-176D-07A44ABF4204}"/>
              </a:ext>
            </a:extLst>
          </p:cNvPr>
          <p:cNvSpPr/>
          <p:nvPr/>
        </p:nvSpPr>
        <p:spPr>
          <a:xfrm>
            <a:off x="8282205" y="3368991"/>
            <a:ext cx="3241356" cy="8432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en-AU" dirty="0"/>
              <a:t>Repeatability.</a:t>
            </a:r>
          </a:p>
          <a:p>
            <a:pPr marL="285750" indent="-285750">
              <a:buFontTx/>
              <a:buChar char="-"/>
            </a:pPr>
            <a:r>
              <a:rPr lang="en-AU" dirty="0"/>
              <a:t>Cramer’s V index.</a:t>
            </a:r>
          </a:p>
          <a:p>
            <a:endParaRPr lang="en-AU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E13009-E457-241E-987D-6BA5DD1422AF}"/>
              </a:ext>
            </a:extLst>
          </p:cNvPr>
          <p:cNvSpPr/>
          <p:nvPr/>
        </p:nvSpPr>
        <p:spPr>
          <a:xfrm rot="16200000" flipH="1">
            <a:off x="9666239" y="3028248"/>
            <a:ext cx="427487" cy="18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E58DEC1-1F7B-2A24-7919-69D4766C6EA0}"/>
              </a:ext>
            </a:extLst>
          </p:cNvPr>
          <p:cNvSpPr/>
          <p:nvPr/>
        </p:nvSpPr>
        <p:spPr>
          <a:xfrm rot="16200000" flipH="1">
            <a:off x="6096006" y="3016188"/>
            <a:ext cx="427487" cy="180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074" name="Picture 2" descr="WRF Model Logo">
            <a:extLst>
              <a:ext uri="{FF2B5EF4-FFF2-40B4-BE49-F238E27FC236}">
                <a16:creationId xmlns:a16="http://schemas.microsoft.com/office/drawing/2014/main" id="{A73869EC-B7B0-6B03-8404-F3B52F184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-6571" r="42494" b="6571"/>
          <a:stretch/>
        </p:blipFill>
        <p:spPr bwMode="auto">
          <a:xfrm>
            <a:off x="4575677" y="5617210"/>
            <a:ext cx="5332794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94EA7B6-0B0E-125F-D46E-8DFA93D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24" y="5498546"/>
            <a:ext cx="1384437" cy="13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6C7383-7494-353C-4C54-88A1A7EA3D04}"/>
              </a:ext>
            </a:extLst>
          </p:cNvPr>
          <p:cNvSpPr txBox="1"/>
          <p:nvPr/>
        </p:nvSpPr>
        <p:spPr>
          <a:xfrm>
            <a:off x="946224" y="1551581"/>
            <a:ext cx="6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1.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9E7CDF-3285-D6C1-834F-DAE06418E345}"/>
              </a:ext>
            </a:extLst>
          </p:cNvPr>
          <p:cNvSpPr txBox="1"/>
          <p:nvPr/>
        </p:nvSpPr>
        <p:spPr>
          <a:xfrm>
            <a:off x="4429664" y="1612976"/>
            <a:ext cx="6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2.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DD5F07-4D91-21AC-6190-F9467917C945}"/>
              </a:ext>
            </a:extLst>
          </p:cNvPr>
          <p:cNvSpPr txBox="1"/>
          <p:nvPr/>
        </p:nvSpPr>
        <p:spPr>
          <a:xfrm>
            <a:off x="8028223" y="1612975"/>
            <a:ext cx="6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3.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C45AC8E-0DF2-ED37-72DA-035C6952759C}"/>
              </a:ext>
            </a:extLst>
          </p:cNvPr>
          <p:cNvSpPr/>
          <p:nvPr/>
        </p:nvSpPr>
        <p:spPr>
          <a:xfrm>
            <a:off x="1025562" y="3356778"/>
            <a:ext cx="3319462" cy="342142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5-Years data:    2017 – 2021</a:t>
            </a:r>
            <a:endParaRPr lang="en-A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Weather, Research and Forecasting model (WRF-ARW) 4.3. </a:t>
            </a:r>
            <a:endParaRPr lang="en-A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AU" dirty="0"/>
              <a:t>Re-analysed </a:t>
            </a: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0.25° Global Forecast System data (GFS; NOAA).</a:t>
            </a:r>
            <a:endParaRPr lang="en-AU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/>
              <a:t>3.3 km resolution.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Pre-process variables to PM equation.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Normalize.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32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5ABF08-BD49-841E-7FEF-7AC20C06D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59615"/>
              </p:ext>
            </p:extLst>
          </p:nvPr>
        </p:nvGraphicFramePr>
        <p:xfrm>
          <a:off x="838200" y="161924"/>
          <a:ext cx="10515600" cy="296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0787A4-8CB0-2393-BF90-51E9BD3C7C85}"/>
                  </a:ext>
                </a:extLst>
              </p:cNvPr>
              <p:cNvSpPr txBox="1"/>
              <p:nvPr/>
            </p:nvSpPr>
            <p:spPr>
              <a:xfrm>
                <a:off x="604007" y="2239740"/>
                <a:ext cx="10749793" cy="3857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8800" lvl="4" indent="0" algn="ctr">
                  <a:spcAft>
                    <a:spcPts val="1200"/>
                  </a:spcAft>
                  <a:buNone/>
                </a:pPr>
                <a:endParaRPr lang="en-AU" sz="2400" i="1" dirty="0">
                  <a:latin typeface="Cambria Math" panose="02040503050406030204" pitchFamily="18" charset="0"/>
                </a:endParaRPr>
              </a:p>
              <a:p>
                <a:pPr marL="1828800" lvl="4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Sup>
                                  <m:sSubSup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AU" sz="24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sSubSup>
                                      <m:sSubSupPr>
                                        <m:ctrlP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  <m:sup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b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nary>
                          </m:num>
                          <m:den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d>
                              <m:dPr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Sup>
                                  <m:sSubSup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en-AU" sz="1600" dirty="0"/>
                  <a:t>    	</a:t>
                </a:r>
                <a:r>
                  <a:rPr lang="en-AU" sz="2000" dirty="0"/>
                  <a:t>				</a:t>
                </a:r>
                <a:r>
                  <a:rPr lang="en-AU" dirty="0"/>
                  <a:t>(2)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kern="1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kern="10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i="1" kern="10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Cramer’s V-index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AU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grid size is grid side size for SOM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and SOM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AU" i="1" kern="100" dirty="0">
                    <a:ea typeface="Calibri" panose="020F0502020204030204" pitchFamily="34" charset="0"/>
                  </a:rPr>
                  <a:t> </a:t>
                </a:r>
                <a:r>
                  <a:rPr lang="en-AU" kern="100" dirty="0">
                    <a:ea typeface="Calibri" panose="020F0502020204030204" pitchFamily="34" charset="0"/>
                    <a:cs typeface="Calibri" panose="020F0502020204030204" pitchFamily="34" charset="0"/>
                  </a:rPr>
                  <a:t>respectively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number of members of class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in SOM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found in other classes of SOM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endParaRPr lang="en-AU" kern="100" dirty="0">
                  <a:effectLst/>
                  <a:ea typeface="Calibri" panose="020F050202020403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AU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number of members of class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in SOM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found in other classes of SOM </a:t>
                </a:r>
                <a14:m>
                  <m:oMath xmlns:m="http://schemas.openxmlformats.org/officeDocument/2006/math">
                    <m:r>
                      <a:rPr lang="en-AU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endParaRPr lang="en-AU" kern="100" dirty="0">
                  <a:effectLst/>
                  <a:ea typeface="Calibri" panose="020F050202020403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AU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N = training data sample size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 kern="10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lang="en-AU" b="0" i="1" kern="10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kern="100" dirty="0">
                    <a:effectLst/>
                    <a:ea typeface="Calibri" panose="020F0502020204030204" pitchFamily="34" charset="0"/>
                  </a:rPr>
                  <a:t> = Chi-squared</a:t>
                </a:r>
                <a:endParaRPr lang="en-AU" sz="700" kern="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0787A4-8CB0-2393-BF90-51E9BD3C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07" y="2239740"/>
                <a:ext cx="10749793" cy="3857787"/>
              </a:xfrm>
              <a:prstGeom prst="rect">
                <a:avLst/>
              </a:prstGeom>
              <a:blipFill>
                <a:blip r:embed="rId7"/>
                <a:stretch>
                  <a:fillRect l="-454" b="-1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F9D0B8-AB3A-CB8F-9CA1-EE33493BAC9A}"/>
                  </a:ext>
                </a:extLst>
              </p:cNvPr>
              <p:cNvSpPr txBox="1"/>
              <p:nvPr/>
            </p:nvSpPr>
            <p:spPr>
              <a:xfrm>
                <a:off x="5033291" y="6086166"/>
                <a:ext cx="6265946" cy="646331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A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𝛥</m:t>
                    </m:r>
                    <m:r>
                      <a:rPr lang="en-A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𝑄𝐸</m:t>
                    </m:r>
                    <m:r>
                      <a:rPr lang="en-A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&lt;0.00008 </m:t>
                    </m:r>
                  </m:oMath>
                </a14:m>
                <a:r>
                  <a:rPr lang="en-AU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A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𝛥</m:t>
                    </m:r>
                    <m:r>
                      <a:rPr lang="en-A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𝑇𝐸</m:t>
                    </m:r>
                    <m:r>
                      <a:rPr lang="en-A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&lt;0.004 </m:t>
                    </m:r>
                  </m:oMath>
                </a14:m>
                <a:r>
                  <a:rPr lang="en-AU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A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en-A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≥0.97</m:t>
                    </m:r>
                  </m:oMath>
                </a14:m>
                <a:r>
                  <a:rPr lang="en-AU" dirty="0"/>
                  <a:t>       (3)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F9D0B8-AB3A-CB8F-9CA1-EE33493BA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91" y="6086166"/>
                <a:ext cx="6265946" cy="646331"/>
              </a:xfrm>
              <a:prstGeom prst="rect">
                <a:avLst/>
              </a:prstGeom>
              <a:blipFill>
                <a:blip r:embed="rId8"/>
                <a:stretch>
                  <a:fillRect l="-678" t="-2703"/>
                </a:stretch>
              </a:blipFill>
              <a:ln w="28575"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48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445C-65F0-5105-FB5F-EB2DE6E3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815975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+mn-lt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8BAE-ED91-B1A6-10B3-46759637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75"/>
            <a:ext cx="105156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/>
              <a:t>Yearly results: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12 sets achieved the selection criteria (3) for all 10 runs (</a:t>
            </a:r>
            <a:r>
              <a:rPr lang="en-AU"/>
              <a:t>45 comparisons).</a:t>
            </a:r>
            <a:endParaRPr lang="en-A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/>
              <a:t>5-years aggregated results:</a:t>
            </a:r>
          </a:p>
          <a:p>
            <a:pPr lvl="1">
              <a:lnSpc>
                <a:spcPct val="107000"/>
              </a:lnSpc>
              <a:spcAft>
                <a:spcPts val="4200"/>
              </a:spcAft>
            </a:pPr>
            <a:r>
              <a:rPr lang="en-AU" dirty="0"/>
              <a:t>2 sets of 10 runs using number of epochs = 4 and learning rate = 0.00724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dirty="0"/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dirty="0"/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dirty="0"/>
          </a:p>
          <a:p>
            <a:pPr marL="457200" lvl="1" indent="0">
              <a:lnSpc>
                <a:spcPct val="107000"/>
              </a:lnSpc>
              <a:spcAft>
                <a:spcPts val="1800"/>
              </a:spcAft>
              <a:buNone/>
            </a:pPr>
            <a:endParaRPr lang="en-AU" sz="2000" dirty="0"/>
          </a:p>
          <a:p>
            <a:pPr lvl="1">
              <a:lnSpc>
                <a:spcPct val="107000"/>
              </a:lnSpc>
              <a:spcBef>
                <a:spcPts val="3600"/>
              </a:spcBef>
              <a:spcAft>
                <a:spcPts val="800"/>
              </a:spcAft>
            </a:pPr>
            <a:r>
              <a:rPr lang="en-AU" dirty="0"/>
              <a:t>9/9 </a:t>
            </a:r>
            <a:r>
              <a:rPr lang="en-AU" dirty="0"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𝐶𝑣 = 0.99</a:t>
            </a:r>
            <a:endParaRPr lang="en-AU" dirty="0"/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7786F72-CB77-269D-0545-997EDCBF07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024931"/>
                  </p:ext>
                </p:extLst>
              </p:nvPr>
            </p:nvGraphicFramePr>
            <p:xfrm>
              <a:off x="1620252" y="3812418"/>
              <a:ext cx="9304420" cy="17831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176802">
                      <a:extLst>
                        <a:ext uri="{9D8B030D-6E8A-4147-A177-3AD203B41FA5}">
                          <a16:colId xmlns:a16="http://schemas.microsoft.com/office/drawing/2014/main" val="2914861607"/>
                        </a:ext>
                      </a:extLst>
                    </a:gridCol>
                    <a:gridCol w="2234547">
                      <a:extLst>
                        <a:ext uri="{9D8B030D-6E8A-4147-A177-3AD203B41FA5}">
                          <a16:colId xmlns:a16="http://schemas.microsoft.com/office/drawing/2014/main" val="2232783511"/>
                        </a:ext>
                      </a:extLst>
                    </a:gridCol>
                    <a:gridCol w="2234547">
                      <a:extLst>
                        <a:ext uri="{9D8B030D-6E8A-4147-A177-3AD203B41FA5}">
                          <a16:colId xmlns:a16="http://schemas.microsoft.com/office/drawing/2014/main" val="1405969418"/>
                        </a:ext>
                      </a:extLst>
                    </a:gridCol>
                    <a:gridCol w="1829262">
                      <a:extLst>
                        <a:ext uri="{9D8B030D-6E8A-4147-A177-3AD203B41FA5}">
                          <a16:colId xmlns:a16="http://schemas.microsoft.com/office/drawing/2014/main" val="2759357424"/>
                        </a:ext>
                      </a:extLst>
                    </a:gridCol>
                    <a:gridCol w="1829262">
                      <a:extLst>
                        <a:ext uri="{9D8B030D-6E8A-4147-A177-3AD203B41FA5}">
                          <a16:colId xmlns:a16="http://schemas.microsoft.com/office/drawing/2014/main" val="1207735849"/>
                        </a:ext>
                      </a:extLst>
                    </a:gridCol>
                  </a:tblGrid>
                  <a:tr h="448201">
                    <a:tc>
                      <a:txBody>
                        <a:bodyPr/>
                        <a:lstStyle/>
                        <a:p>
                          <a:endParaRPr lang="en-AU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Set 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AU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Set 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AU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1580372"/>
                      </a:ext>
                    </a:extLst>
                  </a:tr>
                  <a:tr h="453335">
                    <a:tc>
                      <a:txBody>
                        <a:bodyPr/>
                        <a:lstStyle/>
                        <a:p>
                          <a:pPr algn="ctr"/>
                          <a:endParaRPr lang="en-AU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A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𝑄𝐸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A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𝑇𝐸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A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𝑄𝐸</m:t>
                                </m:r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AU" sz="24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𝑇𝐸</m:t>
                                </m:r>
                              </m:oMath>
                            </m:oMathPara>
                          </a14:m>
                          <a:endParaRPr lang="en-AU" sz="2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8223786"/>
                      </a:ext>
                    </a:extLst>
                  </a:tr>
                  <a:tr h="43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10/10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0.00008703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0.00046979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1406089"/>
                      </a:ext>
                    </a:extLst>
                  </a:tr>
                  <a:tr h="43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9/10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0.00007057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0.00005549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8813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7786F72-CB77-269D-0545-997EDCBF07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024931"/>
                  </p:ext>
                </p:extLst>
              </p:nvPr>
            </p:nvGraphicFramePr>
            <p:xfrm>
              <a:off x="1620252" y="3812418"/>
              <a:ext cx="9304420" cy="17831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176802">
                      <a:extLst>
                        <a:ext uri="{9D8B030D-6E8A-4147-A177-3AD203B41FA5}">
                          <a16:colId xmlns:a16="http://schemas.microsoft.com/office/drawing/2014/main" val="2914861607"/>
                        </a:ext>
                      </a:extLst>
                    </a:gridCol>
                    <a:gridCol w="2234547">
                      <a:extLst>
                        <a:ext uri="{9D8B030D-6E8A-4147-A177-3AD203B41FA5}">
                          <a16:colId xmlns:a16="http://schemas.microsoft.com/office/drawing/2014/main" val="2232783511"/>
                        </a:ext>
                      </a:extLst>
                    </a:gridCol>
                    <a:gridCol w="2234547">
                      <a:extLst>
                        <a:ext uri="{9D8B030D-6E8A-4147-A177-3AD203B41FA5}">
                          <a16:colId xmlns:a16="http://schemas.microsoft.com/office/drawing/2014/main" val="1405969418"/>
                        </a:ext>
                      </a:extLst>
                    </a:gridCol>
                    <a:gridCol w="1829262">
                      <a:extLst>
                        <a:ext uri="{9D8B030D-6E8A-4147-A177-3AD203B41FA5}">
                          <a16:colId xmlns:a16="http://schemas.microsoft.com/office/drawing/2014/main" val="2759357424"/>
                        </a:ext>
                      </a:extLst>
                    </a:gridCol>
                    <a:gridCol w="1829262">
                      <a:extLst>
                        <a:ext uri="{9D8B030D-6E8A-4147-A177-3AD203B41FA5}">
                          <a16:colId xmlns:a16="http://schemas.microsoft.com/office/drawing/2014/main" val="120773584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AU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Set 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AU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Set 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AU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15803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AU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589" t="-110667" r="-264033" b="-22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589" t="-110667" r="-164033" b="-22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7973" t="-110667" r="-100000" b="-22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9333" t="-110667" r="-333" b="-22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8223786"/>
                      </a:ext>
                    </a:extLst>
                  </a:tr>
                  <a:tr h="43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10/10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0.00008703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0.00046979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1406089"/>
                      </a:ext>
                    </a:extLst>
                  </a:tr>
                  <a:tr h="43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000" dirty="0"/>
                            <a:t>9/10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0.00007057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2000" b="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0.00005549</a:t>
                          </a:r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AU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88134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45277E-2EEA-A2AD-7C87-99F6C0588F28}"/>
              </a:ext>
            </a:extLst>
          </p:cNvPr>
          <p:cNvSpPr txBox="1"/>
          <p:nvPr/>
        </p:nvSpPr>
        <p:spPr>
          <a:xfrm>
            <a:off x="1890083" y="3436977"/>
            <a:ext cx="4707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effectLst/>
                <a:ea typeface="Calibri" panose="020F0502020204030204" pitchFamily="34" charset="0"/>
              </a:rPr>
              <a:t>Table 2. 5-years aggregated results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29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12375</TotalTime>
  <Words>877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Segoe UI</vt:lpstr>
      <vt:lpstr>Office Theme</vt:lpstr>
      <vt:lpstr>A new methodology for Standard Evapotranspiration classification over mesoscale regions:  Application and evaluation of SOM over remotely sensed data </vt:lpstr>
      <vt:lpstr>Standard Evapotranspiration (Eto)</vt:lpstr>
      <vt:lpstr>Meso-scale</vt:lpstr>
      <vt:lpstr>Remotely Sensed Data – meso-scale numerical weather prediction</vt:lpstr>
      <vt:lpstr>Remotely Sensed Data - mesoscale numerical weather prediction</vt:lpstr>
      <vt:lpstr>PowerPoint Presentation</vt:lpstr>
      <vt:lpstr>Remotely Sensed Data - mesoscale numerical weather prediction</vt:lpstr>
      <vt:lpstr>PowerPoint Presentation</vt:lpstr>
      <vt:lpstr>Results</vt:lpstr>
      <vt:lpstr>Conclusions</vt:lpstr>
      <vt:lpstr>Future research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methodology for Standard Evapotranspiration classification over mesoscale regions: Application and evaluation of SOM over remotely sensed data</dc:title>
  <dc:creator>Maria Jose Solis</dc:creator>
  <cp:lastModifiedBy>Maria Jose Solis</cp:lastModifiedBy>
  <cp:revision>67</cp:revision>
  <dcterms:created xsi:type="dcterms:W3CDTF">2022-05-06T00:11:09Z</dcterms:created>
  <dcterms:modified xsi:type="dcterms:W3CDTF">2022-05-27T20:26:31Z</dcterms:modified>
</cp:coreProperties>
</file>