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handoutMasterIdLst>
    <p:handoutMasterId r:id="rId17"/>
  </p:handoutMasterIdLst>
  <p:sldIdLst>
    <p:sldId id="256" r:id="rId2"/>
    <p:sldId id="298" r:id="rId3"/>
    <p:sldId id="258" r:id="rId4"/>
    <p:sldId id="299" r:id="rId5"/>
    <p:sldId id="260" r:id="rId6"/>
    <p:sldId id="295" r:id="rId7"/>
    <p:sldId id="267" r:id="rId8"/>
    <p:sldId id="277" r:id="rId9"/>
    <p:sldId id="263" r:id="rId10"/>
    <p:sldId id="294" r:id="rId11"/>
    <p:sldId id="291" r:id="rId12"/>
    <p:sldId id="290" r:id="rId13"/>
    <p:sldId id="292" r:id="rId14"/>
    <p:sldId id="279"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Роман Грачев" initials="РГ" lastIdx="3" clrIdx="0">
    <p:extLst>
      <p:ext uri="{19B8F6BF-5375-455C-9EA6-DF929625EA0E}">
        <p15:presenceInfo xmlns:p15="http://schemas.microsoft.com/office/powerpoint/2012/main" userId="0a02a5ffadbac5d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42" autoAdjust="0"/>
    <p:restoredTop sz="82815" autoAdjust="0"/>
  </p:normalViewPr>
  <p:slideViewPr>
    <p:cSldViewPr snapToGrid="0">
      <p:cViewPr>
        <p:scale>
          <a:sx n="75" d="100"/>
          <a:sy n="75" d="100"/>
        </p:scale>
        <p:origin x="1491" y="123"/>
      </p:cViewPr>
      <p:guideLst/>
    </p:cSldViewPr>
  </p:slideViewPr>
  <p:notesTextViewPr>
    <p:cViewPr>
      <p:scale>
        <a:sx n="1" d="1"/>
        <a:sy n="1" d="1"/>
      </p:scale>
      <p:origin x="0" y="0"/>
    </p:cViewPr>
  </p:notesTextViewPr>
  <p:notesViewPr>
    <p:cSldViewPr snapToGrid="0">
      <p:cViewPr varScale="1">
        <p:scale>
          <a:sx n="72" d="100"/>
          <a:sy n="72" d="100"/>
        </p:scale>
        <p:origin x="3520"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412055D6-C37D-424D-A461-6337C4E00E6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a:extLst>
              <a:ext uri="{FF2B5EF4-FFF2-40B4-BE49-F238E27FC236}">
                <a16:creationId xmlns:a16="http://schemas.microsoft.com/office/drawing/2014/main" id="{DA16CFD1-55F5-4F87-8B77-628440D2C12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B93115-D54A-4CAB-B5B6-381BDE79D39F}" type="datetimeFigureOut">
              <a:rPr lang="ru-RU" smtClean="0"/>
              <a:t>24.05.2022</a:t>
            </a:fld>
            <a:endParaRPr lang="ru-RU"/>
          </a:p>
        </p:txBody>
      </p:sp>
      <p:sp>
        <p:nvSpPr>
          <p:cNvPr id="4" name="Нижний колонтитул 3">
            <a:extLst>
              <a:ext uri="{FF2B5EF4-FFF2-40B4-BE49-F238E27FC236}">
                <a16:creationId xmlns:a16="http://schemas.microsoft.com/office/drawing/2014/main" id="{63639F30-E004-4735-B1A3-DF3E1D793DF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a:extLst>
              <a:ext uri="{FF2B5EF4-FFF2-40B4-BE49-F238E27FC236}">
                <a16:creationId xmlns:a16="http://schemas.microsoft.com/office/drawing/2014/main" id="{A04574B1-106F-4648-9AE2-2900A96B93A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160D9B0-2955-4DCE-82E4-295F0E295703}" type="slidenum">
              <a:rPr lang="ru-RU" smtClean="0"/>
              <a:t>‹#›</a:t>
            </a:fld>
            <a:endParaRPr lang="ru-RU"/>
          </a:p>
        </p:txBody>
      </p:sp>
    </p:spTree>
    <p:extLst>
      <p:ext uri="{BB962C8B-B14F-4D97-AF65-F5344CB8AC3E}">
        <p14:creationId xmlns:p14="http://schemas.microsoft.com/office/powerpoint/2010/main" val="339674155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393E31-E7D0-4C6F-B25C-9F2810B35EB5}" type="datetimeFigureOut">
              <a:rPr lang="ru-RU" smtClean="0"/>
              <a:t>24.05.2022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B673C5-7FB5-46FF-B3A1-2C909E6B1428}" type="slidenum">
              <a:rPr lang="ru-RU" smtClean="0"/>
              <a:t>‹#›</a:t>
            </a:fld>
            <a:endParaRPr lang="ru-RU"/>
          </a:p>
        </p:txBody>
      </p:sp>
    </p:spTree>
    <p:extLst>
      <p:ext uri="{BB962C8B-B14F-4D97-AF65-F5344CB8AC3E}">
        <p14:creationId xmlns:p14="http://schemas.microsoft.com/office/powerpoint/2010/main" val="280873593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buNone/>
            </a:pPr>
            <a:r>
              <a:rPr lang="en-US" dirty="0"/>
              <a:t>I would like to begin by thanking you for this opportunity to present my report. This is my first speech in English longer than 5 minutes, I hope I will be able to convey my results, my thoughts clearly. I will do my best.</a:t>
            </a:r>
            <a:endParaRPr lang="ru-RU" dirty="0"/>
          </a:p>
        </p:txBody>
      </p:sp>
      <p:sp>
        <p:nvSpPr>
          <p:cNvPr id="4" name="Нижний колонтитул 3"/>
          <p:cNvSpPr>
            <a:spLocks noGrp="1"/>
          </p:cNvSpPr>
          <p:nvPr>
            <p:ph type="ftr" sz="quarter" idx="4"/>
          </p:nvPr>
        </p:nvSpPr>
        <p:spPr/>
        <p:txBody>
          <a:bodyPr/>
          <a:lstStyle/>
          <a:p>
            <a:endParaRPr lang="ru-RU" dirty="0"/>
          </a:p>
        </p:txBody>
      </p:sp>
      <p:sp>
        <p:nvSpPr>
          <p:cNvPr id="5" name="Номер слайда 4"/>
          <p:cNvSpPr>
            <a:spLocks noGrp="1"/>
          </p:cNvSpPr>
          <p:nvPr>
            <p:ph type="sldNum" sz="quarter" idx="5"/>
          </p:nvPr>
        </p:nvSpPr>
        <p:spPr/>
        <p:txBody>
          <a:bodyPr/>
          <a:lstStyle/>
          <a:p>
            <a:fld id="{B5B673C5-7FB5-46FF-B3A1-2C909E6B1428}" type="slidenum">
              <a:rPr lang="ru-RU" smtClean="0"/>
              <a:t>1</a:t>
            </a:fld>
            <a:endParaRPr lang="ru-RU" dirty="0"/>
          </a:p>
        </p:txBody>
      </p:sp>
    </p:spTree>
    <p:extLst>
      <p:ext uri="{BB962C8B-B14F-4D97-AF65-F5344CB8AC3E}">
        <p14:creationId xmlns:p14="http://schemas.microsoft.com/office/powerpoint/2010/main" val="631688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a:r>
              <a:rPr lang="en-US" sz="1800" b="0" i="0" u="none" strike="noStrike" baseline="0" dirty="0">
                <a:latin typeface="TimesNewRomanPS"/>
              </a:rPr>
              <a:t>On this slide, you can see the dependence of the blocking spectrum in the initial state (blue color) in comparison with the spectrum of blocking temperatures after annealing (pink color). The blue color shows their intersection</a:t>
            </a:r>
            <a:r>
              <a:rPr lang="ru-RU" sz="1800" b="0" i="0" u="none" strike="noStrike" baseline="0" dirty="0">
                <a:latin typeface="TimesNewRomanPS"/>
              </a:rPr>
              <a:t>.</a:t>
            </a:r>
          </a:p>
          <a:p>
            <a:pPr algn="l"/>
            <a:endParaRPr lang="ru-RU" sz="1800" b="0" i="0" u="none" strike="noStrike" baseline="0" dirty="0">
              <a:latin typeface="TimesNewRomanPS"/>
            </a:endParaRPr>
          </a:p>
          <a:p>
            <a:pPr algn="l"/>
            <a:r>
              <a:rPr lang="ru-RU" sz="1800" b="0" i="0" u="none" strike="noStrike" baseline="0" dirty="0">
                <a:latin typeface="TimesNewRomanPS"/>
              </a:rPr>
              <a:t>1.</a:t>
            </a:r>
            <a:r>
              <a:rPr lang="en-US" sz="1800" b="0" i="0" u="none" strike="noStrike" baseline="0" dirty="0">
                <a:latin typeface="TimesNewRomanPS"/>
              </a:rPr>
              <a:t>As can be seen from the figure, even after a short annealing for 12 hours at a temperature of 260, a magnetization with high blocking temperatures(450-460 degrees Celsius) is formed</a:t>
            </a:r>
            <a:endParaRPr lang="ru-RU" sz="1800" b="0" i="0" u="none" strike="noStrike" baseline="0" dirty="0">
              <a:latin typeface="TimesNewRomanPS"/>
            </a:endParaRPr>
          </a:p>
          <a:p>
            <a:pPr algn="l"/>
            <a:r>
              <a:rPr lang="en-US" sz="1800" b="0" i="0" u="none" strike="noStrike" baseline="0" dirty="0">
                <a:latin typeface="TimesNewRomanPS"/>
              </a:rPr>
              <a:t>2. With the annealing time increases, the breadth of the blocking temperature spectrum decreases, it will become narrower, which is consistent with a recent publication [Fabian </a:t>
            </a:r>
            <a:r>
              <a:rPr lang="en-US" sz="1800" b="0" i="0" u="none" strike="noStrike" baseline="0" dirty="0" err="1">
                <a:latin typeface="TimesNewRomanPS"/>
              </a:rPr>
              <a:t>Scherbakov</a:t>
            </a:r>
            <a:r>
              <a:rPr lang="en-US" sz="1800" b="0" i="0" u="none" strike="noStrike" baseline="0" dirty="0">
                <a:latin typeface="TimesNewRomanPS"/>
              </a:rPr>
              <a:t> 2020]</a:t>
            </a:r>
          </a:p>
          <a:p>
            <a:pPr algn="l"/>
            <a:r>
              <a:rPr lang="en-US" sz="1800" b="0" i="0" u="none" strike="noStrike" baseline="0" dirty="0">
                <a:latin typeface="TimesNewRomanPS"/>
              </a:rPr>
              <a:t>There is a strongly oxidized shell(or rim) and a not significantly less oxidized core. As the defectiveness of the titanomagnetite increases during annealing, this inhomogeneity is smoothed out</a:t>
            </a:r>
            <a:endParaRPr lang="ru-RU" sz="1800" b="0" i="0" u="none" strike="noStrike" baseline="0" dirty="0">
              <a:latin typeface="TimesNewRomanPS"/>
            </a:endParaRPr>
          </a:p>
          <a:p>
            <a:pPr algn="l"/>
            <a:endParaRPr lang="ru-RU" sz="1800" b="0" i="0" u="none" strike="noStrike" baseline="0" dirty="0">
              <a:latin typeface="TimesNewRomanPS"/>
            </a:endParaRPr>
          </a:p>
        </p:txBody>
      </p:sp>
      <p:sp>
        <p:nvSpPr>
          <p:cNvPr id="4" name="Нижний колонтитул 3"/>
          <p:cNvSpPr>
            <a:spLocks noGrp="1"/>
          </p:cNvSpPr>
          <p:nvPr>
            <p:ph type="ftr" sz="quarter" idx="4"/>
          </p:nvPr>
        </p:nvSpPr>
        <p:spPr/>
        <p:txBody>
          <a:bodyPr/>
          <a:lstStyle/>
          <a:p>
            <a:endParaRPr lang="ru-RU"/>
          </a:p>
        </p:txBody>
      </p:sp>
      <p:sp>
        <p:nvSpPr>
          <p:cNvPr id="5" name="Номер слайда 4"/>
          <p:cNvSpPr>
            <a:spLocks noGrp="1"/>
          </p:cNvSpPr>
          <p:nvPr>
            <p:ph type="sldNum" sz="quarter" idx="5"/>
          </p:nvPr>
        </p:nvSpPr>
        <p:spPr/>
        <p:txBody>
          <a:bodyPr/>
          <a:lstStyle/>
          <a:p>
            <a:fld id="{B5B673C5-7FB5-46FF-B3A1-2C909E6B1428}" type="slidenum">
              <a:rPr lang="ru-RU" smtClean="0"/>
              <a:t>10</a:t>
            </a:fld>
            <a:endParaRPr lang="ru-RU"/>
          </a:p>
        </p:txBody>
      </p:sp>
    </p:spTree>
    <p:extLst>
      <p:ext uri="{BB962C8B-B14F-4D97-AF65-F5344CB8AC3E}">
        <p14:creationId xmlns:p14="http://schemas.microsoft.com/office/powerpoint/2010/main" val="4086929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samples annealed in a magnetic field parallel  to the TRM the </a:t>
            </a:r>
            <a:r>
              <a:rPr lang="en-US" dirty="0" err="1"/>
              <a:t>paleointensity</a:t>
            </a:r>
            <a:r>
              <a:rPr lang="en-US" dirty="0"/>
              <a:t> was determined by the Tellier Coe method with check points procedure</a:t>
            </a:r>
            <a:r>
              <a:rPr lang="ru-RU" dirty="0"/>
              <a:t>. </a:t>
            </a:r>
            <a:r>
              <a:rPr lang="en-US" dirty="0"/>
              <a:t>The experiment was conducted in an argon atmosphere</a:t>
            </a:r>
            <a:r>
              <a:rPr lang="ru-RU" dirty="0"/>
              <a:t>. </a:t>
            </a:r>
            <a:r>
              <a:rPr lang="en-US" dirty="0"/>
              <a:t>According to the results of the experiment, Arai Nagata diagrams were constructed</a:t>
            </a:r>
            <a:r>
              <a:rPr lang="ru-RU" dirty="0"/>
              <a:t> </a:t>
            </a:r>
            <a:r>
              <a:rPr lang="en-US" dirty="0"/>
              <a:t>I should immediately note that the quality of the results obtained in these states was pleasantly surprised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For all annealing times, a break</a:t>
            </a:r>
            <a:r>
              <a:rPr lang="ru-RU" dirty="0"/>
              <a:t> </a:t>
            </a:r>
            <a:r>
              <a:rPr lang="en-US" dirty="0"/>
              <a:t>on Arai-Nagata diagram can be noted at a temperature of 360-380 degrees Celsius. This break splits the diagonal into two linear sections. The first of which allows us to determine the </a:t>
            </a:r>
            <a:r>
              <a:rPr lang="en-US" dirty="0" err="1"/>
              <a:t>paleointensivity</a:t>
            </a:r>
            <a:r>
              <a:rPr lang="en-US" dirty="0"/>
              <a:t> corresponding to modern quality criteria</a:t>
            </a:r>
            <a:endParaRPr lang="ru-RU"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The value of the </a:t>
            </a:r>
            <a:r>
              <a:rPr lang="en-US" dirty="0" err="1"/>
              <a:t>paleointensivity</a:t>
            </a:r>
            <a:r>
              <a:rPr lang="en-US" dirty="0"/>
              <a:t> was close to the laboratory value of the field, which indicates that the </a:t>
            </a:r>
            <a:r>
              <a:rPr lang="en-US" dirty="0" err="1"/>
              <a:t>paleointensivity</a:t>
            </a:r>
            <a:r>
              <a:rPr lang="en-US" dirty="0"/>
              <a:t> for single-phase oxidized titanomagnetite was determined correctly. This is the case for all annealing times and, accordingly, the degrees of oxidation of </a:t>
            </a:r>
            <a:r>
              <a:rPr lang="en-US" dirty="0" err="1"/>
              <a:t>titanomagnetium</a:t>
            </a:r>
            <a:r>
              <a:rPr lang="en-US" dirty="0"/>
              <a:t>, except for t=1300 hours</a:t>
            </a:r>
            <a:endParaRPr lang="ru-RU"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the second linear section is characterized by a much lower slope, but there are not enough points to get a high-quality result</a:t>
            </a:r>
            <a:endParaRPr lang="ru-RU" dirty="0"/>
          </a:p>
          <a:p>
            <a:endParaRPr lang="ru-RU" dirty="0"/>
          </a:p>
        </p:txBody>
      </p:sp>
      <p:sp>
        <p:nvSpPr>
          <p:cNvPr id="4" name="Нижний колонтитул 3"/>
          <p:cNvSpPr>
            <a:spLocks noGrp="1"/>
          </p:cNvSpPr>
          <p:nvPr>
            <p:ph type="ftr" sz="quarter" idx="4"/>
          </p:nvPr>
        </p:nvSpPr>
        <p:spPr/>
        <p:txBody>
          <a:bodyPr/>
          <a:lstStyle/>
          <a:p>
            <a:endParaRPr lang="ru-RU"/>
          </a:p>
        </p:txBody>
      </p:sp>
      <p:sp>
        <p:nvSpPr>
          <p:cNvPr id="5" name="Номер слайда 4"/>
          <p:cNvSpPr>
            <a:spLocks noGrp="1"/>
          </p:cNvSpPr>
          <p:nvPr>
            <p:ph type="sldNum" sz="quarter" idx="5"/>
          </p:nvPr>
        </p:nvSpPr>
        <p:spPr/>
        <p:txBody>
          <a:bodyPr/>
          <a:lstStyle/>
          <a:p>
            <a:fld id="{B5B673C5-7FB5-46FF-B3A1-2C909E6B1428}" type="slidenum">
              <a:rPr lang="ru-RU" smtClean="0"/>
              <a:t>11</a:t>
            </a:fld>
            <a:endParaRPr lang="ru-RU"/>
          </a:p>
        </p:txBody>
      </p:sp>
    </p:spTree>
    <p:extLst>
      <p:ext uri="{BB962C8B-B14F-4D97-AF65-F5344CB8AC3E}">
        <p14:creationId xmlns:p14="http://schemas.microsoft.com/office/powerpoint/2010/main" val="886052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For samples annealed in a magnetic field perpendicular to the TRM the paleointensity was determined by the Tellier Coe method with check points</a:t>
            </a:r>
            <a:endParaRPr lang="ru-RU" dirty="0"/>
          </a:p>
          <a:p>
            <a:r>
              <a:rPr lang="ru-RU" dirty="0"/>
              <a:t>1. </a:t>
            </a:r>
            <a:r>
              <a:rPr lang="en-US" dirty="0"/>
              <a:t>As in the case of pre-existing states, for all annealing times, a break</a:t>
            </a:r>
            <a:r>
              <a:rPr lang="ru-RU" dirty="0"/>
              <a:t> </a:t>
            </a:r>
            <a:r>
              <a:rPr lang="en-US" dirty="0"/>
              <a:t>on Arai-Nagata diagram can be noted at a temperature of 360-380 degrees Celsius. </a:t>
            </a:r>
            <a:endParaRPr lang="ru-RU" dirty="0"/>
          </a:p>
          <a:p>
            <a:r>
              <a:rPr lang="ru-RU" dirty="0"/>
              <a:t> </a:t>
            </a:r>
          </a:p>
          <a:p>
            <a:r>
              <a:rPr lang="ru-RU" dirty="0"/>
              <a:t>2. </a:t>
            </a:r>
            <a:r>
              <a:rPr lang="en-US" dirty="0"/>
              <a:t>the quality of the result for samples annealed in the magnetic field is approximately the same, but the calculated values of the </a:t>
            </a:r>
            <a:r>
              <a:rPr lang="en-US" dirty="0" err="1"/>
              <a:t>paleointensivity</a:t>
            </a:r>
            <a:r>
              <a:rPr lang="en-US" dirty="0"/>
              <a:t> did not coincide with the laboratory value of the magnetic field. The coincidence took place only for one annealing time and was apparently random</a:t>
            </a:r>
            <a:endParaRPr lang="ru-RU" dirty="0"/>
          </a:p>
          <a:p>
            <a:endParaRPr lang="ru-RU" dirty="0"/>
          </a:p>
          <a:p>
            <a:r>
              <a:rPr lang="ru-RU" dirty="0"/>
              <a:t>3.</a:t>
            </a:r>
            <a:r>
              <a:rPr lang="en-US" dirty="0"/>
              <a:t> In general, it can be noted that the value of the </a:t>
            </a:r>
            <a:r>
              <a:rPr lang="en-US" dirty="0" err="1"/>
              <a:t>paleointensivity</a:t>
            </a:r>
            <a:r>
              <a:rPr lang="en-US" dirty="0"/>
              <a:t> determined from single-phase oxidized titanomagnetite below the Curie temperature is much closer to the true value, as opposed to if the oxidation occurred at a temperature above the Curie temperature. In the literature, there is a significant (several times) underestimation of </a:t>
            </a:r>
            <a:r>
              <a:rPr lang="en-US" dirty="0" err="1"/>
              <a:t>paleointensivity</a:t>
            </a:r>
            <a:endParaRPr lang="ru-RU" dirty="0"/>
          </a:p>
          <a:p>
            <a:endParaRPr lang="ru-RU" dirty="0"/>
          </a:p>
          <a:p>
            <a:r>
              <a:rPr lang="ru-RU" dirty="0"/>
              <a:t>4. </a:t>
            </a:r>
            <a:r>
              <a:rPr lang="en-US" dirty="0"/>
              <a:t>It is possible that the key to success was precisely these experiments-conducting the Tellier-Coe procedure in an argon atmosphere, at a low partial pressure of oxygen. And although in this case the homogenization of titanomagnetite is inevitable, it takes place at temperatures higher(about 450 and higher) than the oxidative decomposition observed during the Tellier experiment in air at significantly lower temperatures</a:t>
            </a:r>
            <a:endParaRPr lang="ru-RU" dirty="0"/>
          </a:p>
          <a:p>
            <a:endParaRPr lang="ru-RU" dirty="0"/>
          </a:p>
        </p:txBody>
      </p:sp>
      <p:sp>
        <p:nvSpPr>
          <p:cNvPr id="4" name="Нижний колонтитул 3"/>
          <p:cNvSpPr>
            <a:spLocks noGrp="1"/>
          </p:cNvSpPr>
          <p:nvPr>
            <p:ph type="ftr" sz="quarter" idx="4"/>
          </p:nvPr>
        </p:nvSpPr>
        <p:spPr/>
        <p:txBody>
          <a:bodyPr/>
          <a:lstStyle/>
          <a:p>
            <a:endParaRPr lang="ru-RU"/>
          </a:p>
        </p:txBody>
      </p:sp>
      <p:sp>
        <p:nvSpPr>
          <p:cNvPr id="5" name="Номер слайда 4"/>
          <p:cNvSpPr>
            <a:spLocks noGrp="1"/>
          </p:cNvSpPr>
          <p:nvPr>
            <p:ph type="sldNum" sz="quarter" idx="5"/>
          </p:nvPr>
        </p:nvSpPr>
        <p:spPr/>
        <p:txBody>
          <a:bodyPr/>
          <a:lstStyle/>
          <a:p>
            <a:fld id="{B5B673C5-7FB5-46FF-B3A1-2C909E6B1428}" type="slidenum">
              <a:rPr lang="ru-RU" smtClean="0"/>
              <a:t>12</a:t>
            </a:fld>
            <a:endParaRPr lang="ru-RU"/>
          </a:p>
        </p:txBody>
      </p:sp>
    </p:spTree>
    <p:extLst>
      <p:ext uri="{BB962C8B-B14F-4D97-AF65-F5344CB8AC3E}">
        <p14:creationId xmlns:p14="http://schemas.microsoft.com/office/powerpoint/2010/main" val="182846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ижний колонтитул 3"/>
          <p:cNvSpPr>
            <a:spLocks noGrp="1"/>
          </p:cNvSpPr>
          <p:nvPr>
            <p:ph type="ftr" sz="quarter" idx="4"/>
          </p:nvPr>
        </p:nvSpPr>
        <p:spPr/>
        <p:txBody>
          <a:bodyPr/>
          <a:lstStyle/>
          <a:p>
            <a:endParaRPr lang="ru-RU"/>
          </a:p>
        </p:txBody>
      </p:sp>
      <p:sp>
        <p:nvSpPr>
          <p:cNvPr id="5" name="Номер слайда 4"/>
          <p:cNvSpPr>
            <a:spLocks noGrp="1"/>
          </p:cNvSpPr>
          <p:nvPr>
            <p:ph type="sldNum" sz="quarter" idx="5"/>
          </p:nvPr>
        </p:nvSpPr>
        <p:spPr/>
        <p:txBody>
          <a:bodyPr/>
          <a:lstStyle/>
          <a:p>
            <a:fld id="{B5B673C5-7FB5-46FF-B3A1-2C909E6B1428}" type="slidenum">
              <a:rPr lang="ru-RU" smtClean="0"/>
              <a:t>13</a:t>
            </a:fld>
            <a:endParaRPr lang="ru-RU"/>
          </a:p>
        </p:txBody>
      </p:sp>
    </p:spTree>
    <p:extLst>
      <p:ext uri="{BB962C8B-B14F-4D97-AF65-F5344CB8AC3E}">
        <p14:creationId xmlns:p14="http://schemas.microsoft.com/office/powerpoint/2010/main" val="1918151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228600" indent="-228600">
              <a:buAutoNum type="arabicPeriod"/>
            </a:pPr>
            <a:r>
              <a:rPr lang="en-US" dirty="0"/>
              <a:t>Its well known one of The main carriers of the natural </a:t>
            </a:r>
            <a:r>
              <a:rPr lang="en-US" dirty="0" err="1"/>
              <a:t>remanement</a:t>
            </a:r>
            <a:r>
              <a:rPr lang="en-US" dirty="0"/>
              <a:t> magnetization (NRM) of igneous rocks</a:t>
            </a:r>
            <a:r>
              <a:rPr lang="ru-RU" dirty="0"/>
              <a:t> —</a:t>
            </a:r>
            <a:r>
              <a:rPr lang="en-US" dirty="0"/>
              <a:t> titanomagnetites (TM) – are not thermodynamically stable in the conditions of the earth's surface. </a:t>
            </a:r>
            <a:endParaRPr lang="ru-RU" dirty="0"/>
          </a:p>
          <a:p>
            <a:pPr marL="0" indent="0">
              <a:buNone/>
            </a:pPr>
            <a:r>
              <a:rPr lang="en-US" dirty="0"/>
              <a:t>This leads not only to the destruction of the primary magnetization, which stores information about the evolution of the ancient magnetic field of the Earth, but also to the creation of secondary magnetization of different genesis, for example VRM, CRM and others</a:t>
            </a:r>
            <a:r>
              <a:rPr lang="ru-RU" dirty="0"/>
              <a:t>. </a:t>
            </a:r>
            <a:r>
              <a:rPr lang="en-US" dirty="0"/>
              <a:t>Of all the processes that can undergo during the life of a titanomagnetite, single - phase oxidation has been studied in sufficient details.</a:t>
            </a:r>
          </a:p>
          <a:p>
            <a:pPr marL="0" indent="0">
              <a:buNone/>
            </a:pPr>
            <a:r>
              <a:rPr lang="en-US" dirty="0"/>
              <a:t>2. Titanomagnetite is a solid solution of magnetite and </a:t>
            </a:r>
            <a:r>
              <a:rPr lang="en-US" dirty="0" err="1"/>
              <a:t>ulvoshpinel</a:t>
            </a:r>
            <a:r>
              <a:rPr lang="en-US" dirty="0"/>
              <a:t>. When titanomagnetite is oxidized, a cation deficient titanomaghemite is formed</a:t>
            </a:r>
            <a:r>
              <a:rPr lang="ru-RU" dirty="0"/>
              <a:t>.</a:t>
            </a:r>
            <a:r>
              <a:rPr lang="en-US" dirty="0"/>
              <a:t> The single-phase oxidation reaction is characterized by a reaction of this form, where Z is the degree of single-phase oxidation</a:t>
            </a:r>
          </a:p>
          <a:p>
            <a:pPr marL="0" indent="0">
              <a:buNone/>
            </a:pPr>
            <a:r>
              <a:rPr lang="en-US" dirty="0"/>
              <a:t>3. The kinetics of single-phase oxidation has been considered in many papers and is described by the </a:t>
            </a:r>
            <a:r>
              <a:rPr lang="en-US" dirty="0" err="1"/>
              <a:t>Arenius</a:t>
            </a:r>
            <a:r>
              <a:rPr lang="en-US" dirty="0"/>
              <a:t> equation. In the article </a:t>
            </a:r>
            <a:r>
              <a:rPr lang="en-US" dirty="0" err="1"/>
              <a:t>Gapeev</a:t>
            </a:r>
            <a:r>
              <a:rPr lang="en-US" dirty="0"/>
              <a:t> </a:t>
            </a:r>
            <a:r>
              <a:rPr lang="en-US" dirty="0" err="1"/>
              <a:t>Gribov</a:t>
            </a:r>
            <a:r>
              <a:rPr lang="en-US" dirty="0"/>
              <a:t>, the values of the activation energy were obtained depending on the </a:t>
            </a:r>
            <a:r>
              <a:rPr lang="en-US" dirty="0" err="1"/>
              <a:t>ulvospinel</a:t>
            </a:r>
            <a:r>
              <a:rPr lang="en-US" dirty="0"/>
              <a:t> content in titanomagnetite</a:t>
            </a:r>
            <a:r>
              <a:rPr lang="ru-RU" dirty="0"/>
              <a:t>. </a:t>
            </a:r>
            <a:r>
              <a:rPr lang="en-US" dirty="0"/>
              <a:t>With an increase in the titanium content in the titanomagnetite, the activation energy on the contrary decreases</a:t>
            </a:r>
            <a:r>
              <a:rPr lang="ru-RU" dirty="0"/>
              <a:t>.</a:t>
            </a:r>
            <a:endParaRPr lang="en-US" dirty="0"/>
          </a:p>
          <a:p>
            <a:pPr marL="228600" indent="-228600">
              <a:buAutoNum type="arabicPeriod"/>
            </a:pPr>
            <a:endParaRPr lang="en-US" dirty="0"/>
          </a:p>
          <a:p>
            <a:pPr marL="228600" indent="-228600">
              <a:buAutoNum type="arabicPeriod"/>
            </a:pPr>
            <a:endParaRPr lang="ru-RU" dirty="0"/>
          </a:p>
        </p:txBody>
      </p:sp>
      <p:sp>
        <p:nvSpPr>
          <p:cNvPr id="4" name="Нижний колонтитул 3"/>
          <p:cNvSpPr>
            <a:spLocks noGrp="1"/>
          </p:cNvSpPr>
          <p:nvPr>
            <p:ph type="ftr" sz="quarter" idx="4"/>
          </p:nvPr>
        </p:nvSpPr>
        <p:spPr/>
        <p:txBody>
          <a:bodyPr/>
          <a:lstStyle/>
          <a:p>
            <a:endParaRPr lang="ru-RU"/>
          </a:p>
        </p:txBody>
      </p:sp>
      <p:sp>
        <p:nvSpPr>
          <p:cNvPr id="5" name="Номер слайда 4"/>
          <p:cNvSpPr>
            <a:spLocks noGrp="1"/>
          </p:cNvSpPr>
          <p:nvPr>
            <p:ph type="sldNum" sz="quarter" idx="5"/>
          </p:nvPr>
        </p:nvSpPr>
        <p:spPr/>
        <p:txBody>
          <a:bodyPr/>
          <a:lstStyle/>
          <a:p>
            <a:fld id="{B5B673C5-7FB5-46FF-B3A1-2C909E6B1428}" type="slidenum">
              <a:rPr lang="ru-RU" smtClean="0"/>
              <a:t>2</a:t>
            </a:fld>
            <a:endParaRPr lang="ru-RU"/>
          </a:p>
        </p:txBody>
      </p:sp>
    </p:spTree>
    <p:extLst>
      <p:ext uri="{BB962C8B-B14F-4D97-AF65-F5344CB8AC3E}">
        <p14:creationId xmlns:p14="http://schemas.microsoft.com/office/powerpoint/2010/main" val="4062511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228600" indent="-228600">
              <a:buAutoNum type="arabicPeriod"/>
            </a:pPr>
            <a:r>
              <a:rPr lang="en-US" dirty="0"/>
              <a:t>According to the work [</a:t>
            </a:r>
            <a:r>
              <a:rPr lang="en-US" dirty="0" err="1"/>
              <a:t>Bleil</a:t>
            </a:r>
            <a:r>
              <a:rPr lang="en-US" dirty="0"/>
              <a:t>, Petersen 1983] low-temperature oxidation</a:t>
            </a:r>
            <a:r>
              <a:rPr lang="ru-RU" dirty="0"/>
              <a:t> </a:t>
            </a:r>
            <a:r>
              <a:rPr lang="en-US" dirty="0"/>
              <a:t>is main reason of a decrease of NRM  of the ocean floor basalts</a:t>
            </a:r>
            <a:r>
              <a:rPr lang="ru-RU" dirty="0"/>
              <a:t> </a:t>
            </a:r>
            <a:r>
              <a:rPr lang="en-US" dirty="0"/>
              <a:t>with its increasing age during first 10-20 million years. </a:t>
            </a:r>
          </a:p>
          <a:p>
            <a:pPr marL="0" indent="0">
              <a:buNone/>
            </a:pPr>
            <a:r>
              <a:rPr lang="en-US" dirty="0"/>
              <a:t>2. The mechanism underlying the sea floor oxidation of titanomagnetite is Fe-migration out of the spinel lattice. Titanium is not affected by this migration process. </a:t>
            </a:r>
          </a:p>
          <a:p>
            <a:pPr marL="0" indent="0">
              <a:buNone/>
            </a:pPr>
            <a:r>
              <a:rPr lang="en-US" dirty="0"/>
              <a:t>In this case the Fe/</a:t>
            </a:r>
            <a:r>
              <a:rPr lang="en-US" dirty="0" err="1"/>
              <a:t>Ti</a:t>
            </a:r>
            <a:r>
              <a:rPr lang="en-US" dirty="0"/>
              <a:t> ratio in the spinel lattice should decrease</a:t>
            </a:r>
            <a:endParaRPr lang="ru-RU" dirty="0"/>
          </a:p>
          <a:p>
            <a:pPr marL="0" indent="0">
              <a:buNone/>
            </a:pPr>
            <a:r>
              <a:rPr lang="ru-RU" dirty="0"/>
              <a:t>3. </a:t>
            </a:r>
            <a:r>
              <a:rPr lang="en-US" dirty="0"/>
              <a:t>It is obvious that single-phase oxidation is a phenomenon that must be considered in paleomagnetic studies to obtain relevant data…</a:t>
            </a:r>
            <a:endParaRPr lang="ru-RU" dirty="0"/>
          </a:p>
        </p:txBody>
      </p:sp>
      <p:sp>
        <p:nvSpPr>
          <p:cNvPr id="4" name="Нижний колонтитул 3"/>
          <p:cNvSpPr>
            <a:spLocks noGrp="1"/>
          </p:cNvSpPr>
          <p:nvPr>
            <p:ph type="ftr" sz="quarter" idx="4"/>
          </p:nvPr>
        </p:nvSpPr>
        <p:spPr/>
        <p:txBody>
          <a:bodyPr/>
          <a:lstStyle/>
          <a:p>
            <a:endParaRPr lang="ru-RU"/>
          </a:p>
        </p:txBody>
      </p:sp>
      <p:sp>
        <p:nvSpPr>
          <p:cNvPr id="5" name="Номер слайда 4"/>
          <p:cNvSpPr>
            <a:spLocks noGrp="1"/>
          </p:cNvSpPr>
          <p:nvPr>
            <p:ph type="sldNum" sz="quarter" idx="5"/>
          </p:nvPr>
        </p:nvSpPr>
        <p:spPr/>
        <p:txBody>
          <a:bodyPr/>
          <a:lstStyle/>
          <a:p>
            <a:fld id="{B5B673C5-7FB5-46FF-B3A1-2C909E6B1428}" type="slidenum">
              <a:rPr lang="ru-RU" smtClean="0"/>
              <a:t>3</a:t>
            </a:fld>
            <a:endParaRPr lang="ru-RU"/>
          </a:p>
        </p:txBody>
      </p:sp>
    </p:spTree>
    <p:extLst>
      <p:ext uri="{BB962C8B-B14F-4D97-AF65-F5344CB8AC3E}">
        <p14:creationId xmlns:p14="http://schemas.microsoft.com/office/powerpoint/2010/main" val="1038645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228600" indent="-228600">
              <a:buAutoNum type="arabicPeriod"/>
            </a:pPr>
            <a:r>
              <a:rPr lang="en-US" dirty="0"/>
              <a:t>The question arises</a:t>
            </a:r>
            <a:r>
              <a:rPr lang="ru-RU" dirty="0"/>
              <a:t> «</a:t>
            </a:r>
            <a:r>
              <a:rPr lang="en-US" sz="1200" dirty="0">
                <a:solidFill>
                  <a:srgbClr val="0033CC"/>
                </a:solidFill>
                <a:latin typeface="Georgia Pro" panose="02040502050405020303" pitchFamily="18" charset="0"/>
              </a:rPr>
              <a:t>Can we get the correct value of the </a:t>
            </a:r>
            <a:r>
              <a:rPr lang="en-US" sz="1200" dirty="0" err="1">
                <a:solidFill>
                  <a:srgbClr val="0033CC"/>
                </a:solidFill>
                <a:latin typeface="Georgia Pro" panose="02040502050405020303" pitchFamily="18" charset="0"/>
              </a:rPr>
              <a:t>paleodirection</a:t>
            </a:r>
            <a:r>
              <a:rPr lang="en-US" sz="1200" dirty="0">
                <a:solidFill>
                  <a:srgbClr val="0033CC"/>
                </a:solidFill>
                <a:latin typeface="Georgia Pro" panose="02040502050405020303" pitchFamily="18" charset="0"/>
              </a:rPr>
              <a:t> and </a:t>
            </a:r>
            <a:r>
              <a:rPr lang="en-US" sz="1200" dirty="0" err="1">
                <a:solidFill>
                  <a:srgbClr val="0033CC"/>
                </a:solidFill>
                <a:latin typeface="Georgia Pro" panose="02040502050405020303" pitchFamily="18" charset="0"/>
              </a:rPr>
              <a:t>paleointensivity</a:t>
            </a:r>
            <a:r>
              <a:rPr lang="en-US" sz="1200" dirty="0">
                <a:solidFill>
                  <a:srgbClr val="0033CC"/>
                </a:solidFill>
                <a:latin typeface="Georgia Pro" panose="02040502050405020303" pitchFamily="18" charset="0"/>
              </a:rPr>
              <a:t> from rock samples in which the main carrier of NRM is single-phase oxidized titanomagnetite</a:t>
            </a:r>
            <a:r>
              <a:rPr lang="ru-RU" sz="1200" dirty="0">
                <a:solidFill>
                  <a:srgbClr val="0033CC"/>
                </a:solidFill>
                <a:latin typeface="Georgia Pro" panose="02040502050405020303" pitchFamily="18" charset="0"/>
              </a:rPr>
              <a:t>»</a:t>
            </a:r>
            <a:r>
              <a:rPr lang="en-US" sz="1200" dirty="0">
                <a:solidFill>
                  <a:srgbClr val="0033CC"/>
                </a:solidFill>
                <a:latin typeface="Georgia Pro" panose="02040502050405020303" pitchFamily="18" charset="0"/>
              </a:rPr>
              <a:t>?</a:t>
            </a:r>
          </a:p>
          <a:p>
            <a:pPr marL="228600" indent="-228600">
              <a:buAutoNum type="arabicPeriod"/>
            </a:pPr>
            <a:r>
              <a:rPr lang="en-US" sz="1200" dirty="0">
                <a:solidFill>
                  <a:srgbClr val="0033CC"/>
                </a:solidFill>
                <a:latin typeface="Georgia Pro" panose="02040502050405020303" pitchFamily="18" charset="0"/>
              </a:rPr>
              <a:t>In the work[</a:t>
            </a:r>
            <a:r>
              <a:rPr lang="en-US" sz="1200" dirty="0" err="1">
                <a:solidFill>
                  <a:srgbClr val="0033CC"/>
                </a:solidFill>
                <a:latin typeface="Georgia Pro" panose="02040502050405020303" pitchFamily="18" charset="0"/>
              </a:rPr>
              <a:t>Özden</a:t>
            </a:r>
            <a:r>
              <a:rPr lang="en-US" sz="1200" dirty="0">
                <a:solidFill>
                  <a:srgbClr val="0033CC"/>
                </a:solidFill>
                <a:latin typeface="Georgia Pro" panose="02040502050405020303" pitchFamily="18" charset="0"/>
              </a:rPr>
              <a:t> Özdemir and David J. Dunlop 1985] it was shown that on single-domain synthesized titanomagnetites, the direction of the CRM formed during low-temperature oxidation is co-directed with the direction of the primary TRM</a:t>
            </a:r>
            <a:r>
              <a:rPr lang="ru-RU" sz="1200" dirty="0">
                <a:solidFill>
                  <a:srgbClr val="0033CC"/>
                </a:solidFill>
                <a:latin typeface="Georgia Pro" panose="02040502050405020303" pitchFamily="18" charset="0"/>
              </a:rPr>
              <a:t> </a:t>
            </a:r>
            <a:r>
              <a:rPr lang="en-US" sz="1200" dirty="0">
                <a:solidFill>
                  <a:srgbClr val="0033CC"/>
                </a:solidFill>
                <a:latin typeface="Georgia Pro" panose="02040502050405020303" pitchFamily="18" charset="0"/>
              </a:rPr>
              <a:t>and it does not depend on the direction of the weak (within 100 µT) magnetic field</a:t>
            </a:r>
            <a:r>
              <a:rPr lang="ru-RU" sz="1200" dirty="0">
                <a:solidFill>
                  <a:srgbClr val="0033CC"/>
                </a:solidFill>
                <a:latin typeface="Georgia Pro" panose="02040502050405020303" pitchFamily="18" charset="0"/>
              </a:rPr>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solidFill>
                  <a:srgbClr val="FF0000"/>
                </a:solidFill>
              </a:rPr>
              <a:t>[</a:t>
            </a:r>
            <a:r>
              <a:rPr lang="ru-RU" sz="1200" dirty="0" err="1">
                <a:solidFill>
                  <a:srgbClr val="FF0000"/>
                </a:solidFill>
              </a:rPr>
              <a:t>Kelso</a:t>
            </a:r>
            <a:r>
              <a:rPr lang="ru-RU" sz="1200" dirty="0">
                <a:solidFill>
                  <a:srgbClr val="FF0000"/>
                </a:solidFill>
              </a:rPr>
              <a:t> </a:t>
            </a:r>
            <a:r>
              <a:rPr lang="ru-RU" sz="1200" dirty="0" err="1">
                <a:solidFill>
                  <a:srgbClr val="FF0000"/>
                </a:solidFill>
              </a:rPr>
              <a:t>et</a:t>
            </a:r>
            <a:r>
              <a:rPr lang="ru-RU" sz="1200" dirty="0">
                <a:solidFill>
                  <a:srgbClr val="FF0000"/>
                </a:solidFill>
              </a:rPr>
              <a:t> </a:t>
            </a:r>
            <a:r>
              <a:rPr lang="ru-RU" sz="1200" dirty="0" err="1">
                <a:solidFill>
                  <a:srgbClr val="FF0000"/>
                </a:solidFill>
              </a:rPr>
              <a:t>al</a:t>
            </a:r>
            <a:r>
              <a:rPr lang="ru-RU" sz="1200" dirty="0">
                <a:solidFill>
                  <a:srgbClr val="FF0000"/>
                </a:solidFill>
              </a:rPr>
              <a:t>. 1991</a:t>
            </a:r>
            <a:r>
              <a:rPr lang="en-US" sz="1200" dirty="0">
                <a:solidFill>
                  <a:srgbClr val="FF0000"/>
                </a:solidFill>
              </a:rPr>
              <a:t>]</a:t>
            </a:r>
            <a:r>
              <a:rPr lang="ru-RU" sz="1200" dirty="0">
                <a:solidFill>
                  <a:srgbClr val="FF0000"/>
                </a:solidFill>
              </a:rPr>
              <a:t> </a:t>
            </a:r>
            <a:r>
              <a:rPr lang="ru-RU" sz="1200" dirty="0" err="1"/>
              <a:t>have</a:t>
            </a:r>
            <a:r>
              <a:rPr lang="ru-RU" sz="1200" dirty="0"/>
              <a:t> </a:t>
            </a:r>
            <a:r>
              <a:rPr lang="ru-RU" sz="1200" dirty="0" err="1"/>
              <a:t>done</a:t>
            </a:r>
            <a:r>
              <a:rPr lang="ru-RU" sz="1200" dirty="0"/>
              <a:t> </a:t>
            </a:r>
            <a:r>
              <a:rPr lang="ru-RU" sz="1200" dirty="0" err="1"/>
              <a:t>pH-dependent</a:t>
            </a:r>
            <a:r>
              <a:rPr lang="ru-RU" sz="1200" dirty="0"/>
              <a:t> </a:t>
            </a:r>
            <a:r>
              <a:rPr lang="ru-RU" sz="1200" dirty="0" err="1"/>
              <a:t>hydrothermal</a:t>
            </a:r>
            <a:r>
              <a:rPr lang="ru-RU" sz="1200" dirty="0"/>
              <a:t> </a:t>
            </a:r>
            <a:r>
              <a:rPr lang="ru-RU" sz="1200" dirty="0" err="1"/>
              <a:t>alteration</a:t>
            </a:r>
            <a:r>
              <a:rPr lang="ru-RU" sz="1200" dirty="0"/>
              <a:t> </a:t>
            </a:r>
            <a:r>
              <a:rPr lang="ru-RU" sz="1200" dirty="0" err="1"/>
              <a:t>experiments</a:t>
            </a:r>
            <a:r>
              <a:rPr lang="ru-RU" sz="1200" dirty="0"/>
              <a:t> </a:t>
            </a:r>
            <a:r>
              <a:rPr lang="ru-RU" sz="1200" dirty="0" err="1"/>
              <a:t>of</a:t>
            </a:r>
            <a:r>
              <a:rPr lang="ru-RU" sz="1200" dirty="0"/>
              <a:t> </a:t>
            </a:r>
            <a:r>
              <a:rPr lang="ru-RU" sz="1200" dirty="0" err="1"/>
              <a:t>synthetic</a:t>
            </a:r>
            <a:r>
              <a:rPr lang="ru-RU" sz="1200" dirty="0"/>
              <a:t> </a:t>
            </a:r>
            <a:r>
              <a:rPr lang="ru-RU" sz="1200" dirty="0" err="1"/>
              <a:t>titanomagnetite</a:t>
            </a:r>
            <a:r>
              <a:rPr lang="ru-RU" sz="1200" dirty="0"/>
              <a:t> </a:t>
            </a:r>
            <a:r>
              <a:rPr lang="ru-RU" sz="1200" dirty="0" err="1"/>
              <a:t>and</a:t>
            </a:r>
            <a:r>
              <a:rPr lang="ru-RU" sz="1200" dirty="0"/>
              <a:t> </a:t>
            </a:r>
            <a:r>
              <a:rPr lang="ru-RU" sz="1200" dirty="0" err="1"/>
              <a:t>observed</a:t>
            </a:r>
            <a:r>
              <a:rPr lang="ru-RU" sz="1200" dirty="0"/>
              <a:t> a CRM </a:t>
            </a:r>
            <a:r>
              <a:rPr lang="ru-RU" sz="1200" dirty="0" err="1"/>
              <a:t>acquisition</a:t>
            </a:r>
            <a:r>
              <a:rPr lang="ru-RU" sz="1200" dirty="0"/>
              <a:t> </a:t>
            </a:r>
            <a:r>
              <a:rPr lang="ru-RU" sz="1200" dirty="0" err="1"/>
              <a:t>along</a:t>
            </a:r>
            <a:r>
              <a:rPr lang="ru-RU" sz="1200" dirty="0"/>
              <a:t> </a:t>
            </a:r>
            <a:r>
              <a:rPr lang="ru-RU" sz="1200" dirty="0" err="1"/>
              <a:t>the</a:t>
            </a:r>
            <a:r>
              <a:rPr lang="ru-RU" sz="1200" dirty="0"/>
              <a:t> </a:t>
            </a:r>
            <a:r>
              <a:rPr lang="ru-RU" sz="1200" dirty="0" err="1"/>
              <a:t>ambient</a:t>
            </a:r>
            <a:r>
              <a:rPr lang="ru-RU" sz="1200" dirty="0"/>
              <a:t> </a:t>
            </a:r>
            <a:r>
              <a:rPr lang="ru-RU" sz="1200" dirty="0" err="1"/>
              <a:t>field</a:t>
            </a:r>
            <a:r>
              <a:rPr lang="ru-RU" sz="1200" dirty="0"/>
              <a:t> </a:t>
            </a:r>
            <a:r>
              <a:rPr lang="ru-RU" sz="1200" dirty="0" err="1"/>
              <a:t>direction</a:t>
            </a:r>
            <a:r>
              <a:rPr lang="ru-RU" sz="1200" dirty="0"/>
              <a:t> </a:t>
            </a:r>
            <a:r>
              <a:rPr lang="ru-RU" sz="1200" dirty="0" err="1"/>
              <a:t>during</a:t>
            </a:r>
            <a:r>
              <a:rPr lang="ru-RU" sz="1200" dirty="0"/>
              <a:t> </a:t>
            </a:r>
            <a:r>
              <a:rPr lang="ru-RU" sz="1200" dirty="0" err="1"/>
              <a:t>oxidation</a:t>
            </a:r>
            <a:r>
              <a:rPr lang="ru-RU" sz="1200" dirty="0"/>
              <a:t>.</a:t>
            </a:r>
            <a:endParaRPr lang="en-US" sz="120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t>At the present moment, it is known that the direction of the secondary CRM formed as a result of single-phase oxidation coincides with the direction of the initial magnetization if the reaction temperature is less than Tc, and is co-directed with the magnetic field if the reaction temperature is greater than </a:t>
            </a:r>
            <a:r>
              <a:rPr lang="en-US" sz="1200" dirty="0" err="1"/>
              <a:t>Tс</a:t>
            </a:r>
            <a:r>
              <a:rPr lang="en-US" sz="1200" dirty="0"/>
              <a:t> of the magnetic grains. Although there are known and physically explained cases of antiparallel magnetization of rocks, the so-called self-reversal of magnetization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solidFill>
                  <a:srgbClr val="0033CC"/>
                </a:solidFill>
                <a:latin typeface="Georgia Pro" panose="02040502050405020303" pitchFamily="18" charset="0"/>
              </a:rPr>
              <a:t>As for the value of the </a:t>
            </a:r>
            <a:r>
              <a:rPr lang="en-US" sz="1200" dirty="0" err="1">
                <a:solidFill>
                  <a:srgbClr val="0033CC"/>
                </a:solidFill>
                <a:latin typeface="Georgia Pro" panose="02040502050405020303" pitchFamily="18" charset="0"/>
              </a:rPr>
              <a:t>paleointensity</a:t>
            </a:r>
            <a:r>
              <a:rPr lang="en-US" sz="1200" dirty="0">
                <a:solidFill>
                  <a:srgbClr val="0033CC"/>
                </a:solidFill>
                <a:latin typeface="Georgia Pro" panose="02040502050405020303" pitchFamily="18" charset="0"/>
              </a:rPr>
              <a:t> determined from single-phase oxidized titanomagnetite, there is much more uncertainty here</a:t>
            </a:r>
            <a:r>
              <a:rPr lang="ru-RU" sz="1200" dirty="0">
                <a:solidFill>
                  <a:srgbClr val="0033CC"/>
                </a:solidFill>
                <a:latin typeface="Georgia Pro" panose="02040502050405020303" pitchFamily="18" charset="0"/>
              </a:rPr>
              <a:t>…</a:t>
            </a:r>
            <a:endParaRPr lang="en-US" sz="1200" dirty="0">
              <a:solidFill>
                <a:srgbClr val="0033CC"/>
              </a:solidFill>
              <a:latin typeface="Georgia Pro" panose="02040502050405020303" pitchFamily="18"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solidFill>
                  <a:srgbClr val="0033CC"/>
                </a:solidFill>
                <a:latin typeface="Georgia Pro" panose="02040502050405020303" pitchFamily="18" charset="0"/>
              </a:rPr>
              <a:t>It is shown that the Thellier method allows us to determine the magnitude of the magnetic field of the CRM method turned out to be underestimated relative to the true value by </a:t>
            </a:r>
            <a:r>
              <a:rPr lang="ru-RU" sz="1200" dirty="0">
                <a:solidFill>
                  <a:srgbClr val="0033CC"/>
                </a:solidFill>
                <a:latin typeface="Georgia Pro" panose="02040502050405020303" pitchFamily="18" charset="0"/>
              </a:rPr>
              <a:t>30</a:t>
            </a:r>
            <a:r>
              <a:rPr lang="en-US" sz="1200" dirty="0">
                <a:solidFill>
                  <a:srgbClr val="0033CC"/>
                </a:solidFill>
                <a:latin typeface="Georgia Pro" panose="02040502050405020303" pitchFamily="18" charset="0"/>
              </a:rPr>
              <a:t>-60 %. however, it was found that according to the graphic constructions of the Arai–</a:t>
            </a:r>
            <a:r>
              <a:rPr lang="en-US" sz="1200" dirty="0" err="1">
                <a:solidFill>
                  <a:srgbClr val="0033CC"/>
                </a:solidFill>
                <a:latin typeface="Georgia Pro" panose="02040502050405020303" pitchFamily="18" charset="0"/>
              </a:rPr>
              <a:t>Nagat</a:t>
            </a:r>
            <a:r>
              <a:rPr lang="en-US" sz="1200" dirty="0">
                <a:solidFill>
                  <a:srgbClr val="0033CC"/>
                </a:solidFill>
                <a:latin typeface="Georgia Pro" panose="02040502050405020303" pitchFamily="18" charset="0"/>
              </a:rPr>
              <a:t> of the Tellier - Coe heating procedure, CRM does not differ from TRM. In the paleomagnetic aspect, this means that igneous rocks containing highly oxidized</a:t>
            </a:r>
            <a:r>
              <a:rPr lang="ru-RU" sz="1200" dirty="0">
                <a:solidFill>
                  <a:srgbClr val="0033CC"/>
                </a:solidFill>
                <a:latin typeface="Georgia Pro" panose="02040502050405020303" pitchFamily="18" charset="0"/>
              </a:rPr>
              <a:t> </a:t>
            </a:r>
            <a:r>
              <a:rPr lang="en-US" sz="1200" dirty="0">
                <a:solidFill>
                  <a:srgbClr val="0033CC"/>
                </a:solidFill>
                <a:latin typeface="Georgia Pro" panose="02040502050405020303" pitchFamily="18" charset="0"/>
              </a:rPr>
              <a:t>titanomagnetite can be a source of significant error in the determination of the Paleointensity of the geomagnetic field in past</a:t>
            </a:r>
            <a:endParaRPr lang="ru-RU" sz="1200" dirty="0">
              <a:solidFill>
                <a:srgbClr val="0033CC"/>
              </a:solidFill>
              <a:latin typeface="Georgia Pro" panose="02040502050405020303" pitchFamily="18"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ru-RU" sz="1200" dirty="0">
              <a:solidFill>
                <a:srgbClr val="0033CC"/>
              </a:solidFill>
              <a:latin typeface="Georgia Pro" panose="02040502050405020303" pitchFamily="18"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solidFill>
                  <a:srgbClr val="0033CC"/>
                </a:solidFill>
                <a:latin typeface="Georgia Pro" panose="02040502050405020303" pitchFamily="18" charset="0"/>
              </a:rPr>
              <a:t>The conditions for obtaining chemical magnetization in the model experiments described in the literature still differ from the natural ones. The annealing of basalt samples was carried out at temperatures above the Curie temperature of TM, whereas in nature the oxidation of TM and the formation of CRM occurs below this temperature on TM grains with primary heat-sufficient </a:t>
            </a:r>
            <a:r>
              <a:rPr lang="en-US" sz="1200" dirty="0" err="1">
                <a:solidFill>
                  <a:srgbClr val="0033CC"/>
                </a:solidFill>
                <a:latin typeface="Georgia Pro" panose="02040502050405020303" pitchFamily="18" charset="0"/>
              </a:rPr>
              <a:t>magnetization.The</a:t>
            </a:r>
            <a:r>
              <a:rPr lang="en-US" sz="1200" dirty="0">
                <a:solidFill>
                  <a:srgbClr val="0033CC"/>
                </a:solidFill>
                <a:latin typeface="Georgia Pro" panose="02040502050405020303" pitchFamily="18" charset="0"/>
              </a:rPr>
              <a:t> present work is devoted to filling this gap</a:t>
            </a:r>
            <a:endParaRPr lang="ru-RU" sz="1200" dirty="0">
              <a:solidFill>
                <a:srgbClr val="0033CC"/>
              </a:solidFill>
              <a:latin typeface="Georgia Pro" panose="02040502050405020303" pitchFamily="18" charset="0"/>
            </a:endParaRPr>
          </a:p>
          <a:p>
            <a:pPr marL="228600" indent="-228600">
              <a:buAutoNum type="arabicPeriod"/>
            </a:pPr>
            <a:endParaRPr lang="ru-RU" dirty="0"/>
          </a:p>
          <a:p>
            <a:pPr marL="0" indent="0">
              <a:buNone/>
            </a:pPr>
            <a:endParaRPr lang="ru-RU" dirty="0"/>
          </a:p>
          <a:p>
            <a:pPr marL="0" indent="0">
              <a:buNone/>
            </a:pPr>
            <a:endParaRPr lang="ru-RU" dirty="0"/>
          </a:p>
          <a:p>
            <a:endParaRPr lang="en-US" dirty="0"/>
          </a:p>
          <a:p>
            <a:r>
              <a:rPr lang="en-US" dirty="0"/>
              <a:t>Since complete oxidation was never reached in their experiments, the NRM always retained some memory of the original thermoremanent magnetization (TRM). These</a:t>
            </a:r>
            <a:endParaRPr lang="ru-RU" dirty="0"/>
          </a:p>
        </p:txBody>
      </p:sp>
      <p:sp>
        <p:nvSpPr>
          <p:cNvPr id="4" name="Нижний колонтитул 3"/>
          <p:cNvSpPr>
            <a:spLocks noGrp="1"/>
          </p:cNvSpPr>
          <p:nvPr>
            <p:ph type="ftr" sz="quarter" idx="4"/>
          </p:nvPr>
        </p:nvSpPr>
        <p:spPr/>
        <p:txBody>
          <a:bodyPr/>
          <a:lstStyle/>
          <a:p>
            <a:endParaRPr lang="ru-RU"/>
          </a:p>
        </p:txBody>
      </p:sp>
      <p:sp>
        <p:nvSpPr>
          <p:cNvPr id="5" name="Номер слайда 4"/>
          <p:cNvSpPr>
            <a:spLocks noGrp="1"/>
          </p:cNvSpPr>
          <p:nvPr>
            <p:ph type="sldNum" sz="quarter" idx="5"/>
          </p:nvPr>
        </p:nvSpPr>
        <p:spPr/>
        <p:txBody>
          <a:bodyPr/>
          <a:lstStyle/>
          <a:p>
            <a:fld id="{B5B673C5-7FB5-46FF-B3A1-2C909E6B1428}" type="slidenum">
              <a:rPr lang="ru-RU" smtClean="0"/>
              <a:t>4</a:t>
            </a:fld>
            <a:endParaRPr lang="ru-RU"/>
          </a:p>
        </p:txBody>
      </p:sp>
    </p:spTree>
    <p:extLst>
      <p:ext uri="{BB962C8B-B14F-4D97-AF65-F5344CB8AC3E}">
        <p14:creationId xmlns:p14="http://schemas.microsoft.com/office/powerpoint/2010/main" val="88223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228600" indent="-228600">
              <a:buAutoNum type="arabicPeriod"/>
            </a:pPr>
            <a:r>
              <a:rPr lang="en-US" dirty="0"/>
              <a:t>For the experiments, we used a piece of basalt P72 / 4 from the Red Sea rift zone, extracted during the 30th voyage (1980) of the NIS "</a:t>
            </a:r>
            <a:r>
              <a:rPr lang="en-US" dirty="0" err="1"/>
              <a:t>Akademik</a:t>
            </a:r>
            <a:r>
              <a:rPr lang="en-US" dirty="0"/>
              <a:t> </a:t>
            </a:r>
            <a:r>
              <a:rPr lang="en-US" dirty="0" err="1"/>
              <a:t>Kurchatov</a:t>
            </a:r>
            <a:r>
              <a:rPr lang="en-US" dirty="0"/>
              <a:t>" and kindly provided to us by the leading researcher of the IO RAS A. A. Schrader, a member of this expedition.</a:t>
            </a:r>
          </a:p>
          <a:p>
            <a:pPr marL="228600" indent="-228600">
              <a:buAutoNum type="arabicPeriod"/>
            </a:pPr>
            <a:r>
              <a:rPr lang="en-US" dirty="0"/>
              <a:t>The P72/4 basalt sample was well studied by us. The main magnetic mineral responsible for the natural residual magnetization (NRM) of basalt P72/4 is homogeneous titanomagnetite (TM) with a content of </a:t>
            </a:r>
            <a:r>
              <a:rPr lang="en-US" dirty="0" err="1"/>
              <a:t>ulvospinel</a:t>
            </a:r>
            <a:r>
              <a:rPr lang="en-US" dirty="0"/>
              <a:t> (Fe2TiO4) of about 50%, the lattice constant TM a=8.4545 A. The TM grains have a skeletal, irregular shape (Fig. 2), indicating a high magma cooling rate characteristic of oceanic basalts. Their maximum size does not exceed 6-8 microns. By  hysteresis characteristics, and the Day criterion [Day, 1977], the magnetic structure of the ferrimagnetic grains of sample P72/4 corresponds to the </a:t>
            </a:r>
            <a:r>
              <a:rPr lang="en-US" dirty="0" err="1"/>
              <a:t>pseudodomain</a:t>
            </a:r>
            <a:r>
              <a:rPr lang="en-US" dirty="0"/>
              <a:t> (PSD) state.</a:t>
            </a:r>
            <a:endParaRPr lang="ru-RU" dirty="0"/>
          </a:p>
          <a:p>
            <a:pPr marL="228600" indent="-228600">
              <a:buAutoNum type="arabicPeriod"/>
            </a:pPr>
            <a:r>
              <a:rPr lang="en-US" dirty="0"/>
              <a:t>Titanomagnetite grains are characterized by a Curie temperature spectrum in the range from 200 to 360C. The median value of the Curie temperature is shown in the table</a:t>
            </a:r>
            <a:endParaRPr lang="ru-RU" dirty="0"/>
          </a:p>
        </p:txBody>
      </p:sp>
      <p:sp>
        <p:nvSpPr>
          <p:cNvPr id="4" name="Нижний колонтитул 3"/>
          <p:cNvSpPr>
            <a:spLocks noGrp="1"/>
          </p:cNvSpPr>
          <p:nvPr>
            <p:ph type="ftr" sz="quarter" idx="4"/>
          </p:nvPr>
        </p:nvSpPr>
        <p:spPr/>
        <p:txBody>
          <a:bodyPr/>
          <a:lstStyle/>
          <a:p>
            <a:endParaRPr lang="ru-RU"/>
          </a:p>
        </p:txBody>
      </p:sp>
      <p:sp>
        <p:nvSpPr>
          <p:cNvPr id="5" name="Номер слайда 4"/>
          <p:cNvSpPr>
            <a:spLocks noGrp="1"/>
          </p:cNvSpPr>
          <p:nvPr>
            <p:ph type="sldNum" sz="quarter" idx="5"/>
          </p:nvPr>
        </p:nvSpPr>
        <p:spPr/>
        <p:txBody>
          <a:bodyPr/>
          <a:lstStyle/>
          <a:p>
            <a:fld id="{B5B673C5-7FB5-46FF-B3A1-2C909E6B1428}" type="slidenum">
              <a:rPr lang="ru-RU" smtClean="0"/>
              <a:t>5</a:t>
            </a:fld>
            <a:endParaRPr lang="ru-RU"/>
          </a:p>
        </p:txBody>
      </p:sp>
    </p:spTree>
    <p:extLst>
      <p:ext uri="{BB962C8B-B14F-4D97-AF65-F5344CB8AC3E}">
        <p14:creationId xmlns:p14="http://schemas.microsoft.com/office/powerpoint/2010/main" val="1336480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228600" indent="-228600">
              <a:buAutoNum type="arabicPeriod"/>
            </a:pPr>
            <a:r>
              <a:rPr lang="en-US" dirty="0"/>
              <a:t>The </a:t>
            </a:r>
            <a:r>
              <a:rPr lang="en-US" dirty="0" err="1"/>
              <a:t>Zijdervild</a:t>
            </a:r>
            <a:r>
              <a:rPr lang="en-US" dirty="0"/>
              <a:t> diagram (Figure 1), obtained from both thermal cleaning (left) and demagnetization by an alternating magnetic field, is characterized by a single linear section, which indicates a one-component composition of the NRM</a:t>
            </a:r>
          </a:p>
          <a:p>
            <a:pPr marL="228600" indent="-228600">
              <a:buAutoNum type="arabicPeriod"/>
            </a:pPr>
            <a:r>
              <a:rPr lang="en-US" dirty="0"/>
              <a:t>The range of unlocking temperatures(Figure 4 on the left) is quite wide. The main deblocking temperatures are in the range from 190 to 400 °C with a maximum in the range of 250-260 °C</a:t>
            </a:r>
            <a:endParaRPr lang="ru-RU" dirty="0"/>
          </a:p>
          <a:p>
            <a:pPr marL="228600" indent="-228600">
              <a:buAutoNum type="arabicPeriod"/>
            </a:pPr>
            <a:r>
              <a:rPr lang="en-US" dirty="0"/>
              <a:t>The spectrum of coercive forces is much narrower (Figure 4-right) with a maximum at 15 MT</a:t>
            </a:r>
          </a:p>
          <a:p>
            <a:pPr marL="228600" indent="-228600">
              <a:buAutoNum type="arabicPeriod"/>
            </a:pPr>
            <a:r>
              <a:rPr lang="en-US" dirty="0"/>
              <a:t>Thus, basalt titanomagnetite is homogeneous and suitable for laboratory modeling of single-phase oxidation</a:t>
            </a:r>
            <a:endParaRPr lang="ru-RU" dirty="0"/>
          </a:p>
        </p:txBody>
      </p:sp>
      <p:sp>
        <p:nvSpPr>
          <p:cNvPr id="4" name="Нижний колонтитул 3"/>
          <p:cNvSpPr>
            <a:spLocks noGrp="1"/>
          </p:cNvSpPr>
          <p:nvPr>
            <p:ph type="ftr" sz="quarter" idx="4"/>
          </p:nvPr>
        </p:nvSpPr>
        <p:spPr/>
        <p:txBody>
          <a:bodyPr/>
          <a:lstStyle/>
          <a:p>
            <a:endParaRPr lang="ru-RU"/>
          </a:p>
        </p:txBody>
      </p:sp>
      <p:sp>
        <p:nvSpPr>
          <p:cNvPr id="5" name="Номер слайда 4"/>
          <p:cNvSpPr>
            <a:spLocks noGrp="1"/>
          </p:cNvSpPr>
          <p:nvPr>
            <p:ph type="sldNum" sz="quarter" idx="5"/>
          </p:nvPr>
        </p:nvSpPr>
        <p:spPr/>
        <p:txBody>
          <a:bodyPr/>
          <a:lstStyle/>
          <a:p>
            <a:fld id="{B5B673C5-7FB5-46FF-B3A1-2C909E6B1428}" type="slidenum">
              <a:rPr lang="ru-RU" smtClean="0"/>
              <a:t>6</a:t>
            </a:fld>
            <a:endParaRPr lang="ru-RU"/>
          </a:p>
        </p:txBody>
      </p:sp>
    </p:spTree>
    <p:extLst>
      <p:ext uri="{BB962C8B-B14F-4D97-AF65-F5344CB8AC3E}">
        <p14:creationId xmlns:p14="http://schemas.microsoft.com/office/powerpoint/2010/main" val="1216292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buNone/>
            </a:pPr>
            <a:r>
              <a:rPr lang="en-US" dirty="0"/>
              <a:t>briefly description of the experiment scheme and the samples preparation technique</a:t>
            </a:r>
            <a:r>
              <a:rPr lang="ru-RU" dirty="0"/>
              <a:t>. </a:t>
            </a:r>
            <a:r>
              <a:rPr lang="en-US" dirty="0"/>
              <a:t>Sample preparation included the following steps</a:t>
            </a:r>
            <a:endParaRPr lang="ru-RU" dirty="0"/>
          </a:p>
          <a:p>
            <a:pPr marL="228600" indent="-228600">
              <a:buAutoNum type="arabicPeriod"/>
            </a:pPr>
            <a:r>
              <a:rPr lang="en-US" dirty="0"/>
              <a:t>first of all, the samples must be demagnetize</a:t>
            </a:r>
            <a:r>
              <a:rPr lang="ru-RU" dirty="0"/>
              <a:t>. </a:t>
            </a:r>
            <a:r>
              <a:rPr lang="en-US" b="1" dirty="0"/>
              <a:t>STEP 1 </a:t>
            </a:r>
            <a:r>
              <a:rPr lang="ru-RU" sz="1200" dirty="0">
                <a:latin typeface="Georgia Pro" panose="02040502050405020303" pitchFamily="18" charset="0"/>
                <a:ea typeface="Calibri" panose="020F0502020204030204" pitchFamily="34" charset="0"/>
                <a:cs typeface="Times New Roman" panose="02020603050405020304" pitchFamily="18" charset="0"/>
              </a:rPr>
              <a:t>С</a:t>
            </a:r>
            <a:r>
              <a:rPr lang="en-US" sz="1200" dirty="0" err="1">
                <a:latin typeface="Georgia Pro" panose="02040502050405020303" pitchFamily="18" charset="0"/>
                <a:ea typeface="Calibri" panose="020F0502020204030204" pitchFamily="34" charset="0"/>
                <a:cs typeface="Times New Roman" panose="02020603050405020304" pitchFamily="18" charset="0"/>
              </a:rPr>
              <a:t>ubic</a:t>
            </a:r>
            <a:r>
              <a:rPr lang="en-US" sz="1200" dirty="0">
                <a:latin typeface="Georgia Pro" panose="02040502050405020303" pitchFamily="18" charset="0"/>
                <a:ea typeface="Calibri" panose="020F0502020204030204" pitchFamily="34" charset="0"/>
                <a:cs typeface="Times New Roman" panose="02020603050405020304" pitchFamily="18" charset="0"/>
              </a:rPr>
              <a:t> </a:t>
            </a:r>
            <a:r>
              <a:rPr lang="en-US" sz="1200"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P72/4</a:t>
            </a:r>
            <a:r>
              <a:rPr lang="ru-RU" sz="1200" dirty="0">
                <a:latin typeface="Georgia Pro" panose="02040502050405020303" pitchFamily="18" charset="0"/>
                <a:ea typeface="Calibri" panose="020F0502020204030204" pitchFamily="34" charset="0"/>
                <a:cs typeface="Times New Roman" panose="02020603050405020304" pitchFamily="18" charset="0"/>
              </a:rPr>
              <a:t> </a:t>
            </a:r>
            <a:r>
              <a:rPr lang="en-US" sz="1200" dirty="0">
                <a:latin typeface="Georgia Pro" panose="02040502050405020303" pitchFamily="18" charset="0"/>
                <a:ea typeface="Calibri" panose="020F0502020204030204" pitchFamily="34" charset="0"/>
                <a:cs typeface="Times New Roman" panose="02020603050405020304" pitchFamily="18" charset="0"/>
              </a:rPr>
              <a:t>basalt samples with an edge face of 1 cm</a:t>
            </a:r>
            <a:r>
              <a:rPr lang="ru-RU" sz="1200" dirty="0">
                <a:latin typeface="Georgia Pro" panose="02040502050405020303" pitchFamily="18" charset="0"/>
                <a:ea typeface="Calibri" panose="020F0502020204030204" pitchFamily="34" charset="0"/>
                <a:cs typeface="Times New Roman" panose="02020603050405020304" pitchFamily="18" charset="0"/>
              </a:rPr>
              <a:t> </a:t>
            </a:r>
            <a:r>
              <a:rPr lang="en-US" sz="1200" dirty="0">
                <a:latin typeface="Georgia Pro" panose="02040502050405020303" pitchFamily="18" charset="0"/>
                <a:ea typeface="Calibri" panose="020F0502020204030204" pitchFamily="34" charset="0"/>
                <a:cs typeface="Times New Roman" panose="02020603050405020304" pitchFamily="18" charset="0"/>
              </a:rPr>
              <a:t>were demagnetized by temperature(</a:t>
            </a:r>
            <a:r>
              <a:rPr lang="en-US" sz="1200" i="1" dirty="0">
                <a:latin typeface="Georgia Pro" panose="02040502050405020303" pitchFamily="18" charset="0"/>
                <a:ea typeface="Calibri" panose="020F0502020204030204" pitchFamily="34" charset="0"/>
                <a:cs typeface="Times New Roman" panose="02020603050405020304" pitchFamily="18" charset="0"/>
              </a:rPr>
              <a:t>TD</a:t>
            </a:r>
            <a:r>
              <a:rPr lang="en-US" sz="1200" dirty="0">
                <a:latin typeface="Georgia Pro" panose="02040502050405020303" pitchFamily="18" charset="0"/>
                <a:ea typeface="Calibri" panose="020F0502020204030204" pitchFamily="34" charset="0"/>
                <a:cs typeface="Times New Roman" panose="02020603050405020304" pitchFamily="18" charset="0"/>
              </a:rPr>
              <a:t>) when heated in an argon atmosphere up to </a:t>
            </a:r>
            <a:r>
              <a:rPr lang="en-US" sz="1200"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400°C</a:t>
            </a:r>
            <a:r>
              <a:rPr lang="en-US" sz="1200" dirty="0">
                <a:latin typeface="Georgia Pro" panose="02040502050405020303" pitchFamily="18" charset="0"/>
                <a:ea typeface="Calibri" panose="020F0502020204030204" pitchFamily="34" charset="0"/>
                <a:cs typeface="Times New Roman" panose="02020603050405020304" pitchFamily="18" charset="0"/>
              </a:rPr>
              <a:t>. After which, all</a:t>
            </a:r>
            <a:r>
              <a:rPr lang="ru-RU" sz="1200" dirty="0">
                <a:latin typeface="Georgia Pro" panose="02040502050405020303" pitchFamily="18" charset="0"/>
                <a:ea typeface="Calibri" panose="020F0502020204030204" pitchFamily="34" charset="0"/>
                <a:cs typeface="Times New Roman" panose="02020603050405020304" pitchFamily="18" charset="0"/>
              </a:rPr>
              <a:t> </a:t>
            </a:r>
            <a:r>
              <a:rPr lang="en-US" sz="1200" dirty="0">
                <a:latin typeface="Georgia Pro" panose="02040502050405020303" pitchFamily="18" charset="0"/>
                <a:ea typeface="Calibri" panose="020F0502020204030204" pitchFamily="34" charset="0"/>
                <a:cs typeface="Times New Roman" panose="02020603050405020304" pitchFamily="18" charset="0"/>
              </a:rPr>
              <a:t>heated sample were</a:t>
            </a:r>
            <a:r>
              <a:rPr lang="ru-RU" sz="1200" dirty="0">
                <a:latin typeface="Georgia Pro" panose="02040502050405020303" pitchFamily="18" charset="0"/>
                <a:ea typeface="Calibri" panose="020F0502020204030204" pitchFamily="34" charset="0"/>
                <a:cs typeface="Times New Roman" panose="02020603050405020304" pitchFamily="18" charset="0"/>
              </a:rPr>
              <a:t> </a:t>
            </a:r>
            <a:r>
              <a:rPr lang="en-US" sz="1200" dirty="0">
                <a:latin typeface="Georgia Pro" panose="02040502050405020303" pitchFamily="18" charset="0"/>
                <a:ea typeface="Calibri" panose="020F0502020204030204" pitchFamily="34" charset="0"/>
                <a:cs typeface="Times New Roman" panose="02020603050405020304" pitchFamily="18" charset="0"/>
              </a:rPr>
              <a:t>additionally demagnetized by an alternating magnetic field</a:t>
            </a:r>
            <a:r>
              <a:rPr lang="ru-RU" sz="1200" dirty="0">
                <a:latin typeface="Georgia Pro" panose="02040502050405020303" pitchFamily="18" charset="0"/>
                <a:ea typeface="Calibri" panose="020F0502020204030204" pitchFamily="34" charset="0"/>
                <a:cs typeface="Times New Roman" panose="02020603050405020304" pitchFamily="18" charset="0"/>
              </a:rPr>
              <a:t>(</a:t>
            </a:r>
            <a:r>
              <a:rPr lang="en-US" sz="1200" i="1" dirty="0">
                <a:latin typeface="Georgia Pro" panose="02040502050405020303" pitchFamily="18" charset="0"/>
                <a:ea typeface="Calibri" panose="020F0502020204030204" pitchFamily="34" charset="0"/>
                <a:cs typeface="Times New Roman" panose="02020603050405020304" pitchFamily="18" charset="0"/>
              </a:rPr>
              <a:t>AFD</a:t>
            </a:r>
            <a:r>
              <a:rPr lang="en-US" sz="1200" dirty="0">
                <a:latin typeface="Georgia Pro" panose="02040502050405020303" pitchFamily="18" charset="0"/>
                <a:ea typeface="Calibri" panose="020F0502020204030204" pitchFamily="34" charset="0"/>
                <a:cs typeface="Times New Roman" panose="02020603050405020304" pitchFamily="18" charset="0"/>
              </a:rPr>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latin typeface="Georgia Pro" panose="02040502050405020303" pitchFamily="18" charset="0"/>
                <a:ea typeface="Calibri" panose="020F0502020204030204" pitchFamily="34" charset="0"/>
                <a:cs typeface="Times New Roman" panose="02020603050405020304" pitchFamily="18" charset="0"/>
              </a:rPr>
              <a:t>Then </a:t>
            </a:r>
            <a:r>
              <a:rPr lang="en-US" sz="1200" b="1"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STEP 2</a:t>
            </a:r>
            <a:r>
              <a:rPr lang="ru-RU" sz="1200" b="1" dirty="0">
                <a:latin typeface="Georgia Pro" panose="02040502050405020303" pitchFamily="18" charset="0"/>
                <a:ea typeface="Calibri" panose="020F0502020204030204" pitchFamily="34" charset="0"/>
                <a:cs typeface="Times New Roman" panose="02020603050405020304" pitchFamily="18" charset="0"/>
              </a:rPr>
              <a:t>: </a:t>
            </a:r>
            <a:r>
              <a:rPr lang="en-US" sz="1200" dirty="0">
                <a:latin typeface="Georgia Pro" panose="02040502050405020303" pitchFamily="18" charset="0"/>
                <a:ea typeface="Calibri" panose="020F0502020204030204" pitchFamily="34" charset="0"/>
                <a:cs typeface="Times New Roman" panose="02020603050405020304" pitchFamily="18" charset="0"/>
              </a:rPr>
              <a:t>Demagnetized samples were reheated to </a:t>
            </a:r>
            <a:r>
              <a:rPr lang="en-US" sz="1200"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400°C</a:t>
            </a:r>
            <a:r>
              <a:rPr lang="en-US" sz="1200" dirty="0">
                <a:latin typeface="Georgia Pro" panose="02040502050405020303" pitchFamily="18" charset="0"/>
                <a:ea typeface="Calibri" panose="020F0502020204030204" pitchFamily="34" charset="0"/>
                <a:cs typeface="Times New Roman" panose="02020603050405020304" pitchFamily="18" charset="0"/>
              </a:rPr>
              <a:t> in an argon atmosphere and cooled in a magnetic field with an induction of 50 µT</a:t>
            </a:r>
            <a:r>
              <a:rPr lang="ru-RU" sz="1200" dirty="0">
                <a:latin typeface="Georgia Pro" panose="02040502050405020303" pitchFamily="18" charset="0"/>
                <a:ea typeface="Calibri" panose="020F0502020204030204" pitchFamily="34" charset="0"/>
                <a:cs typeface="Times New Roman" panose="02020603050405020304" pitchFamily="18" charset="0"/>
              </a:rPr>
              <a:t> </a:t>
            </a:r>
            <a:r>
              <a:rPr lang="en-US" sz="1200" dirty="0">
                <a:latin typeface="Georgia Pro" panose="02040502050405020303" pitchFamily="18" charset="0"/>
                <a:ea typeface="Calibri" panose="020F0502020204030204" pitchFamily="34" charset="0"/>
                <a:cs typeface="Times New Roman" panose="02020603050405020304" pitchFamily="18" charset="0"/>
              </a:rPr>
              <a:t>to room temperature</a:t>
            </a:r>
            <a:r>
              <a:rPr lang="ru-RU" sz="1200" dirty="0">
                <a:latin typeface="Georgia Pro" panose="02040502050405020303" pitchFamily="18" charset="0"/>
                <a:ea typeface="Calibri" panose="020F0502020204030204" pitchFamily="34" charset="0"/>
                <a:cs typeface="Times New Roman" panose="02020603050405020304" pitchFamily="18" charset="0"/>
              </a:rPr>
              <a:t>. </a:t>
            </a:r>
            <a:r>
              <a:rPr lang="en-US" sz="1200" dirty="0">
                <a:latin typeface="Georgia Pro" panose="02040502050405020303" pitchFamily="18" charset="0"/>
                <a:ea typeface="Calibri" panose="020F0502020204030204" pitchFamily="34" charset="0"/>
                <a:cs typeface="Times New Roman" panose="02020603050405020304" pitchFamily="18" charset="0"/>
              </a:rPr>
              <a:t>The direction of the magnetizing field coincided with the Z axis in the sample coordinate system</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1"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STEP 3</a:t>
            </a:r>
            <a:r>
              <a:rPr lang="ru-RU" sz="1200" b="1" dirty="0">
                <a:latin typeface="Georgia Pro" panose="02040502050405020303" pitchFamily="18" charset="0"/>
                <a:ea typeface="Calibri" panose="020F0502020204030204" pitchFamily="34" charset="0"/>
                <a:cs typeface="Times New Roman" panose="02020603050405020304" pitchFamily="18" charset="0"/>
              </a:rPr>
              <a:t>: </a:t>
            </a:r>
            <a:r>
              <a:rPr lang="en-US" sz="1200" dirty="0">
                <a:latin typeface="Georgia Pro" panose="02040502050405020303" pitchFamily="18" charset="0"/>
                <a:ea typeface="Calibri" panose="020F0502020204030204" pitchFamily="34" charset="0"/>
                <a:cs typeface="Times New Roman" panose="02020603050405020304" pitchFamily="18" charset="0"/>
              </a:rPr>
              <a:t>Then again, samples were reheated to the reaction temperature </a:t>
            </a:r>
            <a:r>
              <a:rPr lang="en-US" sz="1200" i="1"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T</a:t>
            </a:r>
            <a:r>
              <a:rPr lang="en-US" sz="1200" baseline="-25000"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an </a:t>
            </a:r>
            <a:r>
              <a:rPr lang="en-US" sz="1200"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=260 °C</a:t>
            </a:r>
            <a:r>
              <a:rPr lang="en-US" sz="1200" dirty="0">
                <a:latin typeface="Georgia Pro" panose="02040502050405020303" pitchFamily="18" charset="0"/>
                <a:ea typeface="Calibri" panose="020F0502020204030204" pitchFamily="34" charset="0"/>
                <a:cs typeface="Times New Roman" panose="02020603050405020304" pitchFamily="18" charset="0"/>
              </a:rPr>
              <a:t> and cooled at B=0. Thus the original laboratory paleomagnetic signal was enclosed in a magnetization with blocking T=260-400C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Georgia Pro" panose="02040502050405020303" pitchFamily="18" charset="0"/>
                <a:ea typeface="Calibri" panose="020F0502020204030204" pitchFamily="34" charset="0"/>
                <a:cs typeface="Times New Roman" panose="02020603050405020304" pitchFamily="18" charset="0"/>
              </a:rPr>
              <a:t>4. Now we have the initial paleomagnetic signal enclosed in a range of blocking temperatures from 260 to 400C. This magnetization is our laboratory initial magnetic state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eorgia Pro" panose="02040502050405020303" pitchFamily="18" charset="0"/>
              <a:ea typeface="Calibri" panose="020F0502020204030204" pitchFamily="34" charset="0"/>
              <a:cs typeface="Times New Roman" panose="02020603050405020304" pitchFamily="18" charset="0"/>
            </a:endParaRPr>
          </a:p>
          <a:p>
            <a:pPr marL="228600" indent="-228600">
              <a:buAutoNum type="arabicPeriod"/>
            </a:pPr>
            <a:endParaRPr lang="en-US" sz="1200" dirty="0">
              <a:latin typeface="Georgia Pro" panose="02040502050405020303" pitchFamily="18" charset="0"/>
              <a:ea typeface="Calibri" panose="020F0502020204030204" pitchFamily="34" charset="0"/>
              <a:cs typeface="Times New Roman" panose="02020603050405020304" pitchFamily="18" charset="0"/>
            </a:endParaRPr>
          </a:p>
          <a:p>
            <a:pPr marL="228600" indent="-228600">
              <a:buAutoNum type="arabicPeriod"/>
            </a:pPr>
            <a:endParaRPr lang="ru-RU" dirty="0"/>
          </a:p>
        </p:txBody>
      </p:sp>
      <p:sp>
        <p:nvSpPr>
          <p:cNvPr id="4" name="Нижний колонтитул 3"/>
          <p:cNvSpPr>
            <a:spLocks noGrp="1"/>
          </p:cNvSpPr>
          <p:nvPr>
            <p:ph type="ftr" sz="quarter" idx="4"/>
          </p:nvPr>
        </p:nvSpPr>
        <p:spPr/>
        <p:txBody>
          <a:bodyPr/>
          <a:lstStyle/>
          <a:p>
            <a:endParaRPr lang="ru-RU"/>
          </a:p>
        </p:txBody>
      </p:sp>
      <p:sp>
        <p:nvSpPr>
          <p:cNvPr id="5" name="Номер слайда 4"/>
          <p:cNvSpPr>
            <a:spLocks noGrp="1"/>
          </p:cNvSpPr>
          <p:nvPr>
            <p:ph type="sldNum" sz="quarter" idx="5"/>
          </p:nvPr>
        </p:nvSpPr>
        <p:spPr/>
        <p:txBody>
          <a:bodyPr/>
          <a:lstStyle/>
          <a:p>
            <a:fld id="{B5B673C5-7FB5-46FF-B3A1-2C909E6B1428}" type="slidenum">
              <a:rPr lang="ru-RU" smtClean="0"/>
              <a:t>7</a:t>
            </a:fld>
            <a:endParaRPr lang="ru-RU"/>
          </a:p>
        </p:txBody>
      </p:sp>
    </p:spTree>
    <p:extLst>
      <p:ext uri="{BB962C8B-B14F-4D97-AF65-F5344CB8AC3E}">
        <p14:creationId xmlns:p14="http://schemas.microsoft.com/office/powerpoint/2010/main" val="3600584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А</a:t>
            </a:r>
            <a:r>
              <a:rPr lang="en-US" dirty="0" err="1"/>
              <a:t>fter</a:t>
            </a:r>
            <a:r>
              <a:rPr lang="en-US" dirty="0"/>
              <a:t> that, the samples were subjected to annealing in a magnetic field with an induction of Ban = 50mkTl at a constant temperature of Tan = 260 ° C for 4 annealing times t = 12.5, 100, 400 and 1300 hours, respectively. The annealing temperature was selected based on the results of preliminary experiments</a:t>
            </a:r>
            <a:r>
              <a:rPr lang="ru-RU" dirty="0"/>
              <a:t>. </a:t>
            </a:r>
            <a:r>
              <a:rPr lang="en-US" dirty="0"/>
              <a:t>Before annealing, the samples were divided into three groups</a:t>
            </a:r>
            <a:endParaRPr lang="ru-RU" dirty="0"/>
          </a:p>
          <a:p>
            <a:pPr marL="228600" indent="-228600">
              <a:buAutoNum type="arabicPeriod"/>
            </a:pPr>
            <a:r>
              <a:rPr lang="en-US" b="1" dirty="0"/>
              <a:t>First group, </a:t>
            </a:r>
            <a:r>
              <a:rPr lang="en-US" sz="1200" dirty="0">
                <a:latin typeface="Georgia Pro" panose="02040502050405020303" pitchFamily="18" charset="0"/>
                <a:ea typeface="Calibri" panose="020F0502020204030204" pitchFamily="34" charset="0"/>
                <a:cs typeface="Times New Roman" panose="02020603050405020304" pitchFamily="18" charset="0"/>
              </a:rPr>
              <a:t>the direction of the magnetic field </a:t>
            </a:r>
            <a:r>
              <a:rPr lang="en-US" sz="1200" i="1"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B</a:t>
            </a:r>
            <a:r>
              <a:rPr lang="en-US" sz="1200" baseline="-25000"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an</a:t>
            </a:r>
            <a:r>
              <a:rPr lang="en-US" sz="1200" dirty="0">
                <a:latin typeface="Georgia Pro" panose="02040502050405020303" pitchFamily="18" charset="0"/>
                <a:ea typeface="Calibri" panose="020F0502020204030204" pitchFamily="34" charset="0"/>
                <a:cs typeface="Times New Roman" panose="02020603050405020304" pitchFamily="18" charset="0"/>
              </a:rPr>
              <a:t> was directed </a:t>
            </a:r>
            <a:r>
              <a:rPr lang="en-US" sz="1200"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perpendicular</a:t>
            </a:r>
            <a:r>
              <a:rPr lang="ru-RU" sz="1200"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a:t>
            </a:r>
            <a:r>
              <a:rPr lang="en-US" sz="1200" dirty="0">
                <a:latin typeface="Georgia Pro" panose="02040502050405020303" pitchFamily="18" charset="0"/>
                <a:ea typeface="Calibri" panose="020F0502020204030204" pitchFamily="34" charset="0"/>
                <a:cs typeface="Times New Roman" panose="02020603050405020304" pitchFamily="18" charset="0"/>
              </a:rPr>
              <a:t> to </a:t>
            </a:r>
            <a:r>
              <a:rPr lang="en-US" sz="1200" i="1"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TRM</a:t>
            </a:r>
            <a:r>
              <a:rPr lang="en-US" sz="1200" i="1" dirty="0">
                <a:latin typeface="Georgia Pro" panose="02040502050405020303" pitchFamily="18" charset="0"/>
                <a:ea typeface="Calibri" panose="020F0502020204030204" pitchFamily="34" charset="0"/>
                <a:cs typeface="Times New Roman" panose="02020603050405020304" pitchFamily="18" charset="0"/>
              </a:rPr>
              <a:t> </a:t>
            </a:r>
            <a:r>
              <a:rPr lang="en-US" sz="1200" dirty="0">
                <a:latin typeface="Georgia Pro" panose="02040502050405020303" pitchFamily="18" charset="0"/>
                <a:ea typeface="Calibri" panose="020F0502020204030204" pitchFamily="34" charset="0"/>
                <a:cs typeface="Times New Roman" panose="02020603050405020304" pitchFamily="18" charset="0"/>
              </a:rPr>
              <a:t>along the </a:t>
            </a:r>
            <a:r>
              <a:rPr lang="en-US" sz="1200" i="1" dirty="0">
                <a:latin typeface="Georgia Pro" panose="02040502050405020303" pitchFamily="18" charset="0"/>
                <a:ea typeface="Calibri" panose="020F0502020204030204" pitchFamily="34" charset="0"/>
                <a:cs typeface="Times New Roman" panose="02020603050405020304" pitchFamily="18" charset="0"/>
              </a:rPr>
              <a:t>Ox Axis</a:t>
            </a:r>
            <a:r>
              <a:rPr lang="en-US" sz="1200" dirty="0">
                <a:latin typeface="Georgia Pro" panose="02040502050405020303" pitchFamily="18" charset="0"/>
                <a:ea typeface="Calibri" panose="020F0502020204030204" pitchFamily="34" charset="0"/>
                <a:cs typeface="Times New Roman" panose="02020603050405020304" pitchFamily="18" charset="0"/>
              </a:rPr>
              <a:t>.</a:t>
            </a:r>
            <a:endParaRPr lang="ru-RU" sz="1200" dirty="0">
              <a:latin typeface="Georgia Pro" panose="02040502050405020303" pitchFamily="18" charset="0"/>
              <a:ea typeface="Calibri" panose="020F0502020204030204" pitchFamily="34" charset="0"/>
              <a:cs typeface="Times New Roman" panose="02020603050405020304" pitchFamily="18" charset="0"/>
            </a:endParaRPr>
          </a:p>
          <a:p>
            <a:pPr marL="228600" indent="-228600">
              <a:buAutoNum type="arabicPeriod"/>
            </a:pPr>
            <a:r>
              <a:rPr lang="en-US" sz="1200" b="1" dirty="0">
                <a:latin typeface="Georgia Pro" panose="02040502050405020303" pitchFamily="18" charset="0"/>
                <a:cs typeface="Times New Roman" panose="02020603050405020304" pitchFamily="18" charset="0"/>
              </a:rPr>
              <a:t>Second group, </a:t>
            </a:r>
            <a:r>
              <a:rPr lang="en-US" sz="1200" dirty="0">
                <a:latin typeface="Georgia Pro" panose="02040502050405020303" pitchFamily="18" charset="0"/>
                <a:ea typeface="Calibri" panose="020F0502020204030204" pitchFamily="34" charset="0"/>
                <a:cs typeface="Times New Roman" panose="02020603050405020304" pitchFamily="18" charset="0"/>
              </a:rPr>
              <a:t>the direction of the magnetizing field </a:t>
            </a:r>
            <a:r>
              <a:rPr lang="en-US" sz="1200" i="1"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B</a:t>
            </a:r>
            <a:r>
              <a:rPr lang="en-US" sz="1200" baseline="-25000"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an</a:t>
            </a:r>
            <a:r>
              <a:rPr lang="en-US" sz="1200" dirty="0">
                <a:latin typeface="Georgia Pro" panose="02040502050405020303" pitchFamily="18" charset="0"/>
                <a:ea typeface="Calibri" panose="020F0502020204030204" pitchFamily="34" charset="0"/>
                <a:cs typeface="Times New Roman" panose="02020603050405020304" pitchFamily="18" charset="0"/>
              </a:rPr>
              <a:t> was </a:t>
            </a:r>
            <a:r>
              <a:rPr lang="en-US" sz="1200"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co-directed</a:t>
            </a:r>
            <a:r>
              <a:rPr lang="ru-RU" sz="1200"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a:t>
            </a:r>
            <a:r>
              <a:rPr lang="en-US" sz="1200"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 </a:t>
            </a:r>
            <a:r>
              <a:rPr lang="en-US" sz="1200" dirty="0">
                <a:latin typeface="Georgia Pro" panose="02040502050405020303" pitchFamily="18" charset="0"/>
                <a:ea typeface="Calibri" panose="020F0502020204030204" pitchFamily="34" charset="0"/>
                <a:cs typeface="Times New Roman" panose="02020603050405020304" pitchFamily="18" charset="0"/>
              </a:rPr>
              <a:t>with </a:t>
            </a:r>
            <a:r>
              <a:rPr lang="en-US" sz="1200" i="1"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TRM</a:t>
            </a:r>
            <a:r>
              <a:rPr lang="en-US" sz="1200" dirty="0">
                <a:latin typeface="Georgia Pro" panose="02040502050405020303" pitchFamily="18" charset="0"/>
                <a:ea typeface="Calibri" panose="020F0502020204030204" pitchFamily="34" charset="0"/>
                <a:cs typeface="Times New Roman" panose="02020603050405020304" pitchFamily="18" charset="0"/>
              </a:rPr>
              <a:t> along the </a:t>
            </a:r>
            <a:r>
              <a:rPr lang="en-US" sz="1200" i="1"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Oz</a:t>
            </a:r>
            <a:r>
              <a:rPr lang="en-US" sz="1200" dirty="0">
                <a:latin typeface="Georgia Pro" panose="02040502050405020303" pitchFamily="18" charset="0"/>
                <a:ea typeface="Calibri" panose="020F0502020204030204" pitchFamily="34" charset="0"/>
                <a:cs typeface="Times New Roman" panose="02020603050405020304" pitchFamily="18" charset="0"/>
              </a:rPr>
              <a:t> axis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1" dirty="0">
                <a:latin typeface="Georgia Pro" panose="02040502050405020303" pitchFamily="18" charset="0"/>
                <a:ea typeface="Calibri" panose="020F0502020204030204" pitchFamily="34" charset="0"/>
                <a:cs typeface="Times New Roman" panose="02020603050405020304" pitchFamily="18" charset="0"/>
              </a:rPr>
              <a:t>Third group </a:t>
            </a:r>
            <a:r>
              <a:rPr lang="en-US" sz="1200" dirty="0">
                <a:latin typeface="Georgia Pro" panose="02040502050405020303" pitchFamily="18" charset="0"/>
                <a:ea typeface="Calibri" panose="020F0502020204030204" pitchFamily="34" charset="0"/>
                <a:cs typeface="Times New Roman" panose="02020603050405020304" pitchFamily="18" charset="0"/>
              </a:rPr>
              <a:t>of samples were annealed with magnetic field induction </a:t>
            </a:r>
            <a:r>
              <a:rPr lang="en-US" sz="1200" i="1"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B</a:t>
            </a:r>
            <a:r>
              <a:rPr lang="en-US" sz="1200" baseline="-25000"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an</a:t>
            </a:r>
            <a:r>
              <a:rPr lang="en-US" sz="1200"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=0 µT</a:t>
            </a:r>
            <a:r>
              <a:rPr lang="ru-RU" sz="1200"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 </a:t>
            </a:r>
            <a:r>
              <a:rPr lang="en-US" sz="1200"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to control the magnetization relaxation process</a:t>
            </a:r>
            <a:endParaRPr lang="ru-RU" sz="1200" dirty="0">
              <a:solidFill>
                <a:srgbClr val="0033CC"/>
              </a:solidFill>
              <a:latin typeface="Georgia Pro" panose="02040502050405020303"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Let's move on to the experiments results</a:t>
            </a:r>
            <a:endParaRPr lang="ru-RU" b="1" dirty="0"/>
          </a:p>
        </p:txBody>
      </p:sp>
      <p:sp>
        <p:nvSpPr>
          <p:cNvPr id="4" name="Нижний колонтитул 3"/>
          <p:cNvSpPr>
            <a:spLocks noGrp="1"/>
          </p:cNvSpPr>
          <p:nvPr>
            <p:ph type="ftr" sz="quarter" idx="4"/>
          </p:nvPr>
        </p:nvSpPr>
        <p:spPr/>
        <p:txBody>
          <a:bodyPr/>
          <a:lstStyle/>
          <a:p>
            <a:endParaRPr lang="ru-RU"/>
          </a:p>
        </p:txBody>
      </p:sp>
      <p:sp>
        <p:nvSpPr>
          <p:cNvPr id="5" name="Номер слайда 4"/>
          <p:cNvSpPr>
            <a:spLocks noGrp="1"/>
          </p:cNvSpPr>
          <p:nvPr>
            <p:ph type="sldNum" sz="quarter" idx="5"/>
          </p:nvPr>
        </p:nvSpPr>
        <p:spPr/>
        <p:txBody>
          <a:bodyPr/>
          <a:lstStyle/>
          <a:p>
            <a:fld id="{B5B673C5-7FB5-46FF-B3A1-2C909E6B1428}" type="slidenum">
              <a:rPr lang="ru-RU" smtClean="0"/>
              <a:t>8</a:t>
            </a:fld>
            <a:endParaRPr lang="ru-RU"/>
          </a:p>
        </p:txBody>
      </p:sp>
    </p:spTree>
    <p:extLst>
      <p:ext uri="{BB962C8B-B14F-4D97-AF65-F5344CB8AC3E}">
        <p14:creationId xmlns:p14="http://schemas.microsoft.com/office/powerpoint/2010/main" val="3012621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it is necessary to make sure that the single-phase oxidation process takes place</a:t>
            </a:r>
            <a:r>
              <a:rPr lang="ru-RU" dirty="0"/>
              <a:t>.</a:t>
            </a:r>
          </a:p>
          <a:p>
            <a:pPr marL="228600" indent="-228600">
              <a:buAutoNum type="arabicPeriod"/>
            </a:pPr>
            <a:r>
              <a:rPr lang="en-US" dirty="0"/>
              <a:t>The results presented in Fig. 1 and Fig. 2 show that with an increase in the annealing time, the Magnetic susceptibility k(T) and magnetization in the field of 0.24 T M(T) heating curves are shifted towards higher temperatures relative to the initial state, which indicates an increase in the Curie temperature Tc TM of grains (Table 2) and, accordingly, their single-phase oxidation.</a:t>
            </a:r>
            <a:endParaRPr lang="ru-RU" dirty="0"/>
          </a:p>
          <a:p>
            <a:pPr marL="228600" indent="-228600">
              <a:buAutoNum type="arabicPeriod"/>
            </a:pPr>
            <a:r>
              <a:rPr lang="en-US" dirty="0"/>
              <a:t>The heating and the cooling curve of TMA according to Magnetic susceptibility from temperature do not coincide. Given that the experiment was conducted in an argon atmosphere, this is due to the homogenization of titanomaghemite to titanomagnetite when heated above the mixing temperature in the low partial pressure of oxygen. This effect is also a sign of the single-phase nature of oxidation</a:t>
            </a:r>
            <a:endParaRPr lang="ru-RU" dirty="0"/>
          </a:p>
        </p:txBody>
      </p:sp>
      <p:sp>
        <p:nvSpPr>
          <p:cNvPr id="4" name="Нижний колонтитул 3"/>
          <p:cNvSpPr>
            <a:spLocks noGrp="1"/>
          </p:cNvSpPr>
          <p:nvPr>
            <p:ph type="ftr" sz="quarter" idx="4"/>
          </p:nvPr>
        </p:nvSpPr>
        <p:spPr/>
        <p:txBody>
          <a:bodyPr/>
          <a:lstStyle/>
          <a:p>
            <a:endParaRPr lang="ru-RU"/>
          </a:p>
        </p:txBody>
      </p:sp>
      <p:sp>
        <p:nvSpPr>
          <p:cNvPr id="5" name="Номер слайда 4"/>
          <p:cNvSpPr>
            <a:spLocks noGrp="1"/>
          </p:cNvSpPr>
          <p:nvPr>
            <p:ph type="sldNum" sz="quarter" idx="5"/>
          </p:nvPr>
        </p:nvSpPr>
        <p:spPr/>
        <p:txBody>
          <a:bodyPr/>
          <a:lstStyle/>
          <a:p>
            <a:fld id="{B5B673C5-7FB5-46FF-B3A1-2C909E6B1428}" type="slidenum">
              <a:rPr lang="ru-RU" smtClean="0"/>
              <a:t>9</a:t>
            </a:fld>
            <a:endParaRPr lang="ru-RU"/>
          </a:p>
        </p:txBody>
      </p:sp>
    </p:spTree>
    <p:extLst>
      <p:ext uri="{BB962C8B-B14F-4D97-AF65-F5344CB8AC3E}">
        <p14:creationId xmlns:p14="http://schemas.microsoft.com/office/powerpoint/2010/main" val="3965785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83E091-2B7F-4036-A071-1130E37984E9}"/>
              </a:ext>
            </a:extLst>
          </p:cNvPr>
          <p:cNvSpPr>
            <a:spLocks noGrp="1"/>
          </p:cNvSpPr>
          <p:nvPr>
            <p:ph type="ctrTitle"/>
          </p:nvPr>
        </p:nvSpPr>
        <p:spPr>
          <a:xfrm>
            <a:off x="1524000" y="1122363"/>
            <a:ext cx="9144000" cy="2387600"/>
          </a:xfrm>
        </p:spPr>
        <p:txBody>
          <a:bodyPr anchor="b"/>
          <a:lstStyle>
            <a:lvl1pPr algn="ctr">
              <a:defRPr sz="6000"/>
            </a:lvl1pPr>
          </a:lstStyle>
          <a:p>
            <a:r>
              <a:rPr lang="ru-RU" dirty="0"/>
              <a:t>Образец заголовка</a:t>
            </a:r>
          </a:p>
        </p:txBody>
      </p:sp>
      <p:sp>
        <p:nvSpPr>
          <p:cNvPr id="3" name="Подзаголовок 2">
            <a:extLst>
              <a:ext uri="{FF2B5EF4-FFF2-40B4-BE49-F238E27FC236}">
                <a16:creationId xmlns:a16="http://schemas.microsoft.com/office/drawing/2014/main" id="{9B912656-383C-4E2A-B03D-05CD3CF600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1D31D52F-3992-448B-98F1-41DDCBF6A3BB}"/>
              </a:ext>
            </a:extLst>
          </p:cNvPr>
          <p:cNvSpPr>
            <a:spLocks noGrp="1"/>
          </p:cNvSpPr>
          <p:nvPr>
            <p:ph type="dt" sz="half" idx="10"/>
          </p:nvPr>
        </p:nvSpPr>
        <p:spPr/>
        <p:txBody>
          <a:bodyPr/>
          <a:lstStyle/>
          <a:p>
            <a:fld id="{DEA6D31B-472B-4F64-85C1-A28403F2B5BD}" type="datetime1">
              <a:rPr lang="ru-RU" smtClean="0"/>
              <a:t>24.05.2022</a:t>
            </a:fld>
            <a:endParaRPr lang="ru-RU"/>
          </a:p>
        </p:txBody>
      </p:sp>
      <p:sp>
        <p:nvSpPr>
          <p:cNvPr id="5" name="Нижний колонтитул 4">
            <a:extLst>
              <a:ext uri="{FF2B5EF4-FFF2-40B4-BE49-F238E27FC236}">
                <a16:creationId xmlns:a16="http://schemas.microsoft.com/office/drawing/2014/main" id="{DF64E3CD-FA2A-4970-96DC-1E062ACD8FB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C9339D9-D9F8-4A0F-9BDE-E6D1543510B4}"/>
              </a:ext>
            </a:extLst>
          </p:cNvPr>
          <p:cNvSpPr>
            <a:spLocks noGrp="1"/>
          </p:cNvSpPr>
          <p:nvPr>
            <p:ph type="sldNum" sz="quarter" idx="12"/>
          </p:nvPr>
        </p:nvSpPr>
        <p:spPr/>
        <p:txBody>
          <a:bodyPr/>
          <a:lstStyle/>
          <a:p>
            <a:fld id="{C1EC140F-C8BE-4972-B9ED-58425DFBACEE}" type="slidenum">
              <a:rPr lang="ru-RU" smtClean="0"/>
              <a:t>‹#›</a:t>
            </a:fld>
            <a:endParaRPr lang="ru-RU"/>
          </a:p>
        </p:txBody>
      </p:sp>
    </p:spTree>
    <p:extLst>
      <p:ext uri="{BB962C8B-B14F-4D97-AF65-F5344CB8AC3E}">
        <p14:creationId xmlns:p14="http://schemas.microsoft.com/office/powerpoint/2010/main" val="2820646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D391D3-A8D6-4171-BDF9-B2794FFD6FA6}"/>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E743F1B7-2F55-4D3E-A290-4E151673282B}"/>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AF6D7D6-3514-4101-ABFA-93E65C4B5612}"/>
              </a:ext>
            </a:extLst>
          </p:cNvPr>
          <p:cNvSpPr>
            <a:spLocks noGrp="1"/>
          </p:cNvSpPr>
          <p:nvPr>
            <p:ph type="dt" sz="half" idx="10"/>
          </p:nvPr>
        </p:nvSpPr>
        <p:spPr/>
        <p:txBody>
          <a:bodyPr/>
          <a:lstStyle/>
          <a:p>
            <a:fld id="{6EA8DE67-F232-4BE2-BB55-02472D6772EA}" type="datetime1">
              <a:rPr lang="ru-RU" smtClean="0"/>
              <a:t>24.05.2022</a:t>
            </a:fld>
            <a:endParaRPr lang="ru-RU"/>
          </a:p>
        </p:txBody>
      </p:sp>
      <p:sp>
        <p:nvSpPr>
          <p:cNvPr id="5" name="Нижний колонтитул 4">
            <a:extLst>
              <a:ext uri="{FF2B5EF4-FFF2-40B4-BE49-F238E27FC236}">
                <a16:creationId xmlns:a16="http://schemas.microsoft.com/office/drawing/2014/main" id="{DA29ED43-3550-4B94-A1DD-632655AC93C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5BA2021-5B3B-4E18-9004-AD5798A7B837}"/>
              </a:ext>
            </a:extLst>
          </p:cNvPr>
          <p:cNvSpPr>
            <a:spLocks noGrp="1"/>
          </p:cNvSpPr>
          <p:nvPr>
            <p:ph type="sldNum" sz="quarter" idx="12"/>
          </p:nvPr>
        </p:nvSpPr>
        <p:spPr/>
        <p:txBody>
          <a:bodyPr/>
          <a:lstStyle/>
          <a:p>
            <a:fld id="{C1EC140F-C8BE-4972-B9ED-58425DFBACEE}" type="slidenum">
              <a:rPr lang="ru-RU" smtClean="0"/>
              <a:t>‹#›</a:t>
            </a:fld>
            <a:endParaRPr lang="ru-RU"/>
          </a:p>
        </p:txBody>
      </p:sp>
    </p:spTree>
    <p:extLst>
      <p:ext uri="{BB962C8B-B14F-4D97-AF65-F5344CB8AC3E}">
        <p14:creationId xmlns:p14="http://schemas.microsoft.com/office/powerpoint/2010/main" val="4204307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5CA19188-F9D7-4C89-9105-D94CE54CC069}"/>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B15F4495-A7A1-46A6-81CD-74FC347BC774}"/>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E6BE0EA-375C-4523-8D38-8536716A39D3}"/>
              </a:ext>
            </a:extLst>
          </p:cNvPr>
          <p:cNvSpPr>
            <a:spLocks noGrp="1"/>
          </p:cNvSpPr>
          <p:nvPr>
            <p:ph type="dt" sz="half" idx="10"/>
          </p:nvPr>
        </p:nvSpPr>
        <p:spPr/>
        <p:txBody>
          <a:bodyPr/>
          <a:lstStyle/>
          <a:p>
            <a:fld id="{2C828900-E186-40CA-A45A-2032C1FAFBD3}" type="datetime1">
              <a:rPr lang="ru-RU" smtClean="0"/>
              <a:t>24.05.2022</a:t>
            </a:fld>
            <a:endParaRPr lang="ru-RU"/>
          </a:p>
        </p:txBody>
      </p:sp>
      <p:sp>
        <p:nvSpPr>
          <p:cNvPr id="5" name="Нижний колонтитул 4">
            <a:extLst>
              <a:ext uri="{FF2B5EF4-FFF2-40B4-BE49-F238E27FC236}">
                <a16:creationId xmlns:a16="http://schemas.microsoft.com/office/drawing/2014/main" id="{DDDB7B1E-95A2-4B51-99C5-052F5400058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B3C2A61-8AD0-435B-BAD9-C156203733FC}"/>
              </a:ext>
            </a:extLst>
          </p:cNvPr>
          <p:cNvSpPr>
            <a:spLocks noGrp="1"/>
          </p:cNvSpPr>
          <p:nvPr>
            <p:ph type="sldNum" sz="quarter" idx="12"/>
          </p:nvPr>
        </p:nvSpPr>
        <p:spPr/>
        <p:txBody>
          <a:bodyPr/>
          <a:lstStyle/>
          <a:p>
            <a:fld id="{C1EC140F-C8BE-4972-B9ED-58425DFBACEE}" type="slidenum">
              <a:rPr lang="ru-RU" smtClean="0"/>
              <a:t>‹#›</a:t>
            </a:fld>
            <a:endParaRPr lang="ru-RU"/>
          </a:p>
        </p:txBody>
      </p:sp>
    </p:spTree>
    <p:extLst>
      <p:ext uri="{BB962C8B-B14F-4D97-AF65-F5344CB8AC3E}">
        <p14:creationId xmlns:p14="http://schemas.microsoft.com/office/powerpoint/2010/main" val="3201735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36C164-3E00-408E-9E3C-B79AF2A8B53E}"/>
              </a:ext>
            </a:extLst>
          </p:cNvPr>
          <p:cNvSpPr>
            <a:spLocks noGrp="1"/>
          </p:cNvSpPr>
          <p:nvPr>
            <p:ph type="title"/>
          </p:nvPr>
        </p:nvSpPr>
        <p:spPr/>
        <p:txBody>
          <a:bodyPr/>
          <a:lstStyle/>
          <a:p>
            <a:r>
              <a:rPr lang="ru-RU" dirty="0"/>
              <a:t>Образец заголовка</a:t>
            </a:r>
          </a:p>
        </p:txBody>
      </p:sp>
      <p:sp>
        <p:nvSpPr>
          <p:cNvPr id="3" name="Объект 2">
            <a:extLst>
              <a:ext uri="{FF2B5EF4-FFF2-40B4-BE49-F238E27FC236}">
                <a16:creationId xmlns:a16="http://schemas.microsoft.com/office/drawing/2014/main" id="{D534E78A-67D0-4168-95A0-B2CDA1D2455E}"/>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140A0C3-0BF5-4F7F-AF4D-2F6AF6ED1031}"/>
              </a:ext>
            </a:extLst>
          </p:cNvPr>
          <p:cNvSpPr>
            <a:spLocks noGrp="1"/>
          </p:cNvSpPr>
          <p:nvPr>
            <p:ph type="dt" sz="half" idx="10"/>
          </p:nvPr>
        </p:nvSpPr>
        <p:spPr/>
        <p:txBody>
          <a:bodyPr/>
          <a:lstStyle/>
          <a:p>
            <a:fld id="{ED566858-A75B-41A2-92F5-AAEF5C6A87E7}" type="datetime1">
              <a:rPr lang="ru-RU" smtClean="0"/>
              <a:t>24.05.2022</a:t>
            </a:fld>
            <a:endParaRPr lang="ru-RU"/>
          </a:p>
        </p:txBody>
      </p:sp>
      <p:sp>
        <p:nvSpPr>
          <p:cNvPr id="5" name="Нижний колонтитул 4">
            <a:extLst>
              <a:ext uri="{FF2B5EF4-FFF2-40B4-BE49-F238E27FC236}">
                <a16:creationId xmlns:a16="http://schemas.microsoft.com/office/drawing/2014/main" id="{D23C3FE1-E985-4DF8-94E6-93FE2DB1012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7C16390-39AF-4AC0-B3AD-2C9084658E8A}"/>
              </a:ext>
            </a:extLst>
          </p:cNvPr>
          <p:cNvSpPr>
            <a:spLocks noGrp="1"/>
          </p:cNvSpPr>
          <p:nvPr>
            <p:ph type="sldNum" sz="quarter" idx="12"/>
          </p:nvPr>
        </p:nvSpPr>
        <p:spPr/>
        <p:txBody>
          <a:bodyPr/>
          <a:lstStyle/>
          <a:p>
            <a:fld id="{C1EC140F-C8BE-4972-B9ED-58425DFBACEE}" type="slidenum">
              <a:rPr lang="ru-RU" smtClean="0"/>
              <a:t>‹#›</a:t>
            </a:fld>
            <a:endParaRPr lang="ru-RU"/>
          </a:p>
        </p:txBody>
      </p:sp>
    </p:spTree>
    <p:extLst>
      <p:ext uri="{BB962C8B-B14F-4D97-AF65-F5344CB8AC3E}">
        <p14:creationId xmlns:p14="http://schemas.microsoft.com/office/powerpoint/2010/main" val="4143346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607175-5E0C-4892-BC56-14DA0E829A87}"/>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5560902E-3632-4848-8589-DD315DFC0D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DC4201A3-C8D5-453A-B627-C71AF88B47E5}"/>
              </a:ext>
            </a:extLst>
          </p:cNvPr>
          <p:cNvSpPr>
            <a:spLocks noGrp="1"/>
          </p:cNvSpPr>
          <p:nvPr>
            <p:ph type="dt" sz="half" idx="10"/>
          </p:nvPr>
        </p:nvSpPr>
        <p:spPr/>
        <p:txBody>
          <a:bodyPr/>
          <a:lstStyle/>
          <a:p>
            <a:fld id="{418E9083-BFE0-4B6E-82CA-65F28F19865E}" type="datetime1">
              <a:rPr lang="ru-RU" smtClean="0"/>
              <a:t>24.05.2022</a:t>
            </a:fld>
            <a:endParaRPr lang="ru-RU"/>
          </a:p>
        </p:txBody>
      </p:sp>
      <p:sp>
        <p:nvSpPr>
          <p:cNvPr id="5" name="Нижний колонтитул 4">
            <a:extLst>
              <a:ext uri="{FF2B5EF4-FFF2-40B4-BE49-F238E27FC236}">
                <a16:creationId xmlns:a16="http://schemas.microsoft.com/office/drawing/2014/main" id="{3B984EA2-54B1-4F89-BFE4-4CAF8DAA8DA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D26C008-2391-40D6-8362-4B8163CA86F0}"/>
              </a:ext>
            </a:extLst>
          </p:cNvPr>
          <p:cNvSpPr>
            <a:spLocks noGrp="1"/>
          </p:cNvSpPr>
          <p:nvPr>
            <p:ph type="sldNum" sz="quarter" idx="12"/>
          </p:nvPr>
        </p:nvSpPr>
        <p:spPr/>
        <p:txBody>
          <a:bodyPr/>
          <a:lstStyle/>
          <a:p>
            <a:fld id="{C1EC140F-C8BE-4972-B9ED-58425DFBACEE}" type="slidenum">
              <a:rPr lang="ru-RU" smtClean="0"/>
              <a:t>‹#›</a:t>
            </a:fld>
            <a:endParaRPr lang="ru-RU"/>
          </a:p>
        </p:txBody>
      </p:sp>
    </p:spTree>
    <p:extLst>
      <p:ext uri="{BB962C8B-B14F-4D97-AF65-F5344CB8AC3E}">
        <p14:creationId xmlns:p14="http://schemas.microsoft.com/office/powerpoint/2010/main" val="1732354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63EB0C-6DE2-4A49-A7DC-3E1FC21224BD}"/>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11DB76C5-6E64-40D0-88CA-2B23ABA9ADA4}"/>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B284F9A8-517A-46AE-93D6-346EDF26DE46}"/>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83C375A8-9123-4153-9DF2-6A29487E07BD}"/>
              </a:ext>
            </a:extLst>
          </p:cNvPr>
          <p:cNvSpPr>
            <a:spLocks noGrp="1"/>
          </p:cNvSpPr>
          <p:nvPr>
            <p:ph type="dt" sz="half" idx="10"/>
          </p:nvPr>
        </p:nvSpPr>
        <p:spPr/>
        <p:txBody>
          <a:bodyPr/>
          <a:lstStyle/>
          <a:p>
            <a:fld id="{8FDD1C8D-2DFC-48C0-91A4-94C8D69E9A30}" type="datetime1">
              <a:rPr lang="ru-RU" smtClean="0"/>
              <a:t>24.05.2022</a:t>
            </a:fld>
            <a:endParaRPr lang="ru-RU"/>
          </a:p>
        </p:txBody>
      </p:sp>
      <p:sp>
        <p:nvSpPr>
          <p:cNvPr id="6" name="Нижний колонтитул 5">
            <a:extLst>
              <a:ext uri="{FF2B5EF4-FFF2-40B4-BE49-F238E27FC236}">
                <a16:creationId xmlns:a16="http://schemas.microsoft.com/office/drawing/2014/main" id="{75A69970-95AB-42E8-AC3B-3D1BE734B1F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D205B81-A5FD-4A32-922F-B7E287F6A4D2}"/>
              </a:ext>
            </a:extLst>
          </p:cNvPr>
          <p:cNvSpPr>
            <a:spLocks noGrp="1"/>
          </p:cNvSpPr>
          <p:nvPr>
            <p:ph type="sldNum" sz="quarter" idx="12"/>
          </p:nvPr>
        </p:nvSpPr>
        <p:spPr/>
        <p:txBody>
          <a:bodyPr/>
          <a:lstStyle/>
          <a:p>
            <a:fld id="{C1EC140F-C8BE-4972-B9ED-58425DFBACEE}" type="slidenum">
              <a:rPr lang="ru-RU" smtClean="0"/>
              <a:t>‹#›</a:t>
            </a:fld>
            <a:endParaRPr lang="ru-RU"/>
          </a:p>
        </p:txBody>
      </p:sp>
    </p:spTree>
    <p:extLst>
      <p:ext uri="{BB962C8B-B14F-4D97-AF65-F5344CB8AC3E}">
        <p14:creationId xmlns:p14="http://schemas.microsoft.com/office/powerpoint/2010/main" val="2480418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9EDC9D5-0E2E-425B-9C93-8B78214E50AE}"/>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146D0AD3-67E1-4C34-8C41-A73CAF21CB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0A9FC8F2-80BF-48FA-B31D-57A68DE3C37A}"/>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E997B09F-8419-41DA-B9F0-2630CE3777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698F95CF-E795-4DF6-BF1E-A6A2E0C82445}"/>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4E9CFED8-8967-4804-B757-DF5872F486A9}"/>
              </a:ext>
            </a:extLst>
          </p:cNvPr>
          <p:cNvSpPr>
            <a:spLocks noGrp="1"/>
          </p:cNvSpPr>
          <p:nvPr>
            <p:ph type="dt" sz="half" idx="10"/>
          </p:nvPr>
        </p:nvSpPr>
        <p:spPr/>
        <p:txBody>
          <a:bodyPr/>
          <a:lstStyle/>
          <a:p>
            <a:fld id="{D63F86DE-507A-4BA1-A5FB-8AD3EB451D69}" type="datetime1">
              <a:rPr lang="ru-RU" smtClean="0"/>
              <a:t>24.05.2022</a:t>
            </a:fld>
            <a:endParaRPr lang="ru-RU"/>
          </a:p>
        </p:txBody>
      </p:sp>
      <p:sp>
        <p:nvSpPr>
          <p:cNvPr id="8" name="Нижний колонтитул 7">
            <a:extLst>
              <a:ext uri="{FF2B5EF4-FFF2-40B4-BE49-F238E27FC236}">
                <a16:creationId xmlns:a16="http://schemas.microsoft.com/office/drawing/2014/main" id="{98EB9EFE-9C9A-43A5-887F-5A419D5AAB76}"/>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9E591BED-C4B8-48ED-BE9A-3AA97862E6C2}"/>
              </a:ext>
            </a:extLst>
          </p:cNvPr>
          <p:cNvSpPr>
            <a:spLocks noGrp="1"/>
          </p:cNvSpPr>
          <p:nvPr>
            <p:ph type="sldNum" sz="quarter" idx="12"/>
          </p:nvPr>
        </p:nvSpPr>
        <p:spPr/>
        <p:txBody>
          <a:bodyPr/>
          <a:lstStyle/>
          <a:p>
            <a:fld id="{C1EC140F-C8BE-4972-B9ED-58425DFBACEE}" type="slidenum">
              <a:rPr lang="ru-RU" smtClean="0"/>
              <a:t>‹#›</a:t>
            </a:fld>
            <a:endParaRPr lang="ru-RU"/>
          </a:p>
        </p:txBody>
      </p:sp>
    </p:spTree>
    <p:extLst>
      <p:ext uri="{BB962C8B-B14F-4D97-AF65-F5344CB8AC3E}">
        <p14:creationId xmlns:p14="http://schemas.microsoft.com/office/powerpoint/2010/main" val="623506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954BFEC-0F0B-4029-8D81-2CDBA5776A30}"/>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E3F4746A-4EAA-4362-8FF7-8BF1A859B05A}"/>
              </a:ext>
            </a:extLst>
          </p:cNvPr>
          <p:cNvSpPr>
            <a:spLocks noGrp="1"/>
          </p:cNvSpPr>
          <p:nvPr>
            <p:ph type="dt" sz="half" idx="10"/>
          </p:nvPr>
        </p:nvSpPr>
        <p:spPr/>
        <p:txBody>
          <a:bodyPr/>
          <a:lstStyle/>
          <a:p>
            <a:fld id="{8EA4890A-FB99-4CF8-BC5B-195AB557C727}" type="datetime1">
              <a:rPr lang="ru-RU" smtClean="0"/>
              <a:t>24.05.2022</a:t>
            </a:fld>
            <a:endParaRPr lang="ru-RU"/>
          </a:p>
        </p:txBody>
      </p:sp>
      <p:sp>
        <p:nvSpPr>
          <p:cNvPr id="4" name="Нижний колонтитул 3">
            <a:extLst>
              <a:ext uri="{FF2B5EF4-FFF2-40B4-BE49-F238E27FC236}">
                <a16:creationId xmlns:a16="http://schemas.microsoft.com/office/drawing/2014/main" id="{23D4403B-1183-4B9F-8C79-1968B3A3DAEF}"/>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90BA3018-6553-4B34-A335-207F2AB58AAC}"/>
              </a:ext>
            </a:extLst>
          </p:cNvPr>
          <p:cNvSpPr>
            <a:spLocks noGrp="1"/>
          </p:cNvSpPr>
          <p:nvPr>
            <p:ph type="sldNum" sz="quarter" idx="12"/>
          </p:nvPr>
        </p:nvSpPr>
        <p:spPr/>
        <p:txBody>
          <a:bodyPr/>
          <a:lstStyle/>
          <a:p>
            <a:fld id="{C1EC140F-C8BE-4972-B9ED-58425DFBACEE}" type="slidenum">
              <a:rPr lang="ru-RU" smtClean="0"/>
              <a:t>‹#›</a:t>
            </a:fld>
            <a:endParaRPr lang="ru-RU"/>
          </a:p>
        </p:txBody>
      </p:sp>
    </p:spTree>
    <p:extLst>
      <p:ext uri="{BB962C8B-B14F-4D97-AF65-F5344CB8AC3E}">
        <p14:creationId xmlns:p14="http://schemas.microsoft.com/office/powerpoint/2010/main" val="3786377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D7B7A527-9EA4-4535-816E-FFBAED3087C6}"/>
              </a:ext>
            </a:extLst>
          </p:cNvPr>
          <p:cNvSpPr>
            <a:spLocks noGrp="1"/>
          </p:cNvSpPr>
          <p:nvPr>
            <p:ph type="dt" sz="half" idx="10"/>
          </p:nvPr>
        </p:nvSpPr>
        <p:spPr/>
        <p:txBody>
          <a:bodyPr/>
          <a:lstStyle/>
          <a:p>
            <a:fld id="{E6B98366-5CF2-4F87-A6E4-B44FEF48EAE3}" type="datetime1">
              <a:rPr lang="ru-RU" smtClean="0"/>
              <a:t>24.05.2022</a:t>
            </a:fld>
            <a:endParaRPr lang="ru-RU"/>
          </a:p>
        </p:txBody>
      </p:sp>
      <p:sp>
        <p:nvSpPr>
          <p:cNvPr id="3" name="Нижний колонтитул 2">
            <a:extLst>
              <a:ext uri="{FF2B5EF4-FFF2-40B4-BE49-F238E27FC236}">
                <a16:creationId xmlns:a16="http://schemas.microsoft.com/office/drawing/2014/main" id="{4C763A25-D1C6-4037-AA7E-DFD090CD7236}"/>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802D09E0-1A1B-4961-87CB-11FE06CCE628}"/>
              </a:ext>
            </a:extLst>
          </p:cNvPr>
          <p:cNvSpPr>
            <a:spLocks noGrp="1"/>
          </p:cNvSpPr>
          <p:nvPr>
            <p:ph type="sldNum" sz="quarter" idx="12"/>
          </p:nvPr>
        </p:nvSpPr>
        <p:spPr/>
        <p:txBody>
          <a:bodyPr/>
          <a:lstStyle/>
          <a:p>
            <a:fld id="{C1EC140F-C8BE-4972-B9ED-58425DFBACEE}" type="slidenum">
              <a:rPr lang="ru-RU" smtClean="0"/>
              <a:t>‹#›</a:t>
            </a:fld>
            <a:endParaRPr lang="ru-RU"/>
          </a:p>
        </p:txBody>
      </p:sp>
    </p:spTree>
    <p:extLst>
      <p:ext uri="{BB962C8B-B14F-4D97-AF65-F5344CB8AC3E}">
        <p14:creationId xmlns:p14="http://schemas.microsoft.com/office/powerpoint/2010/main" val="1401179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C185FB-23F1-4FF5-A50F-FE6ADB4D900F}"/>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FFE493CA-0F85-471D-B4AE-B9E9ABBC43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60578360-D34E-4DC8-806E-E73F73F0E5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2DF3EAD4-1DE0-4643-A0EE-C452273C8790}"/>
              </a:ext>
            </a:extLst>
          </p:cNvPr>
          <p:cNvSpPr>
            <a:spLocks noGrp="1"/>
          </p:cNvSpPr>
          <p:nvPr>
            <p:ph type="dt" sz="half" idx="10"/>
          </p:nvPr>
        </p:nvSpPr>
        <p:spPr/>
        <p:txBody>
          <a:bodyPr/>
          <a:lstStyle/>
          <a:p>
            <a:fld id="{3B01C3B7-8226-4DDC-B9D2-C4A7170DA1FB}" type="datetime1">
              <a:rPr lang="ru-RU" smtClean="0"/>
              <a:t>24.05.2022</a:t>
            </a:fld>
            <a:endParaRPr lang="ru-RU"/>
          </a:p>
        </p:txBody>
      </p:sp>
      <p:sp>
        <p:nvSpPr>
          <p:cNvPr id="6" name="Нижний колонтитул 5">
            <a:extLst>
              <a:ext uri="{FF2B5EF4-FFF2-40B4-BE49-F238E27FC236}">
                <a16:creationId xmlns:a16="http://schemas.microsoft.com/office/drawing/2014/main" id="{A668C9FA-A3B5-4ED2-B432-A8E260AF140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4FD43743-E4E7-4AA5-A343-DC72923041A2}"/>
              </a:ext>
            </a:extLst>
          </p:cNvPr>
          <p:cNvSpPr>
            <a:spLocks noGrp="1"/>
          </p:cNvSpPr>
          <p:nvPr>
            <p:ph type="sldNum" sz="quarter" idx="12"/>
          </p:nvPr>
        </p:nvSpPr>
        <p:spPr/>
        <p:txBody>
          <a:bodyPr/>
          <a:lstStyle/>
          <a:p>
            <a:fld id="{C1EC140F-C8BE-4972-B9ED-58425DFBACEE}" type="slidenum">
              <a:rPr lang="ru-RU" smtClean="0"/>
              <a:t>‹#›</a:t>
            </a:fld>
            <a:endParaRPr lang="ru-RU"/>
          </a:p>
        </p:txBody>
      </p:sp>
    </p:spTree>
    <p:extLst>
      <p:ext uri="{BB962C8B-B14F-4D97-AF65-F5344CB8AC3E}">
        <p14:creationId xmlns:p14="http://schemas.microsoft.com/office/powerpoint/2010/main" val="4032807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8D7B4F-FF94-4014-8497-BD1C175DA704}"/>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5B5BCBE1-746F-4216-8421-0D8F4C5158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B0F0D384-8395-44F1-8B87-52AC454CCD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2EC3E61C-5ED8-4983-BE10-FD42B95EDC3B}"/>
              </a:ext>
            </a:extLst>
          </p:cNvPr>
          <p:cNvSpPr>
            <a:spLocks noGrp="1"/>
          </p:cNvSpPr>
          <p:nvPr>
            <p:ph type="dt" sz="half" idx="10"/>
          </p:nvPr>
        </p:nvSpPr>
        <p:spPr/>
        <p:txBody>
          <a:bodyPr/>
          <a:lstStyle/>
          <a:p>
            <a:fld id="{E4E497A4-49CD-48A9-997D-5E36E83AC3F3}" type="datetime1">
              <a:rPr lang="ru-RU" smtClean="0"/>
              <a:t>24.05.2022</a:t>
            </a:fld>
            <a:endParaRPr lang="ru-RU"/>
          </a:p>
        </p:txBody>
      </p:sp>
      <p:sp>
        <p:nvSpPr>
          <p:cNvPr id="6" name="Нижний колонтитул 5">
            <a:extLst>
              <a:ext uri="{FF2B5EF4-FFF2-40B4-BE49-F238E27FC236}">
                <a16:creationId xmlns:a16="http://schemas.microsoft.com/office/drawing/2014/main" id="{83D52716-D7F1-4450-8AC2-43D9A1F7C0A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71B33F2-6564-4974-B4F5-1D55CAC2872D}"/>
              </a:ext>
            </a:extLst>
          </p:cNvPr>
          <p:cNvSpPr>
            <a:spLocks noGrp="1"/>
          </p:cNvSpPr>
          <p:nvPr>
            <p:ph type="sldNum" sz="quarter" idx="12"/>
          </p:nvPr>
        </p:nvSpPr>
        <p:spPr/>
        <p:txBody>
          <a:bodyPr/>
          <a:lstStyle/>
          <a:p>
            <a:fld id="{C1EC140F-C8BE-4972-B9ED-58425DFBACEE}" type="slidenum">
              <a:rPr lang="ru-RU" smtClean="0"/>
              <a:t>‹#›</a:t>
            </a:fld>
            <a:endParaRPr lang="ru-RU"/>
          </a:p>
        </p:txBody>
      </p:sp>
    </p:spTree>
    <p:extLst>
      <p:ext uri="{BB962C8B-B14F-4D97-AF65-F5344CB8AC3E}">
        <p14:creationId xmlns:p14="http://schemas.microsoft.com/office/powerpoint/2010/main" val="2728675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0000"/>
            <a:lum/>
          </a:blip>
          <a:srcRect/>
          <a:stretch>
            <a:fillRect t="-21000" b="-21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2EAFFF-DBC4-491B-A392-626D4BF5FA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73DE43CC-3367-4759-B9AD-7D89ED0094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793E6E5-7797-4B4D-9266-06053C0F82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C02C03-26BA-4382-A7AE-650FE40B019A}" type="datetime1">
              <a:rPr lang="ru-RU" smtClean="0"/>
              <a:t>24.05.2022</a:t>
            </a:fld>
            <a:endParaRPr lang="ru-RU"/>
          </a:p>
        </p:txBody>
      </p:sp>
      <p:sp>
        <p:nvSpPr>
          <p:cNvPr id="5" name="Нижний колонтитул 4">
            <a:extLst>
              <a:ext uri="{FF2B5EF4-FFF2-40B4-BE49-F238E27FC236}">
                <a16:creationId xmlns:a16="http://schemas.microsoft.com/office/drawing/2014/main" id="{06B43E5B-8A13-4C8F-B3EF-DA26DC56FA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F1DCEE2B-2E4F-4637-9D39-DDD2E31D03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EC140F-C8BE-4972-B9ED-58425DFBACEE}" type="slidenum">
              <a:rPr lang="ru-RU" smtClean="0"/>
              <a:t>‹#›</a:t>
            </a:fld>
            <a:endParaRPr lang="ru-RU"/>
          </a:p>
        </p:txBody>
      </p:sp>
    </p:spTree>
    <p:extLst>
      <p:ext uri="{BB962C8B-B14F-4D97-AF65-F5344CB8AC3E}">
        <p14:creationId xmlns:p14="http://schemas.microsoft.com/office/powerpoint/2010/main" val="2623490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tiff"/><Relationship Id="rId7"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9.tiff"/><Relationship Id="rId5" Type="http://schemas.openxmlformats.org/officeDocument/2006/relationships/image" Target="../media/image38.tiff"/><Relationship Id="rId4" Type="http://schemas.openxmlformats.org/officeDocument/2006/relationships/image" Target="../media/image37.tiff"/><Relationship Id="rId9"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tiff"/><Relationship Id="rId7"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5.tiff"/><Relationship Id="rId5" Type="http://schemas.openxmlformats.org/officeDocument/2006/relationships/image" Target="../media/image44.tiff"/><Relationship Id="rId4" Type="http://schemas.openxmlformats.org/officeDocument/2006/relationships/image" Target="../media/image43.tiff"/><Relationship Id="rId9"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8.tiff"/><Relationship Id="rId7"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1.tiff"/><Relationship Id="rId5" Type="http://schemas.openxmlformats.org/officeDocument/2006/relationships/image" Target="../media/image50.tiff"/><Relationship Id="rId4" Type="http://schemas.openxmlformats.org/officeDocument/2006/relationships/image" Target="../media/image49.tiff"/><Relationship Id="rId9"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tiff"/><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tiff"/><Relationship Id="rId11" Type="http://schemas.openxmlformats.org/officeDocument/2006/relationships/image" Target="../media/image2.png"/><Relationship Id="rId5" Type="http://schemas.openxmlformats.org/officeDocument/2006/relationships/image" Target="../media/image22.tiff"/><Relationship Id="rId10" Type="http://schemas.openxmlformats.org/officeDocument/2006/relationships/image" Target="../media/image27.tiff"/><Relationship Id="rId4" Type="http://schemas.openxmlformats.org/officeDocument/2006/relationships/image" Target="../media/image21.png"/><Relationship Id="rId9" Type="http://schemas.openxmlformats.org/officeDocument/2006/relationships/image" Target="../media/image26.tiff"/></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5.tif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0"/>
            <a:lum/>
          </a:blip>
          <a:srcRect/>
          <a:stretch>
            <a:fillRect t="-21000" b="-21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546876-3674-4330-918D-F84B3EBC5F35}"/>
              </a:ext>
            </a:extLst>
          </p:cNvPr>
          <p:cNvSpPr>
            <a:spLocks noGrp="1"/>
          </p:cNvSpPr>
          <p:nvPr>
            <p:ph type="ctrTitle"/>
          </p:nvPr>
        </p:nvSpPr>
        <p:spPr>
          <a:xfrm>
            <a:off x="1080815" y="1353262"/>
            <a:ext cx="9532730" cy="1663493"/>
          </a:xfrm>
        </p:spPr>
        <p:txBody>
          <a:bodyPr>
            <a:normAutofit/>
          </a:bodyPr>
          <a:lstStyle/>
          <a:p>
            <a:r>
              <a:rPr lang="en-US" sz="3000" dirty="0">
                <a:solidFill>
                  <a:srgbClr val="0033CC"/>
                </a:solidFill>
                <a:latin typeface="Georgia Pro" panose="02040502050405020303" pitchFamily="18" charset="0"/>
              </a:rPr>
              <a:t>The effect of magnetic field direction during the low-temperature oxidation of titanomagnetite bearing TRM on paleointensity determinations</a:t>
            </a:r>
            <a:endParaRPr lang="ru-RU" sz="3000" dirty="0">
              <a:solidFill>
                <a:srgbClr val="0033CC"/>
              </a:solidFill>
              <a:latin typeface="Georgia Pro" panose="02040502050405020303" pitchFamily="18" charset="0"/>
            </a:endParaRPr>
          </a:p>
        </p:txBody>
      </p:sp>
      <p:sp>
        <p:nvSpPr>
          <p:cNvPr id="3" name="Подзаголовок 2">
            <a:extLst>
              <a:ext uri="{FF2B5EF4-FFF2-40B4-BE49-F238E27FC236}">
                <a16:creationId xmlns:a16="http://schemas.microsoft.com/office/drawing/2014/main" id="{3B41577E-CCAC-44DD-A232-4AC7FF94B9E3}"/>
              </a:ext>
            </a:extLst>
          </p:cNvPr>
          <p:cNvSpPr>
            <a:spLocks noGrp="1"/>
          </p:cNvSpPr>
          <p:nvPr>
            <p:ph type="subTitle" idx="1"/>
          </p:nvPr>
        </p:nvSpPr>
        <p:spPr>
          <a:xfrm>
            <a:off x="1383819" y="3318958"/>
            <a:ext cx="9043988" cy="522287"/>
          </a:xfrm>
        </p:spPr>
        <p:txBody>
          <a:bodyPr>
            <a:normAutofit/>
          </a:bodyPr>
          <a:lstStyle/>
          <a:p>
            <a:r>
              <a:rPr lang="en-US" sz="2000" b="1" dirty="0">
                <a:latin typeface="Georgia Pro" panose="02040502050405020303" pitchFamily="18" charset="0"/>
              </a:rPr>
              <a:t>Grachev Roman</a:t>
            </a:r>
            <a:endParaRPr lang="ru-RU" sz="2000" b="1" dirty="0">
              <a:latin typeface="Georgia Pro" panose="02040502050405020303" pitchFamily="18" charset="0"/>
            </a:endParaRPr>
          </a:p>
        </p:txBody>
      </p:sp>
      <p:sp>
        <p:nvSpPr>
          <p:cNvPr id="4" name="Подзаголовок 2">
            <a:extLst>
              <a:ext uri="{FF2B5EF4-FFF2-40B4-BE49-F238E27FC236}">
                <a16:creationId xmlns:a16="http://schemas.microsoft.com/office/drawing/2014/main" id="{68CAA9A6-50FD-4F85-8A7C-65EED45501C9}"/>
              </a:ext>
            </a:extLst>
          </p:cNvPr>
          <p:cNvSpPr txBox="1">
            <a:spLocks/>
          </p:cNvSpPr>
          <p:nvPr/>
        </p:nvSpPr>
        <p:spPr>
          <a:xfrm>
            <a:off x="1383819" y="3841245"/>
            <a:ext cx="9229726" cy="73880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a:latin typeface="Georgia Pro" panose="02040502050405020303" pitchFamily="18" charset="0"/>
              </a:rPr>
              <a:t>Lomonosov Moscow State University, Faculty of physics.</a:t>
            </a:r>
            <a:endParaRPr lang="ru-RU" sz="2000" dirty="0">
              <a:latin typeface="Georgia Pro" panose="02040502050405020303" pitchFamily="18" charset="0"/>
            </a:endParaRPr>
          </a:p>
        </p:txBody>
      </p:sp>
      <p:pic>
        <p:nvPicPr>
          <p:cNvPr id="8" name="Рисунок 7">
            <a:extLst>
              <a:ext uri="{FF2B5EF4-FFF2-40B4-BE49-F238E27FC236}">
                <a16:creationId xmlns:a16="http://schemas.microsoft.com/office/drawing/2014/main" id="{575DB44A-46BB-421B-927D-EF713866E66A}"/>
              </a:ext>
            </a:extLst>
          </p:cNvPr>
          <p:cNvPicPr>
            <a:picLocks noChangeAspect="1"/>
          </p:cNvPicPr>
          <p:nvPr/>
        </p:nvPicPr>
        <p:blipFill>
          <a:blip r:embed="rId4"/>
          <a:stretch>
            <a:fillRect/>
          </a:stretch>
        </p:blipFill>
        <p:spPr>
          <a:xfrm>
            <a:off x="5148039" y="4363532"/>
            <a:ext cx="1316261" cy="1312567"/>
          </a:xfrm>
          <a:prstGeom prst="rect">
            <a:avLst/>
          </a:prstGeom>
        </p:spPr>
      </p:pic>
    </p:spTree>
    <p:extLst>
      <p:ext uri="{BB962C8B-B14F-4D97-AF65-F5344CB8AC3E}">
        <p14:creationId xmlns:p14="http://schemas.microsoft.com/office/powerpoint/2010/main" val="2186670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6965DEF5-009E-412E-B4E3-A8875CFBB889}"/>
              </a:ext>
            </a:extLst>
          </p:cNvPr>
          <p:cNvSpPr>
            <a:spLocks noGrp="1"/>
          </p:cNvSpPr>
          <p:nvPr>
            <p:ph type="sldNum" sz="quarter" idx="12"/>
          </p:nvPr>
        </p:nvSpPr>
        <p:spPr/>
        <p:txBody>
          <a:bodyPr/>
          <a:lstStyle/>
          <a:p>
            <a:fld id="{C1EC140F-C8BE-4972-B9ED-58425DFBACEE}" type="slidenum">
              <a:rPr lang="ru-RU" smtClean="0"/>
              <a:t>10</a:t>
            </a:fld>
            <a:endParaRPr lang="ru-RU"/>
          </a:p>
        </p:txBody>
      </p:sp>
      <p:pic>
        <p:nvPicPr>
          <p:cNvPr id="3" name="Объект 2">
            <a:extLst>
              <a:ext uri="{FF2B5EF4-FFF2-40B4-BE49-F238E27FC236}">
                <a16:creationId xmlns:a16="http://schemas.microsoft.com/office/drawing/2014/main" id="{9990164C-3E6D-4C33-A35E-EF1C5022119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602557"/>
            <a:ext cx="9744776" cy="5255443"/>
          </a:xfrm>
        </p:spPr>
      </p:pic>
      <p:pic>
        <p:nvPicPr>
          <p:cNvPr id="9" name="Рисунок 8">
            <a:extLst>
              <a:ext uri="{FF2B5EF4-FFF2-40B4-BE49-F238E27FC236}">
                <a16:creationId xmlns:a16="http://schemas.microsoft.com/office/drawing/2014/main" id="{E01AF514-787E-4CE0-92D0-271474FA57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602557"/>
            <a:ext cx="9744778" cy="5255443"/>
          </a:xfrm>
          <a:prstGeom prst="rect">
            <a:avLst/>
          </a:prstGeom>
        </p:spPr>
      </p:pic>
      <p:pic>
        <p:nvPicPr>
          <p:cNvPr id="12" name="Рисунок 11">
            <a:extLst>
              <a:ext uri="{FF2B5EF4-FFF2-40B4-BE49-F238E27FC236}">
                <a16:creationId xmlns:a16="http://schemas.microsoft.com/office/drawing/2014/main" id="{517A8C60-01C7-4636-A407-9F8F2DBB0F7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602558"/>
            <a:ext cx="9744776" cy="5255442"/>
          </a:xfrm>
          <a:prstGeom prst="rect">
            <a:avLst/>
          </a:prstGeom>
        </p:spPr>
      </p:pic>
      <p:pic>
        <p:nvPicPr>
          <p:cNvPr id="14" name="Рисунок 13">
            <a:extLst>
              <a:ext uri="{FF2B5EF4-FFF2-40B4-BE49-F238E27FC236}">
                <a16:creationId xmlns:a16="http://schemas.microsoft.com/office/drawing/2014/main" id="{62E8AE1C-2EC2-4688-82DF-87566EEEAC4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602556"/>
            <a:ext cx="9744780" cy="5255444"/>
          </a:xfrm>
          <a:prstGeom prst="rect">
            <a:avLst/>
          </a:prstGeom>
        </p:spPr>
      </p:pic>
      <p:grpSp>
        <p:nvGrpSpPr>
          <p:cNvPr id="22" name="Группа 21">
            <a:extLst>
              <a:ext uri="{FF2B5EF4-FFF2-40B4-BE49-F238E27FC236}">
                <a16:creationId xmlns:a16="http://schemas.microsoft.com/office/drawing/2014/main" id="{374C556A-91BB-4A22-905C-5996F8B32EFA}"/>
              </a:ext>
            </a:extLst>
          </p:cNvPr>
          <p:cNvGrpSpPr/>
          <p:nvPr/>
        </p:nvGrpSpPr>
        <p:grpSpPr>
          <a:xfrm>
            <a:off x="8486422" y="1602555"/>
            <a:ext cx="3705578" cy="5254760"/>
            <a:chOff x="7891988" y="589081"/>
            <a:chExt cx="3705578" cy="5254760"/>
          </a:xfrm>
        </p:grpSpPr>
        <p:grpSp>
          <p:nvGrpSpPr>
            <p:cNvPr id="21" name="Группа 20">
              <a:extLst>
                <a:ext uri="{FF2B5EF4-FFF2-40B4-BE49-F238E27FC236}">
                  <a16:creationId xmlns:a16="http://schemas.microsoft.com/office/drawing/2014/main" id="{193487E1-DDF0-4FC4-AF76-C807AD08AFAE}"/>
                </a:ext>
              </a:extLst>
            </p:cNvPr>
            <p:cNvGrpSpPr/>
            <p:nvPr/>
          </p:nvGrpSpPr>
          <p:grpSpPr>
            <a:xfrm>
              <a:off x="8096957" y="589081"/>
              <a:ext cx="3216980" cy="5050028"/>
              <a:chOff x="8096957" y="589081"/>
              <a:chExt cx="3216980" cy="5050028"/>
            </a:xfrm>
          </p:grpSpPr>
          <p:pic>
            <p:nvPicPr>
              <p:cNvPr id="16" name="Рисунок 15">
                <a:extLst>
                  <a:ext uri="{FF2B5EF4-FFF2-40B4-BE49-F238E27FC236}">
                    <a16:creationId xmlns:a16="http://schemas.microsoft.com/office/drawing/2014/main" id="{C25D4A7C-5094-4D57-9359-D848FC129540}"/>
                  </a:ext>
                </a:extLst>
              </p:cNvPr>
              <p:cNvPicPr>
                <a:picLocks noChangeAspect="1"/>
              </p:cNvPicPr>
              <p:nvPr/>
            </p:nvPicPr>
            <p:blipFill>
              <a:blip r:embed="rId7"/>
              <a:stretch>
                <a:fillRect/>
              </a:stretch>
            </p:blipFill>
            <p:spPr>
              <a:xfrm>
                <a:off x="8096957" y="2616028"/>
                <a:ext cx="3216980" cy="3023081"/>
              </a:xfrm>
              <a:prstGeom prst="rect">
                <a:avLst/>
              </a:prstGeom>
            </p:spPr>
          </p:pic>
          <p:pic>
            <p:nvPicPr>
              <p:cNvPr id="18" name="Рисунок 17">
                <a:extLst>
                  <a:ext uri="{FF2B5EF4-FFF2-40B4-BE49-F238E27FC236}">
                    <a16:creationId xmlns:a16="http://schemas.microsoft.com/office/drawing/2014/main" id="{9F62AF36-A835-45B4-BC0C-90AC1AF908AC}"/>
                  </a:ext>
                </a:extLst>
              </p:cNvPr>
              <p:cNvPicPr>
                <a:picLocks noChangeAspect="1"/>
              </p:cNvPicPr>
              <p:nvPr/>
            </p:nvPicPr>
            <p:blipFill>
              <a:blip r:embed="rId8"/>
              <a:stretch>
                <a:fillRect/>
              </a:stretch>
            </p:blipFill>
            <p:spPr>
              <a:xfrm>
                <a:off x="8610600" y="589081"/>
                <a:ext cx="2189695" cy="2026947"/>
              </a:xfrm>
              <a:prstGeom prst="rect">
                <a:avLst/>
              </a:prstGeom>
            </p:spPr>
          </p:pic>
        </p:grpSp>
        <p:sp>
          <p:nvSpPr>
            <p:cNvPr id="20" name="TextBox 19">
              <a:extLst>
                <a:ext uri="{FF2B5EF4-FFF2-40B4-BE49-F238E27FC236}">
                  <a16:creationId xmlns:a16="http://schemas.microsoft.com/office/drawing/2014/main" id="{E642C279-3334-4360-A28C-5DD10F95AA86}"/>
                </a:ext>
              </a:extLst>
            </p:cNvPr>
            <p:cNvSpPr txBox="1"/>
            <p:nvPr/>
          </p:nvSpPr>
          <p:spPr>
            <a:xfrm>
              <a:off x="7891988" y="5536064"/>
              <a:ext cx="3705578" cy="307777"/>
            </a:xfrm>
            <a:prstGeom prst="rect">
              <a:avLst/>
            </a:prstGeom>
            <a:noFill/>
          </p:spPr>
          <p:txBody>
            <a:bodyPr wrap="square">
              <a:spAutoFit/>
            </a:bodyPr>
            <a:lstStyle/>
            <a:p>
              <a:r>
                <a:rPr lang="sv-SE" sz="1400" b="0" i="0" u="none" strike="noStrike" baseline="0" dirty="0">
                  <a:solidFill>
                    <a:srgbClr val="FF0000"/>
                  </a:solidFill>
                </a:rPr>
                <a:t>[K. Fabian and V. Shcherbakov 2020]</a:t>
              </a:r>
              <a:endParaRPr lang="ru-RU" sz="1400" dirty="0">
                <a:solidFill>
                  <a:srgbClr val="FF0000"/>
                </a:solidFill>
              </a:endParaRPr>
            </a:p>
          </p:txBody>
        </p:sp>
      </p:grpSp>
      <p:sp>
        <p:nvSpPr>
          <p:cNvPr id="25" name="Заголовок 1">
            <a:extLst>
              <a:ext uri="{FF2B5EF4-FFF2-40B4-BE49-F238E27FC236}">
                <a16:creationId xmlns:a16="http://schemas.microsoft.com/office/drawing/2014/main" id="{62A12F71-8C5D-49E9-815A-393E3CA6ABEC}"/>
              </a:ext>
            </a:extLst>
          </p:cNvPr>
          <p:cNvSpPr>
            <a:spLocks noGrp="1"/>
          </p:cNvSpPr>
          <p:nvPr>
            <p:ph type="title"/>
          </p:nvPr>
        </p:nvSpPr>
        <p:spPr>
          <a:xfrm>
            <a:off x="1216566" y="-143573"/>
            <a:ext cx="9758868" cy="866390"/>
          </a:xfrm>
        </p:spPr>
        <p:txBody>
          <a:bodyPr>
            <a:normAutofit/>
          </a:bodyPr>
          <a:lstStyle/>
          <a:p>
            <a:pPr algn="ctr"/>
            <a:r>
              <a:rPr lang="en-US" sz="2000" dirty="0">
                <a:solidFill>
                  <a:srgbClr val="0033CC"/>
                </a:solidFill>
                <a:latin typeface="Georgia Pro" panose="02040502050405020303" pitchFamily="18" charset="0"/>
              </a:rPr>
              <a:t>Evolution of the deblocking temperature spectrum from the annealing time</a:t>
            </a:r>
          </a:p>
        </p:txBody>
      </p:sp>
      <p:pic>
        <p:nvPicPr>
          <p:cNvPr id="26" name="Рисунок 25">
            <a:extLst>
              <a:ext uri="{FF2B5EF4-FFF2-40B4-BE49-F238E27FC236}">
                <a16:creationId xmlns:a16="http://schemas.microsoft.com/office/drawing/2014/main" id="{63FDABB9-1830-4E58-8404-27916B4A0FC7}"/>
              </a:ext>
            </a:extLst>
          </p:cNvPr>
          <p:cNvPicPr>
            <a:picLocks noChangeAspect="1"/>
          </p:cNvPicPr>
          <p:nvPr/>
        </p:nvPicPr>
        <p:blipFill>
          <a:blip r:embed="rId9"/>
          <a:stretch>
            <a:fillRect/>
          </a:stretch>
        </p:blipFill>
        <p:spPr>
          <a:xfrm>
            <a:off x="11349872" y="0"/>
            <a:ext cx="842127" cy="839763"/>
          </a:xfrm>
          <a:prstGeom prst="rect">
            <a:avLst/>
          </a:prstGeom>
        </p:spPr>
      </p:pic>
    </p:spTree>
    <p:extLst>
      <p:ext uri="{BB962C8B-B14F-4D97-AF65-F5344CB8AC3E}">
        <p14:creationId xmlns:p14="http://schemas.microsoft.com/office/powerpoint/2010/main" val="1099313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B73A5B33-C2C7-4485-95F8-A39AF5DB6EE3}"/>
              </a:ext>
            </a:extLst>
          </p:cNvPr>
          <p:cNvSpPr>
            <a:spLocks noGrp="1"/>
          </p:cNvSpPr>
          <p:nvPr>
            <p:ph type="sldNum" sz="quarter" idx="12"/>
          </p:nvPr>
        </p:nvSpPr>
        <p:spPr/>
        <p:txBody>
          <a:bodyPr/>
          <a:lstStyle/>
          <a:p>
            <a:fld id="{C1EC140F-C8BE-4972-B9ED-58425DFBACEE}" type="slidenum">
              <a:rPr lang="ru-RU" smtClean="0"/>
              <a:t>11</a:t>
            </a:fld>
            <a:endParaRPr lang="ru-RU"/>
          </a:p>
        </p:txBody>
      </p:sp>
      <p:sp>
        <p:nvSpPr>
          <p:cNvPr id="16" name="Заголовок 1">
            <a:extLst>
              <a:ext uri="{FF2B5EF4-FFF2-40B4-BE49-F238E27FC236}">
                <a16:creationId xmlns:a16="http://schemas.microsoft.com/office/drawing/2014/main" id="{3D189E73-4B22-4677-A7B7-DA8C2FE95BC5}"/>
              </a:ext>
            </a:extLst>
          </p:cNvPr>
          <p:cNvSpPr txBox="1">
            <a:spLocks/>
          </p:cNvSpPr>
          <p:nvPr/>
        </p:nvSpPr>
        <p:spPr>
          <a:xfrm>
            <a:off x="6552936" y="934003"/>
            <a:ext cx="4427368" cy="93039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indent="449580" algn="l">
              <a:lnSpc>
                <a:spcPct val="107000"/>
              </a:lnSpc>
              <a:spcAft>
                <a:spcPts val="800"/>
              </a:spcAft>
            </a:pPr>
            <a:r>
              <a:rPr lang="en-US" sz="1200" b="1"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Experimental conditions</a:t>
            </a:r>
            <a:endParaRPr lang="ru-RU" sz="1200" b="1" dirty="0">
              <a:solidFill>
                <a:srgbClr val="0033CC"/>
              </a:solidFill>
              <a:latin typeface="Georgia Pro" panose="02040502050405020303" pitchFamily="18" charset="0"/>
              <a:ea typeface="Calibri" panose="020F0502020204030204" pitchFamily="34" charset="0"/>
              <a:cs typeface="Times New Roman" panose="02020603050405020304" pitchFamily="18" charset="0"/>
            </a:endParaRPr>
          </a:p>
          <a:p>
            <a:pPr indent="449580" algn="l">
              <a:lnSpc>
                <a:spcPct val="107000"/>
              </a:lnSpc>
              <a:spcAft>
                <a:spcPts val="800"/>
              </a:spcAft>
            </a:pPr>
            <a:r>
              <a:rPr lang="en-US" sz="1200" dirty="0">
                <a:latin typeface="Georgia Pro" panose="02040502050405020303" pitchFamily="18" charset="0"/>
                <a:ea typeface="Calibri" panose="020F0502020204030204" pitchFamily="34" charset="0"/>
                <a:cs typeface="Times New Roman" panose="02020603050405020304" pitchFamily="18" charset="0"/>
              </a:rPr>
              <a:t>- Atmosphere</a:t>
            </a:r>
            <a:r>
              <a:rPr lang="ru-RU" sz="1200" dirty="0">
                <a:latin typeface="Georgia Pro" panose="02040502050405020303" pitchFamily="18" charset="0"/>
                <a:ea typeface="Calibri" panose="020F0502020204030204" pitchFamily="34" charset="0"/>
                <a:cs typeface="Times New Roman" panose="02020603050405020304" pitchFamily="18" charset="0"/>
              </a:rPr>
              <a:t>:</a:t>
            </a:r>
            <a:r>
              <a:rPr lang="en-US" sz="1200" dirty="0">
                <a:latin typeface="Georgia Pro" panose="02040502050405020303" pitchFamily="18" charset="0"/>
                <a:ea typeface="Calibri" panose="020F0502020204030204" pitchFamily="34" charset="0"/>
                <a:cs typeface="Times New Roman" panose="02020603050405020304" pitchFamily="18" charset="0"/>
              </a:rPr>
              <a:t> </a:t>
            </a:r>
            <a:r>
              <a:rPr lang="en-US" sz="1200"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argon</a:t>
            </a:r>
          </a:p>
          <a:p>
            <a:pPr indent="449580" algn="l">
              <a:lnSpc>
                <a:spcPct val="107000"/>
              </a:lnSpc>
              <a:spcAft>
                <a:spcPts val="800"/>
              </a:spcAft>
            </a:pPr>
            <a:r>
              <a:rPr lang="en-US" sz="1200" dirty="0">
                <a:latin typeface="Georgia Pro" panose="02040502050405020303" pitchFamily="18" charset="0"/>
                <a:ea typeface="Calibri" panose="020F0502020204030204" pitchFamily="34" charset="0"/>
                <a:cs typeface="Times New Roman" panose="02020603050405020304" pitchFamily="18" charset="0"/>
              </a:rPr>
              <a:t>- pTRM creation magnetic field : </a:t>
            </a:r>
            <a:r>
              <a:rPr lang="en-US" sz="1200" i="1"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B</a:t>
            </a:r>
            <a:r>
              <a:rPr lang="en-US" sz="1200" baseline="-25000"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lab</a:t>
            </a:r>
            <a:r>
              <a:rPr lang="en-US" sz="1200"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=50 µT</a:t>
            </a:r>
          </a:p>
        </p:txBody>
      </p:sp>
      <p:grpSp>
        <p:nvGrpSpPr>
          <p:cNvPr id="19" name="Группа 18">
            <a:extLst>
              <a:ext uri="{FF2B5EF4-FFF2-40B4-BE49-F238E27FC236}">
                <a16:creationId xmlns:a16="http://schemas.microsoft.com/office/drawing/2014/main" id="{51FEDEB6-F5AC-485F-87DC-A6BD39B69A39}"/>
              </a:ext>
            </a:extLst>
          </p:cNvPr>
          <p:cNvGrpSpPr/>
          <p:nvPr/>
        </p:nvGrpSpPr>
        <p:grpSpPr>
          <a:xfrm>
            <a:off x="200391" y="558800"/>
            <a:ext cx="6539075" cy="6299200"/>
            <a:chOff x="668880" y="516079"/>
            <a:chExt cx="6392268" cy="6123622"/>
          </a:xfrm>
        </p:grpSpPr>
        <p:pic>
          <p:nvPicPr>
            <p:cNvPr id="4" name="Рисунок 3">
              <a:extLst>
                <a:ext uri="{FF2B5EF4-FFF2-40B4-BE49-F238E27FC236}">
                  <a16:creationId xmlns:a16="http://schemas.microsoft.com/office/drawing/2014/main" id="{57004409-95FD-44A7-9382-1B355ADE1DA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68880" y="521394"/>
              <a:ext cx="3197563" cy="3115938"/>
            </a:xfrm>
            <a:prstGeom prst="rect">
              <a:avLst/>
            </a:prstGeom>
          </p:spPr>
        </p:pic>
        <p:pic>
          <p:nvPicPr>
            <p:cNvPr id="9" name="Рисунок 8">
              <a:extLst>
                <a:ext uri="{FF2B5EF4-FFF2-40B4-BE49-F238E27FC236}">
                  <a16:creationId xmlns:a16="http://schemas.microsoft.com/office/drawing/2014/main" id="{1D53584F-C03D-43FE-9298-7FAC6419E5D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863909" y="516079"/>
              <a:ext cx="3197239" cy="3115938"/>
            </a:xfrm>
            <a:prstGeom prst="rect">
              <a:avLst/>
            </a:prstGeom>
          </p:spPr>
        </p:pic>
        <p:pic>
          <p:nvPicPr>
            <p:cNvPr id="13" name="Рисунок 12">
              <a:extLst>
                <a:ext uri="{FF2B5EF4-FFF2-40B4-BE49-F238E27FC236}">
                  <a16:creationId xmlns:a16="http://schemas.microsoft.com/office/drawing/2014/main" id="{3D44374C-2878-4CCF-9CB9-C00CAD151A7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68880" y="3621603"/>
              <a:ext cx="3197563" cy="3018098"/>
            </a:xfrm>
            <a:prstGeom prst="rect">
              <a:avLst/>
            </a:prstGeom>
          </p:spPr>
        </p:pic>
        <p:pic>
          <p:nvPicPr>
            <p:cNvPr id="18" name="Рисунок 17">
              <a:extLst>
                <a:ext uri="{FF2B5EF4-FFF2-40B4-BE49-F238E27FC236}">
                  <a16:creationId xmlns:a16="http://schemas.microsoft.com/office/drawing/2014/main" id="{92531037-2411-4729-9D0D-66D6B32BDB4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765929" y="3548872"/>
              <a:ext cx="3236922" cy="3090829"/>
            </a:xfrm>
            <a:prstGeom prst="rect">
              <a:avLst/>
            </a:prstGeom>
          </p:spPr>
        </p:pic>
      </p:grpSp>
      <p:pic>
        <p:nvPicPr>
          <p:cNvPr id="21" name="Рисунок 20">
            <a:extLst>
              <a:ext uri="{FF2B5EF4-FFF2-40B4-BE49-F238E27FC236}">
                <a16:creationId xmlns:a16="http://schemas.microsoft.com/office/drawing/2014/main" id="{4E0BF2F8-540D-40E4-B4FD-CEABF66C45D0}"/>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0226974" y="974214"/>
            <a:ext cx="1621677" cy="1606101"/>
          </a:xfrm>
          <a:prstGeom prst="rect">
            <a:avLst/>
          </a:prstGeom>
        </p:spPr>
      </p:pic>
      <p:sp>
        <p:nvSpPr>
          <p:cNvPr id="22" name="Заголовок 1">
            <a:extLst>
              <a:ext uri="{FF2B5EF4-FFF2-40B4-BE49-F238E27FC236}">
                <a16:creationId xmlns:a16="http://schemas.microsoft.com/office/drawing/2014/main" id="{42CD1274-80ED-4C52-A44C-5A2BC69787C8}"/>
              </a:ext>
            </a:extLst>
          </p:cNvPr>
          <p:cNvSpPr txBox="1">
            <a:spLocks/>
          </p:cNvSpPr>
          <p:nvPr/>
        </p:nvSpPr>
        <p:spPr>
          <a:xfrm>
            <a:off x="546518" y="66412"/>
            <a:ext cx="10897847" cy="4080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0033CC"/>
                </a:solidFill>
                <a:latin typeface="Georgia Pro" panose="02040502050405020303" pitchFamily="18" charset="0"/>
              </a:rPr>
              <a:t>Arai-Nagata diagrams based on the results of the Thellier–Coe procedure of the samples annealed in the magnetic field </a:t>
            </a:r>
            <a:r>
              <a:rPr lang="en-US" sz="2000" i="1"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B</a:t>
            </a:r>
            <a:r>
              <a:rPr lang="en-US" sz="2000" baseline="-25000"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an</a:t>
            </a:r>
            <a:r>
              <a:rPr lang="en-US" sz="2000" dirty="0">
                <a:solidFill>
                  <a:srgbClr val="000000"/>
                </a:solidFill>
                <a:latin typeface="Georgia Pro" panose="02040502050405020303" pitchFamily="18" charset="0"/>
                <a:ea typeface="Calibri" panose="020F0502020204030204" pitchFamily="34" charset="0"/>
                <a:cs typeface="Times New Roman" panose="02020603050405020304" pitchFamily="18" charset="0"/>
              </a:rPr>
              <a:t> </a:t>
            </a:r>
            <a:r>
              <a:rPr lang="ru-RU" sz="2000"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a:t>
            </a:r>
            <a:r>
              <a:rPr lang="en-US" sz="2000"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 </a:t>
            </a:r>
            <a:r>
              <a:rPr lang="en-US" sz="2000" i="1"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TRM</a:t>
            </a:r>
            <a:endParaRPr lang="ru-RU" sz="2000" dirty="0">
              <a:solidFill>
                <a:srgbClr val="0033CC"/>
              </a:solidFill>
              <a:latin typeface="Georgia Pro" panose="02040502050405020303" pitchFamily="18" charset="0"/>
            </a:endParaRPr>
          </a:p>
        </p:txBody>
      </p:sp>
      <p:graphicFrame>
        <p:nvGraphicFramePr>
          <p:cNvPr id="24" name="Таблица 12">
            <a:extLst>
              <a:ext uri="{FF2B5EF4-FFF2-40B4-BE49-F238E27FC236}">
                <a16:creationId xmlns:a16="http://schemas.microsoft.com/office/drawing/2014/main" id="{6AC0C5BF-E5C9-4285-831A-F839F035E28A}"/>
              </a:ext>
            </a:extLst>
          </p:cNvPr>
          <p:cNvGraphicFramePr>
            <a:graphicFrameLocks noGrp="1"/>
          </p:cNvGraphicFramePr>
          <p:nvPr>
            <p:extLst>
              <p:ext uri="{D42A27DB-BD31-4B8C-83A1-F6EECF244321}">
                <p14:modId xmlns:p14="http://schemas.microsoft.com/office/powerpoint/2010/main" val="286876817"/>
              </p:ext>
            </p:extLst>
          </p:nvPr>
        </p:nvGraphicFramePr>
        <p:xfrm>
          <a:off x="7192432" y="4629522"/>
          <a:ext cx="4546601" cy="1435540"/>
        </p:xfrm>
        <a:graphic>
          <a:graphicData uri="http://schemas.openxmlformats.org/drawingml/2006/table">
            <a:tbl>
              <a:tblPr firstRow="1" bandRow="1">
                <a:tableStyleId>{2D5ABB26-0587-4C30-8999-92F81FD0307C}</a:tableStyleId>
              </a:tblPr>
              <a:tblGrid>
                <a:gridCol w="1015253">
                  <a:extLst>
                    <a:ext uri="{9D8B030D-6E8A-4147-A177-3AD203B41FA5}">
                      <a16:colId xmlns:a16="http://schemas.microsoft.com/office/drawing/2014/main" val="2648518447"/>
                    </a:ext>
                  </a:extLst>
                </a:gridCol>
                <a:gridCol w="498416">
                  <a:extLst>
                    <a:ext uri="{9D8B030D-6E8A-4147-A177-3AD203B41FA5}">
                      <a16:colId xmlns:a16="http://schemas.microsoft.com/office/drawing/2014/main" val="235019559"/>
                    </a:ext>
                  </a:extLst>
                </a:gridCol>
                <a:gridCol w="758233">
                  <a:extLst>
                    <a:ext uri="{9D8B030D-6E8A-4147-A177-3AD203B41FA5}">
                      <a16:colId xmlns:a16="http://schemas.microsoft.com/office/drawing/2014/main" val="2446099443"/>
                    </a:ext>
                  </a:extLst>
                </a:gridCol>
                <a:gridCol w="758233">
                  <a:extLst>
                    <a:ext uri="{9D8B030D-6E8A-4147-A177-3AD203B41FA5}">
                      <a16:colId xmlns:a16="http://schemas.microsoft.com/office/drawing/2014/main" val="792405758"/>
                    </a:ext>
                  </a:extLst>
                </a:gridCol>
                <a:gridCol w="758233">
                  <a:extLst>
                    <a:ext uri="{9D8B030D-6E8A-4147-A177-3AD203B41FA5}">
                      <a16:colId xmlns:a16="http://schemas.microsoft.com/office/drawing/2014/main" val="4108566850"/>
                    </a:ext>
                  </a:extLst>
                </a:gridCol>
                <a:gridCol w="758233">
                  <a:extLst>
                    <a:ext uri="{9D8B030D-6E8A-4147-A177-3AD203B41FA5}">
                      <a16:colId xmlns:a16="http://schemas.microsoft.com/office/drawing/2014/main" val="3865579053"/>
                    </a:ext>
                  </a:extLst>
                </a:gridCol>
              </a:tblGrid>
              <a:tr h="258771">
                <a:tc>
                  <a:txBody>
                    <a:bodyPr/>
                    <a:lstStyle/>
                    <a:p>
                      <a:pPr algn="ctr"/>
                      <a:r>
                        <a:rPr lang="en-US" sz="1200" i="1" dirty="0">
                          <a:solidFill>
                            <a:srgbClr val="0033CC"/>
                          </a:solidFill>
                          <a:latin typeface="Georgia Pro" panose="02040502050405020303" pitchFamily="18" charset="0"/>
                        </a:rPr>
                        <a:t>t, </a:t>
                      </a:r>
                      <a:r>
                        <a:rPr lang="en-US" sz="1200" dirty="0">
                          <a:solidFill>
                            <a:srgbClr val="0033CC"/>
                          </a:solidFill>
                          <a:latin typeface="Georgia Pro" panose="02040502050405020303" pitchFamily="18" charset="0"/>
                        </a:rPr>
                        <a:t>hours</a:t>
                      </a:r>
                      <a:endParaRPr lang="ru-RU" sz="1200" dirty="0">
                        <a:solidFill>
                          <a:srgbClr val="0033CC"/>
                        </a:solidFill>
                        <a:latin typeface="Georgia Pro" panose="020405020504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chemeClr val="tx1"/>
                          </a:solidFill>
                          <a:latin typeface="Georgia Pro" panose="02040502050405020303" pitchFamily="18" charset="0"/>
                        </a:rPr>
                        <a:t>0</a:t>
                      </a:r>
                      <a:endParaRPr lang="ru-RU" sz="1200" dirty="0">
                        <a:solidFill>
                          <a:schemeClr val="tx1"/>
                        </a:solidFill>
                        <a:latin typeface="Georgia Pro" panose="020405020504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chemeClr val="tx1"/>
                          </a:solidFill>
                          <a:latin typeface="Georgia Pro" panose="02040502050405020303" pitchFamily="18" charset="0"/>
                        </a:rPr>
                        <a:t>12</a:t>
                      </a:r>
                      <a:endParaRPr lang="ru-RU" sz="1200" dirty="0">
                        <a:solidFill>
                          <a:schemeClr val="tx1"/>
                        </a:solidFill>
                        <a:latin typeface="Georgia Pro" panose="020405020504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chemeClr val="tx1"/>
                          </a:solidFill>
                          <a:latin typeface="Georgia Pro" panose="02040502050405020303" pitchFamily="18" charset="0"/>
                        </a:rPr>
                        <a:t>100</a:t>
                      </a:r>
                      <a:endParaRPr lang="ru-RU" sz="1200" dirty="0">
                        <a:solidFill>
                          <a:schemeClr val="tx1"/>
                        </a:solidFill>
                        <a:latin typeface="Georgia Pro" panose="020405020504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chemeClr val="tx1"/>
                          </a:solidFill>
                          <a:latin typeface="Georgia Pro" panose="02040502050405020303" pitchFamily="18" charset="0"/>
                        </a:rPr>
                        <a:t>400</a:t>
                      </a:r>
                      <a:endParaRPr lang="ru-RU" sz="1200" dirty="0">
                        <a:solidFill>
                          <a:schemeClr val="tx1"/>
                        </a:solidFill>
                        <a:latin typeface="Georgia Pro" panose="020405020504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chemeClr val="tx1"/>
                          </a:solidFill>
                          <a:latin typeface="Georgia Pro" panose="02040502050405020303" pitchFamily="18" charset="0"/>
                        </a:rPr>
                        <a:t>1300</a:t>
                      </a:r>
                      <a:endParaRPr lang="ru-RU" sz="1200" dirty="0">
                        <a:solidFill>
                          <a:schemeClr val="tx1"/>
                        </a:solidFill>
                        <a:latin typeface="Georgia Pro" panose="020405020504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3693904"/>
                  </a:ext>
                </a:extLst>
              </a:tr>
              <a:tr h="258771">
                <a:tc>
                  <a:txBody>
                    <a:bodyPr/>
                    <a:lstStyle/>
                    <a:p>
                      <a:pPr algn="ctr"/>
                      <a:r>
                        <a:rPr lang="en-US" sz="1200" i="1" dirty="0">
                          <a:solidFill>
                            <a:srgbClr val="0033CC"/>
                          </a:solidFill>
                          <a:latin typeface="Georgia Pro" panose="02040502050405020303" pitchFamily="18" charset="0"/>
                        </a:rPr>
                        <a:t>Z*</a:t>
                      </a:r>
                      <a:r>
                        <a:rPr lang="en-US" sz="1200" i="0" baseline="-25000" dirty="0">
                          <a:solidFill>
                            <a:srgbClr val="0033CC"/>
                          </a:solidFill>
                          <a:latin typeface="Georgia Pro" panose="02040502050405020303" pitchFamily="18" charset="0"/>
                        </a:rPr>
                        <a:t>Tc</a:t>
                      </a:r>
                      <a:endParaRPr lang="ru-RU" sz="1200" i="0" dirty="0">
                        <a:solidFill>
                          <a:srgbClr val="0033CC"/>
                        </a:solidFill>
                        <a:latin typeface="Georgia Pro" panose="020405020504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Georgia Pro" panose="02040502050405020303" pitchFamily="18" charset="0"/>
                        </a:rPr>
                        <a:t>0</a:t>
                      </a:r>
                      <a:endParaRPr lang="ru-RU" sz="1200" dirty="0">
                        <a:latin typeface="Georgia Pro" panose="020405020504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Georgia Pro" panose="02040502050405020303" pitchFamily="18" charset="0"/>
                        </a:rPr>
                        <a:t>0.15</a:t>
                      </a:r>
                      <a:endParaRPr lang="ru-RU" sz="1200" dirty="0">
                        <a:latin typeface="Georgia Pro" panose="020405020504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Georgia Pro" panose="02040502050405020303" pitchFamily="18" charset="0"/>
                        </a:rPr>
                        <a:t>0.3</a:t>
                      </a:r>
                      <a:endParaRPr lang="ru-RU" sz="1200" dirty="0">
                        <a:latin typeface="Georgia Pro" panose="020405020504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Georgia Pro" panose="02040502050405020303" pitchFamily="18" charset="0"/>
                        </a:rPr>
                        <a:t>0.6</a:t>
                      </a:r>
                      <a:endParaRPr lang="ru-RU" sz="1200" dirty="0">
                        <a:latin typeface="Georgia Pro" panose="020405020504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Georgia Pro" panose="02040502050405020303" pitchFamily="18" charset="0"/>
                        </a:rPr>
                        <a:t>0.65</a:t>
                      </a:r>
                      <a:endParaRPr lang="ru-RU" sz="1200" dirty="0">
                        <a:latin typeface="Georgia Pro" panose="020405020504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4151142"/>
                  </a:ext>
                </a:extLst>
              </a:tr>
              <a:tr h="258771">
                <a:tc>
                  <a:txBody>
                    <a:bodyPr/>
                    <a:lstStyle/>
                    <a:p>
                      <a:pPr algn="ctr"/>
                      <a:r>
                        <a:rPr lang="en-US" sz="1200" i="1" dirty="0">
                          <a:solidFill>
                            <a:srgbClr val="0033CC"/>
                          </a:solidFill>
                          <a:latin typeface="Georgia Pro" panose="02040502050405020303" pitchFamily="18" charset="0"/>
                        </a:rPr>
                        <a:t>B</a:t>
                      </a:r>
                      <a:r>
                        <a:rPr lang="en-US" sz="1200" baseline="-25000" dirty="0">
                          <a:solidFill>
                            <a:srgbClr val="0033CC"/>
                          </a:solidFill>
                          <a:latin typeface="Georgia Pro" panose="02040502050405020303" pitchFamily="18" charset="0"/>
                        </a:rPr>
                        <a:t>calc1</a:t>
                      </a:r>
                      <a:r>
                        <a:rPr lang="en-US" sz="1200" baseline="0" dirty="0">
                          <a:solidFill>
                            <a:srgbClr val="0033CC"/>
                          </a:solidFill>
                          <a:latin typeface="Georgia Pro" panose="02040502050405020303" pitchFamily="18" charset="0"/>
                        </a:rPr>
                        <a:t>, µT</a:t>
                      </a:r>
                      <a:endParaRPr lang="ru-RU" sz="1200" baseline="0" dirty="0">
                        <a:solidFill>
                          <a:srgbClr val="0033CC"/>
                        </a:solidFill>
                        <a:latin typeface="Georgia Pro" panose="020405020504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a:latin typeface="Georgia Pro" panose="02040502050405020303" pitchFamily="18" charset="0"/>
                        </a:rPr>
                        <a:t>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Georgia Pro" panose="02040502050405020303" pitchFamily="18" charset="0"/>
                        </a:rPr>
                        <a:t>52.5</a:t>
                      </a:r>
                      <a:endParaRPr lang="ru-RU" sz="1200" dirty="0">
                        <a:latin typeface="Georgia Pro" panose="020405020504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Georgia Pro" panose="02040502050405020303" pitchFamily="18" charset="0"/>
                        </a:rPr>
                        <a:t>52.5</a:t>
                      </a:r>
                      <a:endParaRPr lang="ru-RU" sz="1200" dirty="0">
                        <a:latin typeface="Georgia Pro" panose="020405020504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Georgia Pro" panose="02040502050405020303" pitchFamily="18" charset="0"/>
                        </a:rPr>
                        <a:t>48.5</a:t>
                      </a:r>
                      <a:endParaRPr lang="ru-RU" sz="1200" dirty="0">
                        <a:latin typeface="Georgia Pro" panose="020405020504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Georgia Pro" panose="02040502050405020303" pitchFamily="18" charset="0"/>
                        </a:rPr>
                        <a:t>60</a:t>
                      </a:r>
                      <a:endParaRPr lang="ru-RU" sz="1200" dirty="0">
                        <a:latin typeface="Georgia Pro" panose="020405020504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3384073"/>
                  </a:ext>
                </a:extLst>
              </a:tr>
              <a:tr h="2587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dirty="0">
                          <a:solidFill>
                            <a:srgbClr val="0033CC"/>
                          </a:solidFill>
                          <a:latin typeface="Georgia Pro" panose="02040502050405020303" pitchFamily="18" charset="0"/>
                        </a:rPr>
                        <a:t>B</a:t>
                      </a:r>
                      <a:r>
                        <a:rPr lang="en-US" sz="1200" baseline="-25000" dirty="0">
                          <a:solidFill>
                            <a:srgbClr val="0033CC"/>
                          </a:solidFill>
                          <a:latin typeface="Georgia Pro" panose="02040502050405020303" pitchFamily="18" charset="0"/>
                        </a:rPr>
                        <a:t>calc2</a:t>
                      </a:r>
                      <a:r>
                        <a:rPr lang="en-US" sz="1200" baseline="0" dirty="0">
                          <a:solidFill>
                            <a:srgbClr val="0033CC"/>
                          </a:solidFill>
                          <a:latin typeface="Georgia Pro" panose="02040502050405020303" pitchFamily="18" charset="0"/>
                        </a:rPr>
                        <a:t>, µT</a:t>
                      </a:r>
                      <a:endParaRPr lang="ru-RU" sz="1200" baseline="0" dirty="0">
                        <a:solidFill>
                          <a:srgbClr val="0033CC"/>
                        </a:solidFill>
                        <a:latin typeface="Georgia Pro" panose="020405020504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a:latin typeface="Georgia Pro" panose="02040502050405020303"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Georgia Pro" panose="02040502050405020303" pitchFamily="18" charset="0"/>
                        </a:rPr>
                        <a:t>12.5</a:t>
                      </a:r>
                      <a:endParaRPr lang="ru-RU" sz="1200" dirty="0">
                        <a:latin typeface="Georgia Pro" panose="020405020504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Georgia Pro" panose="02040502050405020303" pitchFamily="18" charset="0"/>
                        </a:rPr>
                        <a:t>15</a:t>
                      </a:r>
                      <a:endParaRPr lang="ru-RU" sz="1200" dirty="0">
                        <a:latin typeface="Georgia Pro" panose="020405020504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Georgia Pro" panose="02040502050405020303" pitchFamily="18" charset="0"/>
                        </a:rPr>
                        <a:t>15.5</a:t>
                      </a:r>
                      <a:endParaRPr lang="ru-RU" sz="1200" dirty="0">
                        <a:latin typeface="Georgia Pro" panose="020405020504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Georgia Pro" panose="02040502050405020303" pitchFamily="18" charset="0"/>
                        </a:rPr>
                        <a:t>19.5</a:t>
                      </a:r>
                      <a:endParaRPr lang="ru-RU" sz="1200" dirty="0">
                        <a:latin typeface="Georgia Pro" panose="020405020504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2707461"/>
                  </a:ext>
                </a:extLst>
              </a:tr>
              <a:tr h="3382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dirty="0">
                          <a:solidFill>
                            <a:srgbClr val="0033CC"/>
                          </a:solidFill>
                          <a:latin typeface="Georgia Pro" panose="02040502050405020303" pitchFamily="18" charset="0"/>
                        </a:rPr>
                        <a:t>B</a:t>
                      </a:r>
                      <a:r>
                        <a:rPr lang="en-US" sz="1200" baseline="-25000" dirty="0">
                          <a:solidFill>
                            <a:srgbClr val="0033CC"/>
                          </a:solidFill>
                          <a:latin typeface="Georgia Pro" panose="02040502050405020303" pitchFamily="18" charset="0"/>
                        </a:rPr>
                        <a:t>lab</a:t>
                      </a:r>
                      <a:r>
                        <a:rPr lang="en-US" sz="1200" baseline="0" dirty="0">
                          <a:solidFill>
                            <a:srgbClr val="0033CC"/>
                          </a:solidFill>
                          <a:latin typeface="Georgia Pro" panose="02040502050405020303" pitchFamily="18" charset="0"/>
                        </a:rPr>
                        <a:t>, µT</a:t>
                      </a:r>
                      <a:endParaRPr lang="ru-RU" sz="1200" dirty="0">
                        <a:solidFill>
                          <a:srgbClr val="0033CC"/>
                        </a:solidFill>
                        <a:latin typeface="Georgia Pro" panose="020405020504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Georgia Pro" panose="02040502050405020303" pitchFamily="18" charset="0"/>
                        </a:rPr>
                        <a:t>50</a:t>
                      </a:r>
                      <a:endParaRPr lang="ru-RU" sz="1200" dirty="0">
                        <a:latin typeface="Georgia Pro" panose="020405020504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Georgia Pro" panose="02040502050405020303" pitchFamily="18" charset="0"/>
                        </a:rPr>
                        <a:t>50</a:t>
                      </a:r>
                      <a:endParaRPr lang="ru-RU" sz="1200" dirty="0">
                        <a:latin typeface="Georgia Pro" panose="020405020504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Georgia Pro" panose="02040502050405020303" pitchFamily="18" charset="0"/>
                        </a:rPr>
                        <a:t>50</a:t>
                      </a:r>
                      <a:endParaRPr lang="ru-RU" sz="1200" dirty="0">
                        <a:latin typeface="Georgia Pro" panose="020405020504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Georgia Pro" panose="02040502050405020303" pitchFamily="18" charset="0"/>
                        </a:rPr>
                        <a:t>50</a:t>
                      </a:r>
                      <a:endParaRPr lang="ru-RU" sz="1200" dirty="0">
                        <a:latin typeface="Georgia Pro" panose="020405020504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Georgia Pro" panose="02040502050405020303" pitchFamily="18" charset="0"/>
                        </a:rPr>
                        <a:t>50</a:t>
                      </a:r>
                      <a:endParaRPr lang="ru-RU" sz="1200" dirty="0">
                        <a:latin typeface="Georgia Pro" panose="020405020504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0944626"/>
                  </a:ext>
                </a:extLst>
              </a:tr>
            </a:tbl>
          </a:graphicData>
        </a:graphic>
      </p:graphicFrame>
      <p:grpSp>
        <p:nvGrpSpPr>
          <p:cNvPr id="34" name="Группа 33">
            <a:extLst>
              <a:ext uri="{FF2B5EF4-FFF2-40B4-BE49-F238E27FC236}">
                <a16:creationId xmlns:a16="http://schemas.microsoft.com/office/drawing/2014/main" id="{318191FE-2656-4CB3-ACAF-54741D3209C3}"/>
              </a:ext>
            </a:extLst>
          </p:cNvPr>
          <p:cNvGrpSpPr/>
          <p:nvPr/>
        </p:nvGrpSpPr>
        <p:grpSpPr>
          <a:xfrm>
            <a:off x="7014633" y="2475236"/>
            <a:ext cx="5177367" cy="454295"/>
            <a:chOff x="7014633" y="2475236"/>
            <a:chExt cx="5177367" cy="454295"/>
          </a:xfrm>
        </p:grpSpPr>
        <p:pic>
          <p:nvPicPr>
            <p:cNvPr id="33" name="Рисунок 32">
              <a:extLst>
                <a:ext uri="{FF2B5EF4-FFF2-40B4-BE49-F238E27FC236}">
                  <a16:creationId xmlns:a16="http://schemas.microsoft.com/office/drawing/2014/main" id="{7DC639AB-2F83-45B5-980A-291B78B20036}"/>
                </a:ext>
              </a:extLst>
            </p:cNvPr>
            <p:cNvPicPr>
              <a:picLocks noChangeAspect="1"/>
            </p:cNvPicPr>
            <p:nvPr/>
          </p:nvPicPr>
          <p:blipFill>
            <a:blip r:embed="rId8"/>
            <a:stretch>
              <a:fillRect/>
            </a:stretch>
          </p:blipFill>
          <p:spPr>
            <a:xfrm>
              <a:off x="7093479" y="2475236"/>
              <a:ext cx="1356254" cy="210158"/>
            </a:xfrm>
            <a:prstGeom prst="rect">
              <a:avLst/>
            </a:prstGeom>
          </p:spPr>
        </p:pic>
        <p:sp>
          <p:nvSpPr>
            <p:cNvPr id="29" name="Заголовок 1">
              <a:extLst>
                <a:ext uri="{FF2B5EF4-FFF2-40B4-BE49-F238E27FC236}">
                  <a16:creationId xmlns:a16="http://schemas.microsoft.com/office/drawing/2014/main" id="{A5BB620B-2AE0-48DB-9859-A93E4DD6DAE4}"/>
                </a:ext>
              </a:extLst>
            </p:cNvPr>
            <p:cNvSpPr txBox="1">
              <a:spLocks/>
            </p:cNvSpPr>
            <p:nvPr/>
          </p:nvSpPr>
          <p:spPr>
            <a:xfrm>
              <a:off x="7014633" y="2525118"/>
              <a:ext cx="5177367" cy="4044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7000"/>
                </a:lnSpc>
              </a:pPr>
              <a:r>
                <a:rPr lang="en-US" sz="1000" dirty="0">
                  <a:latin typeface="Georgia Pro" panose="02040502050405020303" pitchFamily="18" charset="0"/>
                  <a:ea typeface="Calibri" panose="020F0502020204030204" pitchFamily="34" charset="0"/>
                  <a:cs typeface="Times New Roman" panose="02020603050405020304" pitchFamily="18" charset="0"/>
                </a:rPr>
                <a:t>where </a:t>
              </a:r>
              <a:r>
                <a:rPr lang="en-US" sz="1000" i="1"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k</a:t>
              </a:r>
              <a:r>
                <a:rPr lang="en-US" sz="1000" dirty="0">
                  <a:latin typeface="Georgia Pro" panose="02040502050405020303" pitchFamily="18" charset="0"/>
                  <a:ea typeface="Calibri" panose="020F0502020204030204" pitchFamily="34" charset="0"/>
                  <a:cs typeface="Times New Roman" panose="02020603050405020304" pitchFamily="18" charset="0"/>
                </a:rPr>
                <a:t> is the coefficient of linear approximation of the data in the Arai–Nagata diagram</a:t>
              </a:r>
              <a:endParaRPr lang="en-US" sz="1000" dirty="0">
                <a:solidFill>
                  <a:srgbClr val="0033CC"/>
                </a:solidFill>
                <a:latin typeface="Georgia Pro" panose="02040502050405020303" pitchFamily="18" charset="0"/>
                <a:ea typeface="Calibri" panose="020F0502020204030204" pitchFamily="34" charset="0"/>
                <a:cs typeface="Times New Roman" panose="02020603050405020304" pitchFamily="18" charset="0"/>
              </a:endParaRPr>
            </a:p>
          </p:txBody>
        </p:sp>
      </p:grpSp>
      <p:pic>
        <p:nvPicPr>
          <p:cNvPr id="15" name="Рисунок 14">
            <a:extLst>
              <a:ext uri="{FF2B5EF4-FFF2-40B4-BE49-F238E27FC236}">
                <a16:creationId xmlns:a16="http://schemas.microsoft.com/office/drawing/2014/main" id="{12CF2563-06CD-4C5B-B6C8-96FE8E1AA73F}"/>
              </a:ext>
            </a:extLst>
          </p:cNvPr>
          <p:cNvPicPr>
            <a:picLocks noChangeAspect="1"/>
          </p:cNvPicPr>
          <p:nvPr/>
        </p:nvPicPr>
        <p:blipFill>
          <a:blip r:embed="rId9"/>
          <a:stretch>
            <a:fillRect/>
          </a:stretch>
        </p:blipFill>
        <p:spPr>
          <a:xfrm>
            <a:off x="11349872" y="0"/>
            <a:ext cx="842127" cy="839763"/>
          </a:xfrm>
          <a:prstGeom prst="rect">
            <a:avLst/>
          </a:prstGeom>
        </p:spPr>
      </p:pic>
    </p:spTree>
    <p:extLst>
      <p:ext uri="{BB962C8B-B14F-4D97-AF65-F5344CB8AC3E}">
        <p14:creationId xmlns:p14="http://schemas.microsoft.com/office/powerpoint/2010/main" val="639703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Заголовок 1">
            <a:extLst>
              <a:ext uri="{FF2B5EF4-FFF2-40B4-BE49-F238E27FC236}">
                <a16:creationId xmlns:a16="http://schemas.microsoft.com/office/drawing/2014/main" id="{6F01EF2D-6774-4DC9-A144-90D24866883B}"/>
              </a:ext>
            </a:extLst>
          </p:cNvPr>
          <p:cNvSpPr txBox="1">
            <a:spLocks/>
          </p:cNvSpPr>
          <p:nvPr/>
        </p:nvSpPr>
        <p:spPr>
          <a:xfrm>
            <a:off x="546518" y="66412"/>
            <a:ext cx="10897847" cy="4080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0033CC"/>
                </a:solidFill>
                <a:latin typeface="Georgia Pro" panose="02040502050405020303" pitchFamily="18" charset="0"/>
              </a:rPr>
              <a:t>Arai-Nagata diagrams based on the results of the Thellier–Coe procedure of the samples annealed in the magnetic field </a:t>
            </a:r>
            <a:r>
              <a:rPr lang="en-US" sz="2000" i="1"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B</a:t>
            </a:r>
            <a:r>
              <a:rPr lang="en-US" sz="2000" baseline="-25000"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an</a:t>
            </a:r>
            <a:r>
              <a:rPr lang="en-US" sz="2000" dirty="0">
                <a:solidFill>
                  <a:srgbClr val="000000"/>
                </a:solidFill>
                <a:latin typeface="Georgia Pro" panose="02040502050405020303" pitchFamily="18" charset="0"/>
                <a:ea typeface="Calibri" panose="020F0502020204030204" pitchFamily="34" charset="0"/>
                <a:cs typeface="Times New Roman" panose="02020603050405020304" pitchFamily="18" charset="0"/>
              </a:rPr>
              <a:t> </a:t>
            </a:r>
            <a:r>
              <a:rPr lang="ru-RU" sz="2000"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a:t>
            </a:r>
            <a:r>
              <a:rPr lang="en-US" sz="2000"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 </a:t>
            </a:r>
            <a:r>
              <a:rPr lang="en-US" sz="2000" i="1"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TRM</a:t>
            </a:r>
            <a:endParaRPr lang="ru-RU" sz="2000" dirty="0">
              <a:solidFill>
                <a:srgbClr val="0033CC"/>
              </a:solidFill>
              <a:latin typeface="Georgia Pro" panose="02040502050405020303" pitchFamily="18" charset="0"/>
            </a:endParaRPr>
          </a:p>
        </p:txBody>
      </p:sp>
      <p:grpSp>
        <p:nvGrpSpPr>
          <p:cNvPr id="11" name="Группа 10">
            <a:extLst>
              <a:ext uri="{FF2B5EF4-FFF2-40B4-BE49-F238E27FC236}">
                <a16:creationId xmlns:a16="http://schemas.microsoft.com/office/drawing/2014/main" id="{5E16F9B5-2198-4A6C-AED1-D938175E35DC}"/>
              </a:ext>
            </a:extLst>
          </p:cNvPr>
          <p:cNvGrpSpPr/>
          <p:nvPr/>
        </p:nvGrpSpPr>
        <p:grpSpPr>
          <a:xfrm>
            <a:off x="174569" y="519289"/>
            <a:ext cx="6576187" cy="6312830"/>
            <a:chOff x="2192459" y="396021"/>
            <a:chExt cx="6633042" cy="6370706"/>
          </a:xfrm>
        </p:grpSpPr>
        <p:pic>
          <p:nvPicPr>
            <p:cNvPr id="3" name="Рисунок 2">
              <a:extLst>
                <a:ext uri="{FF2B5EF4-FFF2-40B4-BE49-F238E27FC236}">
                  <a16:creationId xmlns:a16="http://schemas.microsoft.com/office/drawing/2014/main" id="{65CA5B95-F448-4AAE-904B-6BF3F06B759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192459" y="421901"/>
              <a:ext cx="3296356" cy="3224975"/>
            </a:xfrm>
            <a:prstGeom prst="rect">
              <a:avLst/>
            </a:prstGeom>
          </p:spPr>
        </p:pic>
        <p:pic>
          <p:nvPicPr>
            <p:cNvPr id="5" name="Рисунок 4">
              <a:extLst>
                <a:ext uri="{FF2B5EF4-FFF2-40B4-BE49-F238E27FC236}">
                  <a16:creationId xmlns:a16="http://schemas.microsoft.com/office/drawing/2014/main" id="{546717D5-41D6-4369-ACEC-B7240806DEE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488815" y="396021"/>
              <a:ext cx="3336686" cy="3224975"/>
            </a:xfrm>
            <a:prstGeom prst="rect">
              <a:avLst/>
            </a:prstGeom>
          </p:spPr>
        </p:pic>
        <p:pic>
          <p:nvPicPr>
            <p:cNvPr id="8" name="Рисунок 7">
              <a:extLst>
                <a:ext uri="{FF2B5EF4-FFF2-40B4-BE49-F238E27FC236}">
                  <a16:creationId xmlns:a16="http://schemas.microsoft.com/office/drawing/2014/main" id="{E2EC51E0-3932-4D1E-94FC-0D54BD36C52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192459" y="3595115"/>
              <a:ext cx="3502626" cy="3171612"/>
            </a:xfrm>
            <a:prstGeom prst="rect">
              <a:avLst/>
            </a:prstGeom>
          </p:spPr>
        </p:pic>
        <p:pic>
          <p:nvPicPr>
            <p:cNvPr id="10" name="Рисунок 9">
              <a:extLst>
                <a:ext uri="{FF2B5EF4-FFF2-40B4-BE49-F238E27FC236}">
                  <a16:creationId xmlns:a16="http://schemas.microsoft.com/office/drawing/2014/main" id="{DB8CD289-3307-459F-BA5E-EFC65FE2F592}"/>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488815" y="3595115"/>
              <a:ext cx="3336686" cy="3126360"/>
            </a:xfrm>
            <a:prstGeom prst="rect">
              <a:avLst/>
            </a:prstGeom>
          </p:spPr>
        </p:pic>
      </p:grpSp>
      <p:sp>
        <p:nvSpPr>
          <p:cNvPr id="17" name="Заголовок 1">
            <a:extLst>
              <a:ext uri="{FF2B5EF4-FFF2-40B4-BE49-F238E27FC236}">
                <a16:creationId xmlns:a16="http://schemas.microsoft.com/office/drawing/2014/main" id="{602E6ABC-F34F-46C7-994D-5DB139412843}"/>
              </a:ext>
            </a:extLst>
          </p:cNvPr>
          <p:cNvSpPr txBox="1">
            <a:spLocks/>
          </p:cNvSpPr>
          <p:nvPr/>
        </p:nvSpPr>
        <p:spPr>
          <a:xfrm>
            <a:off x="6594813" y="941196"/>
            <a:ext cx="3919557" cy="8327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indent="449580" algn="l">
              <a:lnSpc>
                <a:spcPct val="107000"/>
              </a:lnSpc>
              <a:spcAft>
                <a:spcPts val="800"/>
              </a:spcAft>
            </a:pPr>
            <a:r>
              <a:rPr lang="en-US" sz="1200" b="1"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Experimental conditions</a:t>
            </a:r>
            <a:endParaRPr lang="ru-RU" sz="1200" b="1" dirty="0">
              <a:solidFill>
                <a:srgbClr val="0033CC"/>
              </a:solidFill>
              <a:latin typeface="Georgia Pro" panose="02040502050405020303" pitchFamily="18" charset="0"/>
              <a:ea typeface="Calibri" panose="020F0502020204030204" pitchFamily="34" charset="0"/>
              <a:cs typeface="Times New Roman" panose="02020603050405020304" pitchFamily="18" charset="0"/>
            </a:endParaRPr>
          </a:p>
          <a:p>
            <a:pPr indent="449580" algn="l">
              <a:lnSpc>
                <a:spcPct val="107000"/>
              </a:lnSpc>
              <a:spcAft>
                <a:spcPts val="800"/>
              </a:spcAft>
            </a:pPr>
            <a:r>
              <a:rPr lang="en-US" sz="1200" dirty="0">
                <a:latin typeface="Georgia Pro" panose="02040502050405020303" pitchFamily="18" charset="0"/>
                <a:ea typeface="Calibri" panose="020F0502020204030204" pitchFamily="34" charset="0"/>
                <a:cs typeface="Times New Roman" panose="02020603050405020304" pitchFamily="18" charset="0"/>
              </a:rPr>
              <a:t>- Atmosphere</a:t>
            </a:r>
            <a:r>
              <a:rPr lang="ru-RU" sz="1200" dirty="0">
                <a:latin typeface="Georgia Pro" panose="02040502050405020303" pitchFamily="18" charset="0"/>
                <a:ea typeface="Calibri" panose="020F0502020204030204" pitchFamily="34" charset="0"/>
                <a:cs typeface="Times New Roman" panose="02020603050405020304" pitchFamily="18" charset="0"/>
              </a:rPr>
              <a:t>:</a:t>
            </a:r>
            <a:r>
              <a:rPr lang="en-US" sz="1200" dirty="0">
                <a:latin typeface="Georgia Pro" panose="02040502050405020303" pitchFamily="18" charset="0"/>
                <a:ea typeface="Calibri" panose="020F0502020204030204" pitchFamily="34" charset="0"/>
                <a:cs typeface="Times New Roman" panose="02020603050405020304" pitchFamily="18" charset="0"/>
              </a:rPr>
              <a:t> </a:t>
            </a:r>
            <a:r>
              <a:rPr lang="en-US" sz="1200"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argon</a:t>
            </a:r>
          </a:p>
          <a:p>
            <a:pPr indent="449580" algn="l">
              <a:lnSpc>
                <a:spcPct val="107000"/>
              </a:lnSpc>
              <a:spcAft>
                <a:spcPts val="800"/>
              </a:spcAft>
            </a:pPr>
            <a:r>
              <a:rPr lang="en-US" sz="1200" dirty="0">
                <a:latin typeface="Georgia Pro" panose="02040502050405020303" pitchFamily="18" charset="0"/>
                <a:ea typeface="Calibri" panose="020F0502020204030204" pitchFamily="34" charset="0"/>
                <a:cs typeface="Times New Roman" panose="02020603050405020304" pitchFamily="18" charset="0"/>
              </a:rPr>
              <a:t>- pTRM creation magnetic field : </a:t>
            </a:r>
            <a:r>
              <a:rPr lang="en-US" sz="1200" i="1"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B</a:t>
            </a:r>
            <a:r>
              <a:rPr lang="en-US" sz="1200" baseline="-25000"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lab</a:t>
            </a:r>
            <a:r>
              <a:rPr lang="en-US" sz="1200"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=50 µT</a:t>
            </a:r>
          </a:p>
        </p:txBody>
      </p:sp>
      <p:pic>
        <p:nvPicPr>
          <p:cNvPr id="20" name="Рисунок 19">
            <a:extLst>
              <a:ext uri="{FF2B5EF4-FFF2-40B4-BE49-F238E27FC236}">
                <a16:creationId xmlns:a16="http://schemas.microsoft.com/office/drawing/2014/main" id="{ED5156C8-11B8-4878-A13C-827FFFD7AC4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0186699" y="941196"/>
            <a:ext cx="1656557" cy="1534040"/>
          </a:xfrm>
          <a:prstGeom prst="rect">
            <a:avLst/>
          </a:prstGeom>
        </p:spPr>
      </p:pic>
      <p:graphicFrame>
        <p:nvGraphicFramePr>
          <p:cNvPr id="12" name="Таблица 12">
            <a:extLst>
              <a:ext uri="{FF2B5EF4-FFF2-40B4-BE49-F238E27FC236}">
                <a16:creationId xmlns:a16="http://schemas.microsoft.com/office/drawing/2014/main" id="{D3146746-813F-4041-9335-75231FAA5C89}"/>
              </a:ext>
            </a:extLst>
          </p:cNvPr>
          <p:cNvGraphicFramePr>
            <a:graphicFrameLocks noGrp="1"/>
          </p:cNvGraphicFramePr>
          <p:nvPr>
            <p:extLst>
              <p:ext uri="{D42A27DB-BD31-4B8C-83A1-F6EECF244321}">
                <p14:modId xmlns:p14="http://schemas.microsoft.com/office/powerpoint/2010/main" val="1538282067"/>
              </p:ext>
            </p:extLst>
          </p:nvPr>
        </p:nvGraphicFramePr>
        <p:xfrm>
          <a:off x="7192432" y="4629521"/>
          <a:ext cx="4555067" cy="1455865"/>
        </p:xfrm>
        <a:graphic>
          <a:graphicData uri="http://schemas.openxmlformats.org/drawingml/2006/table">
            <a:tbl>
              <a:tblPr firstRow="1" bandRow="1">
                <a:tableStyleId>{2D5ABB26-0587-4C30-8999-92F81FD0307C}</a:tableStyleId>
              </a:tblPr>
              <a:tblGrid>
                <a:gridCol w="1017143">
                  <a:extLst>
                    <a:ext uri="{9D8B030D-6E8A-4147-A177-3AD203B41FA5}">
                      <a16:colId xmlns:a16="http://schemas.microsoft.com/office/drawing/2014/main" val="2648518447"/>
                    </a:ext>
                  </a:extLst>
                </a:gridCol>
                <a:gridCol w="499344">
                  <a:extLst>
                    <a:ext uri="{9D8B030D-6E8A-4147-A177-3AD203B41FA5}">
                      <a16:colId xmlns:a16="http://schemas.microsoft.com/office/drawing/2014/main" val="235019559"/>
                    </a:ext>
                  </a:extLst>
                </a:gridCol>
                <a:gridCol w="759645">
                  <a:extLst>
                    <a:ext uri="{9D8B030D-6E8A-4147-A177-3AD203B41FA5}">
                      <a16:colId xmlns:a16="http://schemas.microsoft.com/office/drawing/2014/main" val="2446099443"/>
                    </a:ext>
                  </a:extLst>
                </a:gridCol>
                <a:gridCol w="759645">
                  <a:extLst>
                    <a:ext uri="{9D8B030D-6E8A-4147-A177-3AD203B41FA5}">
                      <a16:colId xmlns:a16="http://schemas.microsoft.com/office/drawing/2014/main" val="792405758"/>
                    </a:ext>
                  </a:extLst>
                </a:gridCol>
                <a:gridCol w="759645">
                  <a:extLst>
                    <a:ext uri="{9D8B030D-6E8A-4147-A177-3AD203B41FA5}">
                      <a16:colId xmlns:a16="http://schemas.microsoft.com/office/drawing/2014/main" val="4108566850"/>
                    </a:ext>
                  </a:extLst>
                </a:gridCol>
                <a:gridCol w="759645">
                  <a:extLst>
                    <a:ext uri="{9D8B030D-6E8A-4147-A177-3AD203B41FA5}">
                      <a16:colId xmlns:a16="http://schemas.microsoft.com/office/drawing/2014/main" val="3865579053"/>
                    </a:ext>
                  </a:extLst>
                </a:gridCol>
              </a:tblGrid>
              <a:tr h="247340">
                <a:tc>
                  <a:txBody>
                    <a:bodyPr/>
                    <a:lstStyle/>
                    <a:p>
                      <a:pPr algn="ctr"/>
                      <a:r>
                        <a:rPr lang="en-US" sz="1200" i="1" dirty="0">
                          <a:solidFill>
                            <a:srgbClr val="0033CC"/>
                          </a:solidFill>
                          <a:latin typeface="Georgia Pro" panose="02040502050405020303" pitchFamily="18" charset="0"/>
                        </a:rPr>
                        <a:t>t, </a:t>
                      </a:r>
                      <a:r>
                        <a:rPr lang="en-US" sz="1200" dirty="0">
                          <a:solidFill>
                            <a:srgbClr val="0033CC"/>
                          </a:solidFill>
                          <a:latin typeface="Georgia Pro" panose="02040502050405020303" pitchFamily="18" charset="0"/>
                        </a:rPr>
                        <a:t>hours</a:t>
                      </a:r>
                      <a:endParaRPr lang="ru-RU" sz="1200" dirty="0">
                        <a:solidFill>
                          <a:srgbClr val="0033CC"/>
                        </a:solidFill>
                        <a:latin typeface="Georgia Pro" panose="020405020504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chemeClr val="tx1"/>
                          </a:solidFill>
                          <a:latin typeface="Georgia Pro" panose="02040502050405020303" pitchFamily="18" charset="0"/>
                        </a:rPr>
                        <a:t>0</a:t>
                      </a:r>
                      <a:endParaRPr lang="ru-RU" sz="1200" dirty="0">
                        <a:solidFill>
                          <a:schemeClr val="tx1"/>
                        </a:solidFill>
                        <a:latin typeface="Georgia Pro" panose="020405020504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chemeClr val="tx1"/>
                          </a:solidFill>
                          <a:latin typeface="Georgia Pro" panose="02040502050405020303" pitchFamily="18" charset="0"/>
                        </a:rPr>
                        <a:t>12</a:t>
                      </a:r>
                      <a:endParaRPr lang="ru-RU" sz="1200" dirty="0">
                        <a:solidFill>
                          <a:schemeClr val="tx1"/>
                        </a:solidFill>
                        <a:latin typeface="Georgia Pro" panose="020405020504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chemeClr val="tx1"/>
                          </a:solidFill>
                          <a:latin typeface="Georgia Pro" panose="02040502050405020303" pitchFamily="18" charset="0"/>
                        </a:rPr>
                        <a:t>100</a:t>
                      </a:r>
                      <a:endParaRPr lang="ru-RU" sz="1200" dirty="0">
                        <a:solidFill>
                          <a:schemeClr val="tx1"/>
                        </a:solidFill>
                        <a:latin typeface="Georgia Pro" panose="020405020504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chemeClr val="tx1"/>
                          </a:solidFill>
                          <a:latin typeface="Georgia Pro" panose="02040502050405020303" pitchFamily="18" charset="0"/>
                        </a:rPr>
                        <a:t>400</a:t>
                      </a:r>
                      <a:endParaRPr lang="ru-RU" sz="1200" dirty="0">
                        <a:solidFill>
                          <a:schemeClr val="tx1"/>
                        </a:solidFill>
                        <a:latin typeface="Georgia Pro" panose="020405020504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chemeClr val="tx1"/>
                          </a:solidFill>
                          <a:latin typeface="Georgia Pro" panose="02040502050405020303" pitchFamily="18" charset="0"/>
                        </a:rPr>
                        <a:t>1300</a:t>
                      </a:r>
                      <a:endParaRPr lang="ru-RU" sz="1200" dirty="0">
                        <a:solidFill>
                          <a:schemeClr val="tx1"/>
                        </a:solidFill>
                        <a:latin typeface="Georgia Pro" panose="020405020504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3693904"/>
                  </a:ext>
                </a:extLst>
              </a:tr>
              <a:tr h="247340">
                <a:tc>
                  <a:txBody>
                    <a:bodyPr/>
                    <a:lstStyle/>
                    <a:p>
                      <a:pPr algn="ctr"/>
                      <a:r>
                        <a:rPr lang="en-US" sz="1200" i="1" dirty="0">
                          <a:solidFill>
                            <a:srgbClr val="0033CC"/>
                          </a:solidFill>
                          <a:latin typeface="Georgia Pro" panose="02040502050405020303" pitchFamily="18" charset="0"/>
                        </a:rPr>
                        <a:t>Z*</a:t>
                      </a:r>
                      <a:r>
                        <a:rPr lang="en-US" sz="1200" i="0" baseline="-25000" dirty="0">
                          <a:solidFill>
                            <a:srgbClr val="0033CC"/>
                          </a:solidFill>
                          <a:latin typeface="Georgia Pro" panose="02040502050405020303" pitchFamily="18" charset="0"/>
                        </a:rPr>
                        <a:t>Tc</a:t>
                      </a:r>
                      <a:endParaRPr lang="ru-RU" sz="1200" i="0" dirty="0">
                        <a:solidFill>
                          <a:srgbClr val="0033CC"/>
                        </a:solidFill>
                        <a:latin typeface="Georgia Pro" panose="020405020504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Georgia Pro" panose="02040502050405020303" pitchFamily="18" charset="0"/>
                        </a:rPr>
                        <a:t>0</a:t>
                      </a:r>
                      <a:endParaRPr lang="ru-RU" sz="1200" dirty="0">
                        <a:latin typeface="Georgia Pro" panose="020405020504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Georgia Pro" panose="02040502050405020303" pitchFamily="18" charset="0"/>
                        </a:rPr>
                        <a:t>0.15</a:t>
                      </a:r>
                      <a:endParaRPr lang="ru-RU" sz="1200" dirty="0">
                        <a:latin typeface="Georgia Pro" panose="020405020504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Georgia Pro" panose="02040502050405020303" pitchFamily="18" charset="0"/>
                        </a:rPr>
                        <a:t>0.3</a:t>
                      </a:r>
                      <a:endParaRPr lang="ru-RU" sz="1200" dirty="0">
                        <a:latin typeface="Georgia Pro" panose="020405020504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Georgia Pro" panose="02040502050405020303" pitchFamily="18" charset="0"/>
                        </a:rPr>
                        <a:t>0.6</a:t>
                      </a:r>
                      <a:endParaRPr lang="ru-RU" sz="1200" dirty="0">
                        <a:latin typeface="Georgia Pro" panose="020405020504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Georgia Pro" panose="02040502050405020303" pitchFamily="18" charset="0"/>
                        </a:rPr>
                        <a:t>0.65</a:t>
                      </a:r>
                      <a:endParaRPr lang="ru-RU" sz="1200" dirty="0">
                        <a:latin typeface="Georgia Pro" panose="020405020504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4151142"/>
                  </a:ext>
                </a:extLst>
              </a:tr>
              <a:tr h="247340">
                <a:tc>
                  <a:txBody>
                    <a:bodyPr/>
                    <a:lstStyle/>
                    <a:p>
                      <a:pPr algn="ctr"/>
                      <a:r>
                        <a:rPr lang="en-US" sz="1200" i="1" dirty="0">
                          <a:solidFill>
                            <a:srgbClr val="0033CC"/>
                          </a:solidFill>
                          <a:latin typeface="Georgia Pro" panose="02040502050405020303" pitchFamily="18" charset="0"/>
                        </a:rPr>
                        <a:t>B</a:t>
                      </a:r>
                      <a:r>
                        <a:rPr lang="en-US" sz="1200" baseline="-25000" dirty="0">
                          <a:solidFill>
                            <a:srgbClr val="0033CC"/>
                          </a:solidFill>
                          <a:latin typeface="Georgia Pro" panose="02040502050405020303" pitchFamily="18" charset="0"/>
                        </a:rPr>
                        <a:t>calc1</a:t>
                      </a:r>
                      <a:r>
                        <a:rPr lang="en-US" sz="1200" baseline="0" dirty="0">
                          <a:solidFill>
                            <a:srgbClr val="0033CC"/>
                          </a:solidFill>
                          <a:latin typeface="Georgia Pro" panose="02040502050405020303" pitchFamily="18" charset="0"/>
                        </a:rPr>
                        <a:t>, µT</a:t>
                      </a:r>
                      <a:endParaRPr lang="ru-RU" sz="1200" baseline="0" dirty="0">
                        <a:solidFill>
                          <a:srgbClr val="0033CC"/>
                        </a:solidFill>
                        <a:latin typeface="Georgia Pro" panose="020405020504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a:latin typeface="Georgia Pro" panose="02040502050405020303" pitchFamily="18" charset="0"/>
                        </a:rPr>
                        <a:t>52.5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Georgia Pro" panose="02040502050405020303" pitchFamily="18" charset="0"/>
                        </a:rPr>
                        <a:t>69</a:t>
                      </a:r>
                      <a:endParaRPr lang="ru-RU" sz="1200" dirty="0">
                        <a:latin typeface="Georgia Pro" panose="020405020504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Georgia Pro" panose="02040502050405020303" pitchFamily="18" charset="0"/>
                        </a:rPr>
                        <a:t>51.5</a:t>
                      </a:r>
                      <a:endParaRPr lang="ru-RU" sz="1200" dirty="0">
                        <a:latin typeface="Georgia Pro" panose="020405020504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Georgia Pro" panose="02040502050405020303" pitchFamily="18" charset="0"/>
                        </a:rPr>
                        <a:t>41</a:t>
                      </a:r>
                      <a:endParaRPr lang="ru-RU" sz="1200" dirty="0">
                        <a:latin typeface="Georgia Pro" panose="020405020504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Georgia Pro" panose="02040502050405020303" pitchFamily="18" charset="0"/>
                        </a:rPr>
                        <a:t>41</a:t>
                      </a:r>
                      <a:endParaRPr lang="ru-RU" sz="1200" dirty="0">
                        <a:latin typeface="Georgia Pro" panose="020405020504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3384073"/>
                  </a:ext>
                </a:extLst>
              </a:tr>
              <a:tr h="2473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dirty="0">
                          <a:solidFill>
                            <a:srgbClr val="0033CC"/>
                          </a:solidFill>
                          <a:latin typeface="Georgia Pro" panose="02040502050405020303" pitchFamily="18" charset="0"/>
                        </a:rPr>
                        <a:t>B</a:t>
                      </a:r>
                      <a:r>
                        <a:rPr lang="en-US" sz="1200" baseline="-25000" dirty="0">
                          <a:solidFill>
                            <a:srgbClr val="0033CC"/>
                          </a:solidFill>
                          <a:latin typeface="Georgia Pro" panose="02040502050405020303" pitchFamily="18" charset="0"/>
                        </a:rPr>
                        <a:t>calc2</a:t>
                      </a:r>
                      <a:r>
                        <a:rPr lang="en-US" sz="1200" baseline="0" dirty="0">
                          <a:solidFill>
                            <a:srgbClr val="0033CC"/>
                          </a:solidFill>
                          <a:latin typeface="Georgia Pro" panose="02040502050405020303" pitchFamily="18" charset="0"/>
                        </a:rPr>
                        <a:t>, µT</a:t>
                      </a:r>
                      <a:endParaRPr lang="ru-RU" sz="1200" baseline="0" dirty="0">
                        <a:solidFill>
                          <a:srgbClr val="0033CC"/>
                        </a:solidFill>
                        <a:latin typeface="Georgia Pro" panose="020405020504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a:latin typeface="Georgia Pro" panose="02040502050405020303"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Georgia Pro" panose="02040502050405020303" pitchFamily="18" charset="0"/>
                        </a:rPr>
                        <a:t>12.5</a:t>
                      </a:r>
                      <a:endParaRPr lang="ru-RU" sz="1200" dirty="0">
                        <a:latin typeface="Georgia Pro" panose="020405020504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Georgia Pro" panose="02040502050405020303" pitchFamily="18" charset="0"/>
                        </a:rPr>
                        <a:t>15</a:t>
                      </a:r>
                      <a:endParaRPr lang="ru-RU" sz="1200" dirty="0">
                        <a:latin typeface="Georgia Pro" panose="020405020504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Georgia Pro" panose="02040502050405020303" pitchFamily="18" charset="0"/>
                        </a:rPr>
                        <a:t>15.5</a:t>
                      </a:r>
                      <a:endParaRPr lang="ru-RU" sz="1200" dirty="0">
                        <a:latin typeface="Georgia Pro" panose="020405020504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Georgia Pro" panose="02040502050405020303" pitchFamily="18" charset="0"/>
                        </a:rPr>
                        <a:t>19.5</a:t>
                      </a:r>
                      <a:endParaRPr lang="ru-RU" sz="1200" dirty="0">
                        <a:latin typeface="Georgia Pro" panose="020405020504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2707461"/>
                  </a:ext>
                </a:extLst>
              </a:tr>
              <a:tr h="3585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dirty="0">
                          <a:solidFill>
                            <a:srgbClr val="0033CC"/>
                          </a:solidFill>
                          <a:latin typeface="Georgia Pro" panose="02040502050405020303" pitchFamily="18" charset="0"/>
                        </a:rPr>
                        <a:t>B</a:t>
                      </a:r>
                      <a:r>
                        <a:rPr lang="en-US" sz="1200" baseline="-25000" dirty="0">
                          <a:solidFill>
                            <a:srgbClr val="0033CC"/>
                          </a:solidFill>
                          <a:latin typeface="Georgia Pro" panose="02040502050405020303" pitchFamily="18" charset="0"/>
                        </a:rPr>
                        <a:t>lab</a:t>
                      </a:r>
                      <a:r>
                        <a:rPr lang="en-US" sz="1200" baseline="0" dirty="0">
                          <a:solidFill>
                            <a:srgbClr val="0033CC"/>
                          </a:solidFill>
                          <a:latin typeface="Georgia Pro" panose="02040502050405020303" pitchFamily="18" charset="0"/>
                        </a:rPr>
                        <a:t>, µT</a:t>
                      </a:r>
                      <a:endParaRPr lang="ru-RU" sz="1200" dirty="0">
                        <a:solidFill>
                          <a:srgbClr val="0033CC"/>
                        </a:solidFill>
                        <a:latin typeface="Georgia Pro" panose="020405020504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Georgia Pro" panose="02040502050405020303" pitchFamily="18" charset="0"/>
                        </a:rPr>
                        <a:t>50</a:t>
                      </a:r>
                      <a:endParaRPr lang="ru-RU" sz="1200" dirty="0">
                        <a:latin typeface="Georgia Pro" panose="020405020504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Georgia Pro" panose="02040502050405020303" pitchFamily="18" charset="0"/>
                        </a:rPr>
                        <a:t>50</a:t>
                      </a:r>
                      <a:endParaRPr lang="ru-RU" sz="1200" dirty="0">
                        <a:latin typeface="Georgia Pro" panose="020405020504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Georgia Pro" panose="02040502050405020303" pitchFamily="18" charset="0"/>
                        </a:rPr>
                        <a:t>50</a:t>
                      </a:r>
                      <a:endParaRPr lang="ru-RU" sz="1200" dirty="0">
                        <a:latin typeface="Georgia Pro" panose="020405020504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Georgia Pro" panose="02040502050405020303" pitchFamily="18" charset="0"/>
                        </a:rPr>
                        <a:t>50</a:t>
                      </a:r>
                      <a:endParaRPr lang="ru-RU" sz="1200" dirty="0">
                        <a:latin typeface="Georgia Pro" panose="020405020504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Georgia Pro" panose="02040502050405020303" pitchFamily="18" charset="0"/>
                        </a:rPr>
                        <a:t>50</a:t>
                      </a:r>
                      <a:endParaRPr lang="ru-RU" sz="1200" dirty="0">
                        <a:latin typeface="Georgia Pro" panose="020405020504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0944626"/>
                  </a:ext>
                </a:extLst>
              </a:tr>
            </a:tbl>
          </a:graphicData>
        </a:graphic>
      </p:graphicFrame>
      <p:sp>
        <p:nvSpPr>
          <p:cNvPr id="21" name="Номер слайда 5">
            <a:extLst>
              <a:ext uri="{FF2B5EF4-FFF2-40B4-BE49-F238E27FC236}">
                <a16:creationId xmlns:a16="http://schemas.microsoft.com/office/drawing/2014/main" id="{3A096BF8-4930-4ED2-A5D9-DB3C61AAD17B}"/>
              </a:ext>
            </a:extLst>
          </p:cNvPr>
          <p:cNvSpPr>
            <a:spLocks noGrp="1"/>
          </p:cNvSpPr>
          <p:nvPr>
            <p:ph type="sldNum" sz="quarter" idx="12"/>
          </p:nvPr>
        </p:nvSpPr>
        <p:spPr>
          <a:xfrm>
            <a:off x="8610600" y="6356350"/>
            <a:ext cx="2743200" cy="365125"/>
          </a:xfrm>
        </p:spPr>
        <p:txBody>
          <a:bodyPr/>
          <a:lstStyle/>
          <a:p>
            <a:fld id="{C1EC140F-C8BE-4972-B9ED-58425DFBACEE}" type="slidenum">
              <a:rPr lang="ru-RU" smtClean="0"/>
              <a:t>12</a:t>
            </a:fld>
            <a:endParaRPr lang="ru-RU" dirty="0"/>
          </a:p>
        </p:txBody>
      </p:sp>
      <p:grpSp>
        <p:nvGrpSpPr>
          <p:cNvPr id="22" name="Группа 21">
            <a:extLst>
              <a:ext uri="{FF2B5EF4-FFF2-40B4-BE49-F238E27FC236}">
                <a16:creationId xmlns:a16="http://schemas.microsoft.com/office/drawing/2014/main" id="{36D88FAA-D8DF-42D3-B8C7-7232AE448F97}"/>
              </a:ext>
            </a:extLst>
          </p:cNvPr>
          <p:cNvGrpSpPr/>
          <p:nvPr/>
        </p:nvGrpSpPr>
        <p:grpSpPr>
          <a:xfrm>
            <a:off x="7014633" y="2475236"/>
            <a:ext cx="5177367" cy="454295"/>
            <a:chOff x="7014633" y="2475236"/>
            <a:chExt cx="5177367" cy="454295"/>
          </a:xfrm>
        </p:grpSpPr>
        <p:pic>
          <p:nvPicPr>
            <p:cNvPr id="23" name="Рисунок 22">
              <a:extLst>
                <a:ext uri="{FF2B5EF4-FFF2-40B4-BE49-F238E27FC236}">
                  <a16:creationId xmlns:a16="http://schemas.microsoft.com/office/drawing/2014/main" id="{F1E028A7-6863-45CF-844A-A7FD8E31C2C3}"/>
                </a:ext>
              </a:extLst>
            </p:cNvPr>
            <p:cNvPicPr>
              <a:picLocks noChangeAspect="1"/>
            </p:cNvPicPr>
            <p:nvPr/>
          </p:nvPicPr>
          <p:blipFill>
            <a:blip r:embed="rId8"/>
            <a:stretch>
              <a:fillRect/>
            </a:stretch>
          </p:blipFill>
          <p:spPr>
            <a:xfrm>
              <a:off x="7093479" y="2475236"/>
              <a:ext cx="1356254" cy="210158"/>
            </a:xfrm>
            <a:prstGeom prst="rect">
              <a:avLst/>
            </a:prstGeom>
          </p:spPr>
        </p:pic>
        <p:sp>
          <p:nvSpPr>
            <p:cNvPr id="24" name="Заголовок 1">
              <a:extLst>
                <a:ext uri="{FF2B5EF4-FFF2-40B4-BE49-F238E27FC236}">
                  <a16:creationId xmlns:a16="http://schemas.microsoft.com/office/drawing/2014/main" id="{703C8453-3D37-47B6-8EE8-A2CD14079969}"/>
                </a:ext>
              </a:extLst>
            </p:cNvPr>
            <p:cNvSpPr txBox="1">
              <a:spLocks/>
            </p:cNvSpPr>
            <p:nvPr/>
          </p:nvSpPr>
          <p:spPr>
            <a:xfrm>
              <a:off x="7014633" y="2525118"/>
              <a:ext cx="5177367" cy="4044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7000"/>
                </a:lnSpc>
              </a:pPr>
              <a:r>
                <a:rPr lang="en-US" sz="1000" dirty="0">
                  <a:latin typeface="Georgia Pro" panose="02040502050405020303" pitchFamily="18" charset="0"/>
                  <a:ea typeface="Calibri" panose="020F0502020204030204" pitchFamily="34" charset="0"/>
                  <a:cs typeface="Times New Roman" panose="02020603050405020304" pitchFamily="18" charset="0"/>
                </a:rPr>
                <a:t>where </a:t>
              </a:r>
              <a:r>
                <a:rPr lang="en-US" sz="1000" i="1"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k</a:t>
              </a:r>
              <a:r>
                <a:rPr lang="en-US" sz="1000" dirty="0">
                  <a:latin typeface="Georgia Pro" panose="02040502050405020303" pitchFamily="18" charset="0"/>
                  <a:ea typeface="Calibri" panose="020F0502020204030204" pitchFamily="34" charset="0"/>
                  <a:cs typeface="Times New Roman" panose="02020603050405020304" pitchFamily="18" charset="0"/>
                </a:rPr>
                <a:t> is the coefficient of linear approximation of the data in the Arai–Nagata diagram</a:t>
              </a:r>
              <a:endParaRPr lang="en-US" sz="1000" dirty="0">
                <a:solidFill>
                  <a:srgbClr val="0033CC"/>
                </a:solidFill>
                <a:latin typeface="Georgia Pro" panose="02040502050405020303" pitchFamily="18" charset="0"/>
                <a:ea typeface="Calibri" panose="020F0502020204030204" pitchFamily="34" charset="0"/>
                <a:cs typeface="Times New Roman" panose="02020603050405020304" pitchFamily="18" charset="0"/>
              </a:endParaRPr>
            </a:p>
          </p:txBody>
        </p:sp>
      </p:grpSp>
      <p:pic>
        <p:nvPicPr>
          <p:cNvPr id="16" name="Рисунок 15">
            <a:extLst>
              <a:ext uri="{FF2B5EF4-FFF2-40B4-BE49-F238E27FC236}">
                <a16:creationId xmlns:a16="http://schemas.microsoft.com/office/drawing/2014/main" id="{1490D971-69BD-462F-A6DB-B61DAA216622}"/>
              </a:ext>
            </a:extLst>
          </p:cNvPr>
          <p:cNvPicPr>
            <a:picLocks noChangeAspect="1"/>
          </p:cNvPicPr>
          <p:nvPr/>
        </p:nvPicPr>
        <p:blipFill>
          <a:blip r:embed="rId9"/>
          <a:stretch>
            <a:fillRect/>
          </a:stretch>
        </p:blipFill>
        <p:spPr>
          <a:xfrm>
            <a:off x="11349872" y="0"/>
            <a:ext cx="842127" cy="839763"/>
          </a:xfrm>
          <a:prstGeom prst="rect">
            <a:avLst/>
          </a:prstGeom>
        </p:spPr>
      </p:pic>
    </p:spTree>
    <p:extLst>
      <p:ext uri="{BB962C8B-B14F-4D97-AF65-F5344CB8AC3E}">
        <p14:creationId xmlns:p14="http://schemas.microsoft.com/office/powerpoint/2010/main" val="1615567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B73A5B33-C2C7-4485-95F8-A39AF5DB6EE3}"/>
              </a:ext>
            </a:extLst>
          </p:cNvPr>
          <p:cNvSpPr>
            <a:spLocks noGrp="1"/>
          </p:cNvSpPr>
          <p:nvPr>
            <p:ph type="sldNum" sz="quarter" idx="12"/>
          </p:nvPr>
        </p:nvSpPr>
        <p:spPr/>
        <p:txBody>
          <a:bodyPr/>
          <a:lstStyle/>
          <a:p>
            <a:fld id="{C1EC140F-C8BE-4972-B9ED-58425DFBACEE}" type="slidenum">
              <a:rPr lang="ru-RU" smtClean="0"/>
              <a:t>13</a:t>
            </a:fld>
            <a:endParaRPr lang="ru-RU"/>
          </a:p>
        </p:txBody>
      </p:sp>
      <p:sp>
        <p:nvSpPr>
          <p:cNvPr id="15" name="Заголовок 1">
            <a:extLst>
              <a:ext uri="{FF2B5EF4-FFF2-40B4-BE49-F238E27FC236}">
                <a16:creationId xmlns:a16="http://schemas.microsoft.com/office/drawing/2014/main" id="{6F01EF2D-6774-4DC9-A144-90D24866883B}"/>
              </a:ext>
            </a:extLst>
          </p:cNvPr>
          <p:cNvSpPr txBox="1">
            <a:spLocks/>
          </p:cNvSpPr>
          <p:nvPr/>
        </p:nvSpPr>
        <p:spPr>
          <a:xfrm>
            <a:off x="385650" y="747125"/>
            <a:ext cx="10897847" cy="3823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0033CC"/>
                </a:solidFill>
                <a:latin typeface="Georgia Pro" panose="02040502050405020303" pitchFamily="18" charset="0"/>
              </a:rPr>
              <a:t>MAIN RESULTS</a:t>
            </a:r>
            <a:endParaRPr lang="ru-RU" sz="2000" dirty="0">
              <a:solidFill>
                <a:srgbClr val="0033CC"/>
              </a:solidFill>
              <a:latin typeface="Georgia Pro" panose="02040502050405020303" pitchFamily="18" charset="0"/>
            </a:endParaRPr>
          </a:p>
        </p:txBody>
      </p:sp>
      <p:sp>
        <p:nvSpPr>
          <p:cNvPr id="16" name="Заголовок 1">
            <a:extLst>
              <a:ext uri="{FF2B5EF4-FFF2-40B4-BE49-F238E27FC236}">
                <a16:creationId xmlns:a16="http://schemas.microsoft.com/office/drawing/2014/main" id="{3D189E73-4B22-4677-A7B7-DA8C2FE95BC5}"/>
              </a:ext>
            </a:extLst>
          </p:cNvPr>
          <p:cNvSpPr txBox="1">
            <a:spLocks/>
          </p:cNvSpPr>
          <p:nvPr/>
        </p:nvSpPr>
        <p:spPr>
          <a:xfrm>
            <a:off x="738305" y="1324174"/>
            <a:ext cx="8998361" cy="454604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indent="449580" algn="l">
              <a:lnSpc>
                <a:spcPct val="107000"/>
              </a:lnSpc>
              <a:spcAft>
                <a:spcPts val="800"/>
              </a:spcAft>
            </a:pPr>
            <a:endParaRPr lang="en-US" sz="1200" dirty="0">
              <a:solidFill>
                <a:srgbClr val="0033CC"/>
              </a:solidFill>
              <a:latin typeface="Georgia Pro" panose="02040502050405020303" pitchFamily="18" charset="0"/>
              <a:ea typeface="Calibri" panose="020F0502020204030204" pitchFamily="34" charset="0"/>
              <a:cs typeface="Times New Roman" panose="02020603050405020304" pitchFamily="18" charset="0"/>
            </a:endParaRPr>
          </a:p>
        </p:txBody>
      </p:sp>
      <p:pic>
        <p:nvPicPr>
          <p:cNvPr id="5" name="Рисунок 4">
            <a:extLst>
              <a:ext uri="{FF2B5EF4-FFF2-40B4-BE49-F238E27FC236}">
                <a16:creationId xmlns:a16="http://schemas.microsoft.com/office/drawing/2014/main" id="{67C68063-1A4A-4DB9-94C6-8D97B1E07181}"/>
              </a:ext>
            </a:extLst>
          </p:cNvPr>
          <p:cNvPicPr>
            <a:picLocks noChangeAspect="1"/>
          </p:cNvPicPr>
          <p:nvPr/>
        </p:nvPicPr>
        <p:blipFill>
          <a:blip r:embed="rId3"/>
          <a:stretch>
            <a:fillRect/>
          </a:stretch>
        </p:blipFill>
        <p:spPr>
          <a:xfrm>
            <a:off x="11349872" y="0"/>
            <a:ext cx="842127" cy="839763"/>
          </a:xfrm>
          <a:prstGeom prst="rect">
            <a:avLst/>
          </a:prstGeom>
        </p:spPr>
      </p:pic>
      <p:sp>
        <p:nvSpPr>
          <p:cNvPr id="7" name="Заголовок 1">
            <a:extLst>
              <a:ext uri="{FF2B5EF4-FFF2-40B4-BE49-F238E27FC236}">
                <a16:creationId xmlns:a16="http://schemas.microsoft.com/office/drawing/2014/main" id="{8374EC79-4C85-4AF0-9E3F-9FCAB51D1A3D}"/>
              </a:ext>
            </a:extLst>
          </p:cNvPr>
          <p:cNvSpPr txBox="1">
            <a:spLocks/>
          </p:cNvSpPr>
          <p:nvPr/>
        </p:nvSpPr>
        <p:spPr>
          <a:xfrm>
            <a:off x="619862" y="1233253"/>
            <a:ext cx="10429425" cy="418203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just">
              <a:buAutoNum type="arabicPeriod"/>
            </a:pPr>
            <a:r>
              <a:rPr lang="en-US" sz="1800" spc="50" dirty="0">
                <a:latin typeface="Georgia Pro" panose="02040502050405020303" pitchFamily="18" charset="0"/>
              </a:rPr>
              <a:t>The decrease of the Curie temperature after heating the basalt samples to 600°C in</a:t>
            </a:r>
            <a:r>
              <a:rPr lang="ru-RU" sz="1800" spc="50" dirty="0">
                <a:latin typeface="Georgia Pro" panose="02040502050405020303" pitchFamily="18" charset="0"/>
              </a:rPr>
              <a:t> </a:t>
            </a:r>
            <a:r>
              <a:rPr lang="en-US" sz="1800" spc="50" dirty="0">
                <a:latin typeface="Georgia Pro" panose="02040502050405020303" pitchFamily="18" charset="0"/>
              </a:rPr>
              <a:t>argon is an indicator of the presence of single-phase</a:t>
            </a:r>
            <a:r>
              <a:rPr lang="ru-RU" sz="1800" spc="50" dirty="0">
                <a:latin typeface="Georgia Pro" panose="02040502050405020303" pitchFamily="18" charset="0"/>
              </a:rPr>
              <a:t> </a:t>
            </a:r>
            <a:r>
              <a:rPr lang="en-US" sz="1800" spc="50" dirty="0">
                <a:latin typeface="Georgia Pro" panose="02040502050405020303" pitchFamily="18" charset="0"/>
              </a:rPr>
              <a:t>oxidized titanomagnetite. Based on the difference in</a:t>
            </a:r>
            <a:r>
              <a:rPr lang="ru-RU" sz="1800" spc="50" dirty="0">
                <a:latin typeface="Georgia Pro" panose="02040502050405020303" pitchFamily="18" charset="0"/>
              </a:rPr>
              <a:t> </a:t>
            </a:r>
            <a:r>
              <a:rPr lang="en-US" sz="1800" spc="50" dirty="0">
                <a:latin typeface="Georgia Pro" panose="02040502050405020303" pitchFamily="18" charset="0"/>
              </a:rPr>
              <a:t>the Curie temperatures in the initial state and after sample's heating to 600°C in argon, it is possible to </a:t>
            </a:r>
            <a:r>
              <a:rPr lang="en-US" sz="1800" spc="50" dirty="0">
                <a:solidFill>
                  <a:srgbClr val="0033CC"/>
                </a:solidFill>
                <a:latin typeface="Georgia Pro" panose="02040502050405020303" pitchFamily="18" charset="0"/>
              </a:rPr>
              <a:t>estimate</a:t>
            </a:r>
            <a:r>
              <a:rPr lang="ru-RU" sz="1800" spc="50" dirty="0">
                <a:solidFill>
                  <a:srgbClr val="0033CC"/>
                </a:solidFill>
                <a:latin typeface="Georgia Pro" panose="02040502050405020303" pitchFamily="18" charset="0"/>
              </a:rPr>
              <a:t> </a:t>
            </a:r>
            <a:r>
              <a:rPr lang="en-US" sz="1800" spc="50" dirty="0">
                <a:solidFill>
                  <a:srgbClr val="0033CC"/>
                </a:solidFill>
                <a:latin typeface="Georgia Pro" panose="02040502050405020303" pitchFamily="18" charset="0"/>
              </a:rPr>
              <a:t>the</a:t>
            </a:r>
            <a:r>
              <a:rPr lang="ru-RU" sz="1800" spc="50" dirty="0">
                <a:solidFill>
                  <a:srgbClr val="0033CC"/>
                </a:solidFill>
                <a:latin typeface="Georgia Pro" panose="02040502050405020303" pitchFamily="18" charset="0"/>
              </a:rPr>
              <a:t> </a:t>
            </a:r>
            <a:r>
              <a:rPr lang="en-US" sz="1800" spc="50" dirty="0">
                <a:solidFill>
                  <a:srgbClr val="0033CC"/>
                </a:solidFill>
                <a:latin typeface="Georgia Pro" panose="02040502050405020303" pitchFamily="18" charset="0"/>
              </a:rPr>
              <a:t>oxidation degree </a:t>
            </a:r>
            <a:r>
              <a:rPr lang="en-US" sz="1800" i="1" spc="50" dirty="0">
                <a:solidFill>
                  <a:srgbClr val="0033CC"/>
                </a:solidFill>
                <a:latin typeface="Georgia Pro" panose="02040502050405020303" pitchFamily="18" charset="0"/>
              </a:rPr>
              <a:t>Z </a:t>
            </a:r>
            <a:r>
              <a:rPr lang="en-US" sz="1800" spc="50" dirty="0">
                <a:solidFill>
                  <a:srgbClr val="0033CC"/>
                </a:solidFill>
                <a:latin typeface="Georgia Pro" panose="02040502050405020303" pitchFamily="18" charset="0"/>
              </a:rPr>
              <a:t>of the titanomagnetite in situ.</a:t>
            </a:r>
            <a:endParaRPr lang="ru-RU" sz="1800" spc="50" dirty="0">
              <a:solidFill>
                <a:srgbClr val="0033CC"/>
              </a:solidFill>
              <a:latin typeface="Georgia Pro" panose="02040502050405020303" pitchFamily="18" charset="0"/>
            </a:endParaRPr>
          </a:p>
          <a:p>
            <a:pPr marL="342900" indent="-342900" algn="just">
              <a:buAutoNum type="arabicPeriod"/>
            </a:pPr>
            <a:endParaRPr lang="ru-RU" sz="1800" spc="50" dirty="0">
              <a:latin typeface="Georgia Pro" panose="02040502050405020303" pitchFamily="18" charset="0"/>
            </a:endParaRPr>
          </a:p>
          <a:p>
            <a:pPr marL="342900" indent="-342900" algn="just">
              <a:buAutoNum type="arabicPeriod"/>
            </a:pPr>
            <a:r>
              <a:rPr lang="en-US" sz="1800" spc="50" dirty="0">
                <a:latin typeface="Georgia Pro" panose="02040502050405020303" pitchFamily="18" charset="0"/>
              </a:rPr>
              <a:t>The value of the paleointensity determined from the titanomagnetite that has experienced low-temperature (below the Curie temperature) single-phase oxidation depends on the direction of the </a:t>
            </a:r>
            <a:r>
              <a:rPr lang="en-US" sz="1800" spc="50" dirty="0">
                <a:solidFill>
                  <a:srgbClr val="0033CC"/>
                </a:solidFill>
                <a:latin typeface="Georgia Pro" panose="02040502050405020303" pitchFamily="18" charset="0"/>
              </a:rPr>
              <a:t>B</a:t>
            </a:r>
            <a:r>
              <a:rPr lang="en-US" sz="1800" spc="50" baseline="-25000" dirty="0">
                <a:solidFill>
                  <a:srgbClr val="0033CC"/>
                </a:solidFill>
                <a:latin typeface="Georgia Pro" panose="02040502050405020303" pitchFamily="18" charset="0"/>
              </a:rPr>
              <a:t>an</a:t>
            </a:r>
            <a:r>
              <a:rPr lang="en-US" sz="1800" spc="50" dirty="0">
                <a:latin typeface="Georgia Pro" panose="02040502050405020303" pitchFamily="18" charset="0"/>
              </a:rPr>
              <a:t> acting during the oxidation process:</a:t>
            </a:r>
          </a:p>
          <a:p>
            <a:pPr algn="just"/>
            <a:endParaRPr lang="en-US" sz="1800" spc="50" dirty="0">
              <a:latin typeface="Georgia Pro" panose="02040502050405020303" pitchFamily="18" charset="0"/>
            </a:endParaRPr>
          </a:p>
          <a:p>
            <a:pPr algn="just"/>
            <a:r>
              <a:rPr lang="en-US" sz="1800" spc="50" dirty="0">
                <a:latin typeface="Georgia Pro" panose="02040502050405020303" pitchFamily="18" charset="0"/>
              </a:rPr>
              <a:t>2.1 If the </a:t>
            </a:r>
            <a:r>
              <a:rPr lang="en-US" sz="1800" spc="50" dirty="0">
                <a:solidFill>
                  <a:srgbClr val="0033CC"/>
                </a:solidFill>
                <a:latin typeface="Georgia Pro" panose="02040502050405020303" pitchFamily="18" charset="0"/>
              </a:rPr>
              <a:t>B∥TRM</a:t>
            </a:r>
            <a:r>
              <a:rPr lang="en-US" sz="1800" spc="50" dirty="0">
                <a:latin typeface="Georgia Pro" panose="02040502050405020303" pitchFamily="18" charset="0"/>
              </a:rPr>
              <a:t>, the calculated value of </a:t>
            </a:r>
            <a:r>
              <a:rPr lang="en-US" sz="1800" i="1" spc="50" dirty="0">
                <a:solidFill>
                  <a:srgbClr val="0033CC"/>
                </a:solidFill>
                <a:latin typeface="Georgia Pro" panose="02040502050405020303" pitchFamily="18" charset="0"/>
              </a:rPr>
              <a:t>B</a:t>
            </a:r>
            <a:r>
              <a:rPr lang="en-US" sz="1800" spc="50" baseline="-25000" dirty="0">
                <a:solidFill>
                  <a:srgbClr val="0033CC"/>
                </a:solidFill>
                <a:latin typeface="Georgia Pro" panose="02040502050405020303" pitchFamily="18" charset="0"/>
              </a:rPr>
              <a:t>calc</a:t>
            </a:r>
            <a:r>
              <a:rPr lang="en-US" sz="1800" spc="50" dirty="0">
                <a:latin typeface="Georgia Pro" panose="02040502050405020303" pitchFamily="18" charset="0"/>
              </a:rPr>
              <a:t> is close to the laboratory value of the magnetic field induction </a:t>
            </a:r>
            <a:r>
              <a:rPr lang="en-US" sz="1800" spc="50" dirty="0">
                <a:solidFill>
                  <a:srgbClr val="0033CC"/>
                </a:solidFill>
                <a:latin typeface="Georgia Pro" panose="02040502050405020303" pitchFamily="18" charset="0"/>
              </a:rPr>
              <a:t>B</a:t>
            </a:r>
            <a:r>
              <a:rPr lang="en-US" sz="1800" spc="50" baseline="-25000" dirty="0">
                <a:solidFill>
                  <a:srgbClr val="0033CC"/>
                </a:solidFill>
                <a:latin typeface="Georgia Pro" panose="02040502050405020303" pitchFamily="18" charset="0"/>
              </a:rPr>
              <a:t>lab</a:t>
            </a:r>
            <a:r>
              <a:rPr lang="en-US" sz="1800" spc="50" dirty="0">
                <a:latin typeface="Georgia Pro" panose="02040502050405020303" pitchFamily="18" charset="0"/>
              </a:rPr>
              <a:t>. </a:t>
            </a:r>
            <a:endParaRPr lang="ru-RU" sz="1800" spc="50" dirty="0">
              <a:latin typeface="Georgia Pro" panose="02040502050405020303" pitchFamily="18" charset="0"/>
            </a:endParaRPr>
          </a:p>
          <a:p>
            <a:pPr algn="just"/>
            <a:r>
              <a:rPr lang="en-US" sz="1800" spc="50" dirty="0">
                <a:latin typeface="Georgia Pro" panose="02040502050405020303" pitchFamily="18" charset="0"/>
              </a:rPr>
              <a:t>2</a:t>
            </a:r>
            <a:r>
              <a:rPr lang="ru-RU" sz="1800" spc="50" dirty="0">
                <a:latin typeface="Georgia Pro" panose="02040502050405020303" pitchFamily="18" charset="0"/>
              </a:rPr>
              <a:t>.2 </a:t>
            </a:r>
            <a:r>
              <a:rPr lang="en-US" sz="1800" spc="50" dirty="0">
                <a:latin typeface="Georgia Pro" panose="02040502050405020303" pitchFamily="18" charset="0"/>
              </a:rPr>
              <a:t>In the case of </a:t>
            </a:r>
            <a:r>
              <a:rPr lang="en-US" sz="1800" spc="50" dirty="0">
                <a:solidFill>
                  <a:srgbClr val="0033CC"/>
                </a:solidFill>
                <a:latin typeface="Georgia Pro" panose="02040502050405020303" pitchFamily="18" charset="0"/>
              </a:rPr>
              <a:t>B</a:t>
            </a:r>
            <a:r>
              <a:rPr lang="en-US" sz="1800" spc="50" baseline="-25000" dirty="0">
                <a:solidFill>
                  <a:srgbClr val="0033CC"/>
                </a:solidFill>
                <a:latin typeface="Georgia Pro" panose="02040502050405020303" pitchFamily="18" charset="0"/>
              </a:rPr>
              <a:t>an </a:t>
            </a:r>
            <a:r>
              <a:rPr lang="en-US" sz="1800" spc="50" dirty="0">
                <a:solidFill>
                  <a:srgbClr val="0033CC"/>
                </a:solidFill>
                <a:latin typeface="Georgia Pro" panose="02040502050405020303" pitchFamily="18" charset="0"/>
              </a:rPr>
              <a:t>⊥TRM</a:t>
            </a:r>
            <a:r>
              <a:rPr lang="en-US" sz="1800" spc="50" dirty="0">
                <a:latin typeface="Georgia Pro" panose="02040502050405020303" pitchFamily="18" charset="0"/>
              </a:rPr>
              <a:t>, the results of determining the </a:t>
            </a:r>
            <a:r>
              <a:rPr lang="en-US" sz="1800" spc="50" dirty="0" err="1">
                <a:latin typeface="Georgia Pro" panose="02040502050405020303" pitchFamily="18" charset="0"/>
              </a:rPr>
              <a:t>paleintensivity</a:t>
            </a:r>
            <a:r>
              <a:rPr lang="en-US" sz="1800" spc="50" dirty="0">
                <a:latin typeface="Georgia Pro" panose="02040502050405020303" pitchFamily="18" charset="0"/>
              </a:rPr>
              <a:t> are significantly more different from the </a:t>
            </a:r>
            <a:r>
              <a:rPr lang="ru-RU" sz="1800" spc="50" dirty="0">
                <a:latin typeface="Georgia Pro" panose="02040502050405020303" pitchFamily="18" charset="0"/>
              </a:rPr>
              <a:t>«</a:t>
            </a:r>
            <a:r>
              <a:rPr lang="en-US" sz="1800" spc="50" dirty="0">
                <a:latin typeface="Georgia Pro" panose="02040502050405020303" pitchFamily="18" charset="0"/>
              </a:rPr>
              <a:t>true</a:t>
            </a:r>
            <a:r>
              <a:rPr lang="ru-RU" sz="1800" spc="50" dirty="0">
                <a:latin typeface="Georgia Pro" panose="02040502050405020303" pitchFamily="18" charset="0"/>
              </a:rPr>
              <a:t>» </a:t>
            </a:r>
            <a:r>
              <a:rPr lang="en-US" sz="1800" spc="50" dirty="0">
                <a:latin typeface="Georgia Pro" panose="02040502050405020303" pitchFamily="18" charset="0"/>
              </a:rPr>
              <a:t>one. The error reaches 30%</a:t>
            </a:r>
          </a:p>
          <a:p>
            <a:pPr algn="just"/>
            <a:endParaRPr lang="en-US" sz="1600" spc="50" dirty="0">
              <a:latin typeface="Georgia Pro" panose="02040502050405020303" pitchFamily="18" charset="0"/>
            </a:endParaRPr>
          </a:p>
          <a:p>
            <a:pPr marL="342900" indent="-342900" algn="just">
              <a:buAutoNum type="arabicPeriod"/>
            </a:pPr>
            <a:endParaRPr lang="ru-RU" sz="1600" spc="50" dirty="0">
              <a:latin typeface="Georgia Pro" panose="02040502050405020303" pitchFamily="18" charset="0"/>
            </a:endParaRPr>
          </a:p>
        </p:txBody>
      </p:sp>
    </p:spTree>
    <p:extLst>
      <p:ext uri="{BB962C8B-B14F-4D97-AF65-F5344CB8AC3E}">
        <p14:creationId xmlns:p14="http://schemas.microsoft.com/office/powerpoint/2010/main" val="2070065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EB6AAF-F4CF-4F5F-9C30-308E20BEE4BA}"/>
              </a:ext>
            </a:extLst>
          </p:cNvPr>
          <p:cNvSpPr>
            <a:spLocks noGrp="1"/>
          </p:cNvSpPr>
          <p:nvPr>
            <p:ph type="title"/>
          </p:nvPr>
        </p:nvSpPr>
        <p:spPr>
          <a:xfrm>
            <a:off x="1214747" y="962656"/>
            <a:ext cx="10515600" cy="1325563"/>
          </a:xfrm>
        </p:spPr>
        <p:txBody>
          <a:bodyPr>
            <a:normAutofit/>
          </a:bodyPr>
          <a:lstStyle/>
          <a:p>
            <a:pPr algn="ctr"/>
            <a:r>
              <a:rPr lang="en-US" sz="4800" dirty="0">
                <a:solidFill>
                  <a:srgbClr val="0033CC"/>
                </a:solidFill>
                <a:latin typeface="Georgia Pro" panose="02040502050405020303" pitchFamily="18" charset="0"/>
              </a:rPr>
              <a:t>Thank you for your attention</a:t>
            </a:r>
            <a:endParaRPr lang="ru-RU" sz="4800" dirty="0">
              <a:solidFill>
                <a:srgbClr val="0033CC"/>
              </a:solidFill>
              <a:latin typeface="Georgia Pro" panose="02040502050405020303" pitchFamily="18" charset="0"/>
            </a:endParaRPr>
          </a:p>
        </p:txBody>
      </p:sp>
      <p:pic>
        <p:nvPicPr>
          <p:cNvPr id="4" name="Рисунок 3">
            <a:extLst>
              <a:ext uri="{FF2B5EF4-FFF2-40B4-BE49-F238E27FC236}">
                <a16:creationId xmlns:a16="http://schemas.microsoft.com/office/drawing/2014/main" id="{132C0EEF-5A3A-4CEB-929A-EE8F54A5846B}"/>
              </a:ext>
            </a:extLst>
          </p:cNvPr>
          <p:cNvPicPr>
            <a:picLocks noChangeAspect="1"/>
          </p:cNvPicPr>
          <p:nvPr/>
        </p:nvPicPr>
        <p:blipFill>
          <a:blip r:embed="rId2"/>
          <a:stretch>
            <a:fillRect/>
          </a:stretch>
        </p:blipFill>
        <p:spPr>
          <a:xfrm>
            <a:off x="5428890" y="2441460"/>
            <a:ext cx="2087314" cy="2081456"/>
          </a:xfrm>
          <a:prstGeom prst="rect">
            <a:avLst/>
          </a:prstGeom>
        </p:spPr>
      </p:pic>
      <p:sp>
        <p:nvSpPr>
          <p:cNvPr id="6" name="Номер слайда 5">
            <a:extLst>
              <a:ext uri="{FF2B5EF4-FFF2-40B4-BE49-F238E27FC236}">
                <a16:creationId xmlns:a16="http://schemas.microsoft.com/office/drawing/2014/main" id="{B73A5B33-C2C7-4485-95F8-A39AF5DB6EE3}"/>
              </a:ext>
            </a:extLst>
          </p:cNvPr>
          <p:cNvSpPr>
            <a:spLocks noGrp="1"/>
          </p:cNvSpPr>
          <p:nvPr>
            <p:ph type="sldNum" sz="quarter" idx="12"/>
          </p:nvPr>
        </p:nvSpPr>
        <p:spPr/>
        <p:txBody>
          <a:bodyPr/>
          <a:lstStyle/>
          <a:p>
            <a:fld id="{C1EC140F-C8BE-4972-B9ED-58425DFBACEE}" type="slidenum">
              <a:rPr lang="ru-RU" smtClean="0"/>
              <a:t>14</a:t>
            </a:fld>
            <a:endParaRPr lang="ru-RU"/>
          </a:p>
        </p:txBody>
      </p:sp>
    </p:spTree>
    <p:extLst>
      <p:ext uri="{BB962C8B-B14F-4D97-AF65-F5344CB8AC3E}">
        <p14:creationId xmlns:p14="http://schemas.microsoft.com/office/powerpoint/2010/main" val="3069516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28A557E-56B2-429C-84D5-A948E8DFF771}"/>
              </a:ext>
            </a:extLst>
          </p:cNvPr>
          <p:cNvSpPr>
            <a:spLocks noGrp="1"/>
          </p:cNvSpPr>
          <p:nvPr>
            <p:ph type="title"/>
          </p:nvPr>
        </p:nvSpPr>
        <p:spPr>
          <a:xfrm>
            <a:off x="838200" y="44863"/>
            <a:ext cx="10515600" cy="672962"/>
          </a:xfrm>
        </p:spPr>
        <p:txBody>
          <a:bodyPr>
            <a:normAutofit/>
          </a:bodyPr>
          <a:lstStyle/>
          <a:p>
            <a:pPr algn="ctr"/>
            <a:r>
              <a:rPr lang="en-US" sz="2000" dirty="0">
                <a:solidFill>
                  <a:srgbClr val="0033CC"/>
                </a:solidFill>
                <a:latin typeface="Georgia Pro" panose="02040502050405020303" pitchFamily="18" charset="0"/>
              </a:rPr>
              <a:t>Kinetics of the titanomagnetite single-phase oxidation</a:t>
            </a:r>
            <a:endParaRPr lang="ru-RU" sz="2000" dirty="0">
              <a:solidFill>
                <a:srgbClr val="0033CC"/>
              </a:solidFill>
              <a:latin typeface="Georgia Pro" panose="02040502050405020303" pitchFamily="18" charset="0"/>
            </a:endParaRPr>
          </a:p>
        </p:txBody>
      </p:sp>
      <p:pic>
        <p:nvPicPr>
          <p:cNvPr id="6" name="Рисунок 5">
            <a:extLst>
              <a:ext uri="{FF2B5EF4-FFF2-40B4-BE49-F238E27FC236}">
                <a16:creationId xmlns:a16="http://schemas.microsoft.com/office/drawing/2014/main" id="{A88D1FFE-CC0E-4DB1-9FC4-E492BFB84E60}"/>
              </a:ext>
            </a:extLst>
          </p:cNvPr>
          <p:cNvPicPr>
            <a:picLocks noChangeAspect="1"/>
          </p:cNvPicPr>
          <p:nvPr/>
        </p:nvPicPr>
        <p:blipFill>
          <a:blip r:embed="rId3"/>
          <a:stretch>
            <a:fillRect/>
          </a:stretch>
        </p:blipFill>
        <p:spPr>
          <a:xfrm>
            <a:off x="11349872" y="0"/>
            <a:ext cx="842127" cy="839763"/>
          </a:xfrm>
          <a:prstGeom prst="rect">
            <a:avLst/>
          </a:prstGeom>
        </p:spPr>
      </p:pic>
      <p:sp>
        <p:nvSpPr>
          <p:cNvPr id="8" name="Номер слайда 7">
            <a:extLst>
              <a:ext uri="{FF2B5EF4-FFF2-40B4-BE49-F238E27FC236}">
                <a16:creationId xmlns:a16="http://schemas.microsoft.com/office/drawing/2014/main" id="{B9C2852D-61D8-49A3-BB43-40F803FCE60E}"/>
              </a:ext>
            </a:extLst>
          </p:cNvPr>
          <p:cNvSpPr>
            <a:spLocks noGrp="1"/>
          </p:cNvSpPr>
          <p:nvPr>
            <p:ph type="sldNum" sz="quarter" idx="12"/>
          </p:nvPr>
        </p:nvSpPr>
        <p:spPr/>
        <p:txBody>
          <a:bodyPr/>
          <a:lstStyle/>
          <a:p>
            <a:fld id="{C1EC140F-C8BE-4972-B9ED-58425DFBACEE}" type="slidenum">
              <a:rPr lang="ru-RU" smtClean="0"/>
              <a:t>2</a:t>
            </a:fld>
            <a:endParaRPr lang="ru-RU" dirty="0"/>
          </a:p>
        </p:txBody>
      </p:sp>
      <p:grpSp>
        <p:nvGrpSpPr>
          <p:cNvPr id="7" name="Группа 6">
            <a:extLst>
              <a:ext uri="{FF2B5EF4-FFF2-40B4-BE49-F238E27FC236}">
                <a16:creationId xmlns:a16="http://schemas.microsoft.com/office/drawing/2014/main" id="{801162DB-BB66-4C14-8A0B-E95BC24BD1AC}"/>
              </a:ext>
            </a:extLst>
          </p:cNvPr>
          <p:cNvGrpSpPr/>
          <p:nvPr/>
        </p:nvGrpSpPr>
        <p:grpSpPr>
          <a:xfrm>
            <a:off x="50248" y="814617"/>
            <a:ext cx="12299331" cy="5688818"/>
            <a:chOff x="85932" y="965201"/>
            <a:chExt cx="12299331" cy="5688818"/>
          </a:xfrm>
        </p:grpSpPr>
        <p:grpSp>
          <p:nvGrpSpPr>
            <p:cNvPr id="18" name="Группа 17">
              <a:extLst>
                <a:ext uri="{FF2B5EF4-FFF2-40B4-BE49-F238E27FC236}">
                  <a16:creationId xmlns:a16="http://schemas.microsoft.com/office/drawing/2014/main" id="{BA6ED6B3-1198-456C-855B-449EE0DD676B}"/>
                </a:ext>
              </a:extLst>
            </p:cNvPr>
            <p:cNvGrpSpPr/>
            <p:nvPr/>
          </p:nvGrpSpPr>
          <p:grpSpPr>
            <a:xfrm>
              <a:off x="85932" y="965201"/>
              <a:ext cx="6338958" cy="5688818"/>
              <a:chOff x="329704" y="1229419"/>
              <a:chExt cx="6279815" cy="5492056"/>
            </a:xfrm>
          </p:grpSpPr>
          <p:grpSp>
            <p:nvGrpSpPr>
              <p:cNvPr id="5" name="Группа 4">
                <a:extLst>
                  <a:ext uri="{FF2B5EF4-FFF2-40B4-BE49-F238E27FC236}">
                    <a16:creationId xmlns:a16="http://schemas.microsoft.com/office/drawing/2014/main" id="{BAF64E64-87CD-4B4C-87ED-3A9FDF88B8CC}"/>
                  </a:ext>
                </a:extLst>
              </p:cNvPr>
              <p:cNvGrpSpPr/>
              <p:nvPr/>
            </p:nvGrpSpPr>
            <p:grpSpPr>
              <a:xfrm>
                <a:off x="329704" y="1229419"/>
                <a:ext cx="6279815" cy="5492056"/>
                <a:chOff x="57614" y="1184556"/>
                <a:chExt cx="6279815" cy="5492056"/>
              </a:xfrm>
            </p:grpSpPr>
            <p:grpSp>
              <p:nvGrpSpPr>
                <p:cNvPr id="4" name="Группа 3">
                  <a:extLst>
                    <a:ext uri="{FF2B5EF4-FFF2-40B4-BE49-F238E27FC236}">
                      <a16:creationId xmlns:a16="http://schemas.microsoft.com/office/drawing/2014/main" id="{07E3F46B-8130-4853-BEB6-3DD5E605782D}"/>
                    </a:ext>
                  </a:extLst>
                </p:cNvPr>
                <p:cNvGrpSpPr/>
                <p:nvPr/>
              </p:nvGrpSpPr>
              <p:grpSpPr>
                <a:xfrm>
                  <a:off x="57614" y="1184556"/>
                  <a:ext cx="6279815" cy="5492056"/>
                  <a:chOff x="57614" y="939244"/>
                  <a:chExt cx="6723983" cy="5737368"/>
                </a:xfrm>
              </p:grpSpPr>
              <p:pic>
                <p:nvPicPr>
                  <p:cNvPr id="30" name="Рисунок 29">
                    <a:extLst>
                      <a:ext uri="{FF2B5EF4-FFF2-40B4-BE49-F238E27FC236}">
                        <a16:creationId xmlns:a16="http://schemas.microsoft.com/office/drawing/2014/main" id="{1775B8E1-0C64-4F1D-8664-425E0BC802EA}"/>
                      </a:ext>
                    </a:extLst>
                  </p:cNvPr>
                  <p:cNvPicPr>
                    <a:picLocks noChangeAspect="1"/>
                  </p:cNvPicPr>
                  <p:nvPr/>
                </p:nvPicPr>
                <p:blipFill>
                  <a:blip r:embed="rId4"/>
                  <a:stretch>
                    <a:fillRect/>
                  </a:stretch>
                </p:blipFill>
                <p:spPr>
                  <a:xfrm>
                    <a:off x="57615" y="939244"/>
                    <a:ext cx="6142464" cy="2661068"/>
                  </a:xfrm>
                  <a:prstGeom prst="rect">
                    <a:avLst/>
                  </a:prstGeom>
                </p:spPr>
              </p:pic>
              <p:grpSp>
                <p:nvGrpSpPr>
                  <p:cNvPr id="3" name="Группа 2">
                    <a:extLst>
                      <a:ext uri="{FF2B5EF4-FFF2-40B4-BE49-F238E27FC236}">
                        <a16:creationId xmlns:a16="http://schemas.microsoft.com/office/drawing/2014/main" id="{910FBA82-8999-4B93-8E03-460C79F55D66}"/>
                      </a:ext>
                    </a:extLst>
                  </p:cNvPr>
                  <p:cNvGrpSpPr/>
                  <p:nvPr/>
                </p:nvGrpSpPr>
                <p:grpSpPr>
                  <a:xfrm>
                    <a:off x="57614" y="3566689"/>
                    <a:ext cx="6723983" cy="3109923"/>
                    <a:chOff x="57614" y="3566689"/>
                    <a:chExt cx="6723983" cy="3109923"/>
                  </a:xfrm>
                </p:grpSpPr>
                <p:pic>
                  <p:nvPicPr>
                    <p:cNvPr id="39" name="Рисунок 38">
                      <a:extLst>
                        <a:ext uri="{FF2B5EF4-FFF2-40B4-BE49-F238E27FC236}">
                          <a16:creationId xmlns:a16="http://schemas.microsoft.com/office/drawing/2014/main" id="{55449DA5-03A8-49FF-9529-4ED34B9041D9}"/>
                        </a:ext>
                      </a:extLst>
                    </p:cNvPr>
                    <p:cNvPicPr>
                      <a:picLocks noChangeAspect="1"/>
                    </p:cNvPicPr>
                    <p:nvPr/>
                  </p:nvPicPr>
                  <p:blipFill>
                    <a:blip r:embed="rId5"/>
                    <a:stretch>
                      <a:fillRect/>
                    </a:stretch>
                  </p:blipFill>
                  <p:spPr>
                    <a:xfrm>
                      <a:off x="57614" y="3566689"/>
                      <a:ext cx="6674679" cy="3109923"/>
                    </a:xfrm>
                    <a:prstGeom prst="rect">
                      <a:avLst/>
                    </a:prstGeom>
                  </p:spPr>
                </p:pic>
                <p:sp>
                  <p:nvSpPr>
                    <p:cNvPr id="17" name="TextBox 16">
                      <a:extLst>
                        <a:ext uri="{FF2B5EF4-FFF2-40B4-BE49-F238E27FC236}">
                          <a16:creationId xmlns:a16="http://schemas.microsoft.com/office/drawing/2014/main" id="{2D930771-2371-47D0-8D7F-B7415B1BB799}"/>
                        </a:ext>
                      </a:extLst>
                    </p:cNvPr>
                    <p:cNvSpPr txBox="1"/>
                    <p:nvPr/>
                  </p:nvSpPr>
                  <p:spPr>
                    <a:xfrm>
                      <a:off x="4184215" y="3566689"/>
                      <a:ext cx="2597382" cy="276999"/>
                    </a:xfrm>
                    <a:prstGeom prst="rect">
                      <a:avLst/>
                    </a:prstGeom>
                    <a:noFill/>
                  </p:spPr>
                  <p:txBody>
                    <a:bodyPr wrap="square">
                      <a:spAutoFit/>
                    </a:bodyPr>
                    <a:lstStyle/>
                    <a:p>
                      <a:r>
                        <a:rPr lang="en-US" sz="1200" dirty="0">
                          <a:solidFill>
                            <a:srgbClr val="FF0000"/>
                          </a:solidFill>
                          <a:latin typeface="Georgia Pro" panose="02040502050405020303" pitchFamily="18" charset="0"/>
                        </a:rPr>
                        <a:t>[A. K. </a:t>
                      </a:r>
                      <a:r>
                        <a:rPr lang="en-US" sz="1200" dirty="0" err="1">
                          <a:solidFill>
                            <a:srgbClr val="FF0000"/>
                          </a:solidFill>
                          <a:latin typeface="Georgia Pro" panose="02040502050405020303" pitchFamily="18" charset="0"/>
                        </a:rPr>
                        <a:t>Gapeev</a:t>
                      </a:r>
                      <a:r>
                        <a:rPr lang="en-US" sz="1200" dirty="0">
                          <a:solidFill>
                            <a:srgbClr val="FF0000"/>
                          </a:solidFill>
                          <a:latin typeface="Georgia Pro" panose="02040502050405020303" pitchFamily="18" charset="0"/>
                        </a:rPr>
                        <a:t>, S.K. </a:t>
                      </a:r>
                      <a:r>
                        <a:rPr lang="en-US" sz="1200" dirty="0" err="1">
                          <a:solidFill>
                            <a:srgbClr val="FF0000"/>
                          </a:solidFill>
                          <a:latin typeface="Georgia Pro" panose="02040502050405020303" pitchFamily="18" charset="0"/>
                        </a:rPr>
                        <a:t>Gribov</a:t>
                      </a:r>
                      <a:r>
                        <a:rPr lang="en-US" sz="1200" dirty="0">
                          <a:solidFill>
                            <a:srgbClr val="FF0000"/>
                          </a:solidFill>
                          <a:latin typeface="Georgia Pro" panose="02040502050405020303" pitchFamily="18" charset="0"/>
                        </a:rPr>
                        <a:t> 1989]</a:t>
                      </a:r>
                      <a:endParaRPr lang="ru-RU" sz="1200" dirty="0">
                        <a:solidFill>
                          <a:srgbClr val="FF0000"/>
                        </a:solidFill>
                        <a:latin typeface="Georgia Pro" panose="02040502050405020303" pitchFamily="18" charset="0"/>
                      </a:endParaRPr>
                    </a:p>
                  </p:txBody>
                </p:sp>
              </p:grpSp>
            </p:grpSp>
            <p:sp>
              <p:nvSpPr>
                <p:cNvPr id="36" name="TextBox 35">
                  <a:extLst>
                    <a:ext uri="{FF2B5EF4-FFF2-40B4-BE49-F238E27FC236}">
                      <a16:creationId xmlns:a16="http://schemas.microsoft.com/office/drawing/2014/main" id="{DD4F890D-B970-452D-8252-700498378172}"/>
                    </a:ext>
                  </a:extLst>
                </p:cNvPr>
                <p:cNvSpPr txBox="1"/>
                <p:nvPr/>
              </p:nvSpPr>
              <p:spPr>
                <a:xfrm>
                  <a:off x="4453694" y="1184556"/>
                  <a:ext cx="1432724" cy="276999"/>
                </a:xfrm>
                <a:prstGeom prst="rect">
                  <a:avLst/>
                </a:prstGeom>
                <a:noFill/>
              </p:spPr>
              <p:txBody>
                <a:bodyPr wrap="square">
                  <a:spAutoFit/>
                </a:bodyPr>
                <a:lstStyle/>
                <a:p>
                  <a:r>
                    <a:rPr lang="en-US" sz="1200" dirty="0">
                      <a:solidFill>
                        <a:srgbClr val="FF0000"/>
                      </a:solidFill>
                      <a:latin typeface="Georgia Pro" panose="02040502050405020303" pitchFamily="18" charset="0"/>
                    </a:rPr>
                    <a:t>[O`Reilly 1970]</a:t>
                  </a:r>
                  <a:endParaRPr lang="ru-RU" sz="1200" dirty="0">
                    <a:solidFill>
                      <a:srgbClr val="FF0000"/>
                    </a:solidFill>
                    <a:latin typeface="Georgia Pro" panose="02040502050405020303" pitchFamily="18" charset="0"/>
                  </a:endParaRPr>
                </a:p>
              </p:txBody>
            </p:sp>
          </p:grpSp>
          <p:grpSp>
            <p:nvGrpSpPr>
              <p:cNvPr id="15" name="Группа 14">
                <a:extLst>
                  <a:ext uri="{FF2B5EF4-FFF2-40B4-BE49-F238E27FC236}">
                    <a16:creationId xmlns:a16="http://schemas.microsoft.com/office/drawing/2014/main" id="{9629BCD2-CA56-4EE1-9116-595A71E0CBBD}"/>
                  </a:ext>
                </a:extLst>
              </p:cNvPr>
              <p:cNvGrpSpPr/>
              <p:nvPr/>
            </p:nvGrpSpPr>
            <p:grpSpPr>
              <a:xfrm>
                <a:off x="3608760" y="2377510"/>
                <a:ext cx="2035351" cy="563645"/>
                <a:chOff x="7347184" y="2536375"/>
                <a:chExt cx="2857506" cy="892625"/>
              </a:xfrm>
            </p:grpSpPr>
            <p:pic>
              <p:nvPicPr>
                <p:cNvPr id="9" name="Рисунок 8">
                  <a:extLst>
                    <a:ext uri="{FF2B5EF4-FFF2-40B4-BE49-F238E27FC236}">
                      <a16:creationId xmlns:a16="http://schemas.microsoft.com/office/drawing/2014/main" id="{DA679412-1EA5-44EE-98D3-5CFF394FB533}"/>
                    </a:ext>
                  </a:extLst>
                </p:cNvPr>
                <p:cNvPicPr>
                  <a:picLocks noChangeAspect="1"/>
                </p:cNvPicPr>
                <p:nvPr/>
              </p:nvPicPr>
              <p:blipFill>
                <a:blip r:embed="rId6"/>
                <a:stretch>
                  <a:fillRect/>
                </a:stretch>
              </p:blipFill>
              <p:spPr>
                <a:xfrm>
                  <a:off x="7830406" y="2536375"/>
                  <a:ext cx="1891062" cy="573840"/>
                </a:xfrm>
                <a:prstGeom prst="rect">
                  <a:avLst/>
                </a:prstGeom>
              </p:spPr>
            </p:pic>
            <p:pic>
              <p:nvPicPr>
                <p:cNvPr id="14" name="Рисунок 13">
                  <a:extLst>
                    <a:ext uri="{FF2B5EF4-FFF2-40B4-BE49-F238E27FC236}">
                      <a16:creationId xmlns:a16="http://schemas.microsoft.com/office/drawing/2014/main" id="{4B715F4F-0BED-4044-8815-1FB091FBCDC9}"/>
                    </a:ext>
                  </a:extLst>
                </p:cNvPr>
                <p:cNvPicPr>
                  <a:picLocks noChangeAspect="1"/>
                </p:cNvPicPr>
                <p:nvPr/>
              </p:nvPicPr>
              <p:blipFill>
                <a:blip r:embed="rId7"/>
                <a:stretch>
                  <a:fillRect/>
                </a:stretch>
              </p:blipFill>
              <p:spPr>
                <a:xfrm>
                  <a:off x="7347184" y="3072383"/>
                  <a:ext cx="2857506" cy="356617"/>
                </a:xfrm>
                <a:prstGeom prst="rect">
                  <a:avLst/>
                </a:prstGeom>
              </p:spPr>
            </p:pic>
          </p:grpSp>
        </p:grpSp>
        <p:grpSp>
          <p:nvGrpSpPr>
            <p:cNvPr id="27" name="Группа 26">
              <a:extLst>
                <a:ext uri="{FF2B5EF4-FFF2-40B4-BE49-F238E27FC236}">
                  <a16:creationId xmlns:a16="http://schemas.microsoft.com/office/drawing/2014/main" id="{6065C96D-2607-403D-8C8A-A594885FD2C7}"/>
                </a:ext>
              </a:extLst>
            </p:cNvPr>
            <p:cNvGrpSpPr/>
            <p:nvPr/>
          </p:nvGrpSpPr>
          <p:grpSpPr>
            <a:xfrm>
              <a:off x="6296126" y="1855537"/>
              <a:ext cx="6089137" cy="4798482"/>
              <a:chOff x="390874" y="1382686"/>
              <a:chExt cx="5740340" cy="4465272"/>
            </a:xfrm>
          </p:grpSpPr>
          <p:pic>
            <p:nvPicPr>
              <p:cNvPr id="28" name="Рисунок 27">
                <a:extLst>
                  <a:ext uri="{FF2B5EF4-FFF2-40B4-BE49-F238E27FC236}">
                    <a16:creationId xmlns:a16="http://schemas.microsoft.com/office/drawing/2014/main" id="{970AD265-15B2-4495-B466-3E3CA0B4ED01}"/>
                  </a:ext>
                </a:extLst>
              </p:cNvPr>
              <p:cNvPicPr>
                <a:picLocks noChangeAspect="1"/>
              </p:cNvPicPr>
              <p:nvPr/>
            </p:nvPicPr>
            <p:blipFill>
              <a:blip r:embed="rId8"/>
              <a:stretch>
                <a:fillRect/>
              </a:stretch>
            </p:blipFill>
            <p:spPr>
              <a:xfrm>
                <a:off x="1286134" y="1382686"/>
                <a:ext cx="3609227" cy="3367807"/>
              </a:xfrm>
              <a:prstGeom prst="rect">
                <a:avLst/>
              </a:prstGeom>
            </p:spPr>
          </p:pic>
          <p:grpSp>
            <p:nvGrpSpPr>
              <p:cNvPr id="29" name="Группа 28">
                <a:extLst>
                  <a:ext uri="{FF2B5EF4-FFF2-40B4-BE49-F238E27FC236}">
                    <a16:creationId xmlns:a16="http://schemas.microsoft.com/office/drawing/2014/main" id="{85C4202C-78EB-4E3F-8B46-078618D14134}"/>
                  </a:ext>
                </a:extLst>
              </p:cNvPr>
              <p:cNvGrpSpPr/>
              <p:nvPr/>
            </p:nvGrpSpPr>
            <p:grpSpPr>
              <a:xfrm>
                <a:off x="390874" y="4750493"/>
                <a:ext cx="5740340" cy="634908"/>
                <a:chOff x="3464150" y="4630059"/>
                <a:chExt cx="5740340" cy="634908"/>
              </a:xfrm>
            </p:grpSpPr>
            <p:grpSp>
              <p:nvGrpSpPr>
                <p:cNvPr id="38" name="Группа 37">
                  <a:extLst>
                    <a:ext uri="{FF2B5EF4-FFF2-40B4-BE49-F238E27FC236}">
                      <a16:creationId xmlns:a16="http://schemas.microsoft.com/office/drawing/2014/main" id="{80873F1E-1F9A-474B-B6E7-C771D4B80EF3}"/>
                    </a:ext>
                  </a:extLst>
                </p:cNvPr>
                <p:cNvGrpSpPr/>
                <p:nvPr/>
              </p:nvGrpSpPr>
              <p:grpSpPr>
                <a:xfrm>
                  <a:off x="3464150" y="4630059"/>
                  <a:ext cx="4740384" cy="625663"/>
                  <a:chOff x="3725808" y="3601942"/>
                  <a:chExt cx="4740384" cy="625663"/>
                </a:xfrm>
              </p:grpSpPr>
              <p:pic>
                <p:nvPicPr>
                  <p:cNvPr id="41" name="Рисунок 40">
                    <a:extLst>
                      <a:ext uri="{FF2B5EF4-FFF2-40B4-BE49-F238E27FC236}">
                        <a16:creationId xmlns:a16="http://schemas.microsoft.com/office/drawing/2014/main" id="{A4264DE8-A678-4323-B948-B914CCF4A783}"/>
                      </a:ext>
                    </a:extLst>
                  </p:cNvPr>
                  <p:cNvPicPr>
                    <a:picLocks noChangeAspect="1"/>
                  </p:cNvPicPr>
                  <p:nvPr/>
                </p:nvPicPr>
                <p:blipFill>
                  <a:blip r:embed="rId9"/>
                  <a:stretch>
                    <a:fillRect/>
                  </a:stretch>
                </p:blipFill>
                <p:spPr>
                  <a:xfrm>
                    <a:off x="4621068" y="3601942"/>
                    <a:ext cx="3506432" cy="430860"/>
                  </a:xfrm>
                  <a:prstGeom prst="rect">
                    <a:avLst/>
                  </a:prstGeom>
                </p:spPr>
              </p:pic>
              <p:sp>
                <p:nvSpPr>
                  <p:cNvPr id="42" name="TextBox 41">
                    <a:extLst>
                      <a:ext uri="{FF2B5EF4-FFF2-40B4-BE49-F238E27FC236}">
                        <a16:creationId xmlns:a16="http://schemas.microsoft.com/office/drawing/2014/main" id="{F1AAFDD5-A6F8-4B4E-9ECB-B446A1B6F9BE}"/>
                      </a:ext>
                    </a:extLst>
                  </p:cNvPr>
                  <p:cNvSpPr txBox="1"/>
                  <p:nvPr/>
                </p:nvSpPr>
                <p:spPr>
                  <a:xfrm>
                    <a:off x="3725808" y="3950606"/>
                    <a:ext cx="4740384" cy="276999"/>
                  </a:xfrm>
                  <a:prstGeom prst="rect">
                    <a:avLst/>
                  </a:prstGeom>
                  <a:solidFill>
                    <a:schemeClr val="bg1"/>
                  </a:solidFill>
                </p:spPr>
                <p:txBody>
                  <a:bodyPr wrap="square">
                    <a:spAutoFit/>
                  </a:bodyPr>
                  <a:lstStyle/>
                  <a:p>
                    <a:r>
                      <a:rPr lang="ru-RU" sz="1200" dirty="0" err="1">
                        <a:latin typeface="Georgia Pro" panose="02040502050405020303" pitchFamily="18" charset="0"/>
                      </a:rPr>
                      <a:t>Where</a:t>
                    </a:r>
                    <a:r>
                      <a:rPr lang="ru-RU" sz="1200" dirty="0">
                        <a:latin typeface="Georgia Pro" panose="02040502050405020303" pitchFamily="18" charset="0"/>
                      </a:rPr>
                      <a:t> </a:t>
                    </a:r>
                    <a:r>
                      <a:rPr lang="en-US" sz="1200" i="1" dirty="0">
                        <a:solidFill>
                          <a:srgbClr val="0033CC"/>
                        </a:solidFill>
                        <a:latin typeface="Georgia Pro" panose="02040502050405020303" pitchFamily="18" charset="0"/>
                      </a:rPr>
                      <a:t>Z</a:t>
                    </a:r>
                    <a:r>
                      <a:rPr lang="ru-RU" sz="1200" dirty="0">
                        <a:latin typeface="Georgia Pro" panose="02040502050405020303" pitchFamily="18" charset="0"/>
                      </a:rPr>
                      <a:t> </a:t>
                    </a:r>
                    <a:r>
                      <a:rPr lang="ru-RU" sz="1200" dirty="0" err="1">
                        <a:latin typeface="Georgia Pro" panose="02040502050405020303" pitchFamily="18" charset="0"/>
                      </a:rPr>
                      <a:t>is</a:t>
                    </a:r>
                    <a:r>
                      <a:rPr lang="ru-RU" sz="1200" dirty="0">
                        <a:latin typeface="Georgia Pro" panose="02040502050405020303" pitchFamily="18" charset="0"/>
                      </a:rPr>
                      <a:t> </a:t>
                    </a:r>
                    <a:r>
                      <a:rPr lang="ru-RU" sz="1200" dirty="0" err="1">
                        <a:latin typeface="Georgia Pro" panose="02040502050405020303" pitchFamily="18" charset="0"/>
                      </a:rPr>
                      <a:t>the</a:t>
                    </a:r>
                    <a:r>
                      <a:rPr lang="ru-RU" sz="1200" dirty="0">
                        <a:latin typeface="Georgia Pro" panose="02040502050405020303" pitchFamily="18" charset="0"/>
                      </a:rPr>
                      <a:t> </a:t>
                    </a:r>
                    <a:r>
                      <a:rPr lang="ru-RU" sz="1200" dirty="0" err="1">
                        <a:latin typeface="Georgia Pro" panose="02040502050405020303" pitchFamily="18" charset="0"/>
                      </a:rPr>
                      <a:t>degree</a:t>
                    </a:r>
                    <a:r>
                      <a:rPr lang="ru-RU" sz="1200" dirty="0">
                        <a:latin typeface="Georgia Pro" panose="02040502050405020303" pitchFamily="18" charset="0"/>
                      </a:rPr>
                      <a:t> </a:t>
                    </a:r>
                    <a:r>
                      <a:rPr lang="ru-RU" sz="1200" dirty="0" err="1">
                        <a:latin typeface="Georgia Pro" panose="02040502050405020303" pitchFamily="18" charset="0"/>
                      </a:rPr>
                      <a:t>of</a:t>
                    </a:r>
                    <a:r>
                      <a:rPr lang="en-US" sz="1200" dirty="0">
                        <a:latin typeface="Georgia Pro" panose="02040502050405020303" pitchFamily="18" charset="0"/>
                      </a:rPr>
                      <a:t> titanomagnetite</a:t>
                    </a:r>
                    <a:r>
                      <a:rPr lang="ru-RU" sz="1200" dirty="0">
                        <a:latin typeface="Georgia Pro" panose="02040502050405020303" pitchFamily="18" charset="0"/>
                      </a:rPr>
                      <a:t> </a:t>
                    </a:r>
                    <a:r>
                      <a:rPr lang="ru-RU" sz="1200" dirty="0" err="1">
                        <a:latin typeface="Georgia Pro" panose="02040502050405020303" pitchFamily="18" charset="0"/>
                      </a:rPr>
                      <a:t>single-phase</a:t>
                    </a:r>
                    <a:r>
                      <a:rPr lang="ru-RU" sz="1200" dirty="0">
                        <a:latin typeface="Georgia Pro" panose="02040502050405020303" pitchFamily="18" charset="0"/>
                      </a:rPr>
                      <a:t> </a:t>
                    </a:r>
                    <a:r>
                      <a:rPr lang="ru-RU" sz="1200" dirty="0" err="1">
                        <a:latin typeface="Georgia Pro" panose="02040502050405020303" pitchFamily="18" charset="0"/>
                      </a:rPr>
                      <a:t>oxidation</a:t>
                    </a:r>
                    <a:endParaRPr lang="ru-RU" sz="1200" dirty="0">
                      <a:latin typeface="Georgia Pro" panose="02040502050405020303" pitchFamily="18" charset="0"/>
                    </a:endParaRPr>
                  </a:p>
                </p:txBody>
              </p:sp>
            </p:grpSp>
            <p:sp>
              <p:nvSpPr>
                <p:cNvPr id="40" name="TextBox 39">
                  <a:extLst>
                    <a:ext uri="{FF2B5EF4-FFF2-40B4-BE49-F238E27FC236}">
                      <a16:creationId xmlns:a16="http://schemas.microsoft.com/office/drawing/2014/main" id="{2DE07843-0887-48C8-BAAC-DD9BDB42AD19}"/>
                    </a:ext>
                  </a:extLst>
                </p:cNvPr>
                <p:cNvSpPr txBox="1"/>
                <p:nvPr/>
              </p:nvSpPr>
              <p:spPr>
                <a:xfrm>
                  <a:off x="7771766" y="4987968"/>
                  <a:ext cx="1432724" cy="276999"/>
                </a:xfrm>
                <a:prstGeom prst="rect">
                  <a:avLst/>
                </a:prstGeom>
                <a:noFill/>
              </p:spPr>
              <p:txBody>
                <a:bodyPr wrap="square">
                  <a:spAutoFit/>
                </a:bodyPr>
                <a:lstStyle/>
                <a:p>
                  <a:r>
                    <a:rPr lang="en-US" sz="1200" dirty="0">
                      <a:solidFill>
                        <a:srgbClr val="FF0000"/>
                      </a:solidFill>
                      <a:latin typeface="Georgia Pro" panose="02040502050405020303" pitchFamily="18" charset="0"/>
                    </a:rPr>
                    <a:t>[O`Reilly 1970]</a:t>
                  </a:r>
                  <a:endParaRPr lang="ru-RU" sz="1200" dirty="0">
                    <a:solidFill>
                      <a:srgbClr val="FF0000"/>
                    </a:solidFill>
                    <a:latin typeface="Georgia Pro" panose="02040502050405020303" pitchFamily="18" charset="0"/>
                  </a:endParaRPr>
                </a:p>
              </p:txBody>
            </p:sp>
          </p:grpSp>
          <p:pic>
            <p:nvPicPr>
              <p:cNvPr id="31" name="Рисунок 30">
                <a:extLst>
                  <a:ext uri="{FF2B5EF4-FFF2-40B4-BE49-F238E27FC236}">
                    <a16:creationId xmlns:a16="http://schemas.microsoft.com/office/drawing/2014/main" id="{3E541D7A-B8D1-465F-A214-238923064354}"/>
                  </a:ext>
                </a:extLst>
              </p:cNvPr>
              <p:cNvPicPr>
                <a:picLocks noChangeAspect="1"/>
              </p:cNvPicPr>
              <p:nvPr/>
            </p:nvPicPr>
            <p:blipFill>
              <a:blip r:embed="rId10"/>
              <a:stretch>
                <a:fillRect/>
              </a:stretch>
            </p:blipFill>
            <p:spPr>
              <a:xfrm>
                <a:off x="390874" y="5394646"/>
                <a:ext cx="5499781" cy="453312"/>
              </a:xfrm>
              <a:prstGeom prst="rect">
                <a:avLst/>
              </a:prstGeom>
            </p:spPr>
          </p:pic>
          <p:sp>
            <p:nvSpPr>
              <p:cNvPr id="34" name="TextBox 33">
                <a:extLst>
                  <a:ext uri="{FF2B5EF4-FFF2-40B4-BE49-F238E27FC236}">
                    <a16:creationId xmlns:a16="http://schemas.microsoft.com/office/drawing/2014/main" id="{AF09F996-8BE4-4373-BFE8-2A433419EB7A}"/>
                  </a:ext>
                </a:extLst>
              </p:cNvPr>
              <p:cNvSpPr txBox="1"/>
              <p:nvPr/>
            </p:nvSpPr>
            <p:spPr>
              <a:xfrm>
                <a:off x="2132250" y="5376156"/>
                <a:ext cx="1432724" cy="276999"/>
              </a:xfrm>
              <a:prstGeom prst="rect">
                <a:avLst/>
              </a:prstGeom>
              <a:noFill/>
            </p:spPr>
            <p:txBody>
              <a:bodyPr wrap="square">
                <a:spAutoFit/>
              </a:bodyPr>
              <a:lstStyle/>
              <a:p>
                <a:r>
                  <a:rPr lang="en-US" sz="1200" dirty="0">
                    <a:solidFill>
                      <a:srgbClr val="FF0000"/>
                    </a:solidFill>
                    <a:latin typeface="Georgia Pro" panose="02040502050405020303" pitchFamily="18" charset="0"/>
                  </a:rPr>
                  <a:t>[</a:t>
                </a:r>
                <a:r>
                  <a:rPr lang="en-US" sz="1200" dirty="0" err="1">
                    <a:solidFill>
                      <a:srgbClr val="FF0000"/>
                    </a:solidFill>
                    <a:latin typeface="Georgia Pro" panose="02040502050405020303" pitchFamily="18" charset="0"/>
                  </a:rPr>
                  <a:t>Nishitani</a:t>
                </a:r>
                <a:r>
                  <a:rPr lang="en-US" sz="1200" dirty="0">
                    <a:solidFill>
                      <a:srgbClr val="FF0000"/>
                    </a:solidFill>
                    <a:latin typeface="Georgia Pro" panose="02040502050405020303" pitchFamily="18" charset="0"/>
                  </a:rPr>
                  <a:t> 1983]</a:t>
                </a:r>
                <a:endParaRPr lang="ru-RU" sz="1200" dirty="0">
                  <a:solidFill>
                    <a:srgbClr val="FF0000"/>
                  </a:solidFill>
                  <a:latin typeface="Georgia Pro" panose="02040502050405020303" pitchFamily="18" charset="0"/>
                </a:endParaRPr>
              </a:p>
            </p:txBody>
          </p:sp>
        </p:grpSp>
      </p:grpSp>
      <p:grpSp>
        <p:nvGrpSpPr>
          <p:cNvPr id="16" name="Группа 15">
            <a:extLst>
              <a:ext uri="{FF2B5EF4-FFF2-40B4-BE49-F238E27FC236}">
                <a16:creationId xmlns:a16="http://schemas.microsoft.com/office/drawing/2014/main" id="{0217A560-ACE2-4D11-A51A-1DFDFB579BD2}"/>
              </a:ext>
            </a:extLst>
          </p:cNvPr>
          <p:cNvGrpSpPr/>
          <p:nvPr/>
        </p:nvGrpSpPr>
        <p:grpSpPr>
          <a:xfrm>
            <a:off x="7810122" y="1367224"/>
            <a:ext cx="2734599" cy="364746"/>
            <a:chOff x="8304033" y="1310968"/>
            <a:chExt cx="3017549" cy="384049"/>
          </a:xfrm>
        </p:grpSpPr>
        <p:pic>
          <p:nvPicPr>
            <p:cNvPr id="11" name="Рисунок 10">
              <a:extLst>
                <a:ext uri="{FF2B5EF4-FFF2-40B4-BE49-F238E27FC236}">
                  <a16:creationId xmlns:a16="http://schemas.microsoft.com/office/drawing/2014/main" id="{80E12FE9-EC4F-4EC7-8C75-C91D7384D4C5}"/>
                </a:ext>
              </a:extLst>
            </p:cNvPr>
            <p:cNvPicPr>
              <a:picLocks noChangeAspect="1"/>
            </p:cNvPicPr>
            <p:nvPr/>
          </p:nvPicPr>
          <p:blipFill>
            <a:blip r:embed="rId11"/>
            <a:stretch>
              <a:fillRect/>
            </a:stretch>
          </p:blipFill>
          <p:spPr>
            <a:xfrm>
              <a:off x="8304033" y="1335496"/>
              <a:ext cx="1531623" cy="338329"/>
            </a:xfrm>
            <a:prstGeom prst="rect">
              <a:avLst/>
            </a:prstGeom>
          </p:spPr>
        </p:pic>
        <p:pic>
          <p:nvPicPr>
            <p:cNvPr id="13" name="Рисунок 12">
              <a:extLst>
                <a:ext uri="{FF2B5EF4-FFF2-40B4-BE49-F238E27FC236}">
                  <a16:creationId xmlns:a16="http://schemas.microsoft.com/office/drawing/2014/main" id="{613F4FD9-138D-42AA-9C4C-0E8A78ACC480}"/>
                </a:ext>
              </a:extLst>
            </p:cNvPr>
            <p:cNvPicPr>
              <a:picLocks noChangeAspect="1"/>
            </p:cNvPicPr>
            <p:nvPr/>
          </p:nvPicPr>
          <p:blipFill>
            <a:blip r:embed="rId12"/>
            <a:stretch>
              <a:fillRect/>
            </a:stretch>
          </p:blipFill>
          <p:spPr>
            <a:xfrm>
              <a:off x="9844823" y="1310968"/>
              <a:ext cx="1476759" cy="384049"/>
            </a:xfrm>
            <a:prstGeom prst="rect">
              <a:avLst/>
            </a:prstGeom>
          </p:spPr>
        </p:pic>
      </p:grpSp>
    </p:spTree>
    <p:extLst>
      <p:ext uri="{BB962C8B-B14F-4D97-AF65-F5344CB8AC3E}">
        <p14:creationId xmlns:p14="http://schemas.microsoft.com/office/powerpoint/2010/main" val="3305750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28A557E-56B2-429C-84D5-A948E8DFF771}"/>
              </a:ext>
            </a:extLst>
          </p:cNvPr>
          <p:cNvSpPr>
            <a:spLocks noGrp="1"/>
          </p:cNvSpPr>
          <p:nvPr>
            <p:ph type="title"/>
          </p:nvPr>
        </p:nvSpPr>
        <p:spPr>
          <a:xfrm>
            <a:off x="984955" y="83400"/>
            <a:ext cx="10515600" cy="672962"/>
          </a:xfrm>
        </p:spPr>
        <p:txBody>
          <a:bodyPr>
            <a:normAutofit/>
          </a:bodyPr>
          <a:lstStyle/>
          <a:p>
            <a:pPr algn="ctr"/>
            <a:r>
              <a:rPr lang="en-US" sz="2000" dirty="0">
                <a:solidFill>
                  <a:srgbClr val="0033CC"/>
                </a:solidFill>
                <a:latin typeface="Georgia Pro" panose="02040502050405020303" pitchFamily="18" charset="0"/>
              </a:rPr>
              <a:t>Magnetization variation with age in oceanic basalts</a:t>
            </a:r>
            <a:endParaRPr lang="ru-RU" sz="2000" dirty="0">
              <a:solidFill>
                <a:srgbClr val="0033CC"/>
              </a:solidFill>
              <a:latin typeface="Georgia Pro" panose="02040502050405020303" pitchFamily="18" charset="0"/>
            </a:endParaRPr>
          </a:p>
        </p:txBody>
      </p:sp>
      <p:pic>
        <p:nvPicPr>
          <p:cNvPr id="6" name="Рисунок 5">
            <a:extLst>
              <a:ext uri="{FF2B5EF4-FFF2-40B4-BE49-F238E27FC236}">
                <a16:creationId xmlns:a16="http://schemas.microsoft.com/office/drawing/2014/main" id="{A88D1FFE-CC0E-4DB1-9FC4-E492BFB84E60}"/>
              </a:ext>
            </a:extLst>
          </p:cNvPr>
          <p:cNvPicPr>
            <a:picLocks noChangeAspect="1"/>
          </p:cNvPicPr>
          <p:nvPr/>
        </p:nvPicPr>
        <p:blipFill>
          <a:blip r:embed="rId3"/>
          <a:stretch>
            <a:fillRect/>
          </a:stretch>
        </p:blipFill>
        <p:spPr>
          <a:xfrm>
            <a:off x="11349872" y="0"/>
            <a:ext cx="842127" cy="839763"/>
          </a:xfrm>
          <a:prstGeom prst="rect">
            <a:avLst/>
          </a:prstGeom>
        </p:spPr>
      </p:pic>
      <p:sp>
        <p:nvSpPr>
          <p:cNvPr id="8" name="Номер слайда 7">
            <a:extLst>
              <a:ext uri="{FF2B5EF4-FFF2-40B4-BE49-F238E27FC236}">
                <a16:creationId xmlns:a16="http://schemas.microsoft.com/office/drawing/2014/main" id="{B9C2852D-61D8-49A3-BB43-40F803FCE60E}"/>
              </a:ext>
            </a:extLst>
          </p:cNvPr>
          <p:cNvSpPr>
            <a:spLocks noGrp="1"/>
          </p:cNvSpPr>
          <p:nvPr>
            <p:ph type="sldNum" sz="quarter" idx="12"/>
          </p:nvPr>
        </p:nvSpPr>
        <p:spPr/>
        <p:txBody>
          <a:bodyPr/>
          <a:lstStyle/>
          <a:p>
            <a:fld id="{C1EC140F-C8BE-4972-B9ED-58425DFBACEE}" type="slidenum">
              <a:rPr lang="ru-RU" smtClean="0"/>
              <a:t>3</a:t>
            </a:fld>
            <a:endParaRPr lang="ru-RU"/>
          </a:p>
        </p:txBody>
      </p:sp>
      <p:grpSp>
        <p:nvGrpSpPr>
          <p:cNvPr id="18" name="Группа 17">
            <a:extLst>
              <a:ext uri="{FF2B5EF4-FFF2-40B4-BE49-F238E27FC236}">
                <a16:creationId xmlns:a16="http://schemas.microsoft.com/office/drawing/2014/main" id="{797AD4BF-5FC1-481A-A058-FD08753288F4}"/>
              </a:ext>
            </a:extLst>
          </p:cNvPr>
          <p:cNvGrpSpPr/>
          <p:nvPr/>
        </p:nvGrpSpPr>
        <p:grpSpPr>
          <a:xfrm>
            <a:off x="145961" y="2078539"/>
            <a:ext cx="11558066" cy="3880249"/>
            <a:chOff x="122217" y="2476101"/>
            <a:chExt cx="11558066" cy="3880249"/>
          </a:xfrm>
        </p:grpSpPr>
        <p:pic>
          <p:nvPicPr>
            <p:cNvPr id="14" name="Объект 4">
              <a:extLst>
                <a:ext uri="{FF2B5EF4-FFF2-40B4-BE49-F238E27FC236}">
                  <a16:creationId xmlns:a16="http://schemas.microsoft.com/office/drawing/2014/main" id="{9D338CAE-E0A7-4098-A351-CB90BC4EC89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22217" y="2476101"/>
              <a:ext cx="4112604" cy="3867113"/>
            </a:xfrm>
            <a:prstGeom prst="rect">
              <a:avLst/>
            </a:prstGeom>
          </p:spPr>
        </p:pic>
        <p:grpSp>
          <p:nvGrpSpPr>
            <p:cNvPr id="15" name="Группа 14">
              <a:extLst>
                <a:ext uri="{FF2B5EF4-FFF2-40B4-BE49-F238E27FC236}">
                  <a16:creationId xmlns:a16="http://schemas.microsoft.com/office/drawing/2014/main" id="{87C55CDA-A0DD-4407-A08D-6497CB081E1A}"/>
                </a:ext>
              </a:extLst>
            </p:cNvPr>
            <p:cNvGrpSpPr/>
            <p:nvPr/>
          </p:nvGrpSpPr>
          <p:grpSpPr>
            <a:xfrm>
              <a:off x="4234821" y="2489238"/>
              <a:ext cx="7445462" cy="3867112"/>
              <a:chOff x="4268687" y="2476099"/>
              <a:chExt cx="7445462" cy="3867112"/>
            </a:xfrm>
          </p:grpSpPr>
          <p:pic>
            <p:nvPicPr>
              <p:cNvPr id="16" name="Рисунок 15">
                <a:extLst>
                  <a:ext uri="{FF2B5EF4-FFF2-40B4-BE49-F238E27FC236}">
                    <a16:creationId xmlns:a16="http://schemas.microsoft.com/office/drawing/2014/main" id="{CA4C84FA-8491-448F-81D9-2DC631E348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68687" y="2476099"/>
                <a:ext cx="7445462" cy="3867112"/>
              </a:xfrm>
              <a:prstGeom prst="rect">
                <a:avLst/>
              </a:prstGeom>
            </p:spPr>
          </p:pic>
          <p:pic>
            <p:nvPicPr>
              <p:cNvPr id="17" name="Рисунок 16">
                <a:extLst>
                  <a:ext uri="{FF2B5EF4-FFF2-40B4-BE49-F238E27FC236}">
                    <a16:creationId xmlns:a16="http://schemas.microsoft.com/office/drawing/2014/main" id="{B7238763-1372-444E-A1C8-D6F70BDE68BD}"/>
                  </a:ext>
                </a:extLst>
              </p:cNvPr>
              <p:cNvPicPr>
                <a:picLocks noChangeAspect="1"/>
              </p:cNvPicPr>
              <p:nvPr/>
            </p:nvPicPr>
            <p:blipFill>
              <a:blip r:embed="rId6"/>
              <a:stretch>
                <a:fillRect/>
              </a:stretch>
            </p:blipFill>
            <p:spPr>
              <a:xfrm>
                <a:off x="4268687" y="6009836"/>
                <a:ext cx="7445462" cy="333375"/>
              </a:xfrm>
              <a:prstGeom prst="rect">
                <a:avLst/>
              </a:prstGeom>
            </p:spPr>
          </p:pic>
        </p:grpSp>
      </p:grpSp>
    </p:spTree>
    <p:extLst>
      <p:ext uri="{BB962C8B-B14F-4D97-AF65-F5344CB8AC3E}">
        <p14:creationId xmlns:p14="http://schemas.microsoft.com/office/powerpoint/2010/main" val="1261742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28A557E-56B2-429C-84D5-A948E8DFF771}"/>
              </a:ext>
            </a:extLst>
          </p:cNvPr>
          <p:cNvSpPr>
            <a:spLocks noGrp="1"/>
          </p:cNvSpPr>
          <p:nvPr>
            <p:ph type="title"/>
          </p:nvPr>
        </p:nvSpPr>
        <p:spPr>
          <a:xfrm>
            <a:off x="984955" y="83400"/>
            <a:ext cx="10515600" cy="839762"/>
          </a:xfrm>
        </p:spPr>
        <p:txBody>
          <a:bodyPr>
            <a:normAutofit/>
          </a:bodyPr>
          <a:lstStyle/>
          <a:p>
            <a:pPr algn="ctr"/>
            <a:r>
              <a:rPr lang="en-US" sz="2000" dirty="0">
                <a:solidFill>
                  <a:srgbClr val="0033CC"/>
                </a:solidFill>
                <a:latin typeface="Georgia Pro" panose="02040502050405020303" pitchFamily="18" charset="0"/>
              </a:rPr>
              <a:t>Can we get the correct value of the </a:t>
            </a:r>
            <a:r>
              <a:rPr lang="en-US" sz="2000" dirty="0" err="1">
                <a:solidFill>
                  <a:srgbClr val="0033CC"/>
                </a:solidFill>
                <a:latin typeface="Georgia Pro" panose="02040502050405020303" pitchFamily="18" charset="0"/>
              </a:rPr>
              <a:t>paleointensivity</a:t>
            </a:r>
            <a:r>
              <a:rPr lang="en-US" sz="2000" dirty="0">
                <a:solidFill>
                  <a:srgbClr val="0033CC"/>
                </a:solidFill>
                <a:latin typeface="Georgia Pro" panose="02040502050405020303" pitchFamily="18" charset="0"/>
              </a:rPr>
              <a:t> from rock samples in which the main carrier of NRM is single-phase oxidized titanomagnetite?</a:t>
            </a:r>
            <a:endParaRPr lang="ru-RU" sz="2000" dirty="0">
              <a:solidFill>
                <a:srgbClr val="0033CC"/>
              </a:solidFill>
              <a:latin typeface="Georgia Pro" panose="02040502050405020303" pitchFamily="18" charset="0"/>
            </a:endParaRPr>
          </a:p>
        </p:txBody>
      </p:sp>
      <p:pic>
        <p:nvPicPr>
          <p:cNvPr id="6" name="Рисунок 5">
            <a:extLst>
              <a:ext uri="{FF2B5EF4-FFF2-40B4-BE49-F238E27FC236}">
                <a16:creationId xmlns:a16="http://schemas.microsoft.com/office/drawing/2014/main" id="{A88D1FFE-CC0E-4DB1-9FC4-E492BFB84E60}"/>
              </a:ext>
            </a:extLst>
          </p:cNvPr>
          <p:cNvPicPr>
            <a:picLocks noChangeAspect="1"/>
          </p:cNvPicPr>
          <p:nvPr/>
        </p:nvPicPr>
        <p:blipFill>
          <a:blip r:embed="rId3"/>
          <a:stretch>
            <a:fillRect/>
          </a:stretch>
        </p:blipFill>
        <p:spPr>
          <a:xfrm>
            <a:off x="11349872" y="0"/>
            <a:ext cx="842127" cy="839763"/>
          </a:xfrm>
          <a:prstGeom prst="rect">
            <a:avLst/>
          </a:prstGeom>
        </p:spPr>
      </p:pic>
      <p:sp>
        <p:nvSpPr>
          <p:cNvPr id="8" name="Номер слайда 7">
            <a:extLst>
              <a:ext uri="{FF2B5EF4-FFF2-40B4-BE49-F238E27FC236}">
                <a16:creationId xmlns:a16="http://schemas.microsoft.com/office/drawing/2014/main" id="{B9C2852D-61D8-49A3-BB43-40F803FCE60E}"/>
              </a:ext>
            </a:extLst>
          </p:cNvPr>
          <p:cNvSpPr>
            <a:spLocks noGrp="1"/>
          </p:cNvSpPr>
          <p:nvPr>
            <p:ph type="sldNum" sz="quarter" idx="12"/>
          </p:nvPr>
        </p:nvSpPr>
        <p:spPr/>
        <p:txBody>
          <a:bodyPr/>
          <a:lstStyle/>
          <a:p>
            <a:fld id="{C1EC140F-C8BE-4972-B9ED-58425DFBACEE}" type="slidenum">
              <a:rPr lang="ru-RU" smtClean="0"/>
              <a:t>4</a:t>
            </a:fld>
            <a:endParaRPr lang="ru-RU"/>
          </a:p>
        </p:txBody>
      </p:sp>
      <p:sp>
        <p:nvSpPr>
          <p:cNvPr id="11" name="TextBox 10">
            <a:extLst>
              <a:ext uri="{FF2B5EF4-FFF2-40B4-BE49-F238E27FC236}">
                <a16:creationId xmlns:a16="http://schemas.microsoft.com/office/drawing/2014/main" id="{A35E5CD0-E050-4084-9666-D9F26EF3372B}"/>
              </a:ext>
            </a:extLst>
          </p:cNvPr>
          <p:cNvSpPr txBox="1"/>
          <p:nvPr/>
        </p:nvSpPr>
        <p:spPr>
          <a:xfrm>
            <a:off x="3947979" y="1111104"/>
            <a:ext cx="4126089" cy="1189457"/>
          </a:xfrm>
          <a:prstGeom prst="rect">
            <a:avLst/>
          </a:prstGeom>
          <a:noFill/>
        </p:spPr>
        <p:txBody>
          <a:bodyPr wrap="square">
            <a:spAutoFit/>
          </a:bodyPr>
          <a:lstStyle/>
          <a:p>
            <a:r>
              <a:rPr lang="ru-RU" sz="1200" i="1" dirty="0"/>
              <a:t>«</a:t>
            </a:r>
            <a:r>
              <a:rPr lang="en-US" sz="1200" i="1" dirty="0"/>
              <a:t>We conclude that low and medium degrees of oxidation of single-domain titanomagnetites </a:t>
            </a:r>
            <a:r>
              <a:rPr lang="en-US" sz="1200" b="1" i="1" dirty="0">
                <a:solidFill>
                  <a:srgbClr val="FF0000"/>
                </a:solidFill>
              </a:rPr>
              <a:t>should not change </a:t>
            </a:r>
            <a:r>
              <a:rPr lang="en-US" sz="1200" i="1" dirty="0"/>
              <a:t>the original NRM directions of submarine basalts nor the pattern of magnetic</a:t>
            </a:r>
          </a:p>
          <a:p>
            <a:r>
              <a:rPr lang="en-US" sz="1200" i="1" dirty="0"/>
              <a:t>stripes over the oceans.</a:t>
            </a:r>
            <a:r>
              <a:rPr lang="ru-RU" sz="1200" i="1" dirty="0"/>
              <a:t>»</a:t>
            </a:r>
            <a:endParaRPr lang="en-US" sz="1200" i="1" dirty="0"/>
          </a:p>
          <a:p>
            <a:r>
              <a:rPr lang="en-US" sz="1200" dirty="0">
                <a:solidFill>
                  <a:srgbClr val="FF0000"/>
                </a:solidFill>
              </a:rPr>
              <a:t> [</a:t>
            </a:r>
            <a:r>
              <a:rPr lang="ru-RU" sz="1200" dirty="0" err="1">
                <a:solidFill>
                  <a:srgbClr val="FF0000"/>
                </a:solidFill>
              </a:rPr>
              <a:t>Özden</a:t>
            </a:r>
            <a:r>
              <a:rPr lang="ru-RU" sz="1200" dirty="0">
                <a:solidFill>
                  <a:srgbClr val="FF0000"/>
                </a:solidFill>
              </a:rPr>
              <a:t> Özdemir </a:t>
            </a:r>
            <a:r>
              <a:rPr lang="ru-RU" sz="1200" dirty="0" err="1">
                <a:solidFill>
                  <a:srgbClr val="FF0000"/>
                </a:solidFill>
              </a:rPr>
              <a:t>and</a:t>
            </a:r>
            <a:r>
              <a:rPr lang="ru-RU" sz="1200" dirty="0">
                <a:solidFill>
                  <a:srgbClr val="FF0000"/>
                </a:solidFill>
              </a:rPr>
              <a:t> </a:t>
            </a:r>
            <a:r>
              <a:rPr lang="ru-RU" sz="1200" dirty="0" err="1">
                <a:solidFill>
                  <a:srgbClr val="FF0000"/>
                </a:solidFill>
              </a:rPr>
              <a:t>David</a:t>
            </a:r>
            <a:r>
              <a:rPr lang="ru-RU" sz="1200" dirty="0">
                <a:solidFill>
                  <a:srgbClr val="FF0000"/>
                </a:solidFill>
              </a:rPr>
              <a:t> J. Dunlop 1985</a:t>
            </a:r>
            <a:r>
              <a:rPr lang="en-US" sz="1200" dirty="0">
                <a:solidFill>
                  <a:srgbClr val="FF0000"/>
                </a:solidFill>
              </a:rPr>
              <a:t>]</a:t>
            </a:r>
            <a:endParaRPr lang="ru-RU" sz="1200" dirty="0">
              <a:solidFill>
                <a:srgbClr val="FF0000"/>
              </a:solidFill>
            </a:endParaRPr>
          </a:p>
        </p:txBody>
      </p:sp>
      <p:sp>
        <p:nvSpPr>
          <p:cNvPr id="9" name="TextBox 8">
            <a:extLst>
              <a:ext uri="{FF2B5EF4-FFF2-40B4-BE49-F238E27FC236}">
                <a16:creationId xmlns:a16="http://schemas.microsoft.com/office/drawing/2014/main" id="{786C6DEE-DC9D-4BFC-92F3-C5B6F82B09E4}"/>
              </a:ext>
            </a:extLst>
          </p:cNvPr>
          <p:cNvSpPr txBox="1"/>
          <p:nvPr/>
        </p:nvSpPr>
        <p:spPr>
          <a:xfrm>
            <a:off x="3912681" y="2442352"/>
            <a:ext cx="4126089" cy="830997"/>
          </a:xfrm>
          <a:prstGeom prst="rect">
            <a:avLst/>
          </a:prstGeom>
          <a:noFill/>
        </p:spPr>
        <p:txBody>
          <a:bodyPr wrap="square">
            <a:spAutoFit/>
          </a:bodyPr>
          <a:lstStyle/>
          <a:p>
            <a:r>
              <a:rPr lang="en-US" sz="1200" dirty="0">
                <a:solidFill>
                  <a:srgbClr val="FF0000"/>
                </a:solidFill>
              </a:rPr>
              <a:t>[</a:t>
            </a:r>
            <a:r>
              <a:rPr lang="ru-RU" sz="1200" dirty="0" err="1">
                <a:solidFill>
                  <a:srgbClr val="FF0000"/>
                </a:solidFill>
              </a:rPr>
              <a:t>Kelso</a:t>
            </a:r>
            <a:r>
              <a:rPr lang="ru-RU" sz="1200" dirty="0">
                <a:solidFill>
                  <a:srgbClr val="FF0000"/>
                </a:solidFill>
              </a:rPr>
              <a:t> </a:t>
            </a:r>
            <a:r>
              <a:rPr lang="ru-RU" sz="1200" dirty="0" err="1">
                <a:solidFill>
                  <a:srgbClr val="FF0000"/>
                </a:solidFill>
              </a:rPr>
              <a:t>et</a:t>
            </a:r>
            <a:r>
              <a:rPr lang="ru-RU" sz="1200" dirty="0">
                <a:solidFill>
                  <a:srgbClr val="FF0000"/>
                </a:solidFill>
              </a:rPr>
              <a:t> </a:t>
            </a:r>
            <a:r>
              <a:rPr lang="ru-RU" sz="1200" dirty="0" err="1">
                <a:solidFill>
                  <a:srgbClr val="FF0000"/>
                </a:solidFill>
              </a:rPr>
              <a:t>al</a:t>
            </a:r>
            <a:r>
              <a:rPr lang="ru-RU" sz="1200" dirty="0">
                <a:solidFill>
                  <a:srgbClr val="FF0000"/>
                </a:solidFill>
              </a:rPr>
              <a:t>. 1991</a:t>
            </a:r>
            <a:r>
              <a:rPr lang="en-US" sz="1200" dirty="0">
                <a:solidFill>
                  <a:srgbClr val="FF0000"/>
                </a:solidFill>
              </a:rPr>
              <a:t>]</a:t>
            </a:r>
            <a:r>
              <a:rPr lang="ru-RU" sz="1200" dirty="0">
                <a:solidFill>
                  <a:srgbClr val="FF0000"/>
                </a:solidFill>
              </a:rPr>
              <a:t> </a:t>
            </a:r>
            <a:r>
              <a:rPr lang="ru-RU" sz="1200" dirty="0" err="1"/>
              <a:t>have</a:t>
            </a:r>
            <a:r>
              <a:rPr lang="ru-RU" sz="1200" dirty="0"/>
              <a:t> </a:t>
            </a:r>
            <a:r>
              <a:rPr lang="ru-RU" sz="1200" dirty="0" err="1"/>
              <a:t>done</a:t>
            </a:r>
            <a:r>
              <a:rPr lang="ru-RU" sz="1200" dirty="0"/>
              <a:t> </a:t>
            </a:r>
            <a:r>
              <a:rPr lang="ru-RU" sz="1200" dirty="0" err="1"/>
              <a:t>pH-dependent</a:t>
            </a:r>
            <a:r>
              <a:rPr lang="ru-RU" sz="1200" dirty="0"/>
              <a:t> </a:t>
            </a:r>
            <a:r>
              <a:rPr lang="ru-RU" sz="1200" dirty="0" err="1"/>
              <a:t>hydrothermal</a:t>
            </a:r>
            <a:r>
              <a:rPr lang="ru-RU" sz="1200" dirty="0"/>
              <a:t> </a:t>
            </a:r>
            <a:r>
              <a:rPr lang="ru-RU" sz="1200" dirty="0" err="1"/>
              <a:t>alteration</a:t>
            </a:r>
            <a:r>
              <a:rPr lang="ru-RU" sz="1200" dirty="0"/>
              <a:t> </a:t>
            </a:r>
            <a:r>
              <a:rPr lang="ru-RU" sz="1200" dirty="0" err="1"/>
              <a:t>experiments</a:t>
            </a:r>
            <a:r>
              <a:rPr lang="ru-RU" sz="1200" dirty="0"/>
              <a:t> </a:t>
            </a:r>
            <a:r>
              <a:rPr lang="ru-RU" sz="1200" dirty="0" err="1"/>
              <a:t>of</a:t>
            </a:r>
            <a:r>
              <a:rPr lang="ru-RU" sz="1200" dirty="0"/>
              <a:t> </a:t>
            </a:r>
            <a:r>
              <a:rPr lang="ru-RU" sz="1200" dirty="0" err="1"/>
              <a:t>synthetic</a:t>
            </a:r>
            <a:r>
              <a:rPr lang="ru-RU" sz="1200" dirty="0"/>
              <a:t> </a:t>
            </a:r>
            <a:r>
              <a:rPr lang="ru-RU" sz="1200" dirty="0" err="1"/>
              <a:t>titanomagnetite</a:t>
            </a:r>
            <a:r>
              <a:rPr lang="ru-RU" sz="1200" dirty="0"/>
              <a:t> </a:t>
            </a:r>
            <a:r>
              <a:rPr lang="ru-RU" sz="1200" dirty="0" err="1"/>
              <a:t>and</a:t>
            </a:r>
            <a:r>
              <a:rPr lang="ru-RU" sz="1200" dirty="0"/>
              <a:t> </a:t>
            </a:r>
            <a:r>
              <a:rPr lang="ru-RU" sz="1200" dirty="0" err="1"/>
              <a:t>observed</a:t>
            </a:r>
            <a:r>
              <a:rPr lang="ru-RU" sz="1200" dirty="0"/>
              <a:t> a CRM </a:t>
            </a:r>
            <a:r>
              <a:rPr lang="ru-RU" sz="1200" dirty="0" err="1"/>
              <a:t>acquisition</a:t>
            </a:r>
            <a:r>
              <a:rPr lang="ru-RU" sz="1200" dirty="0"/>
              <a:t> </a:t>
            </a:r>
            <a:r>
              <a:rPr lang="ru-RU" sz="1200" dirty="0" err="1"/>
              <a:t>along</a:t>
            </a:r>
            <a:r>
              <a:rPr lang="ru-RU" sz="1200" dirty="0"/>
              <a:t> </a:t>
            </a:r>
            <a:r>
              <a:rPr lang="ru-RU" sz="1200" dirty="0" err="1"/>
              <a:t>the</a:t>
            </a:r>
            <a:r>
              <a:rPr lang="ru-RU" sz="1200" dirty="0"/>
              <a:t> </a:t>
            </a:r>
            <a:r>
              <a:rPr lang="ru-RU" sz="1200" dirty="0" err="1"/>
              <a:t>ambient</a:t>
            </a:r>
            <a:r>
              <a:rPr lang="ru-RU" sz="1200" dirty="0"/>
              <a:t> </a:t>
            </a:r>
            <a:r>
              <a:rPr lang="ru-RU" sz="1200" dirty="0" err="1"/>
              <a:t>field</a:t>
            </a:r>
            <a:r>
              <a:rPr lang="ru-RU" sz="1200" dirty="0"/>
              <a:t> </a:t>
            </a:r>
            <a:r>
              <a:rPr lang="ru-RU" sz="1200" dirty="0" err="1"/>
              <a:t>direction</a:t>
            </a:r>
            <a:r>
              <a:rPr lang="ru-RU" sz="1200" dirty="0"/>
              <a:t> </a:t>
            </a:r>
            <a:r>
              <a:rPr lang="ru-RU" sz="1200" dirty="0" err="1"/>
              <a:t>during</a:t>
            </a:r>
            <a:r>
              <a:rPr lang="ru-RU" sz="1200" dirty="0"/>
              <a:t> </a:t>
            </a:r>
            <a:r>
              <a:rPr lang="ru-RU" sz="1200" dirty="0" err="1"/>
              <a:t>oxidation</a:t>
            </a:r>
            <a:r>
              <a:rPr lang="ru-RU" sz="1200" dirty="0"/>
              <a:t>.</a:t>
            </a:r>
          </a:p>
        </p:txBody>
      </p:sp>
      <p:sp>
        <p:nvSpPr>
          <p:cNvPr id="12" name="TextBox 11">
            <a:extLst>
              <a:ext uri="{FF2B5EF4-FFF2-40B4-BE49-F238E27FC236}">
                <a16:creationId xmlns:a16="http://schemas.microsoft.com/office/drawing/2014/main" id="{7319F4E7-CA2F-459F-9630-AFF1E8C2BB7A}"/>
              </a:ext>
            </a:extLst>
          </p:cNvPr>
          <p:cNvSpPr txBox="1"/>
          <p:nvPr/>
        </p:nvSpPr>
        <p:spPr>
          <a:xfrm>
            <a:off x="3912681" y="3311919"/>
            <a:ext cx="3973795" cy="1015663"/>
          </a:xfrm>
          <a:prstGeom prst="rect">
            <a:avLst/>
          </a:prstGeom>
          <a:noFill/>
        </p:spPr>
        <p:txBody>
          <a:bodyPr wrap="square">
            <a:spAutoFit/>
          </a:bodyPr>
          <a:lstStyle/>
          <a:p>
            <a:r>
              <a:rPr lang="en-US" sz="1200" dirty="0"/>
              <a:t>S</a:t>
            </a:r>
            <a:r>
              <a:rPr lang="ru-RU" sz="1200" dirty="0" err="1"/>
              <a:t>elf-reversal</a:t>
            </a:r>
            <a:r>
              <a:rPr lang="ru-RU" sz="1200" dirty="0"/>
              <a:t> </a:t>
            </a:r>
            <a:r>
              <a:rPr lang="ru-RU" sz="1200" dirty="0" err="1"/>
              <a:t>phenomenon</a:t>
            </a:r>
            <a:r>
              <a:rPr lang="ru-RU" sz="1200" dirty="0"/>
              <a:t> </a:t>
            </a:r>
            <a:r>
              <a:rPr lang="ru-RU" sz="1200" dirty="0" err="1"/>
              <a:t>has</a:t>
            </a:r>
            <a:r>
              <a:rPr lang="ru-RU" sz="1200" dirty="0"/>
              <a:t> </a:t>
            </a:r>
            <a:r>
              <a:rPr lang="ru-RU" sz="1200" dirty="0" err="1"/>
              <a:t>to</a:t>
            </a:r>
            <a:r>
              <a:rPr lang="ru-RU" sz="1200" dirty="0"/>
              <a:t> </a:t>
            </a:r>
            <a:r>
              <a:rPr lang="ru-RU" sz="1200" dirty="0" err="1"/>
              <a:t>be</a:t>
            </a:r>
            <a:r>
              <a:rPr lang="ru-RU" sz="1200" dirty="0"/>
              <a:t> </a:t>
            </a:r>
            <a:r>
              <a:rPr lang="ru-RU" sz="1200" dirty="0" err="1"/>
              <a:t>taken</a:t>
            </a:r>
            <a:r>
              <a:rPr lang="ru-RU" sz="1200" dirty="0"/>
              <a:t> </a:t>
            </a:r>
            <a:r>
              <a:rPr lang="ru-RU" sz="1200" dirty="0" err="1"/>
              <a:t>into</a:t>
            </a:r>
            <a:r>
              <a:rPr lang="ru-RU" sz="1200" dirty="0"/>
              <a:t> </a:t>
            </a:r>
            <a:r>
              <a:rPr lang="ru-RU" sz="1200" dirty="0" err="1"/>
              <a:t>account</a:t>
            </a:r>
            <a:r>
              <a:rPr lang="ru-RU" sz="1200" dirty="0"/>
              <a:t> </a:t>
            </a:r>
            <a:r>
              <a:rPr lang="ru-RU" sz="1200" dirty="0" err="1"/>
              <a:t>since</a:t>
            </a:r>
            <a:r>
              <a:rPr lang="ru-RU" sz="1200" dirty="0"/>
              <a:t> </a:t>
            </a:r>
            <a:r>
              <a:rPr lang="ru-RU" sz="1200" dirty="0" err="1"/>
              <a:t>it</a:t>
            </a:r>
            <a:r>
              <a:rPr lang="ru-RU" sz="1200" dirty="0"/>
              <a:t> </a:t>
            </a:r>
            <a:r>
              <a:rPr lang="ru-RU" sz="1200" dirty="0" err="1"/>
              <a:t>has</a:t>
            </a:r>
            <a:r>
              <a:rPr lang="ru-RU" sz="1200" dirty="0"/>
              <a:t> </a:t>
            </a:r>
            <a:r>
              <a:rPr lang="ru-RU" sz="1200" dirty="0" err="1"/>
              <a:t>been</a:t>
            </a:r>
            <a:r>
              <a:rPr lang="ru-RU" sz="1200" dirty="0"/>
              <a:t> </a:t>
            </a:r>
            <a:r>
              <a:rPr lang="ru-RU" sz="1200" dirty="0" err="1"/>
              <a:t>demonstrated</a:t>
            </a:r>
            <a:r>
              <a:rPr lang="ru-RU" sz="1200" dirty="0"/>
              <a:t> </a:t>
            </a:r>
            <a:r>
              <a:rPr lang="ru-RU" sz="1200" dirty="0" err="1"/>
              <a:t>that</a:t>
            </a:r>
            <a:r>
              <a:rPr lang="ru-RU" sz="1200" dirty="0"/>
              <a:t> </a:t>
            </a:r>
            <a:r>
              <a:rPr lang="ru-RU" sz="1200" dirty="0" err="1"/>
              <a:t>low-temperature</a:t>
            </a:r>
            <a:r>
              <a:rPr lang="ru-RU" sz="1200" dirty="0"/>
              <a:t> </a:t>
            </a:r>
            <a:r>
              <a:rPr lang="ru-RU" sz="1200" dirty="0" err="1"/>
              <a:t>oxidation</a:t>
            </a:r>
            <a:r>
              <a:rPr lang="ru-RU" sz="1200" dirty="0"/>
              <a:t> </a:t>
            </a:r>
            <a:r>
              <a:rPr lang="ru-RU" sz="1200" dirty="0" err="1"/>
              <a:t>can</a:t>
            </a:r>
            <a:r>
              <a:rPr lang="ru-RU" sz="1200" dirty="0"/>
              <a:t> </a:t>
            </a:r>
            <a:r>
              <a:rPr lang="ru-RU" sz="1200" dirty="0" err="1"/>
              <a:t>produce</a:t>
            </a:r>
            <a:r>
              <a:rPr lang="ru-RU" sz="1200" dirty="0"/>
              <a:t> a </a:t>
            </a:r>
            <a:r>
              <a:rPr lang="ru-RU" sz="1200" dirty="0" err="1"/>
              <a:t>self-reversal</a:t>
            </a:r>
            <a:r>
              <a:rPr lang="ru-RU" sz="1200" dirty="0"/>
              <a:t> </a:t>
            </a:r>
            <a:r>
              <a:rPr lang="ru-RU" sz="1200" dirty="0" err="1"/>
              <a:t>magnetization</a:t>
            </a:r>
            <a:r>
              <a:rPr lang="ru-RU" sz="1200" dirty="0"/>
              <a:t> </a:t>
            </a:r>
            <a:r>
              <a:rPr lang="ru-RU" sz="1200" dirty="0" err="1"/>
              <a:t>in</a:t>
            </a:r>
            <a:r>
              <a:rPr lang="ru-RU" sz="1200" dirty="0"/>
              <a:t> </a:t>
            </a:r>
            <a:r>
              <a:rPr lang="ru-RU" sz="1200" dirty="0" err="1"/>
              <a:t>basalts</a:t>
            </a:r>
            <a:r>
              <a:rPr lang="ru-RU" sz="1200" dirty="0"/>
              <a:t> (</a:t>
            </a:r>
            <a:r>
              <a:rPr lang="ru-RU" sz="1200" dirty="0" err="1"/>
              <a:t>Krasa</a:t>
            </a:r>
            <a:r>
              <a:rPr lang="ru-RU" sz="1200" dirty="0"/>
              <a:t>, 2003; </a:t>
            </a:r>
            <a:r>
              <a:rPr lang="ru-RU" sz="1200" dirty="0" err="1"/>
              <a:t>Doubrovine</a:t>
            </a:r>
            <a:r>
              <a:rPr lang="ru-RU" sz="1200" dirty="0"/>
              <a:t> </a:t>
            </a:r>
            <a:r>
              <a:rPr lang="ru-RU" sz="1200" dirty="0" err="1"/>
              <a:t>and</a:t>
            </a:r>
            <a:r>
              <a:rPr lang="ru-RU" sz="1200" dirty="0"/>
              <a:t> </a:t>
            </a:r>
            <a:r>
              <a:rPr lang="ru-RU" sz="1200" dirty="0" err="1"/>
              <a:t>Tarduno</a:t>
            </a:r>
            <a:r>
              <a:rPr lang="ru-RU" sz="1200" dirty="0"/>
              <a:t>, 2004; </a:t>
            </a:r>
            <a:r>
              <a:rPr lang="ru-RU" sz="1200" dirty="0" err="1"/>
              <a:t>Krasa</a:t>
            </a:r>
            <a:r>
              <a:rPr lang="ru-RU" sz="1200" dirty="0"/>
              <a:t> </a:t>
            </a:r>
            <a:r>
              <a:rPr lang="ru-RU" sz="1200" dirty="0" err="1"/>
              <a:t>et</a:t>
            </a:r>
            <a:r>
              <a:rPr lang="ru-RU" sz="1200" dirty="0"/>
              <a:t> </a:t>
            </a:r>
            <a:r>
              <a:rPr lang="ru-RU" sz="1200" dirty="0" err="1"/>
              <a:t>al</a:t>
            </a:r>
            <a:r>
              <a:rPr lang="ru-RU" sz="1200" dirty="0"/>
              <a:t>., 2005).</a:t>
            </a:r>
          </a:p>
        </p:txBody>
      </p:sp>
      <p:grpSp>
        <p:nvGrpSpPr>
          <p:cNvPr id="21" name="Группа 20">
            <a:extLst>
              <a:ext uri="{FF2B5EF4-FFF2-40B4-BE49-F238E27FC236}">
                <a16:creationId xmlns:a16="http://schemas.microsoft.com/office/drawing/2014/main" id="{B514E9FC-3984-4AD9-8EBD-677E628D93E5}"/>
              </a:ext>
            </a:extLst>
          </p:cNvPr>
          <p:cNvGrpSpPr/>
          <p:nvPr/>
        </p:nvGrpSpPr>
        <p:grpSpPr>
          <a:xfrm>
            <a:off x="84871" y="2243201"/>
            <a:ext cx="12162574" cy="5057274"/>
            <a:chOff x="156955" y="1050328"/>
            <a:chExt cx="12162574" cy="5057274"/>
          </a:xfrm>
        </p:grpSpPr>
        <p:grpSp>
          <p:nvGrpSpPr>
            <p:cNvPr id="19" name="Группа 18">
              <a:extLst>
                <a:ext uri="{FF2B5EF4-FFF2-40B4-BE49-F238E27FC236}">
                  <a16:creationId xmlns:a16="http://schemas.microsoft.com/office/drawing/2014/main" id="{CCA709C5-10CB-4070-B9AA-FDD9744FDF36}"/>
                </a:ext>
              </a:extLst>
            </p:cNvPr>
            <p:cNvGrpSpPr/>
            <p:nvPr/>
          </p:nvGrpSpPr>
          <p:grpSpPr>
            <a:xfrm>
              <a:off x="156955" y="1050328"/>
              <a:ext cx="11993300" cy="5057274"/>
              <a:chOff x="156955" y="1050328"/>
              <a:chExt cx="11993300" cy="5057274"/>
            </a:xfrm>
          </p:grpSpPr>
          <p:pic>
            <p:nvPicPr>
              <p:cNvPr id="13" name="Рисунок 12">
                <a:extLst>
                  <a:ext uri="{FF2B5EF4-FFF2-40B4-BE49-F238E27FC236}">
                    <a16:creationId xmlns:a16="http://schemas.microsoft.com/office/drawing/2014/main" id="{137FE42A-9B5E-4D5C-B68E-041006577E75}"/>
                  </a:ext>
                </a:extLst>
              </p:cNvPr>
              <p:cNvPicPr>
                <a:picLocks noChangeAspect="1"/>
              </p:cNvPicPr>
              <p:nvPr/>
            </p:nvPicPr>
            <p:blipFill>
              <a:blip r:embed="rId4"/>
              <a:stretch>
                <a:fillRect/>
              </a:stretch>
            </p:blipFill>
            <p:spPr>
              <a:xfrm>
                <a:off x="5680300" y="1111104"/>
                <a:ext cx="6469955" cy="4941518"/>
              </a:xfrm>
              <a:prstGeom prst="rect">
                <a:avLst/>
              </a:prstGeom>
            </p:spPr>
          </p:pic>
          <p:pic>
            <p:nvPicPr>
              <p:cNvPr id="15" name="Рисунок 14">
                <a:extLst>
                  <a:ext uri="{FF2B5EF4-FFF2-40B4-BE49-F238E27FC236}">
                    <a16:creationId xmlns:a16="http://schemas.microsoft.com/office/drawing/2014/main" id="{F5F6F7AC-F3A2-486F-A569-6345ED1E5221}"/>
                  </a:ext>
                </a:extLst>
              </p:cNvPr>
              <p:cNvPicPr>
                <a:picLocks noChangeAspect="1"/>
              </p:cNvPicPr>
              <p:nvPr/>
            </p:nvPicPr>
            <p:blipFill>
              <a:blip r:embed="rId5"/>
              <a:stretch>
                <a:fillRect/>
              </a:stretch>
            </p:blipFill>
            <p:spPr>
              <a:xfrm>
                <a:off x="156955" y="1111104"/>
                <a:ext cx="5668027" cy="4996498"/>
              </a:xfrm>
              <a:prstGeom prst="rect">
                <a:avLst/>
              </a:prstGeom>
            </p:spPr>
          </p:pic>
          <p:sp>
            <p:nvSpPr>
              <p:cNvPr id="17" name="TextBox 16">
                <a:extLst>
                  <a:ext uri="{FF2B5EF4-FFF2-40B4-BE49-F238E27FC236}">
                    <a16:creationId xmlns:a16="http://schemas.microsoft.com/office/drawing/2014/main" id="{E5859A9F-1592-414A-9AFA-533EC31E80F5}"/>
                  </a:ext>
                </a:extLst>
              </p:cNvPr>
              <p:cNvSpPr txBox="1"/>
              <p:nvPr/>
            </p:nvSpPr>
            <p:spPr>
              <a:xfrm>
                <a:off x="4266046" y="1050328"/>
                <a:ext cx="1326826" cy="307777"/>
              </a:xfrm>
              <a:prstGeom prst="rect">
                <a:avLst/>
              </a:prstGeom>
              <a:noFill/>
            </p:spPr>
            <p:txBody>
              <a:bodyPr wrap="square">
                <a:spAutoFit/>
              </a:bodyPr>
              <a:lstStyle/>
              <a:p>
                <a:r>
                  <a:rPr lang="en-US" sz="1400" dirty="0">
                    <a:solidFill>
                      <a:srgbClr val="FF0000"/>
                    </a:solidFill>
                  </a:rPr>
                  <a:t>[</a:t>
                </a:r>
                <a:r>
                  <a:rPr lang="en-US" sz="1400" dirty="0" err="1">
                    <a:solidFill>
                      <a:srgbClr val="FF0000"/>
                    </a:solidFill>
                  </a:rPr>
                  <a:t>Gribov</a:t>
                </a:r>
                <a:r>
                  <a:rPr lang="en-US" sz="1400" dirty="0">
                    <a:solidFill>
                      <a:srgbClr val="FF0000"/>
                    </a:solidFill>
                  </a:rPr>
                  <a:t> 2016]</a:t>
                </a:r>
                <a:endParaRPr lang="ru-RU" sz="1400" dirty="0">
                  <a:solidFill>
                    <a:srgbClr val="FF0000"/>
                  </a:solidFill>
                </a:endParaRPr>
              </a:p>
            </p:txBody>
          </p:sp>
        </p:grpSp>
        <p:sp>
          <p:nvSpPr>
            <p:cNvPr id="18" name="TextBox 17">
              <a:extLst>
                <a:ext uri="{FF2B5EF4-FFF2-40B4-BE49-F238E27FC236}">
                  <a16:creationId xmlns:a16="http://schemas.microsoft.com/office/drawing/2014/main" id="{60FB0CCE-E526-4BC1-BA63-FF2C75F03829}"/>
                </a:ext>
              </a:extLst>
            </p:cNvPr>
            <p:cNvSpPr txBox="1"/>
            <p:nvPr/>
          </p:nvSpPr>
          <p:spPr>
            <a:xfrm>
              <a:off x="9841687" y="1109020"/>
              <a:ext cx="2477842" cy="307777"/>
            </a:xfrm>
            <a:prstGeom prst="rect">
              <a:avLst/>
            </a:prstGeom>
            <a:noFill/>
          </p:spPr>
          <p:txBody>
            <a:bodyPr wrap="square">
              <a:spAutoFit/>
            </a:bodyPr>
            <a:lstStyle/>
            <a:p>
              <a:r>
                <a:rPr lang="en-US" sz="1400" dirty="0">
                  <a:solidFill>
                    <a:srgbClr val="FF0000"/>
                  </a:solidFill>
                </a:rPr>
                <a:t>[Maksimochkin 2020]</a:t>
              </a:r>
              <a:endParaRPr lang="ru-RU" sz="1400" dirty="0">
                <a:solidFill>
                  <a:srgbClr val="FF0000"/>
                </a:solidFill>
              </a:endParaRPr>
            </a:p>
          </p:txBody>
        </p:sp>
      </p:grpSp>
    </p:spTree>
    <p:extLst>
      <p:ext uri="{BB962C8B-B14F-4D97-AF65-F5344CB8AC3E}">
        <p14:creationId xmlns:p14="http://schemas.microsoft.com/office/powerpoint/2010/main" val="162558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likeni.info/wp-content/uploads/2017/02/4-73.jpg">
            <a:extLst>
              <a:ext uri="{FF2B5EF4-FFF2-40B4-BE49-F238E27FC236}">
                <a16:creationId xmlns:a16="http://schemas.microsoft.com/office/drawing/2014/main" id="{213F6C4D-65F3-4266-AFFB-1CEE35C665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1171" y="1563696"/>
            <a:ext cx="3800888" cy="3195644"/>
          </a:xfrm>
          <a:prstGeom prst="rect">
            <a:avLst/>
          </a:prstGeom>
          <a:noFill/>
          <a:extLst>
            <a:ext uri="{909E8E84-426E-40DD-AFC4-6F175D3DCCD1}">
              <a14:hiddenFill xmlns:a14="http://schemas.microsoft.com/office/drawing/2010/main">
                <a:solidFill>
                  <a:srgbClr val="FFFFFF"/>
                </a:solidFill>
              </a14:hiddenFill>
            </a:ext>
          </a:extLst>
        </p:spPr>
      </p:pic>
      <p:sp>
        <p:nvSpPr>
          <p:cNvPr id="7" name="Номер слайда 6">
            <a:extLst>
              <a:ext uri="{FF2B5EF4-FFF2-40B4-BE49-F238E27FC236}">
                <a16:creationId xmlns:a16="http://schemas.microsoft.com/office/drawing/2014/main" id="{4CBC00F3-EFD0-4352-9AA8-FDCA4498C1A0}"/>
              </a:ext>
            </a:extLst>
          </p:cNvPr>
          <p:cNvSpPr>
            <a:spLocks noGrp="1"/>
          </p:cNvSpPr>
          <p:nvPr>
            <p:ph type="sldNum" sz="quarter" idx="12"/>
          </p:nvPr>
        </p:nvSpPr>
        <p:spPr/>
        <p:txBody>
          <a:bodyPr/>
          <a:lstStyle/>
          <a:p>
            <a:fld id="{C1EC140F-C8BE-4972-B9ED-58425DFBACEE}" type="slidenum">
              <a:rPr lang="ru-RU" smtClean="0"/>
              <a:t>5</a:t>
            </a:fld>
            <a:endParaRPr lang="ru-RU" dirty="0"/>
          </a:p>
        </p:txBody>
      </p:sp>
      <p:sp>
        <p:nvSpPr>
          <p:cNvPr id="11" name="Заголовок 1">
            <a:extLst>
              <a:ext uri="{FF2B5EF4-FFF2-40B4-BE49-F238E27FC236}">
                <a16:creationId xmlns:a16="http://schemas.microsoft.com/office/drawing/2014/main" id="{769F65AA-13E4-489C-9502-6F06E8B245FE}"/>
              </a:ext>
            </a:extLst>
          </p:cNvPr>
          <p:cNvSpPr txBox="1">
            <a:spLocks/>
          </p:cNvSpPr>
          <p:nvPr/>
        </p:nvSpPr>
        <p:spPr>
          <a:xfrm>
            <a:off x="1055942" y="158968"/>
            <a:ext cx="9656781" cy="3823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0033CC"/>
                </a:solidFill>
                <a:latin typeface="Georgia Pro" panose="02040502050405020303" pitchFamily="18" charset="0"/>
              </a:rPr>
              <a:t>Modeling object</a:t>
            </a:r>
            <a:r>
              <a:rPr lang="ru-RU" sz="2000" dirty="0">
                <a:solidFill>
                  <a:srgbClr val="0033CC"/>
                </a:solidFill>
                <a:latin typeface="Georgia Pro" panose="02040502050405020303" pitchFamily="18" charset="0"/>
              </a:rPr>
              <a:t> — </a:t>
            </a:r>
            <a:r>
              <a:rPr lang="en-US" sz="2000" dirty="0">
                <a:solidFill>
                  <a:srgbClr val="0033CC"/>
                </a:solidFill>
                <a:latin typeface="Georgia Pro" panose="02040502050405020303" pitchFamily="18" charset="0"/>
              </a:rPr>
              <a:t>basalt P</a:t>
            </a:r>
            <a:r>
              <a:rPr lang="ru-RU" sz="2000" dirty="0">
                <a:solidFill>
                  <a:srgbClr val="0033CC"/>
                </a:solidFill>
                <a:latin typeface="Georgia Pro" panose="02040502050405020303" pitchFamily="18" charset="0"/>
              </a:rPr>
              <a:t>72/4</a:t>
            </a:r>
            <a:r>
              <a:rPr lang="en-US" sz="2000" dirty="0">
                <a:solidFill>
                  <a:srgbClr val="0033CC"/>
                </a:solidFill>
                <a:latin typeface="Georgia Pro" panose="02040502050405020303" pitchFamily="18" charset="0"/>
              </a:rPr>
              <a:t> from the Red Sea rift zone </a:t>
            </a:r>
            <a:endParaRPr lang="ru-RU" sz="2000" dirty="0">
              <a:solidFill>
                <a:srgbClr val="0033CC"/>
              </a:solidFill>
              <a:latin typeface="Georgia Pro" panose="02040502050405020303" pitchFamily="18" charset="0"/>
            </a:endParaRPr>
          </a:p>
        </p:txBody>
      </p:sp>
      <mc:AlternateContent xmlns:mc="http://schemas.openxmlformats.org/markup-compatibility/2006" xmlns:a14="http://schemas.microsoft.com/office/drawing/2010/main">
        <mc:Choice Requires="a14">
          <p:sp>
            <p:nvSpPr>
              <p:cNvPr id="8" name="Заголовок 1">
                <a:extLst>
                  <a:ext uri="{FF2B5EF4-FFF2-40B4-BE49-F238E27FC236}">
                    <a16:creationId xmlns:a16="http://schemas.microsoft.com/office/drawing/2014/main" id="{9B900123-152E-49DC-A7FB-333FFEEC653E}"/>
                  </a:ext>
                </a:extLst>
              </p:cNvPr>
              <p:cNvSpPr txBox="1">
                <a:spLocks/>
              </p:cNvSpPr>
              <p:nvPr/>
            </p:nvSpPr>
            <p:spPr>
              <a:xfrm>
                <a:off x="2504417" y="1418436"/>
                <a:ext cx="5713141" cy="418154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indent="449580" algn="just">
                  <a:lnSpc>
                    <a:spcPct val="107000"/>
                  </a:lnSpc>
                  <a:spcAft>
                    <a:spcPts val="800"/>
                  </a:spcAft>
                </a:pPr>
                <a:r>
                  <a:rPr lang="en-US" sz="1200" dirty="0">
                    <a:latin typeface="Georgia Pro" panose="02040502050405020303" pitchFamily="18" charset="0"/>
                    <a:ea typeface="Calibri" panose="020F0502020204030204" pitchFamily="34" charset="0"/>
                    <a:cs typeface="Times New Roman" panose="02020603050405020304" pitchFamily="18" charset="0"/>
                  </a:rPr>
                  <a:t>Sample </a:t>
                </a:r>
                <a:r>
                  <a:rPr lang="en-US" sz="1200"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P72/4 </a:t>
                </a:r>
                <a:r>
                  <a:rPr lang="en-US" sz="1200" dirty="0">
                    <a:latin typeface="Georgia Pro" panose="02040502050405020303" pitchFamily="18" charset="0"/>
                    <a:ea typeface="Calibri" panose="020F0502020204030204" pitchFamily="34" charset="0"/>
                    <a:cs typeface="Times New Roman" panose="02020603050405020304" pitchFamily="18" charset="0"/>
                  </a:rPr>
                  <a:t>from the Red Sea rift</a:t>
                </a:r>
                <a:r>
                  <a:rPr lang="ru-RU" sz="1200" dirty="0">
                    <a:latin typeface="Georgia Pro" panose="02040502050405020303" pitchFamily="18" charset="0"/>
                    <a:ea typeface="Calibri" panose="020F0502020204030204" pitchFamily="34" charset="0"/>
                    <a:cs typeface="Times New Roman" panose="02020603050405020304" pitchFamily="18" charset="0"/>
                  </a:rPr>
                  <a:t> </a:t>
                </a:r>
                <a:r>
                  <a:rPr lang="en-US" sz="1200" dirty="0">
                    <a:latin typeface="Georgia Pro" panose="02040502050405020303" pitchFamily="18" charset="0"/>
                    <a:ea typeface="Calibri" panose="020F0502020204030204" pitchFamily="34" charset="0"/>
                    <a:cs typeface="Times New Roman" panose="02020603050405020304" pitchFamily="18" charset="0"/>
                  </a:rPr>
                  <a:t>zone was chosen as the object for laboratory modeling of</a:t>
                </a:r>
                <a:r>
                  <a:rPr lang="ru-RU" sz="1200" dirty="0">
                    <a:latin typeface="Georgia Pro" panose="02040502050405020303" pitchFamily="18" charset="0"/>
                    <a:ea typeface="Calibri" panose="020F0502020204030204" pitchFamily="34" charset="0"/>
                    <a:cs typeface="Times New Roman" panose="02020603050405020304" pitchFamily="18" charset="0"/>
                  </a:rPr>
                  <a:t> </a:t>
                </a:r>
                <a:r>
                  <a:rPr lang="en-US" sz="1200" dirty="0">
                    <a:latin typeface="Georgia Pro" panose="02040502050405020303" pitchFamily="18" charset="0"/>
                    <a:ea typeface="Calibri" panose="020F0502020204030204" pitchFamily="34" charset="0"/>
                    <a:cs typeface="Times New Roman" panose="02020603050405020304" pitchFamily="18" charset="0"/>
                  </a:rPr>
                  <a:t>the titanomagnetite low temperature single-phase oxidation</a:t>
                </a:r>
              </a:p>
              <a:p>
                <a:pPr indent="449580" algn="just">
                  <a:lnSpc>
                    <a:spcPct val="107000"/>
                  </a:lnSpc>
                  <a:spcAft>
                    <a:spcPts val="800"/>
                  </a:spcAft>
                </a:pPr>
                <a:r>
                  <a:rPr lang="en-US" sz="1200" dirty="0">
                    <a:latin typeface="Georgia Pro" panose="02040502050405020303" pitchFamily="18" charset="0"/>
                    <a:ea typeface="Calibri" panose="020F0502020204030204" pitchFamily="34" charset="0"/>
                    <a:cs typeface="Times New Roman" panose="02020603050405020304" pitchFamily="18" charset="0"/>
                  </a:rPr>
                  <a:t>The main carrier of NRM is </a:t>
                </a:r>
                <a:r>
                  <a:rPr lang="en-US" sz="1200"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titanomagnetite (x</a:t>
                </a:r>
                <a:r>
                  <a:rPr lang="en-US" sz="1200" i="1"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Fe</a:t>
                </a:r>
                <a:r>
                  <a:rPr lang="en-US" sz="1200" baseline="-25000"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2</a:t>
                </a:r>
                <a:r>
                  <a:rPr lang="en-US" sz="1200" i="1"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TiO</a:t>
                </a:r>
                <a:r>
                  <a:rPr lang="en-US" sz="1200" baseline="-25000"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4</a:t>
                </a:r>
                <a:r>
                  <a:rPr lang="en-US" sz="1200"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—(1-</a:t>
                </a:r>
                <a:r>
                  <a:rPr lang="en-US" sz="1200" i="1"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x</a:t>
                </a:r>
                <a:r>
                  <a:rPr lang="en-US" sz="1200"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a:t>
                </a:r>
                <a:r>
                  <a:rPr lang="en-US" sz="1200" i="1"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Fe</a:t>
                </a:r>
                <a:r>
                  <a:rPr lang="en-US" sz="1200" baseline="-25000"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3</a:t>
                </a:r>
                <a:r>
                  <a:rPr lang="en-US" sz="1200" i="1"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O</a:t>
                </a:r>
                <a:r>
                  <a:rPr lang="en-US" sz="1200" baseline="-25000"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4</a:t>
                </a:r>
                <a:r>
                  <a:rPr lang="en-US" sz="1200"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 </a:t>
                </a:r>
                <a:r>
                  <a:rPr lang="en-US" sz="1200" dirty="0">
                    <a:latin typeface="Georgia Pro" panose="02040502050405020303" pitchFamily="18" charset="0"/>
                    <a:ea typeface="Calibri" panose="020F0502020204030204" pitchFamily="34" charset="0"/>
                    <a:cs typeface="Times New Roman" panose="02020603050405020304" pitchFamily="18" charset="0"/>
                  </a:rPr>
                  <a:t>with an </a:t>
                </a:r>
                <a:r>
                  <a:rPr lang="en-US" sz="1200" dirty="0" err="1">
                    <a:latin typeface="Georgia Pro" panose="02040502050405020303" pitchFamily="18" charset="0"/>
                    <a:ea typeface="Calibri" panose="020F0502020204030204" pitchFamily="34" charset="0"/>
                    <a:cs typeface="Times New Roman" panose="02020603050405020304" pitchFamily="18" charset="0"/>
                  </a:rPr>
                  <a:t>ulvoshpinel</a:t>
                </a:r>
                <a:r>
                  <a:rPr lang="ru-RU" sz="1200" dirty="0">
                    <a:latin typeface="Georgia Pro" panose="02040502050405020303" pitchFamily="18" charset="0"/>
                    <a:ea typeface="Calibri" panose="020F0502020204030204" pitchFamily="34" charset="0"/>
                    <a:cs typeface="Times New Roman" panose="02020603050405020304" pitchFamily="18" charset="0"/>
                  </a:rPr>
                  <a:t> </a:t>
                </a:r>
                <a:r>
                  <a:rPr lang="en-US" sz="1200"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x</a:t>
                </a:r>
                <a:r>
                  <a:rPr lang="en-US" sz="1200" dirty="0">
                    <a:latin typeface="Georgia Pro" panose="02040502050405020303" pitchFamily="18" charset="0"/>
                    <a:ea typeface="Calibri" panose="020F0502020204030204" pitchFamily="34" charset="0"/>
                    <a:cs typeface="Times New Roman" panose="02020603050405020304" pitchFamily="18" charset="0"/>
                  </a:rPr>
                  <a:t> content of about ~</a:t>
                </a:r>
                <a:r>
                  <a:rPr lang="en-US" sz="1200"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0.5(0.48), </a:t>
                </a:r>
                <a:r>
                  <a:rPr lang="en-US" sz="1200" dirty="0">
                    <a:latin typeface="Georgia Pro" panose="02040502050405020303" pitchFamily="18" charset="0"/>
                    <a:ea typeface="Calibri" panose="020F0502020204030204" pitchFamily="34" charset="0"/>
                    <a:cs typeface="Times New Roman" panose="02020603050405020304" pitchFamily="18" charset="0"/>
                  </a:rPr>
                  <a:t>lattice constant </a:t>
                </a:r>
                <a:r>
                  <a:rPr lang="en-US" sz="1200" i="1"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a</a:t>
                </a:r>
                <a:r>
                  <a:rPr lang="en-US" sz="1200"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=8.4545</a:t>
                </a:r>
                <a:r>
                  <a:rPr lang="en-US" sz="1200" i="1"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 </a:t>
                </a:r>
                <a:r>
                  <a:rPr lang="en-US" sz="1200"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A</a:t>
                </a:r>
                <a:endParaRPr lang="ru-RU" sz="1200" dirty="0">
                  <a:solidFill>
                    <a:srgbClr val="0033CC"/>
                  </a:solidFill>
                  <a:latin typeface="Georgia Pro" panose="02040502050405020303" pitchFamily="18"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en-US" sz="1200" dirty="0">
                    <a:latin typeface="Georgia Pro" panose="02040502050405020303" pitchFamily="18" charset="0"/>
                    <a:ea typeface="Calibri" panose="020F0502020204030204" pitchFamily="34" charset="0"/>
                    <a:cs typeface="Times New Roman" panose="02020603050405020304" pitchFamily="18" charset="0"/>
                  </a:rPr>
                  <a:t>The values of the NRM vary within 18.2—22.5 </a:t>
                </a:r>
                <a:r>
                  <a:rPr lang="en-US" sz="1200" dirty="0">
                    <a:latin typeface="Georgia Pro" panose="02040502050405020303" pitchFamily="18" charset="0"/>
                  </a:rPr>
                  <a:t>µA∙m²/g</a:t>
                </a:r>
                <a:r>
                  <a:rPr lang="en-US" sz="1200" dirty="0">
                    <a:latin typeface="Georgia Pro" panose="02040502050405020303" pitchFamily="18" charset="0"/>
                    <a:ea typeface="Calibri" panose="020F0502020204030204" pitchFamily="34" charset="0"/>
                    <a:cs typeface="Times New Roman" panose="02020603050405020304" pitchFamily="18" charset="0"/>
                  </a:rPr>
                  <a:t>, susceptibility </a:t>
                </a:r>
                <a:r>
                  <a:rPr lang="en-US" sz="1200" i="1" dirty="0">
                    <a:solidFill>
                      <a:srgbClr val="0033CC"/>
                    </a:solidFill>
                    <a:effectLst/>
                    <a:latin typeface="Georgia Pro" panose="02040502050405020303" pitchFamily="18" charset="0"/>
                    <a:ea typeface="Times New Roman" panose="02020603050405020304" pitchFamily="18" charset="0"/>
                  </a:rPr>
                  <a:t>k</a:t>
                </a:r>
                <a:r>
                  <a:rPr lang="en-US" sz="1200" baseline="-25000" dirty="0">
                    <a:solidFill>
                      <a:srgbClr val="0033CC"/>
                    </a:solidFill>
                    <a:effectLst/>
                    <a:latin typeface="Georgia Pro" panose="02040502050405020303" pitchFamily="18" charset="0"/>
                    <a:ea typeface="Times New Roman" panose="02020603050405020304" pitchFamily="18" charset="0"/>
                  </a:rPr>
                  <a:t>o</a:t>
                </a:r>
                <a:r>
                  <a:rPr lang="en-US" sz="1200" dirty="0">
                    <a:latin typeface="Georgia Pro" panose="02040502050405020303" pitchFamily="18" charset="0"/>
                    <a:ea typeface="Calibri" panose="020F0502020204030204" pitchFamily="34" charset="0"/>
                    <a:cs typeface="Times New Roman" panose="02020603050405020304" pitchFamily="18" charset="0"/>
                  </a:rPr>
                  <a:t> (0.5-0.6), the parameter </a:t>
                </a:r>
                <a:r>
                  <a:rPr lang="en-US" sz="1200" i="1"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Q</a:t>
                </a:r>
                <a:r>
                  <a:rPr lang="en-US" sz="1200" baseline="-25000"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n  </a:t>
                </a:r>
                <a:r>
                  <a:rPr lang="en-US" sz="1200" dirty="0">
                    <a:latin typeface="Georgia Pro" panose="02040502050405020303" pitchFamily="18" charset="0"/>
                    <a:ea typeface="Calibri" panose="020F0502020204030204" pitchFamily="34" charset="0"/>
                    <a:cs typeface="Times New Roman" panose="02020603050405020304" pitchFamily="18" charset="0"/>
                  </a:rPr>
                  <a:t>80-105, where </a:t>
                </a:r>
                <a:r>
                  <a:rPr lang="en-US" sz="1200" i="1"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Q</a:t>
                </a:r>
                <a:r>
                  <a:rPr lang="en-US" sz="1200" baseline="-25000"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n</a:t>
                </a:r>
                <a:r>
                  <a:rPr lang="ru-RU" sz="1200" baseline="-25000"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   </a:t>
                </a:r>
                <a:r>
                  <a:rPr lang="en-US" sz="1200"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was calculated using the formula</a:t>
                </a:r>
                <a:r>
                  <a:rPr lang="ru-RU" sz="1200"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ru-RU" sz="1200" i="1" smtClean="0">
                            <a:solidFill>
                              <a:srgbClr val="0033CC"/>
                            </a:solidFill>
                            <a:latin typeface="Cambria Math" panose="02040503050406030204" pitchFamily="18" charset="0"/>
                          </a:rPr>
                        </m:ctrlPr>
                      </m:sSubPr>
                      <m:e>
                        <m:r>
                          <a:rPr lang="ru-RU" sz="1200" i="1">
                            <a:solidFill>
                              <a:srgbClr val="0033CC"/>
                            </a:solidFill>
                            <a:latin typeface="Cambria Math" panose="02040503050406030204" pitchFamily="18" charset="0"/>
                          </a:rPr>
                          <m:t>𝑄</m:t>
                        </m:r>
                      </m:e>
                      <m:sub>
                        <m:r>
                          <a:rPr lang="ru-RU" sz="1200" i="1">
                            <a:solidFill>
                              <a:srgbClr val="0033CC"/>
                            </a:solidFill>
                            <a:latin typeface="Cambria Math" panose="02040503050406030204" pitchFamily="18" charset="0"/>
                          </a:rPr>
                          <m:t>𝑛</m:t>
                        </m:r>
                      </m:sub>
                    </m:sSub>
                    <m:r>
                      <a:rPr lang="ru-RU" sz="1200" i="1">
                        <a:solidFill>
                          <a:srgbClr val="0033CC"/>
                        </a:solidFill>
                        <a:latin typeface="Cambria Math" panose="02040503050406030204" pitchFamily="18" charset="0"/>
                      </a:rPr>
                      <m:t>=</m:t>
                    </m:r>
                    <m:r>
                      <a:rPr lang="ru-RU" sz="1200" i="1">
                        <a:solidFill>
                          <a:srgbClr val="0033CC"/>
                        </a:solidFill>
                        <a:latin typeface="Cambria Math" panose="02040503050406030204" pitchFamily="18" charset="0"/>
                      </a:rPr>
                      <m:t>𝑁𝑅𝑀</m:t>
                    </m:r>
                    <m:r>
                      <a:rPr lang="ru-RU" sz="1200" i="1">
                        <a:solidFill>
                          <a:srgbClr val="0033CC"/>
                        </a:solidFill>
                        <a:latin typeface="Cambria Math" panose="02040503050406030204" pitchFamily="18" charset="0"/>
                      </a:rPr>
                      <m:t>/(40∙</m:t>
                    </m:r>
                    <m:sSub>
                      <m:sSubPr>
                        <m:ctrlPr>
                          <a:rPr lang="ru-RU" sz="1200" i="1">
                            <a:solidFill>
                              <a:srgbClr val="0033CC"/>
                            </a:solidFill>
                            <a:latin typeface="Cambria Math" panose="02040503050406030204" pitchFamily="18" charset="0"/>
                          </a:rPr>
                        </m:ctrlPr>
                      </m:sSubPr>
                      <m:e>
                        <m:r>
                          <a:rPr lang="ru-RU" sz="1200" i="1">
                            <a:solidFill>
                              <a:srgbClr val="0033CC"/>
                            </a:solidFill>
                            <a:latin typeface="Cambria Math" panose="02040503050406030204" pitchFamily="18" charset="0"/>
                          </a:rPr>
                          <m:t>𝑘</m:t>
                        </m:r>
                      </m:e>
                      <m:sub>
                        <m:r>
                          <a:rPr lang="ru-RU" sz="1200" i="1">
                            <a:solidFill>
                              <a:srgbClr val="0033CC"/>
                            </a:solidFill>
                            <a:latin typeface="Cambria Math" panose="02040503050406030204" pitchFamily="18" charset="0"/>
                          </a:rPr>
                          <m:t>𝑜</m:t>
                        </m:r>
                      </m:sub>
                    </m:sSub>
                    <m:r>
                      <a:rPr lang="ru-RU" sz="1200" i="1">
                        <a:solidFill>
                          <a:srgbClr val="0033CC"/>
                        </a:solidFill>
                        <a:latin typeface="Cambria Math" panose="02040503050406030204" pitchFamily="18" charset="0"/>
                      </a:rPr>
                      <m:t>)</m:t>
                    </m:r>
                  </m:oMath>
                </a14:m>
                <a:endParaRPr lang="ru-RU" sz="1200" dirty="0">
                  <a:solidFill>
                    <a:srgbClr val="0033CC"/>
                  </a:solidFill>
                  <a:latin typeface="Georgia Pro" panose="02040502050405020303" pitchFamily="18" charset="0"/>
                </a:endParaRPr>
              </a:p>
              <a:p>
                <a:pPr indent="449580" algn="just">
                  <a:lnSpc>
                    <a:spcPct val="107000"/>
                  </a:lnSpc>
                  <a:spcAft>
                    <a:spcPts val="800"/>
                  </a:spcAft>
                </a:pPr>
                <a:endParaRPr lang="ru-RU" sz="1200" dirty="0">
                  <a:solidFill>
                    <a:srgbClr val="0033CC"/>
                  </a:solidFill>
                  <a:latin typeface="Georgia Pro" panose="02040502050405020303" pitchFamily="18" charset="0"/>
                  <a:ea typeface="Calibri" panose="020F0502020204030204" pitchFamily="34" charset="0"/>
                  <a:cs typeface="Times New Roman" panose="02020603050405020304" pitchFamily="18" charset="0"/>
                </a:endParaRPr>
              </a:p>
              <a:p>
                <a:pPr indent="449580" algn="just">
                  <a:lnSpc>
                    <a:spcPct val="107000"/>
                  </a:lnSpc>
                  <a:spcAft>
                    <a:spcPts val="800"/>
                  </a:spcAft>
                </a:pPr>
                <a:endParaRPr lang="ru-RU" sz="1200" dirty="0">
                  <a:solidFill>
                    <a:srgbClr val="0033CC"/>
                  </a:solidFill>
                  <a:latin typeface="Georgia Pro" panose="02040502050405020303" pitchFamily="18" charset="0"/>
                  <a:ea typeface="Calibri" panose="020F0502020204030204" pitchFamily="34" charset="0"/>
                  <a:cs typeface="Times New Roman" panose="02020603050405020304" pitchFamily="18" charset="0"/>
                </a:endParaRPr>
              </a:p>
              <a:p>
                <a:pPr indent="449580" algn="just">
                  <a:lnSpc>
                    <a:spcPct val="107000"/>
                  </a:lnSpc>
                  <a:spcAft>
                    <a:spcPts val="800"/>
                  </a:spcAft>
                </a:pPr>
                <a:endParaRPr lang="ru-RU" sz="1200" dirty="0">
                  <a:solidFill>
                    <a:srgbClr val="0033CC"/>
                  </a:solidFill>
                  <a:latin typeface="Georgia Pro" panose="02040502050405020303" pitchFamily="18" charset="0"/>
                  <a:ea typeface="Calibri" panose="020F0502020204030204" pitchFamily="34" charset="0"/>
                  <a:cs typeface="Times New Roman" panose="02020603050405020304" pitchFamily="18" charset="0"/>
                </a:endParaRPr>
              </a:p>
              <a:p>
                <a:pPr indent="449580" algn="just">
                  <a:lnSpc>
                    <a:spcPct val="107000"/>
                  </a:lnSpc>
                  <a:spcAft>
                    <a:spcPts val="800"/>
                  </a:spcAft>
                </a:pPr>
                <a:endParaRPr lang="ru-RU" sz="1200" dirty="0">
                  <a:solidFill>
                    <a:srgbClr val="0033CC"/>
                  </a:solidFill>
                  <a:latin typeface="Georgia Pro" panose="02040502050405020303" pitchFamily="18" charset="0"/>
                  <a:ea typeface="Calibri" panose="020F0502020204030204" pitchFamily="34" charset="0"/>
                  <a:cs typeface="Times New Roman" panose="02020603050405020304" pitchFamily="18" charset="0"/>
                </a:endParaRPr>
              </a:p>
              <a:p>
                <a:pPr indent="449580" algn="just">
                  <a:lnSpc>
                    <a:spcPct val="107000"/>
                  </a:lnSpc>
                  <a:spcAft>
                    <a:spcPts val="800"/>
                  </a:spcAft>
                </a:pPr>
                <a:endParaRPr lang="ru-RU" sz="1200" dirty="0">
                  <a:solidFill>
                    <a:srgbClr val="0033CC"/>
                  </a:solidFill>
                  <a:latin typeface="Georgia Pro" panose="02040502050405020303" pitchFamily="18" charset="0"/>
                  <a:ea typeface="Calibri" panose="020F0502020204030204" pitchFamily="34" charset="0"/>
                  <a:cs typeface="Times New Roman" panose="02020603050405020304" pitchFamily="18" charset="0"/>
                </a:endParaRPr>
              </a:p>
              <a:p>
                <a:pPr indent="449580" algn="just">
                  <a:lnSpc>
                    <a:spcPct val="107000"/>
                  </a:lnSpc>
                  <a:spcAft>
                    <a:spcPts val="800"/>
                  </a:spcAft>
                </a:pPr>
                <a:endParaRPr lang="ru-RU" sz="1200" dirty="0">
                  <a:solidFill>
                    <a:srgbClr val="0033CC"/>
                  </a:solidFill>
                  <a:latin typeface="Georgia Pro" panose="02040502050405020303" pitchFamily="18" charset="0"/>
                  <a:ea typeface="Calibri" panose="020F0502020204030204" pitchFamily="34" charset="0"/>
                  <a:cs typeface="Times New Roman" panose="02020603050405020304" pitchFamily="18" charset="0"/>
                </a:endParaRPr>
              </a:p>
              <a:p>
                <a:pPr indent="449580" algn="just">
                  <a:lnSpc>
                    <a:spcPct val="107000"/>
                  </a:lnSpc>
                  <a:spcAft>
                    <a:spcPts val="800"/>
                  </a:spcAft>
                </a:pPr>
                <a:endParaRPr lang="ru-RU" sz="1200" dirty="0">
                  <a:solidFill>
                    <a:srgbClr val="0033CC"/>
                  </a:solidFill>
                  <a:latin typeface="Georgia Pro" panose="02040502050405020303" pitchFamily="18" charset="0"/>
                  <a:ea typeface="Calibri" panose="020F0502020204030204" pitchFamily="34" charset="0"/>
                  <a:cs typeface="Times New Roman" panose="02020603050405020304" pitchFamily="18" charset="0"/>
                </a:endParaRPr>
              </a:p>
            </p:txBody>
          </p:sp>
        </mc:Choice>
        <mc:Fallback xmlns="">
          <p:sp>
            <p:nvSpPr>
              <p:cNvPr id="8" name="Заголовок 1">
                <a:extLst>
                  <a:ext uri="{FF2B5EF4-FFF2-40B4-BE49-F238E27FC236}">
                    <a16:creationId xmlns:a16="http://schemas.microsoft.com/office/drawing/2014/main" id="{9B900123-152E-49DC-A7FB-333FFEEC653E}"/>
                  </a:ext>
                </a:extLst>
              </p:cNvPr>
              <p:cNvSpPr txBox="1">
                <a:spLocks noRot="1" noChangeAspect="1" noMove="1" noResize="1" noEditPoints="1" noAdjustHandles="1" noChangeArrowheads="1" noChangeShapeType="1" noTextEdit="1"/>
              </p:cNvSpPr>
              <p:nvPr/>
            </p:nvSpPr>
            <p:spPr>
              <a:xfrm>
                <a:off x="2504417" y="1418436"/>
                <a:ext cx="5713141" cy="4181548"/>
              </a:xfrm>
              <a:prstGeom prst="rect">
                <a:avLst/>
              </a:prstGeom>
              <a:blipFill>
                <a:blip r:embed="rId4"/>
                <a:stretch>
                  <a:fillRect l="-107"/>
                </a:stretch>
              </a:blipFill>
            </p:spPr>
            <p:txBody>
              <a:bodyPr/>
              <a:lstStyle/>
              <a:p>
                <a:r>
                  <a:rPr lang="ru-RU">
                    <a:noFill/>
                  </a:rPr>
                  <a:t> </a:t>
                </a:r>
              </a:p>
            </p:txBody>
          </p:sp>
        </mc:Fallback>
      </mc:AlternateContent>
      <p:grpSp>
        <p:nvGrpSpPr>
          <p:cNvPr id="6" name="Группа 5">
            <a:extLst>
              <a:ext uri="{FF2B5EF4-FFF2-40B4-BE49-F238E27FC236}">
                <a16:creationId xmlns:a16="http://schemas.microsoft.com/office/drawing/2014/main" id="{A92B7B5D-9D88-4ADA-BA7B-14F25CBAAE70}"/>
              </a:ext>
            </a:extLst>
          </p:cNvPr>
          <p:cNvGrpSpPr/>
          <p:nvPr/>
        </p:nvGrpSpPr>
        <p:grpSpPr>
          <a:xfrm>
            <a:off x="120086" y="976846"/>
            <a:ext cx="2217210" cy="4623137"/>
            <a:chOff x="5293783" y="1334301"/>
            <a:chExt cx="2131715" cy="4663125"/>
          </a:xfrm>
        </p:grpSpPr>
        <p:pic>
          <p:nvPicPr>
            <p:cNvPr id="14" name="Рисунок 13">
              <a:extLst>
                <a:ext uri="{FF2B5EF4-FFF2-40B4-BE49-F238E27FC236}">
                  <a16:creationId xmlns:a16="http://schemas.microsoft.com/office/drawing/2014/main" id="{3F836B98-EB0F-4C96-B1C9-547CD4BDED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93783" y="1334301"/>
              <a:ext cx="2131714" cy="2331562"/>
            </a:xfrm>
            <a:prstGeom prst="rect">
              <a:avLst/>
            </a:prstGeom>
          </p:spPr>
        </p:pic>
        <p:pic>
          <p:nvPicPr>
            <p:cNvPr id="5" name="Рисунок 4" descr="Изображение выглядит как текст, растение&#10;&#10;Автоматически созданное описание">
              <a:extLst>
                <a:ext uri="{FF2B5EF4-FFF2-40B4-BE49-F238E27FC236}">
                  <a16:creationId xmlns:a16="http://schemas.microsoft.com/office/drawing/2014/main" id="{EA0723CB-16DF-499E-8B64-D1E2BA6B49D4}"/>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293783" y="3665863"/>
              <a:ext cx="2131715" cy="2331563"/>
            </a:xfrm>
            <a:prstGeom prst="rect">
              <a:avLst/>
            </a:prstGeom>
          </p:spPr>
        </p:pic>
      </p:grpSp>
      <p:graphicFrame>
        <p:nvGraphicFramePr>
          <p:cNvPr id="17" name="Таблица 12">
            <a:extLst>
              <a:ext uri="{FF2B5EF4-FFF2-40B4-BE49-F238E27FC236}">
                <a16:creationId xmlns:a16="http://schemas.microsoft.com/office/drawing/2014/main" id="{FE49D86E-FE83-415F-94E9-6A6377FB1DEF}"/>
              </a:ext>
            </a:extLst>
          </p:cNvPr>
          <p:cNvGraphicFramePr>
            <a:graphicFrameLocks noGrp="1"/>
          </p:cNvGraphicFramePr>
          <p:nvPr>
            <p:extLst>
              <p:ext uri="{D42A27DB-BD31-4B8C-83A1-F6EECF244321}">
                <p14:modId xmlns:p14="http://schemas.microsoft.com/office/powerpoint/2010/main" val="1336849446"/>
              </p:ext>
            </p:extLst>
          </p:nvPr>
        </p:nvGraphicFramePr>
        <p:xfrm>
          <a:off x="2504417" y="4331389"/>
          <a:ext cx="5660686" cy="847069"/>
        </p:xfrm>
        <a:graphic>
          <a:graphicData uri="http://schemas.openxmlformats.org/drawingml/2006/table">
            <a:tbl>
              <a:tblPr firstRow="1" bandRow="1">
                <a:tableStyleId>{2D5ABB26-0587-4C30-8999-92F81FD0307C}</a:tableStyleId>
              </a:tblPr>
              <a:tblGrid>
                <a:gridCol w="789928">
                  <a:extLst>
                    <a:ext uri="{9D8B030D-6E8A-4147-A177-3AD203B41FA5}">
                      <a16:colId xmlns:a16="http://schemas.microsoft.com/office/drawing/2014/main" val="235019559"/>
                    </a:ext>
                  </a:extLst>
                </a:gridCol>
                <a:gridCol w="729297">
                  <a:extLst>
                    <a:ext uri="{9D8B030D-6E8A-4147-A177-3AD203B41FA5}">
                      <a16:colId xmlns:a16="http://schemas.microsoft.com/office/drawing/2014/main" val="2446099443"/>
                    </a:ext>
                  </a:extLst>
                </a:gridCol>
                <a:gridCol w="390843">
                  <a:extLst>
                    <a:ext uri="{9D8B030D-6E8A-4147-A177-3AD203B41FA5}">
                      <a16:colId xmlns:a16="http://schemas.microsoft.com/office/drawing/2014/main" val="792405758"/>
                    </a:ext>
                  </a:extLst>
                </a:gridCol>
                <a:gridCol w="370523">
                  <a:extLst>
                    <a:ext uri="{9D8B030D-6E8A-4147-A177-3AD203B41FA5}">
                      <a16:colId xmlns:a16="http://schemas.microsoft.com/office/drawing/2014/main" val="4108566850"/>
                    </a:ext>
                  </a:extLst>
                </a:gridCol>
                <a:gridCol w="370523">
                  <a:extLst>
                    <a:ext uri="{9D8B030D-6E8A-4147-A177-3AD203B41FA5}">
                      <a16:colId xmlns:a16="http://schemas.microsoft.com/office/drawing/2014/main" val="3865579053"/>
                    </a:ext>
                  </a:extLst>
                </a:gridCol>
                <a:gridCol w="524510">
                  <a:extLst>
                    <a:ext uri="{9D8B030D-6E8A-4147-A177-3AD203B41FA5}">
                      <a16:colId xmlns:a16="http://schemas.microsoft.com/office/drawing/2014/main" val="1132524253"/>
                    </a:ext>
                  </a:extLst>
                </a:gridCol>
                <a:gridCol w="420134">
                  <a:extLst>
                    <a:ext uri="{9D8B030D-6E8A-4147-A177-3AD203B41FA5}">
                      <a16:colId xmlns:a16="http://schemas.microsoft.com/office/drawing/2014/main" val="4228175450"/>
                    </a:ext>
                  </a:extLst>
                </a:gridCol>
                <a:gridCol w="414973">
                  <a:extLst>
                    <a:ext uri="{9D8B030D-6E8A-4147-A177-3AD203B41FA5}">
                      <a16:colId xmlns:a16="http://schemas.microsoft.com/office/drawing/2014/main" val="3189357375"/>
                    </a:ext>
                  </a:extLst>
                </a:gridCol>
                <a:gridCol w="556260">
                  <a:extLst>
                    <a:ext uri="{9D8B030D-6E8A-4147-A177-3AD203B41FA5}">
                      <a16:colId xmlns:a16="http://schemas.microsoft.com/office/drawing/2014/main" val="530160908"/>
                    </a:ext>
                  </a:extLst>
                </a:gridCol>
                <a:gridCol w="548005">
                  <a:extLst>
                    <a:ext uri="{9D8B030D-6E8A-4147-A177-3AD203B41FA5}">
                      <a16:colId xmlns:a16="http://schemas.microsoft.com/office/drawing/2014/main" val="2269159316"/>
                    </a:ext>
                  </a:extLst>
                </a:gridCol>
                <a:gridCol w="545690">
                  <a:extLst>
                    <a:ext uri="{9D8B030D-6E8A-4147-A177-3AD203B41FA5}">
                      <a16:colId xmlns:a16="http://schemas.microsoft.com/office/drawing/2014/main" val="750201194"/>
                    </a:ext>
                  </a:extLst>
                </a:gridCol>
              </a:tblGrid>
              <a:tr h="435908">
                <a:tc>
                  <a:txBody>
                    <a:bodyPr/>
                    <a:lstStyle/>
                    <a:p>
                      <a:pPr algn="ctr"/>
                      <a:r>
                        <a:rPr lang="en-US" sz="1200" dirty="0">
                          <a:solidFill>
                            <a:srgbClr val="0033CC"/>
                          </a:solidFill>
                          <a:latin typeface="Georgia Pro" panose="02040502050405020303" pitchFamily="18" charset="0"/>
                        </a:rPr>
                        <a:t>NRM,</a:t>
                      </a:r>
                    </a:p>
                    <a:p>
                      <a:pPr algn="ctr"/>
                      <a:r>
                        <a:rPr lang="en-US" sz="1200" dirty="0">
                          <a:solidFill>
                            <a:srgbClr val="0033CC"/>
                          </a:solidFill>
                          <a:latin typeface="Georgia Pro" panose="02040502050405020303" pitchFamily="18" charset="0"/>
                        </a:rPr>
                        <a:t>µA∙m²/g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i="1" dirty="0">
                          <a:solidFill>
                            <a:srgbClr val="0033CC"/>
                          </a:solidFill>
                          <a:effectLst/>
                          <a:latin typeface="Georgia Pro" panose="02040502050405020303" pitchFamily="18" charset="0"/>
                          <a:ea typeface="Times New Roman" panose="02020603050405020304" pitchFamily="18" charset="0"/>
                        </a:rPr>
                        <a:t>k</a:t>
                      </a:r>
                      <a:r>
                        <a:rPr lang="en-US" sz="1200" baseline="-25000" dirty="0">
                          <a:solidFill>
                            <a:srgbClr val="0033CC"/>
                          </a:solidFill>
                          <a:effectLst/>
                          <a:latin typeface="Georgia Pro" panose="02040502050405020303" pitchFamily="18" charset="0"/>
                          <a:ea typeface="Times New Roman" panose="02020603050405020304" pitchFamily="18" charset="0"/>
                        </a:rPr>
                        <a:t>o</a:t>
                      </a:r>
                      <a:r>
                        <a:rPr lang="en-US" sz="1200" i="1" dirty="0">
                          <a:solidFill>
                            <a:srgbClr val="0033CC"/>
                          </a:solidFill>
                          <a:effectLst/>
                          <a:latin typeface="Georgia Pro" panose="02040502050405020303" pitchFamily="18" charset="0"/>
                          <a:ea typeface="Times New Roman" panose="02020603050405020304" pitchFamily="18" charset="0"/>
                        </a:rPr>
                        <a:t>·</a:t>
                      </a:r>
                      <a:r>
                        <a:rPr lang="ru-RU" sz="1200" i="1" dirty="0">
                          <a:solidFill>
                            <a:srgbClr val="0033CC"/>
                          </a:solidFill>
                          <a:effectLst/>
                          <a:latin typeface="Georgia Pro" panose="02040502050405020303" pitchFamily="18" charset="0"/>
                          <a:ea typeface="Times New Roman" panose="02020603050405020304" pitchFamily="18" charset="0"/>
                        </a:rPr>
                        <a:t>10ˉ², </a:t>
                      </a:r>
                      <a:endParaRPr lang="en-US" sz="1200" i="1" dirty="0">
                        <a:solidFill>
                          <a:srgbClr val="0033CC"/>
                        </a:solidFill>
                        <a:effectLst/>
                        <a:latin typeface="Georgia Pro" panose="02040502050405020303" pitchFamily="18" charset="0"/>
                        <a:ea typeface="Times New Roman" panose="02020603050405020304" pitchFamily="18" charset="0"/>
                      </a:endParaRPr>
                    </a:p>
                    <a:p>
                      <a:pPr algn="ctr"/>
                      <a:r>
                        <a:rPr lang="en-US" sz="1200" i="0" dirty="0">
                          <a:solidFill>
                            <a:srgbClr val="0033CC"/>
                          </a:solidFill>
                          <a:effectLst/>
                          <a:latin typeface="Georgia Pro" panose="02040502050405020303" pitchFamily="18" charset="0"/>
                          <a:ea typeface="Times New Roman" panose="02020603050405020304" pitchFamily="18" charset="0"/>
                        </a:rPr>
                        <a:t>SI units/g</a:t>
                      </a:r>
                      <a:endParaRPr lang="ru-RU" sz="1200" i="0" baseline="-25000" dirty="0">
                        <a:solidFill>
                          <a:srgbClr val="0033CC"/>
                        </a:solidFill>
                        <a:effectLst/>
                        <a:latin typeface="Georgia Pro" panose="02040502050405020303" pitchFamily="18" charset="0"/>
                        <a:ea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i="1" dirty="0">
                          <a:solidFill>
                            <a:srgbClr val="0033CC"/>
                          </a:solidFill>
                          <a:effectLst/>
                          <a:latin typeface="Georgia Pro" panose="02040502050405020303" pitchFamily="18" charset="0"/>
                          <a:ea typeface="Times New Roman" panose="02020603050405020304" pitchFamily="18" charset="0"/>
                        </a:rPr>
                        <a:t>Q</a:t>
                      </a:r>
                      <a:r>
                        <a:rPr lang="en-US" sz="1200" baseline="-25000" dirty="0">
                          <a:solidFill>
                            <a:srgbClr val="0033CC"/>
                          </a:solidFill>
                          <a:effectLst/>
                          <a:latin typeface="Georgia Pro" panose="02040502050405020303" pitchFamily="18" charset="0"/>
                          <a:ea typeface="Times New Roman" panose="02020603050405020304" pitchFamily="18" charset="0"/>
                        </a:rPr>
                        <a:t>n</a:t>
                      </a:r>
                      <a:endParaRPr lang="ru-RU" sz="1200" baseline="-25000" dirty="0">
                        <a:solidFill>
                          <a:srgbClr val="0033CC"/>
                        </a:solidFill>
                        <a:effectLst/>
                        <a:latin typeface="Georgia Pro" panose="02040502050405020303" pitchFamily="18" charset="0"/>
                        <a:ea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i="1" dirty="0">
                          <a:solidFill>
                            <a:srgbClr val="0033CC"/>
                          </a:solidFill>
                          <a:effectLst/>
                          <a:latin typeface="Georgia Pro" panose="02040502050405020303" pitchFamily="18" charset="0"/>
                          <a:ea typeface="Times New Roman" panose="02020603050405020304" pitchFamily="18" charset="0"/>
                        </a:rPr>
                        <a:t>H</a:t>
                      </a:r>
                      <a:r>
                        <a:rPr lang="ru-RU" sz="1200" baseline="-25000" dirty="0">
                          <a:solidFill>
                            <a:srgbClr val="0033CC"/>
                          </a:solidFill>
                          <a:effectLst/>
                          <a:latin typeface="Georgia Pro" panose="02040502050405020303" pitchFamily="18" charset="0"/>
                          <a:ea typeface="Times New Roman" panose="02020603050405020304" pitchFamily="18" charset="0"/>
                        </a:rPr>
                        <a:t>c</a:t>
                      </a:r>
                      <a:r>
                        <a:rPr lang="ru-RU" sz="1200" dirty="0">
                          <a:solidFill>
                            <a:srgbClr val="0033CC"/>
                          </a:solidFill>
                          <a:effectLst/>
                          <a:latin typeface="Georgia Pro" panose="02040502050405020303" pitchFamily="18" charset="0"/>
                          <a:ea typeface="Times New Roman" panose="02020603050405020304" pitchFamily="18" charset="0"/>
                        </a:rPr>
                        <a:t>, </a:t>
                      </a:r>
                      <a:endParaRPr lang="en-US" sz="1200" dirty="0">
                        <a:solidFill>
                          <a:srgbClr val="0033CC"/>
                        </a:solidFill>
                        <a:effectLst/>
                        <a:latin typeface="Georgia Pro" panose="02040502050405020303" pitchFamily="18" charset="0"/>
                        <a:ea typeface="Times New Roman" panose="02020603050405020304" pitchFamily="18" charset="0"/>
                      </a:endParaRPr>
                    </a:p>
                    <a:p>
                      <a:pPr algn="ctr"/>
                      <a:r>
                        <a:rPr lang="en-US" sz="1200" dirty="0">
                          <a:solidFill>
                            <a:srgbClr val="0033CC"/>
                          </a:solidFill>
                          <a:effectLst/>
                          <a:latin typeface="Georgia Pro" panose="02040502050405020303" pitchFamily="18" charset="0"/>
                          <a:ea typeface="Times New Roman" panose="02020603050405020304" pitchFamily="18" charset="0"/>
                        </a:rPr>
                        <a:t>mT</a:t>
                      </a:r>
                      <a:endParaRPr lang="ru-RU" sz="1200" dirty="0">
                        <a:solidFill>
                          <a:srgbClr val="0033CC"/>
                        </a:solidFill>
                        <a:effectLst/>
                        <a:latin typeface="Georgia Pro" panose="02040502050405020303" pitchFamily="18" charset="0"/>
                        <a:ea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i="1" dirty="0">
                          <a:solidFill>
                            <a:srgbClr val="0033CC"/>
                          </a:solidFill>
                          <a:effectLst/>
                          <a:latin typeface="Georgia Pro" panose="02040502050405020303" pitchFamily="18" charset="0"/>
                          <a:ea typeface="Times New Roman" panose="02020603050405020304" pitchFamily="18" charset="0"/>
                        </a:rPr>
                        <a:t>H</a:t>
                      </a:r>
                      <a:r>
                        <a:rPr lang="ru-RU" sz="1200" baseline="-25000" dirty="0">
                          <a:solidFill>
                            <a:srgbClr val="0033CC"/>
                          </a:solidFill>
                          <a:effectLst/>
                          <a:latin typeface="Georgia Pro" panose="02040502050405020303" pitchFamily="18" charset="0"/>
                          <a:ea typeface="Times New Roman" panose="02020603050405020304" pitchFamily="18" charset="0"/>
                        </a:rPr>
                        <a:t>cr</a:t>
                      </a:r>
                      <a:r>
                        <a:rPr lang="ru-RU" sz="1200" dirty="0">
                          <a:solidFill>
                            <a:srgbClr val="0033CC"/>
                          </a:solidFill>
                          <a:effectLst/>
                          <a:latin typeface="Georgia Pro" panose="02040502050405020303" pitchFamily="18" charset="0"/>
                          <a:ea typeface="Times New Roman" panose="02020603050405020304" pitchFamily="18" charset="0"/>
                        </a:rPr>
                        <a:t>, </a:t>
                      </a:r>
                      <a:endParaRPr lang="en-US" sz="1200" dirty="0">
                        <a:solidFill>
                          <a:srgbClr val="0033CC"/>
                        </a:solidFill>
                        <a:effectLst/>
                        <a:latin typeface="Georgia Pro" panose="02040502050405020303" pitchFamily="18" charset="0"/>
                        <a:ea typeface="Times New Roman" panose="02020603050405020304" pitchFamily="18" charset="0"/>
                      </a:endParaRPr>
                    </a:p>
                    <a:p>
                      <a:pPr algn="ctr"/>
                      <a:r>
                        <a:rPr lang="en-US" sz="1200" dirty="0">
                          <a:solidFill>
                            <a:srgbClr val="0033CC"/>
                          </a:solidFill>
                          <a:effectLst/>
                          <a:latin typeface="Georgia Pro" panose="02040502050405020303" pitchFamily="18" charset="0"/>
                          <a:ea typeface="Times New Roman" panose="02020603050405020304" pitchFamily="18" charset="0"/>
                        </a:rPr>
                        <a:t>mT</a:t>
                      </a:r>
                      <a:endParaRPr lang="ru-RU" sz="1200" dirty="0">
                        <a:solidFill>
                          <a:srgbClr val="0033CC"/>
                        </a:solidFill>
                        <a:effectLst/>
                        <a:latin typeface="Georgia Pro" panose="02040502050405020303" pitchFamily="18" charset="0"/>
                        <a:ea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i="1" dirty="0">
                          <a:solidFill>
                            <a:srgbClr val="0033CC"/>
                          </a:solidFill>
                          <a:effectLst/>
                          <a:latin typeface="Georgia Pro" panose="02040502050405020303" pitchFamily="18" charset="0"/>
                          <a:ea typeface="Times New Roman" panose="02020603050405020304" pitchFamily="18" charset="0"/>
                        </a:rPr>
                        <a:t>H</a:t>
                      </a:r>
                      <a:r>
                        <a:rPr lang="ru-RU" sz="1200" baseline="-25000" dirty="0">
                          <a:solidFill>
                            <a:srgbClr val="0033CC"/>
                          </a:solidFill>
                          <a:effectLst/>
                          <a:latin typeface="Georgia Pro" panose="02040502050405020303" pitchFamily="18" charset="0"/>
                          <a:ea typeface="Times New Roman" panose="02020603050405020304" pitchFamily="18" charset="0"/>
                        </a:rPr>
                        <a:t>cr</a:t>
                      </a:r>
                      <a:r>
                        <a:rPr lang="ru-RU" sz="1200" dirty="0">
                          <a:solidFill>
                            <a:srgbClr val="0033CC"/>
                          </a:solidFill>
                          <a:effectLst/>
                          <a:latin typeface="Georgia Pro" panose="02040502050405020303" pitchFamily="18" charset="0"/>
                          <a:ea typeface="Times New Roman" panose="02020603050405020304" pitchFamily="18" charset="0"/>
                        </a:rPr>
                        <a:t>/</a:t>
                      </a:r>
                      <a:r>
                        <a:rPr lang="ru-RU" sz="1200" i="1" dirty="0" err="1">
                          <a:solidFill>
                            <a:srgbClr val="0033CC"/>
                          </a:solidFill>
                          <a:effectLst/>
                          <a:latin typeface="Georgia Pro" panose="02040502050405020303" pitchFamily="18" charset="0"/>
                          <a:ea typeface="Times New Roman" panose="02020603050405020304" pitchFamily="18" charset="0"/>
                        </a:rPr>
                        <a:t>H</a:t>
                      </a:r>
                      <a:r>
                        <a:rPr lang="ru-RU" sz="1200" baseline="-25000" dirty="0" err="1">
                          <a:solidFill>
                            <a:srgbClr val="0033CC"/>
                          </a:solidFill>
                          <a:effectLst/>
                          <a:latin typeface="Georgia Pro" panose="02040502050405020303" pitchFamily="18" charset="0"/>
                          <a:ea typeface="Times New Roman" panose="02020603050405020304" pitchFamily="18" charset="0"/>
                        </a:rPr>
                        <a:t>с</a:t>
                      </a:r>
                      <a:endParaRPr lang="ru-RU" sz="1200" dirty="0">
                        <a:solidFill>
                          <a:srgbClr val="0033CC"/>
                        </a:solidFill>
                        <a:effectLst/>
                        <a:latin typeface="Georgia Pro" panose="02040502050405020303" pitchFamily="18" charset="0"/>
                        <a:ea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i="1" dirty="0" err="1">
                          <a:solidFill>
                            <a:srgbClr val="0033CC"/>
                          </a:solidFill>
                          <a:effectLst/>
                          <a:latin typeface="Georgia Pro" panose="02040502050405020303" pitchFamily="18" charset="0"/>
                          <a:ea typeface="Times New Roman" panose="02020603050405020304" pitchFamily="18" charset="0"/>
                        </a:rPr>
                        <a:t>I</a:t>
                      </a:r>
                      <a:r>
                        <a:rPr lang="ru-RU" sz="1200" baseline="-25000" dirty="0" err="1">
                          <a:solidFill>
                            <a:srgbClr val="0033CC"/>
                          </a:solidFill>
                          <a:effectLst/>
                          <a:latin typeface="Georgia Pro" panose="02040502050405020303" pitchFamily="18" charset="0"/>
                          <a:ea typeface="Times New Roman" panose="02020603050405020304" pitchFamily="18" charset="0"/>
                        </a:rPr>
                        <a:t>rs</a:t>
                      </a:r>
                      <a:r>
                        <a:rPr lang="ru-RU" sz="1200" dirty="0">
                          <a:solidFill>
                            <a:srgbClr val="0033CC"/>
                          </a:solidFill>
                          <a:effectLst/>
                          <a:latin typeface="Georgia Pro" panose="02040502050405020303" pitchFamily="18" charset="0"/>
                          <a:ea typeface="Times New Roman" panose="02020603050405020304" pitchFamily="18" charset="0"/>
                        </a:rPr>
                        <a:t>,</a:t>
                      </a:r>
                    </a:p>
                    <a:p>
                      <a:pPr algn="ctr"/>
                      <a:r>
                        <a:rPr lang="en-US" sz="1200" dirty="0">
                          <a:solidFill>
                            <a:srgbClr val="0033CC"/>
                          </a:solidFill>
                          <a:effectLst/>
                          <a:latin typeface="Georgia Pro" panose="02040502050405020303" pitchFamily="18" charset="0"/>
                          <a:ea typeface="Times New Roman" panose="02020603050405020304" pitchFamily="18" charset="0"/>
                        </a:rPr>
                        <a:t>A/m</a:t>
                      </a:r>
                      <a:endParaRPr lang="ru-RU" sz="1200" dirty="0">
                        <a:solidFill>
                          <a:srgbClr val="0033CC"/>
                        </a:solidFill>
                        <a:effectLst/>
                        <a:latin typeface="Georgia Pro" panose="02040502050405020303" pitchFamily="18" charset="0"/>
                        <a:ea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i="1" dirty="0" err="1">
                          <a:solidFill>
                            <a:srgbClr val="0033CC"/>
                          </a:solidFill>
                          <a:effectLst/>
                          <a:latin typeface="Georgia Pro" panose="02040502050405020303" pitchFamily="18" charset="0"/>
                          <a:ea typeface="Times New Roman" panose="02020603050405020304" pitchFamily="18" charset="0"/>
                        </a:rPr>
                        <a:t>I</a:t>
                      </a:r>
                      <a:r>
                        <a:rPr lang="ru-RU" sz="1200" baseline="-25000" dirty="0" err="1">
                          <a:solidFill>
                            <a:srgbClr val="0033CC"/>
                          </a:solidFill>
                          <a:effectLst/>
                          <a:latin typeface="Georgia Pro" panose="02040502050405020303" pitchFamily="18" charset="0"/>
                          <a:ea typeface="Times New Roman" panose="02020603050405020304" pitchFamily="18" charset="0"/>
                        </a:rPr>
                        <a:t>s</a:t>
                      </a:r>
                      <a:r>
                        <a:rPr lang="ru-RU" sz="1200" dirty="0">
                          <a:solidFill>
                            <a:srgbClr val="0033CC"/>
                          </a:solidFill>
                          <a:effectLst/>
                          <a:latin typeface="Georgia Pro" panose="02040502050405020303" pitchFamily="18" charset="0"/>
                          <a:ea typeface="Times New Roman" panose="02020603050405020304" pitchFamily="18" charset="0"/>
                        </a:rPr>
                        <a:t>, </a:t>
                      </a:r>
                    </a:p>
                    <a:p>
                      <a:pPr algn="ctr"/>
                      <a:r>
                        <a:rPr lang="en-US" sz="1200" dirty="0">
                          <a:solidFill>
                            <a:srgbClr val="0033CC"/>
                          </a:solidFill>
                          <a:effectLst/>
                          <a:latin typeface="Georgia Pro" panose="02040502050405020303" pitchFamily="18" charset="0"/>
                          <a:ea typeface="Times New Roman" panose="02020603050405020304" pitchFamily="18" charset="0"/>
                        </a:rPr>
                        <a:t>A/m</a:t>
                      </a:r>
                      <a:endParaRPr lang="ru-RU" sz="1200" dirty="0">
                        <a:solidFill>
                          <a:srgbClr val="0033CC"/>
                        </a:solidFill>
                        <a:effectLst/>
                        <a:latin typeface="Georgia Pro" panose="02040502050405020303" pitchFamily="18" charset="0"/>
                        <a:ea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i="1" dirty="0" err="1">
                          <a:solidFill>
                            <a:srgbClr val="0033CC"/>
                          </a:solidFill>
                          <a:effectLst/>
                          <a:latin typeface="Georgia Pro" panose="02040502050405020303" pitchFamily="18" charset="0"/>
                          <a:ea typeface="Times New Roman" panose="02020603050405020304" pitchFamily="18" charset="0"/>
                        </a:rPr>
                        <a:t>M</a:t>
                      </a:r>
                      <a:r>
                        <a:rPr lang="ru-RU" sz="1200" baseline="-25000" dirty="0" err="1">
                          <a:solidFill>
                            <a:srgbClr val="0033CC"/>
                          </a:solidFill>
                          <a:effectLst/>
                          <a:latin typeface="Georgia Pro" panose="02040502050405020303" pitchFamily="18" charset="0"/>
                          <a:ea typeface="Times New Roman" panose="02020603050405020304" pitchFamily="18" charset="0"/>
                        </a:rPr>
                        <a:t>rs</a:t>
                      </a:r>
                      <a:r>
                        <a:rPr lang="ru-RU" sz="1200" dirty="0">
                          <a:solidFill>
                            <a:srgbClr val="0033CC"/>
                          </a:solidFill>
                          <a:effectLst/>
                          <a:latin typeface="Georgia Pro" panose="02040502050405020303" pitchFamily="18" charset="0"/>
                          <a:ea typeface="Times New Roman" panose="02020603050405020304" pitchFamily="18" charset="0"/>
                        </a:rPr>
                        <a:t>/</a:t>
                      </a:r>
                      <a:r>
                        <a:rPr lang="ru-RU" sz="1200" dirty="0" err="1">
                          <a:solidFill>
                            <a:srgbClr val="0033CC"/>
                          </a:solidFill>
                          <a:effectLst/>
                          <a:latin typeface="Georgia Pro" panose="02040502050405020303" pitchFamily="18" charset="0"/>
                          <a:ea typeface="Times New Roman" panose="02020603050405020304" pitchFamily="18" charset="0"/>
                        </a:rPr>
                        <a:t>M</a:t>
                      </a:r>
                      <a:r>
                        <a:rPr lang="ru-RU" sz="1200" baseline="-25000" dirty="0" err="1">
                          <a:solidFill>
                            <a:srgbClr val="0033CC"/>
                          </a:solidFill>
                          <a:effectLst/>
                          <a:latin typeface="Georgia Pro" panose="02040502050405020303" pitchFamily="18" charset="0"/>
                          <a:ea typeface="Times New Roman" panose="02020603050405020304" pitchFamily="18" charset="0"/>
                        </a:rPr>
                        <a:t>s</a:t>
                      </a:r>
                      <a:endParaRPr lang="ru-RU" sz="1200" dirty="0">
                        <a:solidFill>
                          <a:srgbClr val="0033CC"/>
                        </a:solidFill>
                        <a:effectLst/>
                        <a:latin typeface="Georgia Pro" panose="02040502050405020303" pitchFamily="18" charset="0"/>
                        <a:ea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i="1" dirty="0">
                          <a:solidFill>
                            <a:srgbClr val="0033CC"/>
                          </a:solidFill>
                          <a:effectLst/>
                          <a:latin typeface="Georgia Pro" panose="02040502050405020303" pitchFamily="18" charset="0"/>
                          <a:ea typeface="Times New Roman" panose="02020603050405020304" pitchFamily="18" charset="0"/>
                        </a:rPr>
                        <a:t>*</a:t>
                      </a:r>
                      <a:r>
                        <a:rPr lang="en-US" sz="1200" i="1" dirty="0">
                          <a:solidFill>
                            <a:srgbClr val="0033CC"/>
                          </a:solidFill>
                          <a:effectLst/>
                          <a:latin typeface="Georgia Pro" panose="02040502050405020303" pitchFamily="18" charset="0"/>
                          <a:ea typeface="Times New Roman" panose="02020603050405020304" pitchFamily="18" charset="0"/>
                        </a:rPr>
                        <a:t>T</a:t>
                      </a:r>
                      <a:r>
                        <a:rPr lang="en-US" sz="1200" baseline="-25000" dirty="0">
                          <a:solidFill>
                            <a:srgbClr val="0033CC"/>
                          </a:solidFill>
                          <a:effectLst/>
                          <a:latin typeface="Georgia Pro" panose="02040502050405020303" pitchFamily="18" charset="0"/>
                          <a:ea typeface="Times New Roman" panose="02020603050405020304" pitchFamily="18" charset="0"/>
                        </a:rPr>
                        <a:t>c</a:t>
                      </a:r>
                      <a:endParaRPr lang="ru-RU" sz="1200" dirty="0">
                        <a:solidFill>
                          <a:srgbClr val="0033CC"/>
                        </a:solidFill>
                        <a:effectLst/>
                        <a:latin typeface="Georgia Pro" panose="02040502050405020303" pitchFamily="18" charset="0"/>
                        <a:ea typeface="Times New Roman" panose="02020603050405020304" pitchFamily="18" charset="0"/>
                      </a:endParaRPr>
                    </a:p>
                    <a:p>
                      <a:pPr algn="ctr"/>
                      <a:r>
                        <a:rPr lang="ru-RU" sz="1200" dirty="0">
                          <a:solidFill>
                            <a:srgbClr val="0033CC"/>
                          </a:solidFill>
                          <a:effectLst/>
                          <a:latin typeface="Georgia Pro" panose="02040502050405020303" pitchFamily="18" charset="0"/>
                          <a:ea typeface="Times New Roman" panose="02020603050405020304" pitchFamily="18" charset="0"/>
                        </a:rPr>
                        <a:t>(</a:t>
                      </a:r>
                      <a:r>
                        <a:rPr lang="en-US" sz="1200" i="1" dirty="0">
                          <a:solidFill>
                            <a:srgbClr val="0033CC"/>
                          </a:solidFill>
                          <a:effectLst/>
                          <a:latin typeface="Georgia Pro" panose="02040502050405020303" pitchFamily="18" charset="0"/>
                          <a:ea typeface="Times New Roman" panose="02020603050405020304" pitchFamily="18" charset="0"/>
                        </a:rPr>
                        <a:t>k</a:t>
                      </a:r>
                      <a:r>
                        <a:rPr lang="en-US" sz="1200" dirty="0">
                          <a:solidFill>
                            <a:srgbClr val="0033CC"/>
                          </a:solidFill>
                          <a:effectLst/>
                          <a:latin typeface="Georgia Pro" panose="02040502050405020303" pitchFamily="18" charset="0"/>
                          <a:ea typeface="Times New Roman" panose="02020603050405020304" pitchFamily="18" charset="0"/>
                        </a:rPr>
                        <a:t>)</a:t>
                      </a:r>
                      <a:endParaRPr lang="ru-RU" sz="1200" dirty="0">
                        <a:solidFill>
                          <a:srgbClr val="0033CC"/>
                        </a:solidFill>
                        <a:effectLst/>
                        <a:latin typeface="Georgia Pro" panose="02040502050405020303" pitchFamily="18" charset="0"/>
                        <a:ea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i="1" dirty="0">
                          <a:solidFill>
                            <a:srgbClr val="0033CC"/>
                          </a:solidFill>
                          <a:effectLst/>
                          <a:latin typeface="Georgia Pro" panose="02040502050405020303" pitchFamily="18" charset="0"/>
                          <a:ea typeface="Times New Roman" panose="02020603050405020304" pitchFamily="18" charset="0"/>
                        </a:rPr>
                        <a:t>*</a:t>
                      </a:r>
                      <a:r>
                        <a:rPr lang="en-US" sz="1200" i="1" dirty="0">
                          <a:solidFill>
                            <a:srgbClr val="0033CC"/>
                          </a:solidFill>
                          <a:effectLst/>
                          <a:latin typeface="Georgia Pro" panose="02040502050405020303" pitchFamily="18" charset="0"/>
                          <a:ea typeface="Times New Roman" panose="02020603050405020304" pitchFamily="18" charset="0"/>
                        </a:rPr>
                        <a:t>T</a:t>
                      </a:r>
                      <a:r>
                        <a:rPr lang="en-US" sz="1200" baseline="-25000" dirty="0">
                          <a:solidFill>
                            <a:srgbClr val="0033CC"/>
                          </a:solidFill>
                          <a:effectLst/>
                          <a:latin typeface="Georgia Pro" panose="02040502050405020303" pitchFamily="18" charset="0"/>
                          <a:ea typeface="Times New Roman" panose="02020603050405020304" pitchFamily="18" charset="0"/>
                        </a:rPr>
                        <a:t>c</a:t>
                      </a:r>
                      <a:endParaRPr lang="ru-RU" sz="1200" dirty="0">
                        <a:solidFill>
                          <a:srgbClr val="0033CC"/>
                        </a:solidFill>
                        <a:effectLst/>
                        <a:latin typeface="Georgia Pro" panose="02040502050405020303" pitchFamily="18" charset="0"/>
                        <a:ea typeface="Times New Roman" panose="02020603050405020304" pitchFamily="18" charset="0"/>
                      </a:endParaRPr>
                    </a:p>
                    <a:p>
                      <a:pPr algn="ctr"/>
                      <a:r>
                        <a:rPr lang="en-US" sz="1200" dirty="0">
                          <a:solidFill>
                            <a:srgbClr val="0033CC"/>
                          </a:solidFill>
                          <a:effectLst/>
                          <a:latin typeface="Georgia Pro" panose="02040502050405020303" pitchFamily="18" charset="0"/>
                          <a:ea typeface="Times New Roman" panose="02020603050405020304" pitchFamily="18" charset="0"/>
                        </a:rPr>
                        <a:t>(</a:t>
                      </a:r>
                      <a:r>
                        <a:rPr lang="en-US" sz="1200" i="1" dirty="0">
                          <a:solidFill>
                            <a:srgbClr val="0033CC"/>
                          </a:solidFill>
                          <a:effectLst/>
                          <a:latin typeface="Georgia Pro" panose="02040502050405020303" pitchFamily="18" charset="0"/>
                          <a:ea typeface="Times New Roman" panose="02020603050405020304" pitchFamily="18" charset="0"/>
                        </a:rPr>
                        <a:t>I</a:t>
                      </a:r>
                      <a:r>
                        <a:rPr lang="en-US" sz="1200" baseline="-25000" dirty="0">
                          <a:solidFill>
                            <a:srgbClr val="0033CC"/>
                          </a:solidFill>
                          <a:effectLst/>
                          <a:latin typeface="Georgia Pro" panose="02040502050405020303" pitchFamily="18" charset="0"/>
                          <a:ea typeface="Times New Roman" panose="02020603050405020304" pitchFamily="18" charset="0"/>
                        </a:rPr>
                        <a:t>0.24</a:t>
                      </a:r>
                      <a:r>
                        <a:rPr lang="en-US" sz="1200" dirty="0">
                          <a:solidFill>
                            <a:srgbClr val="0033CC"/>
                          </a:solidFill>
                          <a:effectLst/>
                          <a:latin typeface="Georgia Pro" panose="02040502050405020303" pitchFamily="18" charset="0"/>
                          <a:ea typeface="Times New Roman" panose="02020603050405020304" pitchFamily="18" charset="0"/>
                        </a:rPr>
                        <a:t>)</a:t>
                      </a:r>
                      <a:endParaRPr lang="ru-RU" sz="1200" dirty="0">
                        <a:solidFill>
                          <a:srgbClr val="0033CC"/>
                        </a:solidFill>
                        <a:effectLst/>
                        <a:latin typeface="Georgia Pro" panose="02040502050405020303" pitchFamily="18" charset="0"/>
                        <a:ea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3693904"/>
                  </a:ext>
                </a:extLst>
              </a:tr>
              <a:tr h="389869">
                <a:tc>
                  <a:txBody>
                    <a:bodyPr/>
                    <a:lstStyle/>
                    <a:p>
                      <a:pPr algn="ctr"/>
                      <a:r>
                        <a:rPr lang="en-US" sz="1200" dirty="0">
                          <a:latin typeface="Georgia Pro" panose="02040502050405020303" pitchFamily="18" charset="0"/>
                        </a:rPr>
                        <a:t>19.7</a:t>
                      </a:r>
                      <a:endParaRPr lang="ru-RU" sz="1200" dirty="0">
                        <a:latin typeface="Georgia Pro" panose="0204050205040502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Georgia Pro" panose="02040502050405020303" pitchFamily="18" charset="0"/>
                        </a:rPr>
                        <a:t>0.54</a:t>
                      </a:r>
                      <a:endParaRPr lang="ru-RU" sz="1200" dirty="0">
                        <a:latin typeface="Georgia Pro" panose="0204050205040502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Georgia Pro" panose="02040502050405020303" pitchFamily="18" charset="0"/>
                        </a:rPr>
                        <a:t>9</a:t>
                      </a:r>
                      <a:r>
                        <a:rPr lang="ru-RU" sz="1200" dirty="0">
                          <a:latin typeface="Georgia Pro" panose="02040502050405020303"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a:effectLst/>
                          <a:latin typeface="Georgia Pro" panose="02040502050405020303" pitchFamily="18" charset="0"/>
                          <a:ea typeface="Times New Roman" panose="02020603050405020304" pitchFamily="18" charset="0"/>
                        </a:rPr>
                        <a:t>17.3</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a:effectLst/>
                          <a:latin typeface="Georgia Pro" panose="02040502050405020303" pitchFamily="18" charset="0"/>
                          <a:ea typeface="Times New Roman" panose="02020603050405020304" pitchFamily="18" charset="0"/>
                        </a:rPr>
                        <a:t>22.1</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a:effectLst/>
                          <a:latin typeface="Georgia Pro" panose="02040502050405020303" pitchFamily="18" charset="0"/>
                          <a:ea typeface="Times New Roman" panose="02020603050405020304" pitchFamily="18" charset="0"/>
                        </a:rPr>
                        <a:t>1.28</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a:effectLst/>
                          <a:latin typeface="Georgia Pro" panose="02040502050405020303" pitchFamily="18" charset="0"/>
                          <a:ea typeface="Times New Roman" panose="02020603050405020304" pitchFamily="18" charset="0"/>
                        </a:rPr>
                        <a:t>890</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a:effectLst/>
                          <a:latin typeface="Georgia Pro" panose="02040502050405020303" pitchFamily="18" charset="0"/>
                          <a:ea typeface="Times New Roman" panose="02020603050405020304" pitchFamily="18" charset="0"/>
                        </a:rPr>
                        <a:t>2400</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a:effectLst/>
                          <a:latin typeface="Georgia Pro" panose="02040502050405020303" pitchFamily="18" charset="0"/>
                          <a:ea typeface="Times New Roman" panose="02020603050405020304" pitchFamily="18" charset="0"/>
                        </a:rPr>
                        <a:t>0.37</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a:latin typeface="Georgia Pro" panose="02040502050405020303" pitchFamily="18" charset="0"/>
                        </a:rPr>
                        <a:t>*</a:t>
                      </a:r>
                      <a:r>
                        <a:rPr lang="en-US" sz="1200" dirty="0">
                          <a:latin typeface="Georgia Pro" panose="02040502050405020303" pitchFamily="18" charset="0"/>
                        </a:rPr>
                        <a:t>260</a:t>
                      </a:r>
                      <a:endParaRPr lang="ru-RU" sz="1200" dirty="0">
                        <a:latin typeface="Georgia Pro" panose="0204050205040502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a:latin typeface="Georgia Pro" panose="02040502050405020303" pitchFamily="18" charset="0"/>
                        </a:rPr>
                        <a:t>*</a:t>
                      </a:r>
                      <a:r>
                        <a:rPr lang="en-US" sz="1200" dirty="0">
                          <a:latin typeface="Georgia Pro" panose="02040502050405020303" pitchFamily="18" charset="0"/>
                        </a:rPr>
                        <a:t>255</a:t>
                      </a:r>
                      <a:endParaRPr lang="ru-RU" sz="1200" dirty="0">
                        <a:latin typeface="Georgia Pro" panose="0204050205040502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4151142"/>
                  </a:ext>
                </a:extLst>
              </a:tr>
            </a:tbl>
          </a:graphicData>
        </a:graphic>
      </p:graphicFrame>
      <p:sp>
        <p:nvSpPr>
          <p:cNvPr id="20" name="Заголовок 1">
            <a:extLst>
              <a:ext uri="{FF2B5EF4-FFF2-40B4-BE49-F238E27FC236}">
                <a16:creationId xmlns:a16="http://schemas.microsoft.com/office/drawing/2014/main" id="{66836FA4-1338-42E2-B520-B88242E53CDA}"/>
              </a:ext>
            </a:extLst>
          </p:cNvPr>
          <p:cNvSpPr txBox="1">
            <a:spLocks/>
          </p:cNvSpPr>
          <p:nvPr/>
        </p:nvSpPr>
        <p:spPr>
          <a:xfrm>
            <a:off x="2056285" y="3843472"/>
            <a:ext cx="6329530" cy="50374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indent="449580" algn="just">
              <a:lnSpc>
                <a:spcPct val="107000"/>
              </a:lnSpc>
              <a:spcAft>
                <a:spcPts val="800"/>
              </a:spcAft>
            </a:pPr>
            <a:r>
              <a:rPr lang="en-US" sz="1200" i="1"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Phase and structural characteristics of the P72/4 basalt sample in the initial state</a:t>
            </a:r>
            <a:endParaRPr lang="ru-RU" sz="1200" i="1" dirty="0">
              <a:solidFill>
                <a:srgbClr val="0033CC"/>
              </a:solidFill>
              <a:latin typeface="Georgia Pro" panose="02040502050405020303" pitchFamily="18" charset="0"/>
              <a:ea typeface="Calibri" panose="020F0502020204030204" pitchFamily="34" charset="0"/>
              <a:cs typeface="Times New Roman" panose="02020603050405020304" pitchFamily="18" charset="0"/>
            </a:endParaRPr>
          </a:p>
        </p:txBody>
      </p:sp>
      <p:sp>
        <p:nvSpPr>
          <p:cNvPr id="21" name="Заголовок 1">
            <a:extLst>
              <a:ext uri="{FF2B5EF4-FFF2-40B4-BE49-F238E27FC236}">
                <a16:creationId xmlns:a16="http://schemas.microsoft.com/office/drawing/2014/main" id="{254689D8-E3C8-41FF-8CD3-1A0CFAD09C10}"/>
              </a:ext>
            </a:extLst>
          </p:cNvPr>
          <p:cNvSpPr txBox="1">
            <a:spLocks/>
          </p:cNvSpPr>
          <p:nvPr/>
        </p:nvSpPr>
        <p:spPr>
          <a:xfrm>
            <a:off x="2364479" y="5162632"/>
            <a:ext cx="5713141" cy="50374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indent="449580" algn="just">
              <a:lnSpc>
                <a:spcPct val="107000"/>
              </a:lnSpc>
              <a:spcAft>
                <a:spcPts val="800"/>
              </a:spcAft>
            </a:pPr>
            <a:r>
              <a:rPr lang="ru-RU" sz="1100" dirty="0">
                <a:latin typeface="Georgia Pro" panose="02040502050405020303" pitchFamily="18" charset="0"/>
                <a:ea typeface="Calibri" panose="020F0502020204030204" pitchFamily="34" charset="0"/>
                <a:cs typeface="Times New Roman" panose="02020603050405020304" pitchFamily="18" charset="0"/>
              </a:rPr>
              <a:t>*</a:t>
            </a:r>
            <a:r>
              <a:rPr lang="en-US" sz="1100" dirty="0">
                <a:latin typeface="Georgia Pro" panose="02040502050405020303" pitchFamily="18" charset="0"/>
                <a:ea typeface="Calibri" panose="020F0502020204030204" pitchFamily="34" charset="0"/>
                <a:cs typeface="Times New Roman" panose="02020603050405020304" pitchFamily="18" charset="0"/>
              </a:rPr>
              <a:t>the table shows the median </a:t>
            </a:r>
            <a:r>
              <a:rPr lang="en-US" sz="1100" i="1" dirty="0">
                <a:latin typeface="Georgia Pro" panose="02040502050405020303" pitchFamily="18" charset="0"/>
                <a:ea typeface="Calibri" panose="020F0502020204030204" pitchFamily="34" charset="0"/>
                <a:cs typeface="Times New Roman" panose="02020603050405020304" pitchFamily="18" charset="0"/>
              </a:rPr>
              <a:t>T</a:t>
            </a:r>
            <a:r>
              <a:rPr lang="en-US" sz="1100" baseline="-25000" dirty="0">
                <a:latin typeface="Georgia Pro" panose="02040502050405020303" pitchFamily="18" charset="0"/>
                <a:ea typeface="Calibri" panose="020F0502020204030204" pitchFamily="34" charset="0"/>
                <a:cs typeface="Times New Roman" panose="02020603050405020304" pitchFamily="18" charset="0"/>
              </a:rPr>
              <a:t>c</a:t>
            </a:r>
            <a:r>
              <a:rPr lang="en-US" sz="1100" dirty="0">
                <a:latin typeface="Georgia Pro" panose="02040502050405020303" pitchFamily="18" charset="0"/>
                <a:ea typeface="Calibri" panose="020F0502020204030204" pitchFamily="34" charset="0"/>
                <a:cs typeface="Times New Roman" panose="02020603050405020304" pitchFamily="18" charset="0"/>
              </a:rPr>
              <a:t>. The Curie temperatures of the grains in the initial state range from 200-360</a:t>
            </a:r>
            <a:r>
              <a:rPr lang="ru-RU" sz="1100" dirty="0">
                <a:latin typeface="Georgia Pro" panose="02040502050405020303" pitchFamily="18" charset="0"/>
                <a:ea typeface="Calibri" panose="020F0502020204030204" pitchFamily="34" charset="0"/>
                <a:cs typeface="Times New Roman" panose="02020603050405020304" pitchFamily="18" charset="0"/>
              </a:rPr>
              <a:t>°С  </a:t>
            </a:r>
          </a:p>
        </p:txBody>
      </p:sp>
      <p:pic>
        <p:nvPicPr>
          <p:cNvPr id="12" name="Рисунок 11">
            <a:extLst>
              <a:ext uri="{FF2B5EF4-FFF2-40B4-BE49-F238E27FC236}">
                <a16:creationId xmlns:a16="http://schemas.microsoft.com/office/drawing/2014/main" id="{BBA4D63E-2F53-46D5-9B64-65A7132733A1}"/>
              </a:ext>
            </a:extLst>
          </p:cNvPr>
          <p:cNvPicPr>
            <a:picLocks noChangeAspect="1"/>
          </p:cNvPicPr>
          <p:nvPr/>
        </p:nvPicPr>
        <p:blipFill>
          <a:blip r:embed="rId7"/>
          <a:stretch>
            <a:fillRect/>
          </a:stretch>
        </p:blipFill>
        <p:spPr>
          <a:xfrm>
            <a:off x="11349872" y="0"/>
            <a:ext cx="842127" cy="839763"/>
          </a:xfrm>
          <a:prstGeom prst="rect">
            <a:avLst/>
          </a:prstGeom>
        </p:spPr>
      </p:pic>
    </p:spTree>
    <p:extLst>
      <p:ext uri="{BB962C8B-B14F-4D97-AF65-F5344CB8AC3E}">
        <p14:creationId xmlns:p14="http://schemas.microsoft.com/office/powerpoint/2010/main" val="145110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a:extLst>
              <a:ext uri="{FF2B5EF4-FFF2-40B4-BE49-F238E27FC236}">
                <a16:creationId xmlns:a16="http://schemas.microsoft.com/office/drawing/2014/main" id="{4CBC00F3-EFD0-4352-9AA8-FDCA4498C1A0}"/>
              </a:ext>
            </a:extLst>
          </p:cNvPr>
          <p:cNvSpPr>
            <a:spLocks noGrp="1"/>
          </p:cNvSpPr>
          <p:nvPr>
            <p:ph type="sldNum" sz="quarter" idx="12"/>
          </p:nvPr>
        </p:nvSpPr>
        <p:spPr/>
        <p:txBody>
          <a:bodyPr/>
          <a:lstStyle/>
          <a:p>
            <a:fld id="{C1EC140F-C8BE-4972-B9ED-58425DFBACEE}" type="slidenum">
              <a:rPr lang="ru-RU" smtClean="0"/>
              <a:t>6</a:t>
            </a:fld>
            <a:endParaRPr lang="ru-RU" dirty="0"/>
          </a:p>
        </p:txBody>
      </p:sp>
      <p:sp>
        <p:nvSpPr>
          <p:cNvPr id="11" name="Заголовок 1">
            <a:extLst>
              <a:ext uri="{FF2B5EF4-FFF2-40B4-BE49-F238E27FC236}">
                <a16:creationId xmlns:a16="http://schemas.microsoft.com/office/drawing/2014/main" id="{769F65AA-13E4-489C-9502-6F06E8B245FE}"/>
              </a:ext>
            </a:extLst>
          </p:cNvPr>
          <p:cNvSpPr txBox="1">
            <a:spLocks/>
          </p:cNvSpPr>
          <p:nvPr/>
        </p:nvSpPr>
        <p:spPr>
          <a:xfrm>
            <a:off x="926587" y="37950"/>
            <a:ext cx="10028371" cy="1049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0033CC"/>
                </a:solidFill>
                <a:latin typeface="Georgia Pro" panose="02040502050405020303" pitchFamily="18" charset="0"/>
              </a:rPr>
              <a:t>Thermal (</a:t>
            </a:r>
            <a:r>
              <a:rPr lang="en-US" sz="2000" i="1" dirty="0">
                <a:solidFill>
                  <a:srgbClr val="0033CC"/>
                </a:solidFill>
                <a:latin typeface="Georgia Pro" panose="02040502050405020303" pitchFamily="18" charset="0"/>
              </a:rPr>
              <a:t>on the left</a:t>
            </a:r>
            <a:r>
              <a:rPr lang="en-US" sz="2000" dirty="0">
                <a:solidFill>
                  <a:srgbClr val="0033CC"/>
                </a:solidFill>
                <a:latin typeface="Georgia Pro" panose="02040502050405020303" pitchFamily="18" charset="0"/>
              </a:rPr>
              <a:t>) and alternating magnetic field (</a:t>
            </a:r>
            <a:r>
              <a:rPr lang="en-US" sz="2000" i="1" dirty="0">
                <a:solidFill>
                  <a:srgbClr val="0033CC"/>
                </a:solidFill>
                <a:latin typeface="Georgia Pro" panose="02040502050405020303" pitchFamily="18" charset="0"/>
              </a:rPr>
              <a:t>on the right</a:t>
            </a:r>
            <a:r>
              <a:rPr lang="en-US" sz="2000" dirty="0">
                <a:solidFill>
                  <a:srgbClr val="0033CC"/>
                </a:solidFill>
                <a:latin typeface="Georgia Pro" panose="02040502050405020303" pitchFamily="18" charset="0"/>
              </a:rPr>
              <a:t>) demagnetization experiment results of the basalt P72/4 in NRM state</a:t>
            </a:r>
            <a:endParaRPr lang="ru-RU" sz="2000" dirty="0">
              <a:solidFill>
                <a:srgbClr val="0033CC"/>
              </a:solidFill>
              <a:latin typeface="Georgia Pro" panose="02040502050405020303" pitchFamily="18" charset="0"/>
            </a:endParaRPr>
          </a:p>
        </p:txBody>
      </p:sp>
      <p:grpSp>
        <p:nvGrpSpPr>
          <p:cNvPr id="29" name="Группа 28">
            <a:extLst>
              <a:ext uri="{FF2B5EF4-FFF2-40B4-BE49-F238E27FC236}">
                <a16:creationId xmlns:a16="http://schemas.microsoft.com/office/drawing/2014/main" id="{FB59651A-7EB4-4FEC-98D1-8016AB7DC42B}"/>
              </a:ext>
            </a:extLst>
          </p:cNvPr>
          <p:cNvGrpSpPr/>
          <p:nvPr/>
        </p:nvGrpSpPr>
        <p:grpSpPr>
          <a:xfrm>
            <a:off x="170864" y="1610866"/>
            <a:ext cx="5679822" cy="5046661"/>
            <a:chOff x="267333" y="1440943"/>
            <a:chExt cx="5985501" cy="5325454"/>
          </a:xfrm>
        </p:grpSpPr>
        <p:grpSp>
          <p:nvGrpSpPr>
            <p:cNvPr id="26" name="Группа 25">
              <a:extLst>
                <a:ext uri="{FF2B5EF4-FFF2-40B4-BE49-F238E27FC236}">
                  <a16:creationId xmlns:a16="http://schemas.microsoft.com/office/drawing/2014/main" id="{8CCAAA98-52AD-4E5B-AF5C-E5AFA7313ED5}"/>
                </a:ext>
              </a:extLst>
            </p:cNvPr>
            <p:cNvGrpSpPr/>
            <p:nvPr/>
          </p:nvGrpSpPr>
          <p:grpSpPr>
            <a:xfrm>
              <a:off x="267333" y="1440943"/>
              <a:ext cx="2697710" cy="5209163"/>
              <a:chOff x="1154954" y="979711"/>
              <a:chExt cx="2697710" cy="5209163"/>
            </a:xfrm>
          </p:grpSpPr>
          <p:pic>
            <p:nvPicPr>
              <p:cNvPr id="3" name="Рисунок 2">
                <a:extLst>
                  <a:ext uri="{FF2B5EF4-FFF2-40B4-BE49-F238E27FC236}">
                    <a16:creationId xmlns:a16="http://schemas.microsoft.com/office/drawing/2014/main" id="{94D68CBB-BE36-4785-B861-FF84395849D5}"/>
                  </a:ext>
                </a:extLst>
              </p:cNvPr>
              <p:cNvPicPr>
                <a:picLocks noChangeAspect="1"/>
              </p:cNvPicPr>
              <p:nvPr/>
            </p:nvPicPr>
            <p:blipFill>
              <a:blip r:embed="rId3"/>
              <a:stretch>
                <a:fillRect/>
              </a:stretch>
            </p:blipFill>
            <p:spPr>
              <a:xfrm>
                <a:off x="1154954" y="979711"/>
                <a:ext cx="2697710" cy="2620806"/>
              </a:xfrm>
              <a:prstGeom prst="rect">
                <a:avLst/>
              </a:prstGeom>
            </p:spPr>
          </p:pic>
          <p:pic>
            <p:nvPicPr>
              <p:cNvPr id="13" name="Рисунок 12">
                <a:extLst>
                  <a:ext uri="{FF2B5EF4-FFF2-40B4-BE49-F238E27FC236}">
                    <a16:creationId xmlns:a16="http://schemas.microsoft.com/office/drawing/2014/main" id="{8358C654-7649-4F2A-9A14-87053990BFC5}"/>
                  </a:ext>
                </a:extLst>
              </p:cNvPr>
              <p:cNvPicPr>
                <a:picLocks noChangeAspect="1"/>
              </p:cNvPicPr>
              <p:nvPr/>
            </p:nvPicPr>
            <p:blipFill>
              <a:blip r:embed="rId4"/>
              <a:stretch>
                <a:fillRect/>
              </a:stretch>
            </p:blipFill>
            <p:spPr>
              <a:xfrm>
                <a:off x="1154954" y="3568067"/>
                <a:ext cx="2586771" cy="2620807"/>
              </a:xfrm>
              <a:prstGeom prst="rect">
                <a:avLst/>
              </a:prstGeom>
            </p:spPr>
          </p:pic>
        </p:grpSp>
        <p:pic>
          <p:nvPicPr>
            <p:cNvPr id="27" name="Рисунок 26">
              <a:extLst>
                <a:ext uri="{FF2B5EF4-FFF2-40B4-BE49-F238E27FC236}">
                  <a16:creationId xmlns:a16="http://schemas.microsoft.com/office/drawing/2014/main" id="{674C5B38-D7CD-4263-B4A7-C5F3FE7487D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918933" y="1440943"/>
              <a:ext cx="3333901" cy="2653058"/>
            </a:xfrm>
            <a:prstGeom prst="rect">
              <a:avLst/>
            </a:prstGeom>
          </p:spPr>
        </p:pic>
        <p:pic>
          <p:nvPicPr>
            <p:cNvPr id="28" name="Рисунок 27">
              <a:extLst>
                <a:ext uri="{FF2B5EF4-FFF2-40B4-BE49-F238E27FC236}">
                  <a16:creationId xmlns:a16="http://schemas.microsoft.com/office/drawing/2014/main" id="{253A895A-77DA-4450-8647-31B2C8E00A6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854104" y="4061749"/>
              <a:ext cx="3398730" cy="2704648"/>
            </a:xfrm>
            <a:prstGeom prst="rect">
              <a:avLst/>
            </a:prstGeom>
          </p:spPr>
        </p:pic>
      </p:grpSp>
      <p:grpSp>
        <p:nvGrpSpPr>
          <p:cNvPr id="36" name="Группа 35">
            <a:extLst>
              <a:ext uri="{FF2B5EF4-FFF2-40B4-BE49-F238E27FC236}">
                <a16:creationId xmlns:a16="http://schemas.microsoft.com/office/drawing/2014/main" id="{8064B331-1D8D-4E9C-9919-04A5200719C9}"/>
              </a:ext>
            </a:extLst>
          </p:cNvPr>
          <p:cNvGrpSpPr/>
          <p:nvPr/>
        </p:nvGrpSpPr>
        <p:grpSpPr>
          <a:xfrm>
            <a:off x="6362310" y="1583677"/>
            <a:ext cx="5549430" cy="5073850"/>
            <a:chOff x="6607636" y="1282500"/>
            <a:chExt cx="5549430" cy="5073850"/>
          </a:xfrm>
        </p:grpSpPr>
        <p:pic>
          <p:nvPicPr>
            <p:cNvPr id="18" name="Рисунок 17">
              <a:extLst>
                <a:ext uri="{FF2B5EF4-FFF2-40B4-BE49-F238E27FC236}">
                  <a16:creationId xmlns:a16="http://schemas.microsoft.com/office/drawing/2014/main" id="{2B4FD2C5-C7EA-4DC9-A51F-DA016A5CCB79}"/>
                </a:ext>
              </a:extLst>
            </p:cNvPr>
            <p:cNvPicPr>
              <a:picLocks noChangeAspect="1"/>
            </p:cNvPicPr>
            <p:nvPr/>
          </p:nvPicPr>
          <p:blipFill>
            <a:blip r:embed="rId7"/>
            <a:stretch>
              <a:fillRect/>
            </a:stretch>
          </p:blipFill>
          <p:spPr>
            <a:xfrm>
              <a:off x="6607636" y="3642524"/>
              <a:ext cx="2705773" cy="2713826"/>
            </a:xfrm>
            <a:prstGeom prst="rect">
              <a:avLst/>
            </a:prstGeom>
          </p:spPr>
        </p:pic>
        <p:pic>
          <p:nvPicPr>
            <p:cNvPr id="24" name="Рисунок 23">
              <a:extLst>
                <a:ext uri="{FF2B5EF4-FFF2-40B4-BE49-F238E27FC236}">
                  <a16:creationId xmlns:a16="http://schemas.microsoft.com/office/drawing/2014/main" id="{AB2326EA-86D3-4165-9469-0EFE5D06624B}"/>
                </a:ext>
              </a:extLst>
            </p:cNvPr>
            <p:cNvPicPr>
              <a:picLocks noChangeAspect="1"/>
            </p:cNvPicPr>
            <p:nvPr/>
          </p:nvPicPr>
          <p:blipFill>
            <a:blip r:embed="rId8"/>
            <a:stretch>
              <a:fillRect/>
            </a:stretch>
          </p:blipFill>
          <p:spPr>
            <a:xfrm>
              <a:off x="6628033" y="1282500"/>
              <a:ext cx="2781444" cy="2411326"/>
            </a:xfrm>
            <a:prstGeom prst="rect">
              <a:avLst/>
            </a:prstGeom>
          </p:spPr>
        </p:pic>
        <p:pic>
          <p:nvPicPr>
            <p:cNvPr id="31" name="Рисунок 30">
              <a:extLst>
                <a:ext uri="{FF2B5EF4-FFF2-40B4-BE49-F238E27FC236}">
                  <a16:creationId xmlns:a16="http://schemas.microsoft.com/office/drawing/2014/main" id="{F29863BC-C5ED-47BF-8315-8891ED657AF3}"/>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9275471" y="3669284"/>
              <a:ext cx="2847739" cy="2687066"/>
            </a:xfrm>
            <a:prstGeom prst="rect">
              <a:avLst/>
            </a:prstGeom>
          </p:spPr>
        </p:pic>
        <p:pic>
          <p:nvPicPr>
            <p:cNvPr id="35" name="Рисунок 34">
              <a:extLst>
                <a:ext uri="{FF2B5EF4-FFF2-40B4-BE49-F238E27FC236}">
                  <a16:creationId xmlns:a16="http://schemas.microsoft.com/office/drawing/2014/main" id="{375E12DA-B115-4E8A-9522-52015D6AB491}"/>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9322050" y="1282500"/>
              <a:ext cx="2835016" cy="2446468"/>
            </a:xfrm>
            <a:prstGeom prst="rect">
              <a:avLst/>
            </a:prstGeom>
          </p:spPr>
        </p:pic>
      </p:grpSp>
      <p:sp>
        <p:nvSpPr>
          <p:cNvPr id="37" name="TextBox 36">
            <a:extLst>
              <a:ext uri="{FF2B5EF4-FFF2-40B4-BE49-F238E27FC236}">
                <a16:creationId xmlns:a16="http://schemas.microsoft.com/office/drawing/2014/main" id="{6E34FCB9-CB8B-48BB-BAA8-D5CE89EFC6A8}"/>
              </a:ext>
            </a:extLst>
          </p:cNvPr>
          <p:cNvSpPr txBox="1"/>
          <p:nvPr/>
        </p:nvSpPr>
        <p:spPr>
          <a:xfrm>
            <a:off x="170864" y="1529363"/>
            <a:ext cx="887638" cy="707886"/>
          </a:xfrm>
          <a:prstGeom prst="rect">
            <a:avLst/>
          </a:prstGeom>
          <a:noFill/>
        </p:spPr>
        <p:txBody>
          <a:bodyPr wrap="square" rtlCol="0">
            <a:spAutoFit/>
          </a:bodyPr>
          <a:lstStyle/>
          <a:p>
            <a:r>
              <a:rPr lang="ru-RU" sz="4000" dirty="0">
                <a:solidFill>
                  <a:srgbClr val="FF0000"/>
                </a:solidFill>
                <a:latin typeface="Georgia Pro" panose="02040502050405020303" pitchFamily="18" charset="0"/>
              </a:rPr>
              <a:t>1</a:t>
            </a:r>
          </a:p>
        </p:txBody>
      </p:sp>
      <p:sp>
        <p:nvSpPr>
          <p:cNvPr id="38" name="TextBox 37">
            <a:extLst>
              <a:ext uri="{FF2B5EF4-FFF2-40B4-BE49-F238E27FC236}">
                <a16:creationId xmlns:a16="http://schemas.microsoft.com/office/drawing/2014/main" id="{1616B865-BDE5-4B9A-8B4A-C88B6563EBB8}"/>
              </a:ext>
            </a:extLst>
          </p:cNvPr>
          <p:cNvSpPr txBox="1"/>
          <p:nvPr/>
        </p:nvSpPr>
        <p:spPr>
          <a:xfrm>
            <a:off x="2625529" y="1500661"/>
            <a:ext cx="489748" cy="707886"/>
          </a:xfrm>
          <a:prstGeom prst="rect">
            <a:avLst/>
          </a:prstGeom>
          <a:noFill/>
        </p:spPr>
        <p:txBody>
          <a:bodyPr wrap="square" rtlCol="0">
            <a:spAutoFit/>
          </a:bodyPr>
          <a:lstStyle/>
          <a:p>
            <a:r>
              <a:rPr lang="en-US" sz="4000" dirty="0">
                <a:solidFill>
                  <a:srgbClr val="FF0000"/>
                </a:solidFill>
                <a:latin typeface="Georgia Pro" panose="02040502050405020303" pitchFamily="18" charset="0"/>
              </a:rPr>
              <a:t>2</a:t>
            </a:r>
            <a:endParaRPr lang="ru-RU" sz="4000" dirty="0">
              <a:solidFill>
                <a:srgbClr val="FF0000"/>
              </a:solidFill>
              <a:latin typeface="Georgia Pro" panose="02040502050405020303" pitchFamily="18" charset="0"/>
            </a:endParaRPr>
          </a:p>
        </p:txBody>
      </p:sp>
      <p:sp>
        <p:nvSpPr>
          <p:cNvPr id="39" name="TextBox 38">
            <a:extLst>
              <a:ext uri="{FF2B5EF4-FFF2-40B4-BE49-F238E27FC236}">
                <a16:creationId xmlns:a16="http://schemas.microsoft.com/office/drawing/2014/main" id="{1919D6F7-E25F-4932-8202-ED33224B764B}"/>
              </a:ext>
            </a:extLst>
          </p:cNvPr>
          <p:cNvSpPr txBox="1"/>
          <p:nvPr/>
        </p:nvSpPr>
        <p:spPr>
          <a:xfrm>
            <a:off x="170864" y="4030145"/>
            <a:ext cx="400078" cy="707886"/>
          </a:xfrm>
          <a:prstGeom prst="rect">
            <a:avLst/>
          </a:prstGeom>
          <a:solidFill>
            <a:schemeClr val="bg1"/>
          </a:solidFill>
        </p:spPr>
        <p:txBody>
          <a:bodyPr wrap="square" rtlCol="0">
            <a:spAutoFit/>
          </a:bodyPr>
          <a:lstStyle/>
          <a:p>
            <a:r>
              <a:rPr lang="en-US" sz="4000" dirty="0">
                <a:solidFill>
                  <a:srgbClr val="FF0000"/>
                </a:solidFill>
                <a:latin typeface="Georgia Pro" panose="02040502050405020303" pitchFamily="18" charset="0"/>
              </a:rPr>
              <a:t>3</a:t>
            </a:r>
            <a:endParaRPr lang="ru-RU" sz="4000" dirty="0">
              <a:solidFill>
                <a:srgbClr val="FF0000"/>
              </a:solidFill>
              <a:latin typeface="Georgia Pro" panose="02040502050405020303" pitchFamily="18" charset="0"/>
            </a:endParaRPr>
          </a:p>
        </p:txBody>
      </p:sp>
      <p:sp>
        <p:nvSpPr>
          <p:cNvPr id="40" name="TextBox 39">
            <a:extLst>
              <a:ext uri="{FF2B5EF4-FFF2-40B4-BE49-F238E27FC236}">
                <a16:creationId xmlns:a16="http://schemas.microsoft.com/office/drawing/2014/main" id="{D0674C6E-2CCF-43C8-AC79-5EED336CBFC4}"/>
              </a:ext>
            </a:extLst>
          </p:cNvPr>
          <p:cNvSpPr txBox="1"/>
          <p:nvPr/>
        </p:nvSpPr>
        <p:spPr>
          <a:xfrm>
            <a:off x="2660599" y="3995003"/>
            <a:ext cx="489748" cy="707886"/>
          </a:xfrm>
          <a:prstGeom prst="rect">
            <a:avLst/>
          </a:prstGeom>
          <a:noFill/>
        </p:spPr>
        <p:txBody>
          <a:bodyPr wrap="square" rtlCol="0">
            <a:spAutoFit/>
          </a:bodyPr>
          <a:lstStyle/>
          <a:p>
            <a:r>
              <a:rPr lang="en-US" sz="4000" dirty="0">
                <a:solidFill>
                  <a:srgbClr val="FF0000"/>
                </a:solidFill>
                <a:latin typeface="Georgia Pro" panose="02040502050405020303" pitchFamily="18" charset="0"/>
              </a:rPr>
              <a:t>4</a:t>
            </a:r>
            <a:endParaRPr lang="ru-RU" sz="4000" dirty="0">
              <a:solidFill>
                <a:srgbClr val="FF0000"/>
              </a:solidFill>
              <a:latin typeface="Georgia Pro" panose="02040502050405020303" pitchFamily="18" charset="0"/>
            </a:endParaRPr>
          </a:p>
        </p:txBody>
      </p:sp>
      <p:grpSp>
        <p:nvGrpSpPr>
          <p:cNvPr id="51" name="Группа 50">
            <a:extLst>
              <a:ext uri="{FF2B5EF4-FFF2-40B4-BE49-F238E27FC236}">
                <a16:creationId xmlns:a16="http://schemas.microsoft.com/office/drawing/2014/main" id="{36312A36-5D6D-40DC-9251-2240BE792DE4}"/>
              </a:ext>
            </a:extLst>
          </p:cNvPr>
          <p:cNvGrpSpPr/>
          <p:nvPr/>
        </p:nvGrpSpPr>
        <p:grpSpPr>
          <a:xfrm>
            <a:off x="158103" y="1382212"/>
            <a:ext cx="5680123" cy="5225581"/>
            <a:chOff x="170262" y="1431946"/>
            <a:chExt cx="5680123" cy="5225581"/>
          </a:xfrm>
        </p:grpSpPr>
        <p:grpSp>
          <p:nvGrpSpPr>
            <p:cNvPr id="41" name="Группа 40">
              <a:extLst>
                <a:ext uri="{FF2B5EF4-FFF2-40B4-BE49-F238E27FC236}">
                  <a16:creationId xmlns:a16="http://schemas.microsoft.com/office/drawing/2014/main" id="{45A97F3F-C13B-4397-A28E-45FB430CB4F4}"/>
                </a:ext>
              </a:extLst>
            </p:cNvPr>
            <p:cNvGrpSpPr/>
            <p:nvPr/>
          </p:nvGrpSpPr>
          <p:grpSpPr>
            <a:xfrm>
              <a:off x="170563" y="1610866"/>
              <a:ext cx="5679822" cy="5046661"/>
              <a:chOff x="267333" y="1440943"/>
              <a:chExt cx="5985501" cy="5325454"/>
            </a:xfrm>
          </p:grpSpPr>
          <p:grpSp>
            <p:nvGrpSpPr>
              <p:cNvPr id="42" name="Группа 41">
                <a:extLst>
                  <a:ext uri="{FF2B5EF4-FFF2-40B4-BE49-F238E27FC236}">
                    <a16:creationId xmlns:a16="http://schemas.microsoft.com/office/drawing/2014/main" id="{34F67159-43D3-4604-BE63-E0DC8C59193F}"/>
                  </a:ext>
                </a:extLst>
              </p:cNvPr>
              <p:cNvGrpSpPr/>
              <p:nvPr/>
            </p:nvGrpSpPr>
            <p:grpSpPr>
              <a:xfrm>
                <a:off x="267333" y="1440943"/>
                <a:ext cx="2697710" cy="5209163"/>
                <a:chOff x="1154954" y="979711"/>
                <a:chExt cx="2697710" cy="5209163"/>
              </a:xfrm>
            </p:grpSpPr>
            <p:pic>
              <p:nvPicPr>
                <p:cNvPr id="45" name="Рисунок 44">
                  <a:extLst>
                    <a:ext uri="{FF2B5EF4-FFF2-40B4-BE49-F238E27FC236}">
                      <a16:creationId xmlns:a16="http://schemas.microsoft.com/office/drawing/2014/main" id="{70709F26-990E-40DA-BBD9-57E55E2D4D03}"/>
                    </a:ext>
                  </a:extLst>
                </p:cNvPr>
                <p:cNvPicPr>
                  <a:picLocks noChangeAspect="1"/>
                </p:cNvPicPr>
                <p:nvPr/>
              </p:nvPicPr>
              <p:blipFill>
                <a:blip r:embed="rId3"/>
                <a:stretch>
                  <a:fillRect/>
                </a:stretch>
              </p:blipFill>
              <p:spPr>
                <a:xfrm>
                  <a:off x="1154954" y="979711"/>
                  <a:ext cx="2697710" cy="2620806"/>
                </a:xfrm>
                <a:prstGeom prst="rect">
                  <a:avLst/>
                </a:prstGeom>
              </p:spPr>
            </p:pic>
            <p:pic>
              <p:nvPicPr>
                <p:cNvPr id="46" name="Рисунок 45">
                  <a:extLst>
                    <a:ext uri="{FF2B5EF4-FFF2-40B4-BE49-F238E27FC236}">
                      <a16:creationId xmlns:a16="http://schemas.microsoft.com/office/drawing/2014/main" id="{696D1CC4-F494-41B3-9BA7-F30B8312A5D1}"/>
                    </a:ext>
                  </a:extLst>
                </p:cNvPr>
                <p:cNvPicPr>
                  <a:picLocks noChangeAspect="1"/>
                </p:cNvPicPr>
                <p:nvPr/>
              </p:nvPicPr>
              <p:blipFill>
                <a:blip r:embed="rId4"/>
                <a:stretch>
                  <a:fillRect/>
                </a:stretch>
              </p:blipFill>
              <p:spPr>
                <a:xfrm>
                  <a:off x="1154954" y="3568067"/>
                  <a:ext cx="2586771" cy="2620807"/>
                </a:xfrm>
                <a:prstGeom prst="rect">
                  <a:avLst/>
                </a:prstGeom>
              </p:spPr>
            </p:pic>
          </p:grpSp>
          <p:pic>
            <p:nvPicPr>
              <p:cNvPr id="43" name="Рисунок 42">
                <a:extLst>
                  <a:ext uri="{FF2B5EF4-FFF2-40B4-BE49-F238E27FC236}">
                    <a16:creationId xmlns:a16="http://schemas.microsoft.com/office/drawing/2014/main" id="{79DEF96C-3A36-451A-A6FA-F4B9F574433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918933" y="1440943"/>
                <a:ext cx="3333901" cy="2653058"/>
              </a:xfrm>
              <a:prstGeom prst="rect">
                <a:avLst/>
              </a:prstGeom>
            </p:spPr>
          </p:pic>
          <p:pic>
            <p:nvPicPr>
              <p:cNvPr id="44" name="Рисунок 43">
                <a:extLst>
                  <a:ext uri="{FF2B5EF4-FFF2-40B4-BE49-F238E27FC236}">
                    <a16:creationId xmlns:a16="http://schemas.microsoft.com/office/drawing/2014/main" id="{FEFFC69B-E194-415A-B11C-3DFA951A96B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854104" y="4061749"/>
                <a:ext cx="3398730" cy="2704648"/>
              </a:xfrm>
              <a:prstGeom prst="rect">
                <a:avLst/>
              </a:prstGeom>
            </p:spPr>
          </p:pic>
        </p:grpSp>
        <p:sp>
          <p:nvSpPr>
            <p:cNvPr id="47" name="TextBox 46">
              <a:extLst>
                <a:ext uri="{FF2B5EF4-FFF2-40B4-BE49-F238E27FC236}">
                  <a16:creationId xmlns:a16="http://schemas.microsoft.com/office/drawing/2014/main" id="{6169779A-651E-4141-81BB-4F331B1B72C5}"/>
                </a:ext>
              </a:extLst>
            </p:cNvPr>
            <p:cNvSpPr txBox="1"/>
            <p:nvPr/>
          </p:nvSpPr>
          <p:spPr>
            <a:xfrm>
              <a:off x="170262" y="1452807"/>
              <a:ext cx="887638" cy="707886"/>
            </a:xfrm>
            <a:prstGeom prst="rect">
              <a:avLst/>
            </a:prstGeom>
            <a:noFill/>
          </p:spPr>
          <p:txBody>
            <a:bodyPr wrap="square" rtlCol="0">
              <a:spAutoFit/>
            </a:bodyPr>
            <a:lstStyle/>
            <a:p>
              <a:r>
                <a:rPr lang="ru-RU" sz="4000" dirty="0">
                  <a:solidFill>
                    <a:srgbClr val="FF0000"/>
                  </a:solidFill>
                  <a:latin typeface="Georgia Pro" panose="02040502050405020303" pitchFamily="18" charset="0"/>
                </a:rPr>
                <a:t>1</a:t>
              </a:r>
            </a:p>
          </p:txBody>
        </p:sp>
        <p:sp>
          <p:nvSpPr>
            <p:cNvPr id="48" name="TextBox 47">
              <a:extLst>
                <a:ext uri="{FF2B5EF4-FFF2-40B4-BE49-F238E27FC236}">
                  <a16:creationId xmlns:a16="http://schemas.microsoft.com/office/drawing/2014/main" id="{341820E2-9454-4D25-82A6-645B0B36AA2B}"/>
                </a:ext>
              </a:extLst>
            </p:cNvPr>
            <p:cNvSpPr txBox="1"/>
            <p:nvPr/>
          </p:nvSpPr>
          <p:spPr>
            <a:xfrm>
              <a:off x="2641958" y="1431946"/>
              <a:ext cx="489748" cy="707886"/>
            </a:xfrm>
            <a:prstGeom prst="rect">
              <a:avLst/>
            </a:prstGeom>
            <a:noFill/>
          </p:spPr>
          <p:txBody>
            <a:bodyPr wrap="square" rtlCol="0">
              <a:spAutoFit/>
            </a:bodyPr>
            <a:lstStyle/>
            <a:p>
              <a:r>
                <a:rPr lang="en-US" sz="4000" dirty="0">
                  <a:solidFill>
                    <a:srgbClr val="FF0000"/>
                  </a:solidFill>
                  <a:latin typeface="Georgia Pro" panose="02040502050405020303" pitchFamily="18" charset="0"/>
                </a:rPr>
                <a:t>2</a:t>
              </a:r>
              <a:endParaRPr lang="ru-RU" sz="4000" dirty="0">
                <a:solidFill>
                  <a:srgbClr val="FF0000"/>
                </a:solidFill>
                <a:latin typeface="Georgia Pro" panose="02040502050405020303" pitchFamily="18" charset="0"/>
              </a:endParaRPr>
            </a:p>
          </p:txBody>
        </p:sp>
        <p:sp>
          <p:nvSpPr>
            <p:cNvPr id="49" name="TextBox 48">
              <a:extLst>
                <a:ext uri="{FF2B5EF4-FFF2-40B4-BE49-F238E27FC236}">
                  <a16:creationId xmlns:a16="http://schemas.microsoft.com/office/drawing/2014/main" id="{F4F5216C-A979-42B0-87AD-296CE60BE307}"/>
                </a:ext>
              </a:extLst>
            </p:cNvPr>
            <p:cNvSpPr txBox="1"/>
            <p:nvPr/>
          </p:nvSpPr>
          <p:spPr>
            <a:xfrm>
              <a:off x="170262" y="4030145"/>
              <a:ext cx="400078" cy="707886"/>
            </a:xfrm>
            <a:prstGeom prst="rect">
              <a:avLst/>
            </a:prstGeom>
            <a:solidFill>
              <a:schemeClr val="bg1"/>
            </a:solidFill>
          </p:spPr>
          <p:txBody>
            <a:bodyPr wrap="square" rtlCol="0">
              <a:spAutoFit/>
            </a:bodyPr>
            <a:lstStyle/>
            <a:p>
              <a:r>
                <a:rPr lang="en-US" sz="4000" dirty="0">
                  <a:solidFill>
                    <a:srgbClr val="FF0000"/>
                  </a:solidFill>
                  <a:latin typeface="Georgia Pro" panose="02040502050405020303" pitchFamily="18" charset="0"/>
                </a:rPr>
                <a:t>3</a:t>
              </a:r>
              <a:endParaRPr lang="ru-RU" sz="4000" dirty="0">
                <a:solidFill>
                  <a:srgbClr val="FF0000"/>
                </a:solidFill>
                <a:latin typeface="Georgia Pro" panose="02040502050405020303" pitchFamily="18" charset="0"/>
              </a:endParaRPr>
            </a:p>
          </p:txBody>
        </p:sp>
        <p:sp>
          <p:nvSpPr>
            <p:cNvPr id="50" name="TextBox 49">
              <a:extLst>
                <a:ext uri="{FF2B5EF4-FFF2-40B4-BE49-F238E27FC236}">
                  <a16:creationId xmlns:a16="http://schemas.microsoft.com/office/drawing/2014/main" id="{97B2F87F-09FA-425B-B0CC-FF5FCC2AC7D5}"/>
                </a:ext>
              </a:extLst>
            </p:cNvPr>
            <p:cNvSpPr txBox="1"/>
            <p:nvPr/>
          </p:nvSpPr>
          <p:spPr>
            <a:xfrm>
              <a:off x="2660298" y="3995003"/>
              <a:ext cx="489748" cy="707886"/>
            </a:xfrm>
            <a:prstGeom prst="rect">
              <a:avLst/>
            </a:prstGeom>
            <a:noFill/>
          </p:spPr>
          <p:txBody>
            <a:bodyPr wrap="square" rtlCol="0">
              <a:spAutoFit/>
            </a:bodyPr>
            <a:lstStyle/>
            <a:p>
              <a:r>
                <a:rPr lang="en-US" sz="4000" dirty="0">
                  <a:solidFill>
                    <a:srgbClr val="FF0000"/>
                  </a:solidFill>
                  <a:latin typeface="Georgia Pro" panose="02040502050405020303" pitchFamily="18" charset="0"/>
                </a:rPr>
                <a:t>4</a:t>
              </a:r>
              <a:endParaRPr lang="ru-RU" sz="4000" dirty="0">
                <a:solidFill>
                  <a:srgbClr val="FF0000"/>
                </a:solidFill>
                <a:latin typeface="Georgia Pro" panose="02040502050405020303" pitchFamily="18" charset="0"/>
              </a:endParaRPr>
            </a:p>
          </p:txBody>
        </p:sp>
      </p:grpSp>
      <p:sp>
        <p:nvSpPr>
          <p:cNvPr id="52" name="TextBox 51">
            <a:extLst>
              <a:ext uri="{FF2B5EF4-FFF2-40B4-BE49-F238E27FC236}">
                <a16:creationId xmlns:a16="http://schemas.microsoft.com/office/drawing/2014/main" id="{66542D7F-E00E-4470-8FBD-8FE69948B3BB}"/>
              </a:ext>
            </a:extLst>
          </p:cNvPr>
          <p:cNvSpPr txBox="1"/>
          <p:nvPr/>
        </p:nvSpPr>
        <p:spPr>
          <a:xfrm>
            <a:off x="6329134" y="1357348"/>
            <a:ext cx="976393" cy="707886"/>
          </a:xfrm>
          <a:prstGeom prst="rect">
            <a:avLst/>
          </a:prstGeom>
          <a:noFill/>
        </p:spPr>
        <p:txBody>
          <a:bodyPr wrap="square" rtlCol="0">
            <a:spAutoFit/>
          </a:bodyPr>
          <a:lstStyle/>
          <a:p>
            <a:r>
              <a:rPr lang="ru-RU" sz="4000" dirty="0">
                <a:solidFill>
                  <a:srgbClr val="FF0000"/>
                </a:solidFill>
                <a:latin typeface="Georgia Pro" panose="02040502050405020303" pitchFamily="18" charset="0"/>
              </a:rPr>
              <a:t>1</a:t>
            </a:r>
          </a:p>
        </p:txBody>
      </p:sp>
      <p:sp>
        <p:nvSpPr>
          <p:cNvPr id="53" name="TextBox 52">
            <a:extLst>
              <a:ext uri="{FF2B5EF4-FFF2-40B4-BE49-F238E27FC236}">
                <a16:creationId xmlns:a16="http://schemas.microsoft.com/office/drawing/2014/main" id="{71C2F3FB-FB99-4752-A152-37AAFB7A307C}"/>
              </a:ext>
            </a:extLst>
          </p:cNvPr>
          <p:cNvSpPr txBox="1"/>
          <p:nvPr/>
        </p:nvSpPr>
        <p:spPr>
          <a:xfrm>
            <a:off x="8961038" y="1356809"/>
            <a:ext cx="538718" cy="707886"/>
          </a:xfrm>
          <a:prstGeom prst="rect">
            <a:avLst/>
          </a:prstGeom>
          <a:noFill/>
        </p:spPr>
        <p:txBody>
          <a:bodyPr wrap="square" rtlCol="0">
            <a:spAutoFit/>
          </a:bodyPr>
          <a:lstStyle/>
          <a:p>
            <a:r>
              <a:rPr lang="en-US" sz="4000" dirty="0">
                <a:solidFill>
                  <a:srgbClr val="FF0000"/>
                </a:solidFill>
                <a:latin typeface="Georgia Pro" panose="02040502050405020303" pitchFamily="18" charset="0"/>
              </a:rPr>
              <a:t>2</a:t>
            </a:r>
            <a:endParaRPr lang="ru-RU" sz="4000" dirty="0">
              <a:solidFill>
                <a:srgbClr val="FF0000"/>
              </a:solidFill>
              <a:latin typeface="Georgia Pro" panose="02040502050405020303" pitchFamily="18" charset="0"/>
            </a:endParaRPr>
          </a:p>
        </p:txBody>
      </p:sp>
      <p:sp>
        <p:nvSpPr>
          <p:cNvPr id="55" name="TextBox 54">
            <a:extLst>
              <a:ext uri="{FF2B5EF4-FFF2-40B4-BE49-F238E27FC236}">
                <a16:creationId xmlns:a16="http://schemas.microsoft.com/office/drawing/2014/main" id="{C86ED030-8DCD-4F21-97D7-7F3548090975}"/>
              </a:ext>
            </a:extLst>
          </p:cNvPr>
          <p:cNvSpPr txBox="1"/>
          <p:nvPr/>
        </p:nvSpPr>
        <p:spPr>
          <a:xfrm>
            <a:off x="6416485" y="3945207"/>
            <a:ext cx="440082" cy="707886"/>
          </a:xfrm>
          <a:prstGeom prst="rect">
            <a:avLst/>
          </a:prstGeom>
          <a:solidFill>
            <a:schemeClr val="bg1"/>
          </a:solidFill>
        </p:spPr>
        <p:txBody>
          <a:bodyPr wrap="square" rtlCol="0">
            <a:spAutoFit/>
          </a:bodyPr>
          <a:lstStyle/>
          <a:p>
            <a:r>
              <a:rPr lang="en-US" sz="4000" dirty="0">
                <a:solidFill>
                  <a:srgbClr val="FF0000"/>
                </a:solidFill>
                <a:latin typeface="Georgia Pro" panose="02040502050405020303" pitchFamily="18" charset="0"/>
              </a:rPr>
              <a:t>3</a:t>
            </a:r>
            <a:endParaRPr lang="ru-RU" sz="4000" dirty="0">
              <a:solidFill>
                <a:srgbClr val="FF0000"/>
              </a:solidFill>
              <a:latin typeface="Georgia Pro" panose="02040502050405020303" pitchFamily="18" charset="0"/>
            </a:endParaRPr>
          </a:p>
        </p:txBody>
      </p:sp>
      <p:sp>
        <p:nvSpPr>
          <p:cNvPr id="56" name="TextBox 55">
            <a:extLst>
              <a:ext uri="{FF2B5EF4-FFF2-40B4-BE49-F238E27FC236}">
                <a16:creationId xmlns:a16="http://schemas.microsoft.com/office/drawing/2014/main" id="{B39494D7-564C-463E-8010-54413672FBFB}"/>
              </a:ext>
            </a:extLst>
          </p:cNvPr>
          <p:cNvSpPr txBox="1"/>
          <p:nvPr/>
        </p:nvSpPr>
        <p:spPr>
          <a:xfrm>
            <a:off x="8961038" y="3918654"/>
            <a:ext cx="440082" cy="707886"/>
          </a:xfrm>
          <a:prstGeom prst="rect">
            <a:avLst/>
          </a:prstGeom>
          <a:solidFill>
            <a:schemeClr val="bg1"/>
          </a:solidFill>
        </p:spPr>
        <p:txBody>
          <a:bodyPr wrap="square" rtlCol="0">
            <a:spAutoFit/>
          </a:bodyPr>
          <a:lstStyle/>
          <a:p>
            <a:r>
              <a:rPr lang="en-US" sz="4000" dirty="0">
                <a:solidFill>
                  <a:srgbClr val="FF0000"/>
                </a:solidFill>
                <a:latin typeface="Georgia Pro" panose="02040502050405020303" pitchFamily="18" charset="0"/>
              </a:rPr>
              <a:t>4</a:t>
            </a:r>
            <a:endParaRPr lang="ru-RU" sz="4000" dirty="0">
              <a:solidFill>
                <a:srgbClr val="FF0000"/>
              </a:solidFill>
              <a:latin typeface="Georgia Pro" panose="02040502050405020303" pitchFamily="18" charset="0"/>
            </a:endParaRPr>
          </a:p>
        </p:txBody>
      </p:sp>
      <p:pic>
        <p:nvPicPr>
          <p:cNvPr id="34" name="Рисунок 33">
            <a:extLst>
              <a:ext uri="{FF2B5EF4-FFF2-40B4-BE49-F238E27FC236}">
                <a16:creationId xmlns:a16="http://schemas.microsoft.com/office/drawing/2014/main" id="{F544DFAC-0222-4EFA-8365-7D0C25518910}"/>
              </a:ext>
            </a:extLst>
          </p:cNvPr>
          <p:cNvPicPr>
            <a:picLocks noChangeAspect="1"/>
          </p:cNvPicPr>
          <p:nvPr/>
        </p:nvPicPr>
        <p:blipFill>
          <a:blip r:embed="rId11"/>
          <a:stretch>
            <a:fillRect/>
          </a:stretch>
        </p:blipFill>
        <p:spPr>
          <a:xfrm>
            <a:off x="11349872" y="0"/>
            <a:ext cx="842127" cy="839763"/>
          </a:xfrm>
          <a:prstGeom prst="rect">
            <a:avLst/>
          </a:prstGeom>
        </p:spPr>
      </p:pic>
    </p:spTree>
    <p:extLst>
      <p:ext uri="{BB962C8B-B14F-4D97-AF65-F5344CB8AC3E}">
        <p14:creationId xmlns:p14="http://schemas.microsoft.com/office/powerpoint/2010/main" val="818147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Объект 16">
            <a:extLst>
              <a:ext uri="{FF2B5EF4-FFF2-40B4-BE49-F238E27FC236}">
                <a16:creationId xmlns:a16="http://schemas.microsoft.com/office/drawing/2014/main" id="{7A098486-03FE-48A7-93C0-56CD4BF0B253}"/>
              </a:ext>
            </a:extLst>
          </p:cNvPr>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8555167" y="136667"/>
            <a:ext cx="1814382" cy="1726921"/>
          </a:xfrm>
        </p:spPr>
      </p:pic>
      <p:sp>
        <p:nvSpPr>
          <p:cNvPr id="2" name="Заголовок 1">
            <a:extLst>
              <a:ext uri="{FF2B5EF4-FFF2-40B4-BE49-F238E27FC236}">
                <a16:creationId xmlns:a16="http://schemas.microsoft.com/office/drawing/2014/main" id="{E28A557E-56B2-429C-84D5-A948E8DFF771}"/>
              </a:ext>
            </a:extLst>
          </p:cNvPr>
          <p:cNvSpPr>
            <a:spLocks noGrp="1"/>
          </p:cNvSpPr>
          <p:nvPr>
            <p:ph type="title"/>
          </p:nvPr>
        </p:nvSpPr>
        <p:spPr>
          <a:xfrm>
            <a:off x="1267609" y="39992"/>
            <a:ext cx="9656781" cy="382391"/>
          </a:xfrm>
        </p:spPr>
        <p:txBody>
          <a:bodyPr>
            <a:normAutofit/>
          </a:bodyPr>
          <a:lstStyle/>
          <a:p>
            <a:pPr algn="ctr"/>
            <a:r>
              <a:rPr lang="en-US" sz="2000" dirty="0">
                <a:solidFill>
                  <a:srgbClr val="0033CC"/>
                </a:solidFill>
                <a:latin typeface="Georgia Pro" panose="02040502050405020303" pitchFamily="18" charset="0"/>
              </a:rPr>
              <a:t>Sample preparation technique</a:t>
            </a:r>
            <a:endParaRPr lang="ru-RU" sz="2000" dirty="0">
              <a:solidFill>
                <a:srgbClr val="0033CC"/>
              </a:solidFill>
              <a:latin typeface="Georgia Pro" panose="02040502050405020303" pitchFamily="18" charset="0"/>
            </a:endParaRPr>
          </a:p>
        </p:txBody>
      </p:sp>
      <p:pic>
        <p:nvPicPr>
          <p:cNvPr id="23" name="Рисунок 22">
            <a:extLst>
              <a:ext uri="{FF2B5EF4-FFF2-40B4-BE49-F238E27FC236}">
                <a16:creationId xmlns:a16="http://schemas.microsoft.com/office/drawing/2014/main" id="{C498DD7E-522E-4F54-AD7E-77C1BC36755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521704" y="1793549"/>
            <a:ext cx="1806170" cy="1823596"/>
          </a:xfrm>
          <a:prstGeom prst="rect">
            <a:avLst/>
          </a:prstGeom>
        </p:spPr>
      </p:pic>
      <p:sp>
        <p:nvSpPr>
          <p:cNvPr id="13" name="Заголовок 1">
            <a:extLst>
              <a:ext uri="{FF2B5EF4-FFF2-40B4-BE49-F238E27FC236}">
                <a16:creationId xmlns:a16="http://schemas.microsoft.com/office/drawing/2014/main" id="{29E2FBBA-EC48-46C7-BF00-235D2D511A6B}"/>
              </a:ext>
            </a:extLst>
          </p:cNvPr>
          <p:cNvSpPr txBox="1">
            <a:spLocks/>
          </p:cNvSpPr>
          <p:nvPr/>
        </p:nvSpPr>
        <p:spPr>
          <a:xfrm>
            <a:off x="1078399" y="572045"/>
            <a:ext cx="7227618" cy="100901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indent="449580" algn="just">
              <a:lnSpc>
                <a:spcPct val="107000"/>
              </a:lnSpc>
              <a:spcAft>
                <a:spcPts val="800"/>
              </a:spcAft>
            </a:pPr>
            <a:r>
              <a:rPr lang="en-US" sz="1200" b="1"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STEP 1</a:t>
            </a:r>
            <a:r>
              <a:rPr lang="ru-RU" sz="1200" b="1" dirty="0">
                <a:latin typeface="Georgia Pro" panose="02040502050405020303" pitchFamily="18" charset="0"/>
                <a:ea typeface="Calibri" panose="020F0502020204030204" pitchFamily="34" charset="0"/>
                <a:cs typeface="Times New Roman" panose="02020603050405020304" pitchFamily="18" charset="0"/>
              </a:rPr>
              <a:t>: </a:t>
            </a:r>
            <a:r>
              <a:rPr lang="ru-RU" sz="1200" dirty="0">
                <a:latin typeface="Georgia Pro" panose="02040502050405020303" pitchFamily="18" charset="0"/>
                <a:ea typeface="Calibri" panose="020F0502020204030204" pitchFamily="34" charset="0"/>
                <a:cs typeface="Times New Roman" panose="02020603050405020304" pitchFamily="18" charset="0"/>
              </a:rPr>
              <a:t>С</a:t>
            </a:r>
            <a:r>
              <a:rPr lang="en-US" sz="1200" dirty="0" err="1">
                <a:latin typeface="Georgia Pro" panose="02040502050405020303" pitchFamily="18" charset="0"/>
                <a:ea typeface="Calibri" panose="020F0502020204030204" pitchFamily="34" charset="0"/>
                <a:cs typeface="Times New Roman" panose="02020603050405020304" pitchFamily="18" charset="0"/>
              </a:rPr>
              <a:t>ubic</a:t>
            </a:r>
            <a:r>
              <a:rPr lang="en-US" sz="1200" dirty="0">
                <a:latin typeface="Georgia Pro" panose="02040502050405020303" pitchFamily="18" charset="0"/>
                <a:ea typeface="Calibri" panose="020F0502020204030204" pitchFamily="34" charset="0"/>
                <a:cs typeface="Times New Roman" panose="02020603050405020304" pitchFamily="18" charset="0"/>
              </a:rPr>
              <a:t> </a:t>
            </a:r>
            <a:r>
              <a:rPr lang="en-US" sz="1200"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P72/4</a:t>
            </a:r>
            <a:r>
              <a:rPr lang="ru-RU" sz="1200" dirty="0">
                <a:latin typeface="Georgia Pro" panose="02040502050405020303" pitchFamily="18" charset="0"/>
                <a:ea typeface="Calibri" panose="020F0502020204030204" pitchFamily="34" charset="0"/>
                <a:cs typeface="Times New Roman" panose="02020603050405020304" pitchFamily="18" charset="0"/>
              </a:rPr>
              <a:t> </a:t>
            </a:r>
            <a:r>
              <a:rPr lang="en-US" sz="1200" dirty="0">
                <a:latin typeface="Georgia Pro" panose="02040502050405020303" pitchFamily="18" charset="0"/>
                <a:ea typeface="Calibri" panose="020F0502020204030204" pitchFamily="34" charset="0"/>
                <a:cs typeface="Times New Roman" panose="02020603050405020304" pitchFamily="18" charset="0"/>
              </a:rPr>
              <a:t>basalt samples with an edge face of 1 cm</a:t>
            </a:r>
            <a:r>
              <a:rPr lang="ru-RU" sz="1200" dirty="0">
                <a:latin typeface="Georgia Pro" panose="02040502050405020303" pitchFamily="18" charset="0"/>
                <a:ea typeface="Calibri" panose="020F0502020204030204" pitchFamily="34" charset="0"/>
                <a:cs typeface="Times New Roman" panose="02020603050405020304" pitchFamily="18" charset="0"/>
              </a:rPr>
              <a:t> </a:t>
            </a:r>
            <a:r>
              <a:rPr lang="en-US" sz="1200" dirty="0">
                <a:latin typeface="Georgia Pro" panose="02040502050405020303" pitchFamily="18" charset="0"/>
                <a:ea typeface="Calibri" panose="020F0502020204030204" pitchFamily="34" charset="0"/>
                <a:cs typeface="Times New Roman" panose="02020603050405020304" pitchFamily="18" charset="0"/>
              </a:rPr>
              <a:t>were demagnetized by temperature(</a:t>
            </a:r>
            <a:r>
              <a:rPr lang="en-US" sz="1200" i="1" dirty="0">
                <a:latin typeface="Georgia Pro" panose="02040502050405020303" pitchFamily="18" charset="0"/>
                <a:ea typeface="Calibri" panose="020F0502020204030204" pitchFamily="34" charset="0"/>
                <a:cs typeface="Times New Roman" panose="02020603050405020304" pitchFamily="18" charset="0"/>
              </a:rPr>
              <a:t>TD</a:t>
            </a:r>
            <a:r>
              <a:rPr lang="en-US" sz="1200" dirty="0">
                <a:latin typeface="Georgia Pro" panose="02040502050405020303" pitchFamily="18" charset="0"/>
                <a:ea typeface="Calibri" panose="020F0502020204030204" pitchFamily="34" charset="0"/>
                <a:cs typeface="Times New Roman" panose="02020603050405020304" pitchFamily="18" charset="0"/>
              </a:rPr>
              <a:t>) when heated in an argon atmosphere up to </a:t>
            </a:r>
            <a:r>
              <a:rPr lang="en-US" sz="1200"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400°C</a:t>
            </a:r>
            <a:r>
              <a:rPr lang="en-US" sz="1200" dirty="0">
                <a:latin typeface="Georgia Pro" panose="02040502050405020303" pitchFamily="18" charset="0"/>
                <a:ea typeface="Calibri" panose="020F0502020204030204" pitchFamily="34" charset="0"/>
                <a:cs typeface="Times New Roman" panose="02020603050405020304" pitchFamily="18" charset="0"/>
              </a:rPr>
              <a:t>. After which, all</a:t>
            </a:r>
            <a:r>
              <a:rPr lang="ru-RU" sz="1200" dirty="0">
                <a:latin typeface="Georgia Pro" panose="02040502050405020303" pitchFamily="18" charset="0"/>
                <a:ea typeface="Calibri" panose="020F0502020204030204" pitchFamily="34" charset="0"/>
                <a:cs typeface="Times New Roman" panose="02020603050405020304" pitchFamily="18" charset="0"/>
              </a:rPr>
              <a:t> </a:t>
            </a:r>
            <a:r>
              <a:rPr lang="en-US" sz="1200" dirty="0">
                <a:latin typeface="Georgia Pro" panose="02040502050405020303" pitchFamily="18" charset="0"/>
                <a:ea typeface="Calibri" panose="020F0502020204030204" pitchFamily="34" charset="0"/>
                <a:cs typeface="Times New Roman" panose="02020603050405020304" pitchFamily="18" charset="0"/>
              </a:rPr>
              <a:t>heated sample were</a:t>
            </a:r>
            <a:r>
              <a:rPr lang="ru-RU" sz="1200" dirty="0">
                <a:latin typeface="Georgia Pro" panose="02040502050405020303" pitchFamily="18" charset="0"/>
                <a:ea typeface="Calibri" panose="020F0502020204030204" pitchFamily="34" charset="0"/>
                <a:cs typeface="Times New Roman" panose="02020603050405020304" pitchFamily="18" charset="0"/>
              </a:rPr>
              <a:t> </a:t>
            </a:r>
            <a:r>
              <a:rPr lang="en-US" sz="1200" dirty="0">
                <a:latin typeface="Georgia Pro" panose="02040502050405020303" pitchFamily="18" charset="0"/>
                <a:ea typeface="Calibri" panose="020F0502020204030204" pitchFamily="34" charset="0"/>
                <a:cs typeface="Times New Roman" panose="02020603050405020304" pitchFamily="18" charset="0"/>
              </a:rPr>
              <a:t>additionally demagnetized by an alternating magnetic field</a:t>
            </a:r>
            <a:r>
              <a:rPr lang="ru-RU" sz="1200" dirty="0">
                <a:latin typeface="Georgia Pro" panose="02040502050405020303" pitchFamily="18" charset="0"/>
                <a:ea typeface="Calibri" panose="020F0502020204030204" pitchFamily="34" charset="0"/>
                <a:cs typeface="Times New Roman" panose="02020603050405020304" pitchFamily="18" charset="0"/>
              </a:rPr>
              <a:t>(</a:t>
            </a:r>
            <a:r>
              <a:rPr lang="en-US" sz="1200" i="1" dirty="0">
                <a:latin typeface="Georgia Pro" panose="02040502050405020303" pitchFamily="18" charset="0"/>
                <a:ea typeface="Calibri" panose="020F0502020204030204" pitchFamily="34" charset="0"/>
                <a:cs typeface="Times New Roman" panose="02020603050405020304" pitchFamily="18" charset="0"/>
              </a:rPr>
              <a:t>AFD</a:t>
            </a:r>
            <a:r>
              <a:rPr lang="en-US" sz="1200" dirty="0">
                <a:latin typeface="Georgia Pro" panose="02040502050405020303" pitchFamily="18" charset="0"/>
                <a:ea typeface="Calibri" panose="020F0502020204030204" pitchFamily="34" charset="0"/>
                <a:cs typeface="Times New Roman" panose="02020603050405020304" pitchFamily="18" charset="0"/>
              </a:rPr>
              <a:t>)</a:t>
            </a:r>
          </a:p>
        </p:txBody>
      </p:sp>
      <p:sp>
        <p:nvSpPr>
          <p:cNvPr id="14" name="Заголовок 1">
            <a:extLst>
              <a:ext uri="{FF2B5EF4-FFF2-40B4-BE49-F238E27FC236}">
                <a16:creationId xmlns:a16="http://schemas.microsoft.com/office/drawing/2014/main" id="{01311B58-3973-4B1E-AE2F-B4B366735621}"/>
              </a:ext>
            </a:extLst>
          </p:cNvPr>
          <p:cNvSpPr txBox="1">
            <a:spLocks/>
          </p:cNvSpPr>
          <p:nvPr/>
        </p:nvSpPr>
        <p:spPr>
          <a:xfrm>
            <a:off x="1057280" y="2068101"/>
            <a:ext cx="7269856" cy="100901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indent="449580" algn="just">
              <a:lnSpc>
                <a:spcPct val="107000"/>
              </a:lnSpc>
              <a:spcAft>
                <a:spcPts val="800"/>
              </a:spcAft>
            </a:pPr>
            <a:r>
              <a:rPr lang="en-US" sz="1200" b="1"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STEP 2</a:t>
            </a:r>
            <a:r>
              <a:rPr lang="ru-RU" sz="1200" b="1" dirty="0">
                <a:latin typeface="Georgia Pro" panose="02040502050405020303" pitchFamily="18" charset="0"/>
                <a:ea typeface="Calibri" panose="020F0502020204030204" pitchFamily="34" charset="0"/>
                <a:cs typeface="Times New Roman" panose="02020603050405020304" pitchFamily="18" charset="0"/>
              </a:rPr>
              <a:t>: </a:t>
            </a:r>
            <a:r>
              <a:rPr lang="en-US" sz="1200" dirty="0">
                <a:latin typeface="Georgia Pro" panose="02040502050405020303" pitchFamily="18" charset="0"/>
                <a:ea typeface="Calibri" panose="020F0502020204030204" pitchFamily="34" charset="0"/>
                <a:cs typeface="Times New Roman" panose="02020603050405020304" pitchFamily="18" charset="0"/>
              </a:rPr>
              <a:t>Demagnetized samples were reheated to </a:t>
            </a:r>
            <a:r>
              <a:rPr lang="en-US" sz="1200"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400°C</a:t>
            </a:r>
            <a:r>
              <a:rPr lang="en-US" sz="1200" dirty="0">
                <a:latin typeface="Georgia Pro" panose="02040502050405020303" pitchFamily="18" charset="0"/>
                <a:ea typeface="Calibri" panose="020F0502020204030204" pitchFamily="34" charset="0"/>
                <a:cs typeface="Times New Roman" panose="02020603050405020304" pitchFamily="18" charset="0"/>
              </a:rPr>
              <a:t> in an argon atmosphere and cooled in a magnetic field with an induction of 50 µT</a:t>
            </a:r>
            <a:r>
              <a:rPr lang="ru-RU" sz="1200" dirty="0">
                <a:latin typeface="Georgia Pro" panose="02040502050405020303" pitchFamily="18" charset="0"/>
                <a:ea typeface="Calibri" panose="020F0502020204030204" pitchFamily="34" charset="0"/>
                <a:cs typeface="Times New Roman" panose="02020603050405020304" pitchFamily="18" charset="0"/>
              </a:rPr>
              <a:t> </a:t>
            </a:r>
            <a:r>
              <a:rPr lang="en-US" sz="1200" dirty="0">
                <a:latin typeface="Georgia Pro" panose="02040502050405020303" pitchFamily="18" charset="0"/>
                <a:ea typeface="Calibri" panose="020F0502020204030204" pitchFamily="34" charset="0"/>
                <a:cs typeface="Times New Roman" panose="02020603050405020304" pitchFamily="18" charset="0"/>
              </a:rPr>
              <a:t>to room temperature</a:t>
            </a:r>
            <a:r>
              <a:rPr lang="ru-RU" sz="1200" dirty="0">
                <a:latin typeface="Georgia Pro" panose="02040502050405020303" pitchFamily="18" charset="0"/>
                <a:ea typeface="Calibri" panose="020F0502020204030204" pitchFamily="34" charset="0"/>
                <a:cs typeface="Times New Roman" panose="02020603050405020304" pitchFamily="18" charset="0"/>
              </a:rPr>
              <a:t>. </a:t>
            </a:r>
            <a:r>
              <a:rPr lang="en-US" sz="1200" dirty="0">
                <a:latin typeface="Georgia Pro" panose="02040502050405020303" pitchFamily="18" charset="0"/>
                <a:ea typeface="Calibri" panose="020F0502020204030204" pitchFamily="34" charset="0"/>
                <a:cs typeface="Times New Roman" panose="02020603050405020304" pitchFamily="18" charset="0"/>
              </a:rPr>
              <a:t>The direction of the magnetizing field co-directed with the Z axis in the sample coordinate system</a:t>
            </a:r>
          </a:p>
        </p:txBody>
      </p:sp>
      <p:sp>
        <p:nvSpPr>
          <p:cNvPr id="15" name="Заголовок 1">
            <a:extLst>
              <a:ext uri="{FF2B5EF4-FFF2-40B4-BE49-F238E27FC236}">
                <a16:creationId xmlns:a16="http://schemas.microsoft.com/office/drawing/2014/main" id="{504A7485-9E91-4DA5-A582-A88B38759A21}"/>
              </a:ext>
            </a:extLst>
          </p:cNvPr>
          <p:cNvSpPr txBox="1">
            <a:spLocks/>
          </p:cNvSpPr>
          <p:nvPr/>
        </p:nvSpPr>
        <p:spPr>
          <a:xfrm>
            <a:off x="1036161" y="3890487"/>
            <a:ext cx="7269856" cy="100901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indent="449580" algn="just">
              <a:lnSpc>
                <a:spcPct val="107000"/>
              </a:lnSpc>
              <a:spcAft>
                <a:spcPts val="800"/>
              </a:spcAft>
            </a:pPr>
            <a:r>
              <a:rPr lang="en-US" sz="1200" b="1"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STEP 3</a:t>
            </a:r>
            <a:r>
              <a:rPr lang="ru-RU" sz="1200" b="1" dirty="0">
                <a:latin typeface="Georgia Pro" panose="02040502050405020303" pitchFamily="18" charset="0"/>
                <a:ea typeface="Calibri" panose="020F0502020204030204" pitchFamily="34" charset="0"/>
                <a:cs typeface="Times New Roman" panose="02020603050405020304" pitchFamily="18" charset="0"/>
              </a:rPr>
              <a:t>: </a:t>
            </a:r>
            <a:r>
              <a:rPr lang="en-US" sz="1200" dirty="0">
                <a:latin typeface="Georgia Pro" panose="02040502050405020303" pitchFamily="18" charset="0"/>
                <a:ea typeface="Calibri" panose="020F0502020204030204" pitchFamily="34" charset="0"/>
                <a:cs typeface="Times New Roman" panose="02020603050405020304" pitchFamily="18" charset="0"/>
              </a:rPr>
              <a:t>Then again, samples were reheated to the reaction temperature </a:t>
            </a:r>
            <a:r>
              <a:rPr lang="en-US" sz="1200" i="1"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T</a:t>
            </a:r>
            <a:r>
              <a:rPr lang="en-US" sz="1200" baseline="-25000"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an </a:t>
            </a:r>
            <a:r>
              <a:rPr lang="en-US" sz="1200"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=260 °C</a:t>
            </a:r>
            <a:r>
              <a:rPr lang="en-US" sz="1200" dirty="0">
                <a:latin typeface="Georgia Pro" panose="02040502050405020303" pitchFamily="18" charset="0"/>
                <a:ea typeface="Calibri" panose="020F0502020204030204" pitchFamily="34" charset="0"/>
                <a:cs typeface="Times New Roman" panose="02020603050405020304" pitchFamily="18" charset="0"/>
              </a:rPr>
              <a:t> and cooled at B=0. Thus the original laboratory paleomagnetic signal was enclosed in a magnetization with blocking T=260-400C</a:t>
            </a:r>
          </a:p>
        </p:txBody>
      </p:sp>
      <p:pic>
        <p:nvPicPr>
          <p:cNvPr id="16" name="Рисунок 15">
            <a:extLst>
              <a:ext uri="{FF2B5EF4-FFF2-40B4-BE49-F238E27FC236}">
                <a16:creationId xmlns:a16="http://schemas.microsoft.com/office/drawing/2014/main" id="{C16D48FF-7EAC-40EC-BBC8-589C2F84736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500508" y="3881512"/>
            <a:ext cx="1806170" cy="1823596"/>
          </a:xfrm>
          <a:prstGeom prst="rect">
            <a:avLst/>
          </a:prstGeom>
        </p:spPr>
      </p:pic>
      <p:sp>
        <p:nvSpPr>
          <p:cNvPr id="9" name="Заголовок 1">
            <a:extLst>
              <a:ext uri="{FF2B5EF4-FFF2-40B4-BE49-F238E27FC236}">
                <a16:creationId xmlns:a16="http://schemas.microsoft.com/office/drawing/2014/main" id="{E7BC234D-EE9D-4583-B72E-AF9B6A641FC2}"/>
              </a:ext>
            </a:extLst>
          </p:cNvPr>
          <p:cNvSpPr txBox="1">
            <a:spLocks/>
          </p:cNvSpPr>
          <p:nvPr/>
        </p:nvSpPr>
        <p:spPr>
          <a:xfrm>
            <a:off x="1078399" y="5124735"/>
            <a:ext cx="7269856" cy="100901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indent="449580" algn="just">
              <a:lnSpc>
                <a:spcPct val="107000"/>
              </a:lnSpc>
              <a:spcAft>
                <a:spcPts val="800"/>
              </a:spcAft>
            </a:pPr>
            <a:r>
              <a:rPr lang="en-US" sz="1200" dirty="0">
                <a:latin typeface="Georgia Pro" panose="02040502050405020303" pitchFamily="18" charset="0"/>
                <a:ea typeface="Calibri" panose="020F0502020204030204" pitchFamily="34" charset="0"/>
                <a:cs typeface="Times New Roman" panose="02020603050405020304" pitchFamily="18" charset="0"/>
              </a:rPr>
              <a:t>Now we have the initial paleomagnetic signal enclosed in a range of blocking temperatures from 260 to 400C. This magnetization is our laboratory initial magnetic state</a:t>
            </a:r>
          </a:p>
        </p:txBody>
      </p:sp>
      <p:sp>
        <p:nvSpPr>
          <p:cNvPr id="6" name="Номер слайда 5">
            <a:extLst>
              <a:ext uri="{FF2B5EF4-FFF2-40B4-BE49-F238E27FC236}">
                <a16:creationId xmlns:a16="http://schemas.microsoft.com/office/drawing/2014/main" id="{1FB68D6D-B1B2-40AA-8F13-390DE2B39DFC}"/>
              </a:ext>
            </a:extLst>
          </p:cNvPr>
          <p:cNvSpPr>
            <a:spLocks noGrp="1"/>
          </p:cNvSpPr>
          <p:nvPr>
            <p:ph type="sldNum" sz="quarter" idx="12"/>
          </p:nvPr>
        </p:nvSpPr>
        <p:spPr/>
        <p:txBody>
          <a:bodyPr/>
          <a:lstStyle/>
          <a:p>
            <a:fld id="{C1EC140F-C8BE-4972-B9ED-58425DFBACEE}" type="slidenum">
              <a:rPr lang="ru-RU" smtClean="0"/>
              <a:t>7</a:t>
            </a:fld>
            <a:endParaRPr lang="ru-RU"/>
          </a:p>
        </p:txBody>
      </p:sp>
      <p:sp>
        <p:nvSpPr>
          <p:cNvPr id="3" name="Стрелка: вниз 2">
            <a:extLst>
              <a:ext uri="{FF2B5EF4-FFF2-40B4-BE49-F238E27FC236}">
                <a16:creationId xmlns:a16="http://schemas.microsoft.com/office/drawing/2014/main" id="{FDDF762C-2E76-428C-A704-1B9D489C6524}"/>
              </a:ext>
            </a:extLst>
          </p:cNvPr>
          <p:cNvSpPr/>
          <p:nvPr/>
        </p:nvSpPr>
        <p:spPr>
          <a:xfrm>
            <a:off x="4816358" y="1698163"/>
            <a:ext cx="444662" cy="597952"/>
          </a:xfrm>
          <a:prstGeom prst="downArrow">
            <a:avLst/>
          </a:prstGeom>
          <a:solidFill>
            <a:srgbClr val="00B0F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трелка: вниз 17">
            <a:extLst>
              <a:ext uri="{FF2B5EF4-FFF2-40B4-BE49-F238E27FC236}">
                <a16:creationId xmlns:a16="http://schemas.microsoft.com/office/drawing/2014/main" id="{3C9A80A6-F860-4662-80B4-1D637CFC5920}"/>
              </a:ext>
            </a:extLst>
          </p:cNvPr>
          <p:cNvSpPr/>
          <p:nvPr/>
        </p:nvSpPr>
        <p:spPr>
          <a:xfrm>
            <a:off x="4816358" y="3283560"/>
            <a:ext cx="444662" cy="597952"/>
          </a:xfrm>
          <a:prstGeom prst="downArrow">
            <a:avLst/>
          </a:prstGeom>
          <a:solidFill>
            <a:srgbClr val="00B0F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трелка: вниз 18">
            <a:extLst>
              <a:ext uri="{FF2B5EF4-FFF2-40B4-BE49-F238E27FC236}">
                <a16:creationId xmlns:a16="http://schemas.microsoft.com/office/drawing/2014/main" id="{6367FD59-C1EC-4921-856C-45B706ECB0DB}"/>
              </a:ext>
            </a:extLst>
          </p:cNvPr>
          <p:cNvSpPr/>
          <p:nvPr/>
        </p:nvSpPr>
        <p:spPr>
          <a:xfrm>
            <a:off x="4816358" y="4908476"/>
            <a:ext cx="444662" cy="597952"/>
          </a:xfrm>
          <a:prstGeom prst="downArrow">
            <a:avLst/>
          </a:prstGeom>
          <a:solidFill>
            <a:srgbClr val="00B0F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 name="Рисунок 19">
            <a:extLst>
              <a:ext uri="{FF2B5EF4-FFF2-40B4-BE49-F238E27FC236}">
                <a16:creationId xmlns:a16="http://schemas.microsoft.com/office/drawing/2014/main" id="{4A56D539-70BA-4FDD-82D1-7499C79212A5}"/>
              </a:ext>
            </a:extLst>
          </p:cNvPr>
          <p:cNvPicPr>
            <a:picLocks noChangeAspect="1"/>
          </p:cNvPicPr>
          <p:nvPr/>
        </p:nvPicPr>
        <p:blipFill>
          <a:blip r:embed="rId5"/>
          <a:stretch>
            <a:fillRect/>
          </a:stretch>
        </p:blipFill>
        <p:spPr>
          <a:xfrm>
            <a:off x="11349872" y="0"/>
            <a:ext cx="842127" cy="839763"/>
          </a:xfrm>
          <a:prstGeom prst="rect">
            <a:avLst/>
          </a:prstGeom>
        </p:spPr>
      </p:pic>
    </p:spTree>
    <p:extLst>
      <p:ext uri="{BB962C8B-B14F-4D97-AF65-F5344CB8AC3E}">
        <p14:creationId xmlns:p14="http://schemas.microsoft.com/office/powerpoint/2010/main" val="251202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9" grpId="0"/>
      <p:bldP spid="3"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28A557E-56B2-429C-84D5-A948E8DFF771}"/>
              </a:ext>
            </a:extLst>
          </p:cNvPr>
          <p:cNvSpPr>
            <a:spLocks noGrp="1"/>
          </p:cNvSpPr>
          <p:nvPr>
            <p:ph type="title"/>
          </p:nvPr>
        </p:nvSpPr>
        <p:spPr>
          <a:xfrm>
            <a:off x="1386142" y="125518"/>
            <a:ext cx="9656781" cy="382391"/>
          </a:xfrm>
        </p:spPr>
        <p:txBody>
          <a:bodyPr>
            <a:normAutofit/>
          </a:bodyPr>
          <a:lstStyle/>
          <a:p>
            <a:pPr algn="ctr"/>
            <a:r>
              <a:rPr lang="en-US" sz="2000" dirty="0">
                <a:solidFill>
                  <a:srgbClr val="0033CC"/>
                </a:solidFill>
                <a:latin typeface="Georgia Pro" panose="02040502050405020303" pitchFamily="18" charset="0"/>
              </a:rPr>
              <a:t>Annealing experiments</a:t>
            </a:r>
            <a:endParaRPr lang="ru-RU" sz="2000" dirty="0">
              <a:solidFill>
                <a:srgbClr val="0033CC"/>
              </a:solidFill>
              <a:latin typeface="Georgia Pro" panose="02040502050405020303" pitchFamily="18" charset="0"/>
            </a:endParaRPr>
          </a:p>
        </p:txBody>
      </p:sp>
      <p:cxnSp>
        <p:nvCxnSpPr>
          <p:cNvPr id="25" name="Прямая со стрелкой 24">
            <a:extLst>
              <a:ext uri="{FF2B5EF4-FFF2-40B4-BE49-F238E27FC236}">
                <a16:creationId xmlns:a16="http://schemas.microsoft.com/office/drawing/2014/main" id="{9338680E-83A6-4C5B-A196-4F8A11F265D4}"/>
              </a:ext>
            </a:extLst>
          </p:cNvPr>
          <p:cNvCxnSpPr>
            <a:cxnSpLocks/>
          </p:cNvCxnSpPr>
          <p:nvPr/>
        </p:nvCxnSpPr>
        <p:spPr>
          <a:xfrm flipH="1">
            <a:off x="3620426" y="3327400"/>
            <a:ext cx="778007" cy="460225"/>
          </a:xfrm>
          <a:prstGeom prst="straightConnector1">
            <a:avLst/>
          </a:prstGeom>
          <a:ln w="50800">
            <a:tailEnd type="triangle"/>
          </a:ln>
        </p:spPr>
        <p:style>
          <a:lnRef idx="3">
            <a:schemeClr val="dk1"/>
          </a:lnRef>
          <a:fillRef idx="0">
            <a:schemeClr val="dk1"/>
          </a:fillRef>
          <a:effectRef idx="2">
            <a:schemeClr val="dk1"/>
          </a:effectRef>
          <a:fontRef idx="minor">
            <a:schemeClr val="tx1"/>
          </a:fontRef>
        </p:style>
      </p:cxnSp>
      <p:cxnSp>
        <p:nvCxnSpPr>
          <p:cNvPr id="30" name="Прямая со стрелкой 29">
            <a:extLst>
              <a:ext uri="{FF2B5EF4-FFF2-40B4-BE49-F238E27FC236}">
                <a16:creationId xmlns:a16="http://schemas.microsoft.com/office/drawing/2014/main" id="{7D24EFD5-C013-4EFB-A857-F01146215EE2}"/>
              </a:ext>
            </a:extLst>
          </p:cNvPr>
          <p:cNvCxnSpPr>
            <a:cxnSpLocks/>
          </p:cNvCxnSpPr>
          <p:nvPr/>
        </p:nvCxnSpPr>
        <p:spPr>
          <a:xfrm flipH="1">
            <a:off x="6214533" y="3382433"/>
            <a:ext cx="3378" cy="545449"/>
          </a:xfrm>
          <a:prstGeom prst="straightConnector1">
            <a:avLst/>
          </a:prstGeom>
          <a:ln w="50800">
            <a:tailEnd type="triangle"/>
          </a:ln>
        </p:spPr>
        <p:style>
          <a:lnRef idx="3">
            <a:schemeClr val="dk1"/>
          </a:lnRef>
          <a:fillRef idx="0">
            <a:schemeClr val="dk1"/>
          </a:fillRef>
          <a:effectRef idx="2">
            <a:schemeClr val="dk1"/>
          </a:effectRef>
          <a:fontRef idx="minor">
            <a:schemeClr val="tx1"/>
          </a:fontRef>
        </p:style>
      </p:cxnSp>
      <p:sp>
        <p:nvSpPr>
          <p:cNvPr id="12" name="Заголовок 1">
            <a:extLst>
              <a:ext uri="{FF2B5EF4-FFF2-40B4-BE49-F238E27FC236}">
                <a16:creationId xmlns:a16="http://schemas.microsoft.com/office/drawing/2014/main" id="{D2D405CA-6CF2-42D2-9E9E-DC34BC154B80}"/>
              </a:ext>
            </a:extLst>
          </p:cNvPr>
          <p:cNvSpPr txBox="1">
            <a:spLocks/>
          </p:cNvSpPr>
          <p:nvPr/>
        </p:nvSpPr>
        <p:spPr>
          <a:xfrm>
            <a:off x="-406401" y="199403"/>
            <a:ext cx="5355167" cy="24845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indent="449580" algn="l">
              <a:lnSpc>
                <a:spcPct val="107000"/>
              </a:lnSpc>
              <a:spcAft>
                <a:spcPts val="800"/>
              </a:spcAft>
            </a:pPr>
            <a:r>
              <a:rPr lang="en-US" sz="1200" b="1"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Experimental conditions</a:t>
            </a:r>
            <a:endParaRPr lang="ru-RU" sz="1200" b="1" dirty="0">
              <a:solidFill>
                <a:srgbClr val="0033CC"/>
              </a:solidFill>
              <a:latin typeface="Georgia Pro" panose="02040502050405020303" pitchFamily="18" charset="0"/>
              <a:ea typeface="Calibri" panose="020F0502020204030204" pitchFamily="34" charset="0"/>
              <a:cs typeface="Times New Roman" panose="02020603050405020304" pitchFamily="18" charset="0"/>
            </a:endParaRPr>
          </a:p>
          <a:p>
            <a:pPr indent="449580" algn="l">
              <a:lnSpc>
                <a:spcPct val="107000"/>
              </a:lnSpc>
              <a:spcAft>
                <a:spcPts val="800"/>
              </a:spcAft>
            </a:pPr>
            <a:r>
              <a:rPr lang="en-US" sz="1200" dirty="0">
                <a:latin typeface="Georgia Pro" panose="02040502050405020303" pitchFamily="18" charset="0"/>
                <a:ea typeface="Calibri" panose="020F0502020204030204" pitchFamily="34" charset="0"/>
                <a:cs typeface="Times New Roman" panose="02020603050405020304" pitchFamily="18" charset="0"/>
              </a:rPr>
              <a:t>- Annealing temperature: </a:t>
            </a:r>
            <a:r>
              <a:rPr lang="en-US" sz="1200" i="1"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T</a:t>
            </a:r>
            <a:r>
              <a:rPr lang="en-US" sz="1200" baseline="-25000"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an</a:t>
            </a:r>
            <a:r>
              <a:rPr lang="en-US" sz="1200"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=260 °C</a:t>
            </a:r>
          </a:p>
          <a:p>
            <a:pPr indent="449580" algn="l">
              <a:lnSpc>
                <a:spcPct val="107000"/>
              </a:lnSpc>
              <a:spcAft>
                <a:spcPts val="800"/>
              </a:spcAft>
            </a:pPr>
            <a:r>
              <a:rPr lang="en-US" sz="1200" dirty="0">
                <a:latin typeface="Georgia Pro" panose="02040502050405020303" pitchFamily="18" charset="0"/>
                <a:ea typeface="Calibri" panose="020F0502020204030204" pitchFamily="34" charset="0"/>
                <a:cs typeface="Times New Roman" panose="02020603050405020304" pitchFamily="18" charset="0"/>
              </a:rPr>
              <a:t>- Annealing time: </a:t>
            </a:r>
            <a:r>
              <a:rPr lang="en-US" sz="1200" i="1"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t</a:t>
            </a:r>
            <a:r>
              <a:rPr lang="en-US" sz="1200"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=12.5</a:t>
            </a:r>
            <a:r>
              <a:rPr lang="en-US" sz="1200" dirty="0">
                <a:latin typeface="Georgia Pro" panose="02040502050405020303" pitchFamily="18" charset="0"/>
                <a:ea typeface="Calibri" panose="020F0502020204030204" pitchFamily="34" charset="0"/>
                <a:cs typeface="Times New Roman" panose="02020603050405020304" pitchFamily="18" charset="0"/>
              </a:rPr>
              <a:t>, </a:t>
            </a:r>
            <a:r>
              <a:rPr lang="en-US" sz="1200"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100</a:t>
            </a:r>
            <a:r>
              <a:rPr lang="en-US" sz="1200" dirty="0">
                <a:latin typeface="Georgia Pro" panose="02040502050405020303" pitchFamily="18" charset="0"/>
                <a:ea typeface="Calibri" panose="020F0502020204030204" pitchFamily="34" charset="0"/>
                <a:cs typeface="Times New Roman" panose="02020603050405020304" pitchFamily="18" charset="0"/>
              </a:rPr>
              <a:t>, </a:t>
            </a:r>
            <a:r>
              <a:rPr lang="en-US" sz="1200"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400 </a:t>
            </a:r>
            <a:r>
              <a:rPr lang="en-US" sz="1200" dirty="0">
                <a:latin typeface="Georgia Pro" panose="02040502050405020303" pitchFamily="18" charset="0"/>
                <a:ea typeface="Calibri" panose="020F0502020204030204" pitchFamily="34" charset="0"/>
                <a:cs typeface="Times New Roman" panose="02020603050405020304" pitchFamily="18" charset="0"/>
              </a:rPr>
              <a:t>and </a:t>
            </a:r>
            <a:r>
              <a:rPr lang="en-US" sz="1200"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1300</a:t>
            </a:r>
            <a:r>
              <a:rPr lang="en-US" sz="1200" dirty="0">
                <a:latin typeface="Georgia Pro" panose="02040502050405020303" pitchFamily="18" charset="0"/>
                <a:ea typeface="Calibri" panose="020F0502020204030204" pitchFamily="34" charset="0"/>
                <a:cs typeface="Times New Roman" panose="02020603050405020304" pitchFamily="18" charset="0"/>
              </a:rPr>
              <a:t> hours</a:t>
            </a:r>
          </a:p>
          <a:p>
            <a:pPr indent="449580" algn="l">
              <a:lnSpc>
                <a:spcPct val="107000"/>
              </a:lnSpc>
              <a:spcAft>
                <a:spcPts val="800"/>
              </a:spcAft>
            </a:pPr>
            <a:r>
              <a:rPr lang="en-US" sz="1200" dirty="0">
                <a:latin typeface="Georgia Pro" panose="02040502050405020303" pitchFamily="18" charset="0"/>
                <a:ea typeface="Calibri" panose="020F0502020204030204" pitchFamily="34" charset="0"/>
                <a:cs typeface="Times New Roman" panose="02020603050405020304" pitchFamily="18" charset="0"/>
              </a:rPr>
              <a:t>- Magnetic field induction creating TRM: </a:t>
            </a:r>
            <a:r>
              <a:rPr lang="en-US" sz="1200" i="1"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B</a:t>
            </a:r>
            <a:r>
              <a:rPr lang="en-US" sz="1200" baseline="-25000"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TRM</a:t>
            </a:r>
            <a:r>
              <a:rPr lang="en-US" sz="1200"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=50 µT</a:t>
            </a:r>
          </a:p>
          <a:p>
            <a:pPr indent="449580" algn="l">
              <a:lnSpc>
                <a:spcPct val="107000"/>
              </a:lnSpc>
              <a:spcAft>
                <a:spcPts val="800"/>
              </a:spcAft>
            </a:pPr>
            <a:r>
              <a:rPr lang="en-US" sz="1200" dirty="0">
                <a:latin typeface="Georgia Pro" panose="02040502050405020303" pitchFamily="18" charset="0"/>
                <a:ea typeface="Calibri" panose="020F0502020204030204" pitchFamily="34" charset="0"/>
                <a:cs typeface="Times New Roman" panose="02020603050405020304" pitchFamily="18" charset="0"/>
              </a:rPr>
              <a:t>- Magnetic field induction during annealing: </a:t>
            </a:r>
            <a:r>
              <a:rPr lang="en-US" sz="1200" i="1"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B</a:t>
            </a:r>
            <a:r>
              <a:rPr lang="en-US" sz="1200" baseline="-25000"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an</a:t>
            </a:r>
            <a:r>
              <a:rPr lang="en-US" sz="1200"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=50 µT</a:t>
            </a:r>
          </a:p>
        </p:txBody>
      </p:sp>
      <p:pic>
        <p:nvPicPr>
          <p:cNvPr id="16" name="Рисунок 15">
            <a:extLst>
              <a:ext uri="{FF2B5EF4-FFF2-40B4-BE49-F238E27FC236}">
                <a16:creationId xmlns:a16="http://schemas.microsoft.com/office/drawing/2014/main" id="{C16D48FF-7EAC-40EC-BBC8-589C2F84736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40617" y="1170749"/>
            <a:ext cx="2147830" cy="2168553"/>
          </a:xfrm>
          <a:prstGeom prst="rect">
            <a:avLst/>
          </a:prstGeom>
        </p:spPr>
      </p:pic>
      <p:grpSp>
        <p:nvGrpSpPr>
          <p:cNvPr id="33" name="Группа 32">
            <a:extLst>
              <a:ext uri="{FF2B5EF4-FFF2-40B4-BE49-F238E27FC236}">
                <a16:creationId xmlns:a16="http://schemas.microsoft.com/office/drawing/2014/main" id="{5E1E7A4F-513E-4BAC-B0E7-E4164702AC4E}"/>
              </a:ext>
            </a:extLst>
          </p:cNvPr>
          <p:cNvGrpSpPr/>
          <p:nvPr/>
        </p:nvGrpSpPr>
        <p:grpSpPr>
          <a:xfrm>
            <a:off x="-176841" y="4054997"/>
            <a:ext cx="4252383" cy="2440183"/>
            <a:chOff x="-162024" y="4100065"/>
            <a:chExt cx="4252383" cy="2440183"/>
          </a:xfrm>
        </p:grpSpPr>
        <p:pic>
          <p:nvPicPr>
            <p:cNvPr id="21" name="Рисунок 20">
              <a:extLst>
                <a:ext uri="{FF2B5EF4-FFF2-40B4-BE49-F238E27FC236}">
                  <a16:creationId xmlns:a16="http://schemas.microsoft.com/office/drawing/2014/main" id="{606BAE46-D5A9-43A2-86B5-942A77C1AA2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63906" y="4100065"/>
              <a:ext cx="2017961" cy="1868715"/>
            </a:xfrm>
            <a:prstGeom prst="rect">
              <a:avLst/>
            </a:prstGeom>
          </p:spPr>
        </p:pic>
        <p:sp>
          <p:nvSpPr>
            <p:cNvPr id="20" name="Заголовок 1">
              <a:extLst>
                <a:ext uri="{FF2B5EF4-FFF2-40B4-BE49-F238E27FC236}">
                  <a16:creationId xmlns:a16="http://schemas.microsoft.com/office/drawing/2014/main" id="{56F9A271-96C7-4543-9D89-79FFDF1F245B}"/>
                </a:ext>
              </a:extLst>
            </p:cNvPr>
            <p:cNvSpPr txBox="1">
              <a:spLocks/>
            </p:cNvSpPr>
            <p:nvPr/>
          </p:nvSpPr>
          <p:spPr>
            <a:xfrm>
              <a:off x="-162024" y="6028451"/>
              <a:ext cx="4252383" cy="51179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indent="449580">
                <a:lnSpc>
                  <a:spcPct val="107000"/>
                </a:lnSpc>
                <a:spcAft>
                  <a:spcPts val="800"/>
                </a:spcAft>
              </a:pPr>
              <a:r>
                <a:rPr lang="en-US" sz="1200" dirty="0">
                  <a:latin typeface="Georgia Pro" panose="02040502050405020303" pitchFamily="18" charset="0"/>
                  <a:ea typeface="Calibri" panose="020F0502020204030204" pitchFamily="34" charset="0"/>
                  <a:cs typeface="Times New Roman" panose="02020603050405020304" pitchFamily="18" charset="0"/>
                </a:rPr>
                <a:t>For some samples, the direction of the magnetic field </a:t>
              </a:r>
              <a:r>
                <a:rPr lang="en-US" sz="1200" i="1"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B</a:t>
              </a:r>
              <a:r>
                <a:rPr lang="en-US" sz="1200" baseline="-25000"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an</a:t>
              </a:r>
              <a:r>
                <a:rPr lang="en-US" sz="1200" dirty="0">
                  <a:latin typeface="Georgia Pro" panose="02040502050405020303" pitchFamily="18" charset="0"/>
                  <a:ea typeface="Calibri" panose="020F0502020204030204" pitchFamily="34" charset="0"/>
                  <a:cs typeface="Times New Roman" panose="02020603050405020304" pitchFamily="18" charset="0"/>
                </a:rPr>
                <a:t> was directed </a:t>
              </a:r>
              <a:r>
                <a:rPr lang="en-US" sz="1200"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perpendicular</a:t>
              </a:r>
              <a:r>
                <a:rPr lang="ru-RU" sz="1200"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a:t>
              </a:r>
              <a:r>
                <a:rPr lang="en-US" sz="1200" dirty="0">
                  <a:latin typeface="Georgia Pro" panose="02040502050405020303" pitchFamily="18" charset="0"/>
                  <a:ea typeface="Calibri" panose="020F0502020204030204" pitchFamily="34" charset="0"/>
                  <a:cs typeface="Times New Roman" panose="02020603050405020304" pitchFamily="18" charset="0"/>
                </a:rPr>
                <a:t> to </a:t>
              </a:r>
              <a:r>
                <a:rPr lang="en-US" sz="1200" i="1"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TRM</a:t>
              </a:r>
              <a:r>
                <a:rPr lang="en-US" sz="1200" i="1" dirty="0">
                  <a:latin typeface="Georgia Pro" panose="02040502050405020303" pitchFamily="18" charset="0"/>
                  <a:ea typeface="Calibri" panose="020F0502020204030204" pitchFamily="34" charset="0"/>
                  <a:cs typeface="Times New Roman" panose="02020603050405020304" pitchFamily="18" charset="0"/>
                </a:rPr>
                <a:t> </a:t>
              </a:r>
              <a:r>
                <a:rPr lang="en-US" sz="1200" dirty="0">
                  <a:latin typeface="Georgia Pro" panose="02040502050405020303" pitchFamily="18" charset="0"/>
                  <a:ea typeface="Calibri" panose="020F0502020204030204" pitchFamily="34" charset="0"/>
                  <a:cs typeface="Times New Roman" panose="02020603050405020304" pitchFamily="18" charset="0"/>
                </a:rPr>
                <a:t>along the </a:t>
              </a:r>
              <a:r>
                <a:rPr lang="en-US" sz="1200" i="1" dirty="0">
                  <a:latin typeface="Georgia Pro" panose="02040502050405020303" pitchFamily="18" charset="0"/>
                  <a:ea typeface="Calibri" panose="020F0502020204030204" pitchFamily="34" charset="0"/>
                  <a:cs typeface="Times New Roman" panose="02020603050405020304" pitchFamily="18" charset="0"/>
                </a:rPr>
                <a:t>Ox </a:t>
              </a:r>
              <a:r>
                <a:rPr lang="en-US" sz="1200" dirty="0">
                  <a:latin typeface="Georgia Pro" panose="02040502050405020303" pitchFamily="18" charset="0"/>
                  <a:ea typeface="Calibri" panose="020F0502020204030204" pitchFamily="34" charset="0"/>
                  <a:cs typeface="Times New Roman" panose="02020603050405020304" pitchFamily="18" charset="0"/>
                </a:rPr>
                <a:t>axis.</a:t>
              </a:r>
            </a:p>
          </p:txBody>
        </p:sp>
      </p:grpSp>
      <p:grpSp>
        <p:nvGrpSpPr>
          <p:cNvPr id="32" name="Группа 31">
            <a:extLst>
              <a:ext uri="{FF2B5EF4-FFF2-40B4-BE49-F238E27FC236}">
                <a16:creationId xmlns:a16="http://schemas.microsoft.com/office/drawing/2014/main" id="{F1E82977-7EE9-463D-8317-C6842120DFAA}"/>
              </a:ext>
            </a:extLst>
          </p:cNvPr>
          <p:cNvGrpSpPr/>
          <p:nvPr/>
        </p:nvGrpSpPr>
        <p:grpSpPr>
          <a:xfrm>
            <a:off x="4095749" y="4063306"/>
            <a:ext cx="4237566" cy="2431874"/>
            <a:chOff x="4071522" y="4156440"/>
            <a:chExt cx="4237566" cy="2431874"/>
          </a:xfrm>
        </p:grpSpPr>
        <p:pic>
          <p:nvPicPr>
            <p:cNvPr id="19" name="Рисунок 18">
              <a:extLst>
                <a:ext uri="{FF2B5EF4-FFF2-40B4-BE49-F238E27FC236}">
                  <a16:creationId xmlns:a16="http://schemas.microsoft.com/office/drawing/2014/main" id="{25CC2739-3B91-4B87-8BEA-EA31313BCC4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265867" y="4156440"/>
              <a:ext cx="1959219" cy="1940402"/>
            </a:xfrm>
            <a:prstGeom prst="rect">
              <a:avLst/>
            </a:prstGeom>
          </p:spPr>
        </p:pic>
        <p:sp>
          <p:nvSpPr>
            <p:cNvPr id="22" name="Заголовок 1">
              <a:extLst>
                <a:ext uri="{FF2B5EF4-FFF2-40B4-BE49-F238E27FC236}">
                  <a16:creationId xmlns:a16="http://schemas.microsoft.com/office/drawing/2014/main" id="{F18EB10D-C5F4-4BD8-9400-32C91F2D570F}"/>
                </a:ext>
              </a:extLst>
            </p:cNvPr>
            <p:cNvSpPr txBox="1">
              <a:spLocks/>
            </p:cNvSpPr>
            <p:nvPr/>
          </p:nvSpPr>
          <p:spPr>
            <a:xfrm>
              <a:off x="4071522" y="6156513"/>
              <a:ext cx="4237566" cy="431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indent="449580">
                <a:lnSpc>
                  <a:spcPct val="107000"/>
                </a:lnSpc>
                <a:spcAft>
                  <a:spcPts val="800"/>
                </a:spcAft>
              </a:pPr>
              <a:r>
                <a:rPr lang="en-US" sz="1200" dirty="0">
                  <a:latin typeface="Georgia Pro" panose="02040502050405020303" pitchFamily="18" charset="0"/>
                  <a:ea typeface="Calibri" panose="020F0502020204030204" pitchFamily="34" charset="0"/>
                  <a:cs typeface="Times New Roman" panose="02020603050405020304" pitchFamily="18" charset="0"/>
                </a:rPr>
                <a:t>For another samples, the direction of the magnetizing field </a:t>
              </a:r>
              <a:r>
                <a:rPr lang="en-US" sz="1200" i="1"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B</a:t>
              </a:r>
              <a:r>
                <a:rPr lang="en-US" sz="1200" baseline="-25000"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an</a:t>
              </a:r>
              <a:r>
                <a:rPr lang="en-US" sz="1200" dirty="0">
                  <a:latin typeface="Georgia Pro" panose="02040502050405020303" pitchFamily="18" charset="0"/>
                  <a:ea typeface="Calibri" panose="020F0502020204030204" pitchFamily="34" charset="0"/>
                  <a:cs typeface="Times New Roman" panose="02020603050405020304" pitchFamily="18" charset="0"/>
                </a:rPr>
                <a:t> was </a:t>
              </a:r>
              <a:r>
                <a:rPr lang="en-US" sz="1200"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co-directed</a:t>
              </a:r>
              <a:r>
                <a:rPr lang="ru-RU" sz="1200"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a:t>
              </a:r>
              <a:r>
                <a:rPr lang="en-US" sz="1200"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 </a:t>
              </a:r>
              <a:r>
                <a:rPr lang="en-US" sz="1200" dirty="0">
                  <a:latin typeface="Georgia Pro" panose="02040502050405020303" pitchFamily="18" charset="0"/>
                  <a:ea typeface="Calibri" panose="020F0502020204030204" pitchFamily="34" charset="0"/>
                  <a:cs typeface="Times New Roman" panose="02020603050405020304" pitchFamily="18" charset="0"/>
                </a:rPr>
                <a:t>with </a:t>
              </a:r>
              <a:r>
                <a:rPr lang="en-US" sz="1200" i="1"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TRM</a:t>
              </a:r>
              <a:r>
                <a:rPr lang="en-US" sz="1200" dirty="0">
                  <a:latin typeface="Georgia Pro" panose="02040502050405020303" pitchFamily="18" charset="0"/>
                  <a:ea typeface="Calibri" panose="020F0502020204030204" pitchFamily="34" charset="0"/>
                  <a:cs typeface="Times New Roman" panose="02020603050405020304" pitchFamily="18" charset="0"/>
                </a:rPr>
                <a:t> along the </a:t>
              </a:r>
              <a:r>
                <a:rPr lang="en-US" sz="1200" i="1"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Oz</a:t>
              </a:r>
              <a:r>
                <a:rPr lang="en-US" sz="1200" dirty="0">
                  <a:latin typeface="Georgia Pro" panose="02040502050405020303" pitchFamily="18" charset="0"/>
                  <a:ea typeface="Calibri" panose="020F0502020204030204" pitchFamily="34" charset="0"/>
                  <a:cs typeface="Times New Roman" panose="02020603050405020304" pitchFamily="18" charset="0"/>
                </a:rPr>
                <a:t> axis </a:t>
              </a:r>
            </a:p>
          </p:txBody>
        </p:sp>
      </p:grpSp>
      <p:cxnSp>
        <p:nvCxnSpPr>
          <p:cNvPr id="27" name="Прямая со стрелкой 26">
            <a:extLst>
              <a:ext uri="{FF2B5EF4-FFF2-40B4-BE49-F238E27FC236}">
                <a16:creationId xmlns:a16="http://schemas.microsoft.com/office/drawing/2014/main" id="{41648E95-8C04-4A7F-B7B7-A3DB52A9B4F0}"/>
              </a:ext>
            </a:extLst>
          </p:cNvPr>
          <p:cNvCxnSpPr>
            <a:cxnSpLocks/>
          </p:cNvCxnSpPr>
          <p:nvPr/>
        </p:nvCxnSpPr>
        <p:spPr>
          <a:xfrm>
            <a:off x="8051221" y="3327400"/>
            <a:ext cx="821266" cy="423253"/>
          </a:xfrm>
          <a:prstGeom prst="straightConnector1">
            <a:avLst/>
          </a:prstGeom>
          <a:ln w="50800">
            <a:tailEnd type="triangle"/>
          </a:ln>
        </p:spPr>
        <p:style>
          <a:lnRef idx="3">
            <a:schemeClr val="dk1"/>
          </a:lnRef>
          <a:fillRef idx="0">
            <a:schemeClr val="dk1"/>
          </a:fillRef>
          <a:effectRef idx="2">
            <a:schemeClr val="dk1"/>
          </a:effectRef>
          <a:fontRef idx="minor">
            <a:schemeClr val="tx1"/>
          </a:fontRef>
        </p:style>
      </p:cxnSp>
      <p:grpSp>
        <p:nvGrpSpPr>
          <p:cNvPr id="29" name="Группа 28">
            <a:extLst>
              <a:ext uri="{FF2B5EF4-FFF2-40B4-BE49-F238E27FC236}">
                <a16:creationId xmlns:a16="http://schemas.microsoft.com/office/drawing/2014/main" id="{858AF026-FA19-4733-A619-EEE5831A8E84}"/>
              </a:ext>
            </a:extLst>
          </p:cNvPr>
          <p:cNvGrpSpPr/>
          <p:nvPr/>
        </p:nvGrpSpPr>
        <p:grpSpPr>
          <a:xfrm>
            <a:off x="8333315" y="4063306"/>
            <a:ext cx="3661832" cy="2431874"/>
            <a:chOff x="8226627" y="4118339"/>
            <a:chExt cx="3661832" cy="2431874"/>
          </a:xfrm>
        </p:grpSpPr>
        <p:pic>
          <p:nvPicPr>
            <p:cNvPr id="24" name="Рисунок 23">
              <a:extLst>
                <a:ext uri="{FF2B5EF4-FFF2-40B4-BE49-F238E27FC236}">
                  <a16:creationId xmlns:a16="http://schemas.microsoft.com/office/drawing/2014/main" id="{7B2D8F47-1E84-412D-BFF6-9810C5730D1E}"/>
                </a:ext>
              </a:extLst>
            </p:cNvPr>
            <p:cNvPicPr>
              <a:picLocks noChangeAspect="1"/>
            </p:cNvPicPr>
            <p:nvPr/>
          </p:nvPicPr>
          <p:blipFill>
            <a:blip r:embed="rId6"/>
            <a:stretch>
              <a:fillRect/>
            </a:stretch>
          </p:blipFill>
          <p:spPr>
            <a:xfrm>
              <a:off x="9279467" y="4118339"/>
              <a:ext cx="1940403" cy="1940403"/>
            </a:xfrm>
            <a:prstGeom prst="rect">
              <a:avLst/>
            </a:prstGeom>
          </p:spPr>
        </p:pic>
        <p:sp>
          <p:nvSpPr>
            <p:cNvPr id="31" name="Заголовок 1">
              <a:extLst>
                <a:ext uri="{FF2B5EF4-FFF2-40B4-BE49-F238E27FC236}">
                  <a16:creationId xmlns:a16="http://schemas.microsoft.com/office/drawing/2014/main" id="{5E104643-A289-489D-8216-51696A8185E7}"/>
                </a:ext>
              </a:extLst>
            </p:cNvPr>
            <p:cNvSpPr txBox="1">
              <a:spLocks/>
            </p:cNvSpPr>
            <p:nvPr/>
          </p:nvSpPr>
          <p:spPr>
            <a:xfrm>
              <a:off x="8226627" y="6118412"/>
              <a:ext cx="3661832" cy="431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indent="449580">
                <a:lnSpc>
                  <a:spcPct val="107000"/>
                </a:lnSpc>
                <a:spcAft>
                  <a:spcPts val="800"/>
                </a:spcAft>
              </a:pPr>
              <a:r>
                <a:rPr lang="en-US" sz="1200" dirty="0">
                  <a:latin typeface="Georgia Pro" panose="02040502050405020303" pitchFamily="18" charset="0"/>
                  <a:ea typeface="Calibri" panose="020F0502020204030204" pitchFamily="34" charset="0"/>
                  <a:cs typeface="Times New Roman" panose="02020603050405020304" pitchFamily="18" charset="0"/>
                </a:rPr>
                <a:t>Third group of samples were annealed with magnetic field induction </a:t>
              </a:r>
              <a:r>
                <a:rPr lang="en-US" sz="1200" i="1"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B</a:t>
              </a:r>
              <a:r>
                <a:rPr lang="en-US" sz="1200" baseline="-25000"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an</a:t>
              </a:r>
              <a:r>
                <a:rPr lang="en-US" sz="1200"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=0 µT</a:t>
              </a:r>
            </a:p>
          </p:txBody>
        </p:sp>
      </p:grpSp>
      <p:sp>
        <p:nvSpPr>
          <p:cNvPr id="40" name="Номер слайда 39">
            <a:extLst>
              <a:ext uri="{FF2B5EF4-FFF2-40B4-BE49-F238E27FC236}">
                <a16:creationId xmlns:a16="http://schemas.microsoft.com/office/drawing/2014/main" id="{5D25B98A-6AA4-4771-B06B-E1FA78BC07B6}"/>
              </a:ext>
            </a:extLst>
          </p:cNvPr>
          <p:cNvSpPr>
            <a:spLocks noGrp="1"/>
          </p:cNvSpPr>
          <p:nvPr>
            <p:ph type="sldNum" sz="quarter" idx="12"/>
          </p:nvPr>
        </p:nvSpPr>
        <p:spPr/>
        <p:txBody>
          <a:bodyPr/>
          <a:lstStyle/>
          <a:p>
            <a:fld id="{C1EC140F-C8BE-4972-B9ED-58425DFBACEE}" type="slidenum">
              <a:rPr lang="ru-RU" smtClean="0"/>
              <a:t>8</a:t>
            </a:fld>
            <a:endParaRPr lang="ru-RU"/>
          </a:p>
        </p:txBody>
      </p:sp>
      <p:pic>
        <p:nvPicPr>
          <p:cNvPr id="18" name="Рисунок 17">
            <a:extLst>
              <a:ext uri="{FF2B5EF4-FFF2-40B4-BE49-F238E27FC236}">
                <a16:creationId xmlns:a16="http://schemas.microsoft.com/office/drawing/2014/main" id="{EC9D5671-183B-4C78-A96A-C301AB68C7EB}"/>
              </a:ext>
            </a:extLst>
          </p:cNvPr>
          <p:cNvPicPr>
            <a:picLocks noChangeAspect="1"/>
          </p:cNvPicPr>
          <p:nvPr/>
        </p:nvPicPr>
        <p:blipFill>
          <a:blip r:embed="rId7"/>
          <a:stretch>
            <a:fillRect/>
          </a:stretch>
        </p:blipFill>
        <p:spPr>
          <a:xfrm>
            <a:off x="11349872" y="0"/>
            <a:ext cx="842127" cy="839763"/>
          </a:xfrm>
          <a:prstGeom prst="rect">
            <a:avLst/>
          </a:prstGeom>
        </p:spPr>
      </p:pic>
    </p:spTree>
    <p:extLst>
      <p:ext uri="{BB962C8B-B14F-4D97-AF65-F5344CB8AC3E}">
        <p14:creationId xmlns:p14="http://schemas.microsoft.com/office/powerpoint/2010/main" val="2929499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a:extLst>
              <a:ext uri="{FF2B5EF4-FFF2-40B4-BE49-F238E27FC236}">
                <a16:creationId xmlns:a16="http://schemas.microsoft.com/office/drawing/2014/main" id="{A20E2E33-C124-4805-9E4D-E20A87EBF316}"/>
              </a:ext>
            </a:extLst>
          </p:cNvPr>
          <p:cNvSpPr>
            <a:spLocks noGrp="1"/>
          </p:cNvSpPr>
          <p:nvPr>
            <p:ph type="sldNum" sz="quarter" idx="12"/>
          </p:nvPr>
        </p:nvSpPr>
        <p:spPr/>
        <p:txBody>
          <a:bodyPr/>
          <a:lstStyle/>
          <a:p>
            <a:fld id="{C1EC140F-C8BE-4972-B9ED-58425DFBACEE}" type="slidenum">
              <a:rPr lang="ru-RU" smtClean="0"/>
              <a:t>9</a:t>
            </a:fld>
            <a:endParaRPr lang="ru-RU"/>
          </a:p>
        </p:txBody>
      </p:sp>
      <p:sp>
        <p:nvSpPr>
          <p:cNvPr id="10" name="Заголовок 1">
            <a:extLst>
              <a:ext uri="{FF2B5EF4-FFF2-40B4-BE49-F238E27FC236}">
                <a16:creationId xmlns:a16="http://schemas.microsoft.com/office/drawing/2014/main" id="{F92E104D-305E-4B04-B33E-544998B71547}"/>
              </a:ext>
            </a:extLst>
          </p:cNvPr>
          <p:cNvSpPr txBox="1">
            <a:spLocks/>
          </p:cNvSpPr>
          <p:nvPr/>
        </p:nvSpPr>
        <p:spPr>
          <a:xfrm>
            <a:off x="734896" y="51515"/>
            <a:ext cx="10028371" cy="9790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0033CC"/>
                </a:solidFill>
                <a:latin typeface="Georgia Pro" panose="02040502050405020303" pitchFamily="18" charset="0"/>
              </a:rPr>
              <a:t>Phase and structural characteristics after annealing at </a:t>
            </a:r>
            <a:r>
              <a:rPr lang="en-US" sz="2000" i="1"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T</a:t>
            </a:r>
            <a:r>
              <a:rPr lang="en-US" sz="2000" baseline="-25000"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an</a:t>
            </a:r>
            <a:r>
              <a:rPr lang="en-US" sz="2000"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=260 °C</a:t>
            </a:r>
            <a:r>
              <a:rPr lang="ru-RU" sz="2000"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 </a:t>
            </a:r>
            <a:r>
              <a:rPr lang="en-US" sz="2000"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in</a:t>
            </a:r>
            <a:r>
              <a:rPr lang="ru-RU" sz="2000"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 </a:t>
            </a:r>
            <a:r>
              <a:rPr lang="en-US" sz="2000"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air for a time </a:t>
            </a:r>
            <a:endParaRPr lang="ru-RU" sz="2000" dirty="0">
              <a:solidFill>
                <a:srgbClr val="0033CC"/>
              </a:solidFill>
              <a:latin typeface="Georgia Pro" panose="02040502050405020303" pitchFamily="18" charset="0"/>
              <a:ea typeface="Calibri" panose="020F0502020204030204" pitchFamily="34" charset="0"/>
              <a:cs typeface="Times New Roman" panose="02020603050405020304" pitchFamily="18" charset="0"/>
            </a:endParaRPr>
          </a:p>
          <a:p>
            <a:pPr algn="ctr"/>
            <a:r>
              <a:rPr lang="en-US" sz="2000" i="1"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t=</a:t>
            </a:r>
            <a:r>
              <a:rPr lang="ru-RU" sz="2000"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0</a:t>
            </a:r>
            <a:r>
              <a:rPr lang="en-US" sz="2000" dirty="0">
                <a:solidFill>
                  <a:srgbClr val="0033CC"/>
                </a:solidFill>
                <a:latin typeface="Georgia Pro" panose="02040502050405020303" pitchFamily="18" charset="0"/>
                <a:ea typeface="Calibri" panose="020F0502020204030204" pitchFamily="34" charset="0"/>
                <a:cs typeface="Times New Roman" panose="02020603050405020304" pitchFamily="18" charset="0"/>
              </a:rPr>
              <a:t>-1300 hours. Thermomagnetic analysis(TMA)</a:t>
            </a:r>
            <a:endParaRPr lang="ru-RU" sz="2000" dirty="0">
              <a:solidFill>
                <a:srgbClr val="0033CC"/>
              </a:solidFill>
              <a:latin typeface="Georgia Pro" panose="02040502050405020303" pitchFamily="18" charset="0"/>
            </a:endParaRPr>
          </a:p>
        </p:txBody>
      </p:sp>
      <p:grpSp>
        <p:nvGrpSpPr>
          <p:cNvPr id="6" name="Группа 5">
            <a:extLst>
              <a:ext uri="{FF2B5EF4-FFF2-40B4-BE49-F238E27FC236}">
                <a16:creationId xmlns:a16="http://schemas.microsoft.com/office/drawing/2014/main" id="{08778AC2-81F4-422A-AF28-3A581F16AC32}"/>
              </a:ext>
            </a:extLst>
          </p:cNvPr>
          <p:cNvGrpSpPr/>
          <p:nvPr/>
        </p:nvGrpSpPr>
        <p:grpSpPr>
          <a:xfrm>
            <a:off x="6738083" y="2199021"/>
            <a:ext cx="4856292" cy="4574557"/>
            <a:chOff x="6738083" y="2185639"/>
            <a:chExt cx="4856292" cy="4574557"/>
          </a:xfrm>
        </p:grpSpPr>
        <p:pic>
          <p:nvPicPr>
            <p:cNvPr id="9" name="Рисунок 8">
              <a:extLst>
                <a:ext uri="{FF2B5EF4-FFF2-40B4-BE49-F238E27FC236}">
                  <a16:creationId xmlns:a16="http://schemas.microsoft.com/office/drawing/2014/main" id="{456EA885-72DB-4B3B-B222-38373B0349E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738083" y="2455147"/>
              <a:ext cx="4856292" cy="4305049"/>
            </a:xfrm>
            <a:prstGeom prst="rect">
              <a:avLst/>
            </a:prstGeom>
          </p:spPr>
        </p:pic>
        <p:sp>
          <p:nvSpPr>
            <p:cNvPr id="14" name="Заголовок 1">
              <a:extLst>
                <a:ext uri="{FF2B5EF4-FFF2-40B4-BE49-F238E27FC236}">
                  <a16:creationId xmlns:a16="http://schemas.microsoft.com/office/drawing/2014/main" id="{BF2028DB-ADBC-4FC1-AFB9-B6DF58B7C7C3}"/>
                </a:ext>
              </a:extLst>
            </p:cNvPr>
            <p:cNvSpPr txBox="1">
              <a:spLocks/>
            </p:cNvSpPr>
            <p:nvPr/>
          </p:nvSpPr>
          <p:spPr>
            <a:xfrm>
              <a:off x="8147826" y="2185639"/>
              <a:ext cx="2514600" cy="269508"/>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600" dirty="0">
                  <a:solidFill>
                    <a:srgbClr val="0033CC"/>
                  </a:solidFill>
                  <a:latin typeface="Georgia Pro" panose="02040502050405020303" pitchFamily="18" charset="0"/>
                </a:rPr>
                <a:t>Magnetization </a:t>
              </a:r>
              <a:r>
                <a:rPr lang="en-US" sz="1600" i="1" dirty="0">
                  <a:solidFill>
                    <a:srgbClr val="0033CC"/>
                  </a:solidFill>
                  <a:latin typeface="Georgia Pro" panose="02040502050405020303" pitchFamily="18" charset="0"/>
                </a:rPr>
                <a:t>I</a:t>
              </a:r>
              <a:r>
                <a:rPr lang="en-US" sz="1600" baseline="-25000" dirty="0">
                  <a:solidFill>
                    <a:srgbClr val="0033CC"/>
                  </a:solidFill>
                  <a:latin typeface="Georgia Pro" panose="02040502050405020303" pitchFamily="18" charset="0"/>
                </a:rPr>
                <a:t>0.24</a:t>
              </a:r>
              <a:r>
                <a:rPr lang="en-US" sz="1600" dirty="0">
                  <a:solidFill>
                    <a:srgbClr val="0033CC"/>
                  </a:solidFill>
                  <a:latin typeface="Georgia Pro" panose="02040502050405020303" pitchFamily="18" charset="0"/>
                </a:rPr>
                <a:t>(</a:t>
              </a:r>
              <a:r>
                <a:rPr lang="en-US" sz="1600" i="1" dirty="0">
                  <a:solidFill>
                    <a:srgbClr val="0033CC"/>
                  </a:solidFill>
                  <a:latin typeface="Georgia Pro" panose="02040502050405020303" pitchFamily="18" charset="0"/>
                </a:rPr>
                <a:t>T</a:t>
              </a:r>
              <a:r>
                <a:rPr lang="en-US" sz="1600" dirty="0">
                  <a:solidFill>
                    <a:srgbClr val="0033CC"/>
                  </a:solidFill>
                  <a:latin typeface="Georgia Pro" panose="02040502050405020303" pitchFamily="18" charset="0"/>
                </a:rPr>
                <a:t>) Air</a:t>
              </a:r>
              <a:endParaRPr lang="ru-RU" sz="1600" dirty="0">
                <a:solidFill>
                  <a:srgbClr val="0033CC"/>
                </a:solidFill>
                <a:latin typeface="Georgia Pro" panose="02040502050405020303" pitchFamily="18" charset="0"/>
              </a:endParaRPr>
            </a:p>
          </p:txBody>
        </p:sp>
      </p:grpSp>
      <p:pic>
        <p:nvPicPr>
          <p:cNvPr id="7" name="Объект 6">
            <a:extLst>
              <a:ext uri="{FF2B5EF4-FFF2-40B4-BE49-F238E27FC236}">
                <a16:creationId xmlns:a16="http://schemas.microsoft.com/office/drawing/2014/main" id="{3D79739A-C050-4FB7-9A35-718BC7CCDF60}"/>
              </a:ext>
            </a:extLst>
          </p:cNvPr>
          <p:cNvPicPr>
            <a:picLocks noGrp="1" noChangeAspect="1"/>
          </p:cNvPicPr>
          <p:nvPr>
            <p:ph idx="1"/>
          </p:nvPr>
        </p:nvPicPr>
        <p:blipFill>
          <a:blip r:embed="rId4" cstate="hqprint">
            <a:extLst>
              <a:ext uri="{28A0092B-C50C-407E-A947-70E740481C1C}">
                <a14:useLocalDpi xmlns:a14="http://schemas.microsoft.com/office/drawing/2010/main" val="0"/>
              </a:ext>
            </a:extLst>
          </a:blip>
          <a:stretch>
            <a:fillRect/>
          </a:stretch>
        </p:blipFill>
        <p:spPr>
          <a:xfrm>
            <a:off x="597625" y="2455147"/>
            <a:ext cx="5543451" cy="4351338"/>
          </a:xfrm>
        </p:spPr>
      </p:pic>
      <p:sp>
        <p:nvSpPr>
          <p:cNvPr id="12" name="Заголовок 1">
            <a:extLst>
              <a:ext uri="{FF2B5EF4-FFF2-40B4-BE49-F238E27FC236}">
                <a16:creationId xmlns:a16="http://schemas.microsoft.com/office/drawing/2014/main" id="{23206A8E-8207-4551-8462-5B767FCB43BC}"/>
              </a:ext>
            </a:extLst>
          </p:cNvPr>
          <p:cNvSpPr txBox="1">
            <a:spLocks/>
          </p:cNvSpPr>
          <p:nvPr/>
        </p:nvSpPr>
        <p:spPr>
          <a:xfrm>
            <a:off x="1971666" y="2127427"/>
            <a:ext cx="3059765" cy="3277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dirty="0">
                <a:solidFill>
                  <a:srgbClr val="0033CC"/>
                </a:solidFill>
                <a:latin typeface="Georgia Pro" panose="02040502050405020303" pitchFamily="18" charset="0"/>
              </a:rPr>
              <a:t>Magnetic susceptibility </a:t>
            </a:r>
            <a:r>
              <a:rPr lang="en-US" sz="1400" i="1" dirty="0">
                <a:solidFill>
                  <a:srgbClr val="0033CC"/>
                </a:solidFill>
                <a:latin typeface="Georgia Pro" panose="02040502050405020303" pitchFamily="18" charset="0"/>
              </a:rPr>
              <a:t>k</a:t>
            </a:r>
            <a:r>
              <a:rPr lang="en-US" sz="1400" dirty="0">
                <a:solidFill>
                  <a:srgbClr val="0033CC"/>
                </a:solidFill>
                <a:latin typeface="Georgia Pro" panose="02040502050405020303" pitchFamily="18" charset="0"/>
              </a:rPr>
              <a:t>(T)</a:t>
            </a:r>
            <a:r>
              <a:rPr lang="ru-RU" sz="1400" dirty="0">
                <a:solidFill>
                  <a:srgbClr val="0033CC"/>
                </a:solidFill>
                <a:latin typeface="Georgia Pro" panose="02040502050405020303" pitchFamily="18" charset="0"/>
              </a:rPr>
              <a:t> </a:t>
            </a:r>
            <a:r>
              <a:rPr lang="en-US" sz="1400" dirty="0">
                <a:solidFill>
                  <a:srgbClr val="0033CC"/>
                </a:solidFill>
                <a:latin typeface="Georgia Pro" panose="02040502050405020303" pitchFamily="18" charset="0"/>
              </a:rPr>
              <a:t>Argon</a:t>
            </a:r>
            <a:endParaRPr lang="ru-RU" sz="1400" dirty="0">
              <a:solidFill>
                <a:srgbClr val="0033CC"/>
              </a:solidFill>
              <a:latin typeface="Georgia Pro" panose="02040502050405020303" pitchFamily="18" charset="0"/>
            </a:endParaRPr>
          </a:p>
        </p:txBody>
      </p:sp>
      <p:sp>
        <p:nvSpPr>
          <p:cNvPr id="11" name="TextBox 10">
            <a:extLst>
              <a:ext uri="{FF2B5EF4-FFF2-40B4-BE49-F238E27FC236}">
                <a16:creationId xmlns:a16="http://schemas.microsoft.com/office/drawing/2014/main" id="{34196EC3-909D-4C15-A0D9-B1C4CF487E20}"/>
              </a:ext>
            </a:extLst>
          </p:cNvPr>
          <p:cNvSpPr txBox="1"/>
          <p:nvPr/>
        </p:nvSpPr>
        <p:spPr>
          <a:xfrm>
            <a:off x="467011" y="2293495"/>
            <a:ext cx="572706" cy="707886"/>
          </a:xfrm>
          <a:prstGeom prst="rect">
            <a:avLst/>
          </a:prstGeom>
          <a:noFill/>
        </p:spPr>
        <p:txBody>
          <a:bodyPr wrap="square" rtlCol="0">
            <a:spAutoFit/>
          </a:bodyPr>
          <a:lstStyle/>
          <a:p>
            <a:r>
              <a:rPr lang="ru-RU" sz="4000" dirty="0">
                <a:solidFill>
                  <a:srgbClr val="FF0000"/>
                </a:solidFill>
                <a:latin typeface="Georgia Pro" panose="02040502050405020303" pitchFamily="18" charset="0"/>
              </a:rPr>
              <a:t>1</a:t>
            </a:r>
          </a:p>
        </p:txBody>
      </p:sp>
      <p:sp>
        <p:nvSpPr>
          <p:cNvPr id="13" name="TextBox 12">
            <a:extLst>
              <a:ext uri="{FF2B5EF4-FFF2-40B4-BE49-F238E27FC236}">
                <a16:creationId xmlns:a16="http://schemas.microsoft.com/office/drawing/2014/main" id="{784CDDD4-C507-45CC-A0C8-41F7B03AC746}"/>
              </a:ext>
            </a:extLst>
          </p:cNvPr>
          <p:cNvSpPr txBox="1"/>
          <p:nvPr/>
        </p:nvSpPr>
        <p:spPr>
          <a:xfrm>
            <a:off x="6670472" y="2314613"/>
            <a:ext cx="315986" cy="707886"/>
          </a:xfrm>
          <a:prstGeom prst="rect">
            <a:avLst/>
          </a:prstGeom>
          <a:noFill/>
        </p:spPr>
        <p:txBody>
          <a:bodyPr wrap="square" rtlCol="0">
            <a:spAutoFit/>
          </a:bodyPr>
          <a:lstStyle/>
          <a:p>
            <a:r>
              <a:rPr lang="en-US" sz="4000" dirty="0">
                <a:solidFill>
                  <a:srgbClr val="FF0000"/>
                </a:solidFill>
                <a:latin typeface="Georgia Pro" panose="02040502050405020303" pitchFamily="18" charset="0"/>
              </a:rPr>
              <a:t>2</a:t>
            </a:r>
            <a:endParaRPr lang="ru-RU" sz="4000" dirty="0">
              <a:solidFill>
                <a:srgbClr val="FF0000"/>
              </a:solidFill>
              <a:latin typeface="Georgia Pro" panose="02040502050405020303" pitchFamily="18" charset="0"/>
            </a:endParaRPr>
          </a:p>
        </p:txBody>
      </p:sp>
    </p:spTree>
    <p:extLst>
      <p:ext uri="{BB962C8B-B14F-4D97-AF65-F5344CB8AC3E}">
        <p14:creationId xmlns:p14="http://schemas.microsoft.com/office/powerpoint/2010/main" val="381477690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Другая 1">
      <a:majorFont>
        <a:latin typeface="Georgia Pro"/>
        <a:ea typeface=""/>
        <a:cs typeface=""/>
      </a:majorFont>
      <a:minorFont>
        <a:latin typeface="Georgia Pro"/>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3650</TotalTime>
  <Words>3350</Words>
  <Application>Microsoft Office PowerPoint</Application>
  <PresentationFormat>Широкоэкранный</PresentationFormat>
  <Paragraphs>258</Paragraphs>
  <Slides>14</Slides>
  <Notes>13</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14</vt:i4>
      </vt:variant>
    </vt:vector>
  </HeadingPairs>
  <TitlesOfParts>
    <vt:vector size="20" baseType="lpstr">
      <vt:lpstr>Arial</vt:lpstr>
      <vt:lpstr>Calibri</vt:lpstr>
      <vt:lpstr>Cambria Math</vt:lpstr>
      <vt:lpstr>Georgia Pro</vt:lpstr>
      <vt:lpstr>TimesNewRomanPS</vt:lpstr>
      <vt:lpstr>Тема Office</vt:lpstr>
      <vt:lpstr>The effect of magnetic field direction during the low-temperature oxidation of titanomagnetite bearing TRM on paleointensity determinations</vt:lpstr>
      <vt:lpstr>Kinetics of the titanomagnetite single-phase oxidation</vt:lpstr>
      <vt:lpstr>Magnetization variation with age in oceanic basalts</vt:lpstr>
      <vt:lpstr>Can we get the correct value of the paleointensivity from rock samples in which the main carrier of NRM is single-phase oxidized titanomagnetite?</vt:lpstr>
      <vt:lpstr>Презентация PowerPoint</vt:lpstr>
      <vt:lpstr>Презентация PowerPoint</vt:lpstr>
      <vt:lpstr>Sample preparation technique</vt:lpstr>
      <vt:lpstr>Annealing experiments</vt:lpstr>
      <vt:lpstr>Презентация PowerPoint</vt:lpstr>
      <vt:lpstr>Evolution of the deblocking temperature spectrum from the annealing time</vt:lpstr>
      <vt:lpstr>Презентация PowerPoint</vt:lpstr>
      <vt:lpstr>Презентация PowerPoint</vt:lpstr>
      <vt:lpstr>Презентация PowerPoint</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Роман Грачев</dc:creator>
  <cp:lastModifiedBy>Роман Грачев</cp:lastModifiedBy>
  <cp:revision>149</cp:revision>
  <dcterms:created xsi:type="dcterms:W3CDTF">2021-03-25T05:06:11Z</dcterms:created>
  <dcterms:modified xsi:type="dcterms:W3CDTF">2022-05-24T08:51:22Z</dcterms:modified>
</cp:coreProperties>
</file>