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8" r:id="rId3"/>
    <p:sldId id="266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4135F-C8E9-411E-91C6-591429C0FCCD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37397-6EDC-4702-9F61-BBED984B65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6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9828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230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17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03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9DA6-EC55-119E-DD39-D865245A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DF408-DD6E-ED85-94F0-82D2B9215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B6CDE-89CF-9860-C6C3-8F331CC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1CCC7-6B4D-B2BD-FDFA-7A6B966B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B0AED-D2D3-8647-6BC6-A100FC1E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8E0D-A611-EE08-B7C4-E3FAE699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D368F-0C49-51AD-327C-28648240E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22700-5ABA-F91A-EB07-C7088E5C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B177-FD7A-EA48-713E-B0DFE968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52D7-A515-A436-3DD6-5E5C5B07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5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C04D7-A01C-340B-B9DB-22272EDF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47462-1DC5-70D0-0BB9-CED1475DA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845A8-E8BB-4C5F-A18B-76FE96F8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06ADE-3919-AC6A-F0EF-5CCC8D6C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B8426-A593-1D74-4BF1-AC220F50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1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6400" y="1143000"/>
            <a:ext cx="1104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400" y="4653136"/>
            <a:ext cx="1104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4702" y="6237312"/>
            <a:ext cx="9017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566400" y="6237312"/>
            <a:ext cx="28448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6401" y="6646910"/>
            <a:ext cx="26882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3" name="Picture 55" descr="Colour version of the University of Reading's logo." title="University of Reading logo">
            <a:extLst>
              <a:ext uri="{FF2B5EF4-FFF2-40B4-BE49-F238E27FC236}">
                <a16:creationId xmlns:a16="http://schemas.microsoft.com/office/drawing/2014/main" id="{4438E251-CCA6-49FC-990C-DB711435E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0033002" y="438150"/>
            <a:ext cx="1560195" cy="5109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4483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BD93-1E2F-842C-EEDE-609C0FF6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ED07-BF64-1CD3-EE46-65D0C357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0B92-45B6-4B8E-0304-A411D588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5C7D4-891D-FEA9-7099-09E794A4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8FE0C-4DC6-A1EB-52E7-3D6CFF1A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5767-BBEE-2586-D442-40A3F2D4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F501E-EAEC-89E7-7767-4A4D2176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EA87-501C-22E5-FD74-871F814E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8AE62-4A45-080D-5033-7D37B985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5308E-FBF6-537B-311F-41679F7E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6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B05D-6CED-B3A0-18D3-1E94B220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5235-D889-BAFA-525A-35709E025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0F16-7E2B-FF27-75DF-54D92C37C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7FD93-0846-4AA6-145A-22156E75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D3946-B696-BCF0-18DC-DE39CCC0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01743-893B-1738-9515-244B59EC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7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C6E6-6C91-D803-8B22-37274436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10FBB-0D5C-9F35-E4B9-35A19CE8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C0A3C-F7F2-F35A-AEDE-E00B2581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2F762-66AA-6235-7AF9-E05E6468E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383C6-B193-B860-D103-9A010B370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C01A0-A634-C73C-9C3E-C52B706A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350AF-05C2-DDF4-B4CA-BCCAE5E4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330FE-F5C3-BA84-67F4-BBC63B5D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5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FB0D-BDC4-7524-B6A2-3859B6F2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7FD3B-D047-8D74-5A1E-5C4FB60B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90C21-5042-6903-BEB5-EA3E1D15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0F39C-9C42-F702-ADE9-0A5161C3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1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4780F-7E64-66BA-D9EE-ECC05307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02B18-9719-CF6B-A1E0-3C211D7A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A9407-72DC-4FB6-D80E-FED66A34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0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CD37-6E97-0AB6-4640-6AE37CFC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3D20-600D-F172-09E1-A0FFCA01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AB48D-7342-6EA6-4486-2D26B6703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EB140-64CD-12F2-FC2E-4EC68000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CBCF-983A-64E9-2993-A3402415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F07E9-3F72-E597-AEFC-4D14E5D2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3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4A4A-4D36-61EB-1465-C0025F8E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EA39F-FFCA-71DA-BFBA-EC9A6563C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08C32-DC61-6AA7-2DBF-064291BB7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F5DE0-AF70-ACDF-6606-9089E3F1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64928-2CC3-8E5E-8EDC-4C656F35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24597-5155-0653-D353-CAFE6B9D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5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4830D-DE90-C535-EAFD-668374D0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CDF8-3AB3-0770-CE58-3AEA37810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A01C0-7BA3-7C12-0D19-D39787BD1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7145-D6A8-4D6F-AC60-03DB9AF9F0D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CECF-F007-AF13-523D-3EB5B4E91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E74D4-DADF-B468-10EE-0F391681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39AB-62EA-4E8D-AB2B-021622681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24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7505" y="393606"/>
            <a:ext cx="9569135" cy="1650612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 Blocking and the Contribution of Transients to its Onset, Decay, and Maintenance</a:t>
            </a:r>
            <a:b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Display Material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6400" y="4947096"/>
            <a:ext cx="11040000" cy="1694880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Charlie Suitters</a:t>
            </a:r>
            <a:r>
              <a:rPr lang="en-GB" sz="28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Oscar Martínez-Alvarado</a:t>
            </a:r>
            <a:r>
              <a:rPr lang="en-GB" sz="20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Kevin Hodges</a:t>
            </a:r>
            <a:r>
              <a:rPr lang="en-GB" sz="20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Reinhard Schiemann</a:t>
            </a:r>
            <a:r>
              <a:rPr lang="en-GB" sz="20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Duncan Ackerley</a:t>
            </a:r>
            <a:r>
              <a:rPr lang="en-GB" sz="20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n-GB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Department of Meteorology, University of Reading, UK</a:t>
            </a:r>
          </a:p>
          <a:p>
            <a:r>
              <a:rPr lang="en-GB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National Centre for Atmospheric Science, Department of Meteorology, University of Reading, UK</a:t>
            </a:r>
          </a:p>
          <a:p>
            <a:r>
              <a:rPr lang="en-GB" sz="1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Met Office, Exeter,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733321-FDF8-7D24-E133-108257134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2" b="8699"/>
          <a:stretch/>
        </p:blipFill>
        <p:spPr bwMode="auto">
          <a:xfrm>
            <a:off x="695400" y="2420888"/>
            <a:ext cx="21431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7A503DDF-0310-75D0-64E7-240C3E035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91" y="2839719"/>
            <a:ext cx="1284766" cy="1597393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80B9D500-7F06-3F1E-E5DA-D0CF483023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t="7344" r="19239" b="10625"/>
          <a:stretch/>
        </p:blipFill>
        <p:spPr>
          <a:xfrm>
            <a:off x="4610236" y="2204864"/>
            <a:ext cx="2952328" cy="3075342"/>
          </a:xfrm>
          <a:prstGeom prst="rect">
            <a:avLst/>
          </a:prstGeom>
        </p:spPr>
      </p:pic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F57CB8F5-14EC-DA2D-18BD-B118AC47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6156611"/>
            <a:ext cx="3249174" cy="6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170" y="701558"/>
            <a:ext cx="6547950" cy="566175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</a:t>
            </a:r>
            <a:b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lines = Z500</a:t>
            </a:r>
            <a:b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shading = blocked grid points (meeting 5-day persistence)</a:t>
            </a:r>
            <a:b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 shading = “instantaneous” blocking (persistence not met)</a:t>
            </a:r>
            <a:b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line = AC transient tracks</a:t>
            </a:r>
            <a:b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dot = Transient start</a:t>
            </a:r>
            <a:b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cross = Transient end</a:t>
            </a:r>
            <a:b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Yellow dot = Transient position at valid time</a:t>
            </a:r>
            <a:endParaRPr lang="en-GB" sz="4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16F440-F9D8-BF08-8C7B-51FAC9420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5926" r="18111" b="10074"/>
          <a:stretch/>
        </p:blipFill>
        <p:spPr>
          <a:xfrm>
            <a:off x="6675120" y="1148080"/>
            <a:ext cx="55168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170" y="701558"/>
            <a:ext cx="3249615" cy="566175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AC Transient Statistics – All Seasons, Euro-Atlantic and North Pacific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F55E9A2-2905-7347-A047-7879D2EFD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3" y="1371589"/>
            <a:ext cx="8229617" cy="5486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37101B-F200-8174-4D1F-03D8E5646DEC}"/>
              </a:ext>
            </a:extLst>
          </p:cNvPr>
          <p:cNvSpPr txBox="1"/>
          <p:nvPr/>
        </p:nvSpPr>
        <p:spPr>
          <a:xfrm rot="16200000">
            <a:off x="3125661" y="1536376"/>
            <a:ext cx="1401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Transient</a:t>
            </a:r>
          </a:p>
          <a:p>
            <a:pPr algn="ctr"/>
            <a:r>
              <a:rPr lang="en-GB" dirty="0"/>
              <a:t> strength (m)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F5FC7-7C28-AB36-6DC8-D2F057B661AD}"/>
              </a:ext>
            </a:extLst>
          </p:cNvPr>
          <p:cNvSpPr txBox="1"/>
          <p:nvPr/>
        </p:nvSpPr>
        <p:spPr>
          <a:xfrm rot="16200000">
            <a:off x="3286200" y="2530770"/>
            <a:ext cx="1080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Transient</a:t>
            </a:r>
          </a:p>
          <a:p>
            <a:pPr algn="ctr"/>
            <a:r>
              <a:rPr lang="en-GB" dirty="0"/>
              <a:t> area </a:t>
            </a:r>
          </a:p>
          <a:p>
            <a:pPr algn="ctr"/>
            <a:r>
              <a:rPr lang="en-GB" dirty="0"/>
              <a:t>(10</a:t>
            </a:r>
            <a:r>
              <a:rPr lang="en-GB" baseline="30000" dirty="0"/>
              <a:t>6</a:t>
            </a:r>
            <a:r>
              <a:rPr lang="en-GB" dirty="0"/>
              <a:t> km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550A8-01CC-93C4-4A78-6FCF0757758D}"/>
              </a:ext>
            </a:extLst>
          </p:cNvPr>
          <p:cNvSpPr txBox="1"/>
          <p:nvPr/>
        </p:nvSpPr>
        <p:spPr>
          <a:xfrm rot="16200000">
            <a:off x="3453744" y="3677269"/>
            <a:ext cx="93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</a:t>
            </a:r>
          </a:p>
          <a:p>
            <a:pPr algn="ctr"/>
            <a:r>
              <a:rPr lang="en-GB" dirty="0"/>
              <a:t>(km h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F77A41-FC53-8E27-A820-682D5DBBCE12}"/>
              </a:ext>
            </a:extLst>
          </p:cNvPr>
          <p:cNvSpPr txBox="1"/>
          <p:nvPr/>
        </p:nvSpPr>
        <p:spPr>
          <a:xfrm rot="16200000">
            <a:off x="3453745" y="4672264"/>
            <a:ext cx="93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</a:t>
            </a:r>
          </a:p>
          <a:p>
            <a:pPr algn="ctr"/>
            <a:r>
              <a:rPr lang="en-GB" dirty="0"/>
              <a:t>(km h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81C25-4D57-510E-5FFF-408FFEFF7166}"/>
              </a:ext>
            </a:extLst>
          </p:cNvPr>
          <p:cNvSpPr txBox="1"/>
          <p:nvPr/>
        </p:nvSpPr>
        <p:spPr>
          <a:xfrm rot="16200000">
            <a:off x="3226313" y="5752263"/>
            <a:ext cx="12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Number of transients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EEA1CE-3EC7-35D8-BBA1-3C25F3E8468E}"/>
              </a:ext>
            </a:extLst>
          </p:cNvPr>
          <p:cNvSpPr txBox="1"/>
          <p:nvPr/>
        </p:nvSpPr>
        <p:spPr>
          <a:xfrm rot="16200000">
            <a:off x="3123240" y="1542989"/>
            <a:ext cx="1401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Transient</a:t>
            </a:r>
          </a:p>
          <a:p>
            <a:pPr algn="ctr"/>
            <a:r>
              <a:rPr lang="en-GB" dirty="0"/>
              <a:t> strength (m)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6ADC4-F7C4-F0A4-5F42-31C490404649}"/>
              </a:ext>
            </a:extLst>
          </p:cNvPr>
          <p:cNvSpPr txBox="1"/>
          <p:nvPr/>
        </p:nvSpPr>
        <p:spPr>
          <a:xfrm>
            <a:off x="5226360" y="909924"/>
            <a:ext cx="2058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Euro-Atlantic</a:t>
            </a:r>
            <a:endParaRPr lang="en-GB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14D494-1E53-C126-1BC5-3A43AD1E495A}"/>
              </a:ext>
            </a:extLst>
          </p:cNvPr>
          <p:cNvSpPr txBox="1"/>
          <p:nvPr/>
        </p:nvSpPr>
        <p:spPr>
          <a:xfrm>
            <a:off x="9290360" y="934539"/>
            <a:ext cx="2058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North Pacific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93727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170" y="701558"/>
            <a:ext cx="4747846" cy="566175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Relationships between Number of Tracks and Block Persistence – all seasons, Euro-Atlantic and North Pacific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D639B56-6F9F-6F50-1FC7-B8E836C6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083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Atmospheric Blocking and the Contribution of Transients to its Onset, Decay, and Maintenance Additional Display Material</vt:lpstr>
      <vt:lpstr>Case Study  Black lines = Z500 Red shading = blocked grid points (meeting 5-day persistence) Pink shading = “instantaneous” blocking (persistence not met) Blue line = AC transient tracks Blue dot = Transient start Blue cross = Transient end Yellow dot = Transient position at valid time</vt:lpstr>
      <vt:lpstr>Further AC Transient Statistics – All Seasons, Euro-Atlantic and North Pacific</vt:lpstr>
      <vt:lpstr>Further Relationships between Number of Tracks and Block Persistence – all seasons, Euro-Atlantic and North Pacific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Blocking and the Contribution of Transients to its Onset, Decay, and Maintenance Additional Display Material</dc:title>
  <dc:creator>Charlie Suitters</dc:creator>
  <cp:lastModifiedBy>Charlie Suitters</cp:lastModifiedBy>
  <cp:revision>1</cp:revision>
  <dcterms:created xsi:type="dcterms:W3CDTF">2022-05-25T08:45:04Z</dcterms:created>
  <dcterms:modified xsi:type="dcterms:W3CDTF">2022-05-25T08:59:17Z</dcterms:modified>
</cp:coreProperties>
</file>