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61" r:id="rId3"/>
    <p:sldId id="291" r:id="rId4"/>
    <p:sldId id="273" r:id="rId5"/>
    <p:sldId id="293" r:id="rId6"/>
    <p:sldId id="294" r:id="rId7"/>
    <p:sldId id="295" r:id="rId8"/>
    <p:sldId id="296" r:id="rId9"/>
    <p:sldId id="272" r:id="rId10"/>
    <p:sldId id="288" r:id="rId11"/>
    <p:sldId id="267" r:id="rId12"/>
    <p:sldId id="264" r:id="rId13"/>
    <p:sldId id="268" r:id="rId14"/>
    <p:sldId id="260" r:id="rId15"/>
    <p:sldId id="290" r:id="rId16"/>
    <p:sldId id="289" r:id="rId17"/>
    <p:sldId id="287" r:id="rId18"/>
    <p:sldId id="297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F3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055562876627271E-2"/>
          <c:y val="3.5286051269520675E-2"/>
          <c:w val="0.88395218728111169"/>
          <c:h val="0.81585930832002596"/>
        </c:manualLayout>
      </c:layout>
      <c:lineChart>
        <c:grouping val="standard"/>
        <c:varyColors val="0"/>
        <c:ser>
          <c:idx val="0"/>
          <c:order val="0"/>
          <c:tx>
            <c:strRef>
              <c:f>Kx!$B$4</c:f>
              <c:strCache>
                <c:ptCount val="1"/>
                <c:pt idx="0">
                  <c:v>Ap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dash"/>
            <c:size val="20"/>
            <c:spPr>
              <a:solidFill>
                <a:schemeClr val="accent2">
                  <a:lumMod val="75000"/>
                </a:schemeClr>
              </a:solidFill>
              <a:ln w="9525">
                <a:noFill/>
              </a:ln>
              <a:effectLst/>
            </c:spPr>
          </c:marker>
          <c:cat>
            <c:strRef>
              <c:f>Kx!$C$3:$R$3</c:f>
              <c:strCache>
                <c:ptCount val="16"/>
                <c:pt idx="0">
                  <c:v>Na</c:v>
                </c:pt>
                <c:pt idx="1">
                  <c:v>Mg</c:v>
                </c:pt>
                <c:pt idx="2">
                  <c:v>Al</c:v>
                </c:pt>
                <c:pt idx="3">
                  <c:v>Si</c:v>
                </c:pt>
                <c:pt idx="4">
                  <c:v>P</c:v>
                </c:pt>
                <c:pt idx="5">
                  <c:v>S</c:v>
                </c:pt>
                <c:pt idx="6">
                  <c:v>Cl</c:v>
                </c:pt>
                <c:pt idx="7">
                  <c:v>K</c:v>
                </c:pt>
                <c:pt idx="8">
                  <c:v>Ca</c:v>
                </c:pt>
                <c:pt idx="9">
                  <c:v>Ti</c:v>
                </c:pt>
                <c:pt idx="10">
                  <c:v>Mn</c:v>
                </c:pt>
                <c:pt idx="11">
                  <c:v>Fe</c:v>
                </c:pt>
                <c:pt idx="12">
                  <c:v>Ni</c:v>
                </c:pt>
                <c:pt idx="13">
                  <c:v>Cu</c:v>
                </c:pt>
                <c:pt idx="14">
                  <c:v>Zn</c:v>
                </c:pt>
                <c:pt idx="15">
                  <c:v>Sr </c:v>
                </c:pt>
              </c:strCache>
            </c:strRef>
          </c:cat>
          <c:val>
            <c:numRef>
              <c:f>Kx!$C$4:$R$4</c:f>
              <c:numCache>
                <c:formatCode>0.0</c:formatCode>
                <c:ptCount val="16"/>
                <c:pt idx="0">
                  <c:v>2.7485483596662217</c:v>
                </c:pt>
                <c:pt idx="1">
                  <c:v>4.847514785127208</c:v>
                </c:pt>
                <c:pt idx="2">
                  <c:v>0</c:v>
                </c:pt>
                <c:pt idx="3">
                  <c:v>0.18607626058744939</c:v>
                </c:pt>
                <c:pt idx="4">
                  <c:v>0.5260006994663432</c:v>
                </c:pt>
                <c:pt idx="5">
                  <c:v>89.284547802781631</c:v>
                </c:pt>
                <c:pt idx="6">
                  <c:v>2028.2805232811331</c:v>
                </c:pt>
                <c:pt idx="7">
                  <c:v>0.53658527653473675</c:v>
                </c:pt>
                <c:pt idx="8">
                  <c:v>78.723128489875037</c:v>
                </c:pt>
                <c:pt idx="9">
                  <c:v>0</c:v>
                </c:pt>
                <c:pt idx="10">
                  <c:v>0</c:v>
                </c:pt>
                <c:pt idx="11">
                  <c:v>6.4200958223358884E-3</c:v>
                </c:pt>
                <c:pt idx="12">
                  <c:v>6.9677913843259542</c:v>
                </c:pt>
                <c:pt idx="13">
                  <c:v>1.0392302490827061</c:v>
                </c:pt>
                <c:pt idx="14">
                  <c:v>0</c:v>
                </c:pt>
                <c:pt idx="15">
                  <c:v>18.007737058029903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A3A-44AB-818B-81D541F7932C}"/>
            </c:ext>
          </c:extLst>
        </c:ser>
        <c:ser>
          <c:idx val="1"/>
          <c:order val="1"/>
          <c:tx>
            <c:strRef>
              <c:f>Kx!$B$5</c:f>
              <c:strCache>
                <c:ptCount val="1"/>
                <c:pt idx="0">
                  <c:v>AE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dash"/>
            <c:size val="20"/>
            <c:spPr>
              <a:pattFill prst="dkVert">
                <a:fgClr>
                  <a:schemeClr val="accent2">
                    <a:lumMod val="75000"/>
                  </a:schemeClr>
                </a:fgClr>
                <a:bgClr>
                  <a:schemeClr val="bg1"/>
                </a:bgClr>
              </a:pattFill>
              <a:ln w="9525">
                <a:solidFill>
                  <a:schemeClr val="accent2">
                    <a:lumMod val="75000"/>
                  </a:schemeClr>
                </a:solidFill>
              </a:ln>
              <a:effectLst/>
            </c:spPr>
          </c:marker>
          <c:cat>
            <c:strRef>
              <c:f>Kx!$C$3:$R$3</c:f>
              <c:strCache>
                <c:ptCount val="16"/>
                <c:pt idx="0">
                  <c:v>Na</c:v>
                </c:pt>
                <c:pt idx="1">
                  <c:v>Mg</c:v>
                </c:pt>
                <c:pt idx="2">
                  <c:v>Al</c:v>
                </c:pt>
                <c:pt idx="3">
                  <c:v>Si</c:v>
                </c:pt>
                <c:pt idx="4">
                  <c:v>P</c:v>
                </c:pt>
                <c:pt idx="5">
                  <c:v>S</c:v>
                </c:pt>
                <c:pt idx="6">
                  <c:v>Cl</c:v>
                </c:pt>
                <c:pt idx="7">
                  <c:v>K</c:v>
                </c:pt>
                <c:pt idx="8">
                  <c:v>Ca</c:v>
                </c:pt>
                <c:pt idx="9">
                  <c:v>Ti</c:v>
                </c:pt>
                <c:pt idx="10">
                  <c:v>Mn</c:v>
                </c:pt>
                <c:pt idx="11">
                  <c:v>Fe</c:v>
                </c:pt>
                <c:pt idx="12">
                  <c:v>Ni</c:v>
                </c:pt>
                <c:pt idx="13">
                  <c:v>Cu</c:v>
                </c:pt>
                <c:pt idx="14">
                  <c:v>Zn</c:v>
                </c:pt>
                <c:pt idx="15">
                  <c:v>Sr </c:v>
                </c:pt>
              </c:strCache>
            </c:strRef>
          </c:cat>
          <c:val>
            <c:numRef>
              <c:f>Kx!$C$5:$R$5</c:f>
              <c:numCache>
                <c:formatCode>0.0</c:formatCode>
                <c:ptCount val="16"/>
                <c:pt idx="0">
                  <c:v>1.9101052688068998</c:v>
                </c:pt>
                <c:pt idx="1">
                  <c:v>3.6878580402893579</c:v>
                </c:pt>
                <c:pt idx="2">
                  <c:v>0</c:v>
                </c:pt>
                <c:pt idx="3">
                  <c:v>0.1510040061187333</c:v>
                </c:pt>
                <c:pt idx="4">
                  <c:v>0.3423334839764719</c:v>
                </c:pt>
                <c:pt idx="5">
                  <c:v>25.069223832331996</c:v>
                </c:pt>
                <c:pt idx="6">
                  <c:v>2640.8897552259414</c:v>
                </c:pt>
                <c:pt idx="7">
                  <c:v>0</c:v>
                </c:pt>
                <c:pt idx="8">
                  <c:v>69.685763488199612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9.7716728088610036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A3A-44AB-818B-81D541F7932C}"/>
            </c:ext>
          </c:extLst>
        </c:ser>
        <c:ser>
          <c:idx val="2"/>
          <c:order val="2"/>
          <c:tx>
            <c:strRef>
              <c:f>Kx!$B$6</c:f>
              <c:strCache>
                <c:ptCount val="1"/>
                <c:pt idx="0">
                  <c:v>BE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dash"/>
            <c:size val="20"/>
            <c:spPr>
              <a:solidFill>
                <a:schemeClr val="accent4">
                  <a:lumMod val="75000"/>
                </a:schemeClr>
              </a:solidFill>
              <a:ln w="9525">
                <a:noFill/>
              </a:ln>
              <a:effectLst/>
            </c:spPr>
          </c:marker>
          <c:cat>
            <c:strRef>
              <c:f>Kx!$C$3:$R$3</c:f>
              <c:strCache>
                <c:ptCount val="16"/>
                <c:pt idx="0">
                  <c:v>Na</c:v>
                </c:pt>
                <c:pt idx="1">
                  <c:v>Mg</c:v>
                </c:pt>
                <c:pt idx="2">
                  <c:v>Al</c:v>
                </c:pt>
                <c:pt idx="3">
                  <c:v>Si</c:v>
                </c:pt>
                <c:pt idx="4">
                  <c:v>P</c:v>
                </c:pt>
                <c:pt idx="5">
                  <c:v>S</c:v>
                </c:pt>
                <c:pt idx="6">
                  <c:v>Cl</c:v>
                </c:pt>
                <c:pt idx="7">
                  <c:v>K</c:v>
                </c:pt>
                <c:pt idx="8">
                  <c:v>Ca</c:v>
                </c:pt>
                <c:pt idx="9">
                  <c:v>Ti</c:v>
                </c:pt>
                <c:pt idx="10">
                  <c:v>Mn</c:v>
                </c:pt>
                <c:pt idx="11">
                  <c:v>Fe</c:v>
                </c:pt>
                <c:pt idx="12">
                  <c:v>Ni</c:v>
                </c:pt>
                <c:pt idx="13">
                  <c:v>Cu</c:v>
                </c:pt>
                <c:pt idx="14">
                  <c:v>Zn</c:v>
                </c:pt>
                <c:pt idx="15">
                  <c:v>Sr </c:v>
                </c:pt>
              </c:strCache>
            </c:strRef>
          </c:cat>
          <c:val>
            <c:numRef>
              <c:f>Kx!$C$6:$R$6</c:f>
              <c:numCache>
                <c:formatCode>0.0</c:formatCode>
                <c:ptCount val="16"/>
                <c:pt idx="0">
                  <c:v>3.3463626179726265</c:v>
                </c:pt>
                <c:pt idx="1">
                  <c:v>6.0094733349692646</c:v>
                </c:pt>
                <c:pt idx="2">
                  <c:v>0</c:v>
                </c:pt>
                <c:pt idx="3">
                  <c:v>5.7614414245999307E-2</c:v>
                </c:pt>
                <c:pt idx="4">
                  <c:v>0.4962080693663401</c:v>
                </c:pt>
                <c:pt idx="5">
                  <c:v>57.561949093947696</c:v>
                </c:pt>
                <c:pt idx="6">
                  <c:v>1152.5453414334761</c:v>
                </c:pt>
                <c:pt idx="7">
                  <c:v>0</c:v>
                </c:pt>
                <c:pt idx="8">
                  <c:v>81.931520972211345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1.1867695136950829</c:v>
                </c:pt>
                <c:pt idx="14">
                  <c:v>0</c:v>
                </c:pt>
                <c:pt idx="15">
                  <c:v>18.889242764065042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A3A-44AB-818B-81D541F7932C}"/>
            </c:ext>
          </c:extLst>
        </c:ser>
        <c:ser>
          <c:idx val="3"/>
          <c:order val="3"/>
          <c:tx>
            <c:strRef>
              <c:f>Kx!$B$7</c:f>
              <c:strCache>
                <c:ptCount val="1"/>
                <c:pt idx="0">
                  <c:v>Bt1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dash"/>
            <c:size val="20"/>
            <c:spPr>
              <a:solidFill>
                <a:schemeClr val="accent4"/>
              </a:solidFill>
              <a:ln w="9525">
                <a:noFill/>
              </a:ln>
              <a:effectLst/>
            </c:spPr>
          </c:marker>
          <c:cat>
            <c:strRef>
              <c:f>Kx!$C$3:$R$3</c:f>
              <c:strCache>
                <c:ptCount val="16"/>
                <c:pt idx="0">
                  <c:v>Na</c:v>
                </c:pt>
                <c:pt idx="1">
                  <c:v>Mg</c:v>
                </c:pt>
                <c:pt idx="2">
                  <c:v>Al</c:v>
                </c:pt>
                <c:pt idx="3">
                  <c:v>Si</c:v>
                </c:pt>
                <c:pt idx="4">
                  <c:v>P</c:v>
                </c:pt>
                <c:pt idx="5">
                  <c:v>S</c:v>
                </c:pt>
                <c:pt idx="6">
                  <c:v>Cl</c:v>
                </c:pt>
                <c:pt idx="7">
                  <c:v>K</c:v>
                </c:pt>
                <c:pt idx="8">
                  <c:v>Ca</c:v>
                </c:pt>
                <c:pt idx="9">
                  <c:v>Ti</c:v>
                </c:pt>
                <c:pt idx="10">
                  <c:v>Mn</c:v>
                </c:pt>
                <c:pt idx="11">
                  <c:v>Fe</c:v>
                </c:pt>
                <c:pt idx="12">
                  <c:v>Ni</c:v>
                </c:pt>
                <c:pt idx="13">
                  <c:v>Cu</c:v>
                </c:pt>
                <c:pt idx="14">
                  <c:v>Zn</c:v>
                </c:pt>
                <c:pt idx="15">
                  <c:v>Sr </c:v>
                </c:pt>
              </c:strCache>
            </c:strRef>
          </c:cat>
          <c:val>
            <c:numRef>
              <c:f>Kx!$C$7:$R$7</c:f>
              <c:numCache>
                <c:formatCode>0.0</c:formatCode>
                <c:ptCount val="16"/>
                <c:pt idx="0">
                  <c:v>4.2408586096200711</c:v>
                </c:pt>
                <c:pt idx="1">
                  <c:v>4.7116205971325176</c:v>
                </c:pt>
                <c:pt idx="2">
                  <c:v>0</c:v>
                </c:pt>
                <c:pt idx="3">
                  <c:v>3.3728229973782747E-2</c:v>
                </c:pt>
                <c:pt idx="4">
                  <c:v>0.19302702384510698</c:v>
                </c:pt>
                <c:pt idx="5">
                  <c:v>88.916639662353901</c:v>
                </c:pt>
                <c:pt idx="6">
                  <c:v>3393.3224262255353</c:v>
                </c:pt>
                <c:pt idx="7">
                  <c:v>0.30979061004834346</c:v>
                </c:pt>
                <c:pt idx="8">
                  <c:v>55.905327031980789</c:v>
                </c:pt>
                <c:pt idx="9">
                  <c:v>0</c:v>
                </c:pt>
                <c:pt idx="10">
                  <c:v>0.2699592057625233</c:v>
                </c:pt>
                <c:pt idx="11">
                  <c:v>0</c:v>
                </c:pt>
                <c:pt idx="12">
                  <c:v>0</c:v>
                </c:pt>
                <c:pt idx="13">
                  <c:v>2.1261418710686311</c:v>
                </c:pt>
                <c:pt idx="14">
                  <c:v>0</c:v>
                </c:pt>
                <c:pt idx="15">
                  <c:v>17.423349544782013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A3A-44AB-818B-81D541F7932C}"/>
            </c:ext>
          </c:extLst>
        </c:ser>
        <c:ser>
          <c:idx val="4"/>
          <c:order val="4"/>
          <c:tx>
            <c:strRef>
              <c:f>Kx!$B$8</c:f>
              <c:strCache>
                <c:ptCount val="1"/>
                <c:pt idx="0">
                  <c:v>Bt2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dash"/>
            <c:size val="20"/>
            <c:spPr>
              <a:pattFill prst="wdUpDiag">
                <a:fgClr>
                  <a:schemeClr val="accent4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n w="9525">
                <a:solidFill>
                  <a:schemeClr val="accent4">
                    <a:lumMod val="60000"/>
                    <a:lumOff val="40000"/>
                  </a:schemeClr>
                </a:solidFill>
              </a:ln>
              <a:effectLst/>
            </c:spPr>
          </c:marker>
          <c:cat>
            <c:strRef>
              <c:f>Kx!$C$3:$R$3</c:f>
              <c:strCache>
                <c:ptCount val="16"/>
                <c:pt idx="0">
                  <c:v>Na</c:v>
                </c:pt>
                <c:pt idx="1">
                  <c:v>Mg</c:v>
                </c:pt>
                <c:pt idx="2">
                  <c:v>Al</c:v>
                </c:pt>
                <c:pt idx="3">
                  <c:v>Si</c:v>
                </c:pt>
                <c:pt idx="4">
                  <c:v>P</c:v>
                </c:pt>
                <c:pt idx="5">
                  <c:v>S</c:v>
                </c:pt>
                <c:pt idx="6">
                  <c:v>Cl</c:v>
                </c:pt>
                <c:pt idx="7">
                  <c:v>K</c:v>
                </c:pt>
                <c:pt idx="8">
                  <c:v>Ca</c:v>
                </c:pt>
                <c:pt idx="9">
                  <c:v>Ti</c:v>
                </c:pt>
                <c:pt idx="10">
                  <c:v>Mn</c:v>
                </c:pt>
                <c:pt idx="11">
                  <c:v>Fe</c:v>
                </c:pt>
                <c:pt idx="12">
                  <c:v>Ni</c:v>
                </c:pt>
                <c:pt idx="13">
                  <c:v>Cu</c:v>
                </c:pt>
                <c:pt idx="14">
                  <c:v>Zn</c:v>
                </c:pt>
                <c:pt idx="15">
                  <c:v>Sr </c:v>
                </c:pt>
              </c:strCache>
            </c:strRef>
          </c:cat>
          <c:val>
            <c:numRef>
              <c:f>Kx!$C$8:$R$8</c:f>
              <c:numCache>
                <c:formatCode>0.0</c:formatCode>
                <c:ptCount val="16"/>
                <c:pt idx="0">
                  <c:v>8.068902967460776</c:v>
                </c:pt>
                <c:pt idx="1">
                  <c:v>3.249028270249942</c:v>
                </c:pt>
                <c:pt idx="2">
                  <c:v>0</c:v>
                </c:pt>
                <c:pt idx="3">
                  <c:v>0.12059251222976194</c:v>
                </c:pt>
                <c:pt idx="4">
                  <c:v>0</c:v>
                </c:pt>
                <c:pt idx="5">
                  <c:v>94.716485080774731</c:v>
                </c:pt>
                <c:pt idx="6">
                  <c:v>1590.9883138459591</c:v>
                </c:pt>
                <c:pt idx="7">
                  <c:v>1.6000998165802534E-2</c:v>
                </c:pt>
                <c:pt idx="8">
                  <c:v>49.061200373279739</c:v>
                </c:pt>
                <c:pt idx="9">
                  <c:v>0</c:v>
                </c:pt>
                <c:pt idx="10">
                  <c:v>0.1878046637682397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6.6304930766176424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DA3A-44AB-818B-81D541F793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1856552"/>
        <c:axId val="301857864"/>
      </c:lineChart>
      <c:catAx>
        <c:axId val="301856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1857864"/>
        <c:crossesAt val="1.0000000000000002E-2"/>
        <c:auto val="1"/>
        <c:lblAlgn val="ctr"/>
        <c:lblOffset val="100"/>
        <c:tickMarkSkip val="1"/>
        <c:noMultiLvlLbl val="0"/>
      </c:catAx>
      <c:valAx>
        <c:axId val="301857864"/>
        <c:scaling>
          <c:logBase val="10"/>
          <c:orientation val="minMax"/>
          <c:max val="10000"/>
          <c:min val="1.0000000000000002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1856552"/>
        <c:crossesAt val="1.0000000000000002E-2"/>
        <c:crossBetween val="between"/>
      </c:valAx>
      <c:spPr>
        <a:noFill/>
        <a:ln>
          <a:solidFill>
            <a:schemeClr val="bg1">
              <a:lumMod val="65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926108760123127"/>
          <c:y val="0.21315716959187231"/>
          <c:w val="0.75014530539499369"/>
          <c:h val="0.7340375548700487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Минералогия!$H$4</c:f>
              <c:strCache>
                <c:ptCount val="1"/>
                <c:pt idx="0">
                  <c:v>Content of quartz (A4,25)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Минералогия!$D$15:$D$19</c:f>
              <c:strCache>
                <c:ptCount val="5"/>
                <c:pt idx="0">
                  <c:v>Ap</c:v>
                </c:pt>
                <c:pt idx="1">
                  <c:v>A</c:v>
                </c:pt>
                <c:pt idx="2">
                  <c:v>ABt</c:v>
                </c:pt>
                <c:pt idx="3">
                  <c:v>Bt</c:v>
                </c:pt>
                <c:pt idx="4">
                  <c:v>Bk</c:v>
                </c:pt>
              </c:strCache>
            </c:strRef>
          </c:cat>
          <c:val>
            <c:numRef>
              <c:f>Минералогия!$H$15:$H$19</c:f>
              <c:numCache>
                <c:formatCode>General</c:formatCode>
                <c:ptCount val="5"/>
                <c:pt idx="0">
                  <c:v>964.29300000000001</c:v>
                </c:pt>
                <c:pt idx="1">
                  <c:v>842.846</c:v>
                </c:pt>
                <c:pt idx="2">
                  <c:v>765.14599999999996</c:v>
                </c:pt>
                <c:pt idx="3">
                  <c:v>851.44299999999998</c:v>
                </c:pt>
                <c:pt idx="4">
                  <c:v>850.99599999999998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33-4AB3-BF99-0D7D72965E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530254984"/>
        <c:axId val="530255312"/>
      </c:barChart>
      <c:catAx>
        <c:axId val="530254984"/>
        <c:scaling>
          <c:orientation val="maxMin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>
                    <a:solidFill>
                      <a:sysClr val="windowText" lastClr="000000"/>
                    </a:solidFill>
                  </a:rPr>
                  <a:t>horizon</a:t>
                </a:r>
                <a:endParaRPr lang="ru-RU" b="1">
                  <a:solidFill>
                    <a:sysClr val="windowText" lastClr="0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1.2685829927970457E-2"/>
              <c:y val="0.4710487611549726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30255312"/>
        <c:crosses val="autoZero"/>
        <c:auto val="1"/>
        <c:lblAlgn val="ctr"/>
        <c:lblOffset val="100"/>
        <c:noMultiLvlLbl val="0"/>
      </c:catAx>
      <c:valAx>
        <c:axId val="530255312"/>
        <c:scaling>
          <c:orientation val="minMax"/>
        </c:scaling>
        <c:delete val="0"/>
        <c:axPos val="t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>
                    <a:solidFill>
                      <a:sysClr val="windowText" lastClr="000000"/>
                    </a:solidFill>
                  </a:rPr>
                  <a:t>content</a:t>
                </a:r>
                <a:r>
                  <a:rPr lang="en-US" b="1" baseline="0">
                    <a:solidFill>
                      <a:sysClr val="windowText" lastClr="000000"/>
                    </a:solidFill>
                  </a:rPr>
                  <a:t> of quartz </a:t>
                </a:r>
                <a:r>
                  <a:rPr lang="ru-RU" b="1" baseline="0">
                    <a:solidFill>
                      <a:sysClr val="windowText" lastClr="000000"/>
                    </a:solidFill>
                  </a:rPr>
                  <a:t>(А4</a:t>
                </a:r>
                <a:r>
                  <a:rPr lang="en-US" b="1" baseline="0">
                    <a:solidFill>
                      <a:sysClr val="windowText" lastClr="000000"/>
                    </a:solidFill>
                  </a:rPr>
                  <a:t>, 25)</a:t>
                </a:r>
                <a:endParaRPr lang="ru-RU" b="1">
                  <a:solidFill>
                    <a:sysClr val="windowText" lastClr="000000"/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6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30254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rgbClr val="ECF3FA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2998734922677602"/>
          <c:y val="0.14849607870872428"/>
          <c:w val="0.81985298929046613"/>
          <c:h val="0.74826975969321197"/>
        </c:manualLayout>
      </c:layout>
      <c:bar3DChart>
        <c:barDir val="bar"/>
        <c:grouping val="percentStacked"/>
        <c:varyColors val="0"/>
        <c:ser>
          <c:idx val="0"/>
          <c:order val="0"/>
          <c:tx>
            <c:strRef>
              <c:f>Минералогия!$E$4</c:f>
              <c:strCache>
                <c:ptCount val="1"/>
                <c:pt idx="0">
                  <c:v>Smectite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Минералогия!$D$20:$D$24</c:f>
              <c:strCache>
                <c:ptCount val="5"/>
                <c:pt idx="0">
                  <c:v>TD</c:v>
                </c:pt>
                <c:pt idx="1">
                  <c:v>Abj</c:v>
                </c:pt>
                <c:pt idx="2">
                  <c:v>Ayb</c:v>
                </c:pt>
                <c:pt idx="3">
                  <c:v>ABtb</c:v>
                </c:pt>
                <c:pt idx="4">
                  <c:v>Btb</c:v>
                </c:pt>
              </c:strCache>
            </c:strRef>
          </c:cat>
          <c:val>
            <c:numRef>
              <c:f>Минералогия!$E$20:$E$24</c:f>
              <c:numCache>
                <c:formatCode>0.0</c:formatCode>
                <c:ptCount val="5"/>
                <c:pt idx="0">
                  <c:v>2.0090710000000001</c:v>
                </c:pt>
                <c:pt idx="1">
                  <c:v>1.064889</c:v>
                </c:pt>
                <c:pt idx="2">
                  <c:v>5.1088069999999997</c:v>
                </c:pt>
                <c:pt idx="3">
                  <c:v>32.39649</c:v>
                </c:pt>
                <c:pt idx="4">
                  <c:v>48.32788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04-4E55-99D0-9CB25137F128}"/>
            </c:ext>
          </c:extLst>
        </c:ser>
        <c:ser>
          <c:idx val="1"/>
          <c:order val="1"/>
          <c:tx>
            <c:strRef>
              <c:f>Минералогия!$F$4</c:f>
              <c:strCache>
                <c:ptCount val="1"/>
                <c:pt idx="0">
                  <c:v>Illite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Минералогия!$D$20:$D$24</c:f>
              <c:strCache>
                <c:ptCount val="5"/>
                <c:pt idx="0">
                  <c:v>TD</c:v>
                </c:pt>
                <c:pt idx="1">
                  <c:v>Abj</c:v>
                </c:pt>
                <c:pt idx="2">
                  <c:v>Ayb</c:v>
                </c:pt>
                <c:pt idx="3">
                  <c:v>ABtb</c:v>
                </c:pt>
                <c:pt idx="4">
                  <c:v>Btb</c:v>
                </c:pt>
              </c:strCache>
            </c:strRef>
          </c:cat>
          <c:val>
            <c:numRef>
              <c:f>Минералогия!$F$20:$F$24</c:f>
              <c:numCache>
                <c:formatCode>0.0</c:formatCode>
                <c:ptCount val="5"/>
                <c:pt idx="0">
                  <c:v>18.382947320893219</c:v>
                </c:pt>
                <c:pt idx="1">
                  <c:v>18.193320990875694</c:v>
                </c:pt>
                <c:pt idx="2">
                  <c:v>32.769910000000003</c:v>
                </c:pt>
                <c:pt idx="3">
                  <c:v>40.982907524126126</c:v>
                </c:pt>
                <c:pt idx="4">
                  <c:v>20.890818590055723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B04-4E55-99D0-9CB25137F128}"/>
            </c:ext>
          </c:extLst>
        </c:ser>
        <c:ser>
          <c:idx val="2"/>
          <c:order val="2"/>
          <c:tx>
            <c:strRef>
              <c:f>Минералогия!$G$4</c:f>
              <c:strCache>
                <c:ptCount val="1"/>
                <c:pt idx="0">
                  <c:v>Kaolinite+Chlorite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Минералогия!$D$20:$D$24</c:f>
              <c:strCache>
                <c:ptCount val="5"/>
                <c:pt idx="0">
                  <c:v>TD</c:v>
                </c:pt>
                <c:pt idx="1">
                  <c:v>Abj</c:v>
                </c:pt>
                <c:pt idx="2">
                  <c:v>Ayb</c:v>
                </c:pt>
                <c:pt idx="3">
                  <c:v>ABtb</c:v>
                </c:pt>
                <c:pt idx="4">
                  <c:v>Btb</c:v>
                </c:pt>
              </c:strCache>
            </c:strRef>
          </c:cat>
          <c:val>
            <c:numRef>
              <c:f>Минералогия!$G$20:$G$24</c:f>
              <c:numCache>
                <c:formatCode>0.0</c:formatCode>
                <c:ptCount val="5"/>
                <c:pt idx="0">
                  <c:v>89.474193261783213</c:v>
                </c:pt>
                <c:pt idx="1">
                  <c:v>90.634355452021424</c:v>
                </c:pt>
                <c:pt idx="2">
                  <c:v>77.314210000000003</c:v>
                </c:pt>
                <c:pt idx="3">
                  <c:v>35.278305095239254</c:v>
                </c:pt>
                <c:pt idx="4">
                  <c:v>35.17655697216474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B04-4E55-99D0-9CB25137F12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474413576"/>
        <c:axId val="474419808"/>
        <c:axId val="0"/>
      </c:bar3DChart>
      <c:catAx>
        <c:axId val="474413576"/>
        <c:scaling>
          <c:orientation val="maxMin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>
                    <a:solidFill>
                      <a:sysClr val="windowText" lastClr="000000"/>
                    </a:solidFill>
                  </a:rPr>
                  <a:t>horizon</a:t>
                </a:r>
                <a:endParaRPr lang="ru-RU">
                  <a:solidFill>
                    <a:sysClr val="windowText" lastClr="000000"/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cap="all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74419808"/>
        <c:crosses val="autoZero"/>
        <c:auto val="1"/>
        <c:lblAlgn val="ctr"/>
        <c:lblOffset val="100"/>
        <c:noMultiLvlLbl val="0"/>
      </c:catAx>
      <c:valAx>
        <c:axId val="474419808"/>
        <c:scaling>
          <c:orientation val="minMax"/>
          <c:max val="1"/>
        </c:scaling>
        <c:delete val="0"/>
        <c:axPos val="t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>
                    <a:solidFill>
                      <a:sysClr val="windowText" lastClr="000000"/>
                    </a:solidFill>
                  </a:rPr>
                  <a:t>content</a:t>
                </a:r>
                <a:r>
                  <a:rPr lang="en-US" baseline="0">
                    <a:solidFill>
                      <a:sysClr val="windowText" lastClr="000000"/>
                    </a:solidFill>
                  </a:rPr>
                  <a:t> of clay minerals, %</a:t>
                </a:r>
                <a:endParaRPr lang="ru-RU">
                  <a:solidFill>
                    <a:sysClr val="windowText" lastClr="000000"/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cap="all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0%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74413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121825322428667"/>
          <c:y val="0.20245836006272683"/>
          <c:w val="0.76570453074031097"/>
          <c:h val="0.7340375548700487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Минералогия!$H$4</c:f>
              <c:strCache>
                <c:ptCount val="1"/>
                <c:pt idx="0">
                  <c:v>Content of quartz (A4,25)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Минералогия!$D$20:$D$24</c:f>
              <c:strCache>
                <c:ptCount val="5"/>
                <c:pt idx="0">
                  <c:v>TD</c:v>
                </c:pt>
                <c:pt idx="1">
                  <c:v>Abj</c:v>
                </c:pt>
                <c:pt idx="2">
                  <c:v>Ayb</c:v>
                </c:pt>
                <c:pt idx="3">
                  <c:v>ABtb</c:v>
                </c:pt>
                <c:pt idx="4">
                  <c:v>Btb</c:v>
                </c:pt>
              </c:strCache>
            </c:strRef>
          </c:cat>
          <c:val>
            <c:numRef>
              <c:f>Минералогия!$H$20:$H$24</c:f>
              <c:numCache>
                <c:formatCode>General</c:formatCode>
                <c:ptCount val="5"/>
                <c:pt idx="0">
                  <c:v>467.78100000000001</c:v>
                </c:pt>
                <c:pt idx="1">
                  <c:v>452.20400000000001</c:v>
                </c:pt>
                <c:pt idx="2">
                  <c:v>748.82</c:v>
                </c:pt>
                <c:pt idx="3">
                  <c:v>939.30100000000004</c:v>
                </c:pt>
                <c:pt idx="4">
                  <c:v>947.12400000000002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07-486F-A840-C49FDF5CC0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530254984"/>
        <c:axId val="530255312"/>
      </c:barChart>
      <c:catAx>
        <c:axId val="530254984"/>
        <c:scaling>
          <c:orientation val="maxMin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>
                    <a:solidFill>
                      <a:sysClr val="windowText" lastClr="000000"/>
                    </a:solidFill>
                  </a:rPr>
                  <a:t>horizon</a:t>
                </a:r>
                <a:endParaRPr lang="ru-RU" b="1">
                  <a:solidFill>
                    <a:sysClr val="windowText" lastClr="0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1.2685829927970457E-2"/>
              <c:y val="0.4710487611549726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30255312"/>
        <c:crosses val="autoZero"/>
        <c:auto val="1"/>
        <c:lblAlgn val="ctr"/>
        <c:lblOffset val="100"/>
        <c:noMultiLvlLbl val="0"/>
      </c:catAx>
      <c:valAx>
        <c:axId val="530255312"/>
        <c:scaling>
          <c:orientation val="minMax"/>
          <c:max val="1200"/>
        </c:scaling>
        <c:delete val="0"/>
        <c:axPos val="t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>
                    <a:solidFill>
                      <a:sysClr val="windowText" lastClr="000000"/>
                    </a:solidFill>
                  </a:rPr>
                  <a:t>content</a:t>
                </a:r>
                <a:r>
                  <a:rPr lang="en-US" b="1" baseline="0">
                    <a:solidFill>
                      <a:sysClr val="windowText" lastClr="000000"/>
                    </a:solidFill>
                  </a:rPr>
                  <a:t> of quartz </a:t>
                </a:r>
                <a:r>
                  <a:rPr lang="ru-RU" b="1" baseline="0">
                    <a:solidFill>
                      <a:sysClr val="windowText" lastClr="000000"/>
                    </a:solidFill>
                  </a:rPr>
                  <a:t>(А4</a:t>
                </a:r>
                <a:r>
                  <a:rPr lang="en-US" b="1" baseline="0">
                    <a:solidFill>
                      <a:sysClr val="windowText" lastClr="000000"/>
                    </a:solidFill>
                  </a:rPr>
                  <a:t>, 25)</a:t>
                </a:r>
                <a:endParaRPr lang="ru-RU" b="1">
                  <a:solidFill>
                    <a:sysClr val="windowText" lastClr="000000"/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6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30254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rgbClr val="ECF3FA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635607793006717E-2"/>
          <c:y val="2.9614046473321276E-2"/>
          <c:w val="0.9128053528954736"/>
          <c:h val="0.89021613411610923"/>
        </c:manualLayout>
      </c:layout>
      <c:lineChart>
        <c:grouping val="standard"/>
        <c:varyColors val="0"/>
        <c:ser>
          <c:idx val="0"/>
          <c:order val="0"/>
          <c:tx>
            <c:strRef>
              <c:f>Kx!$B$9</c:f>
              <c:strCache>
                <c:ptCount val="1"/>
                <c:pt idx="0">
                  <c:v>TD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ash"/>
            <c:size val="20"/>
            <c:spPr>
              <a:solidFill>
                <a:schemeClr val="tx1"/>
              </a:solidFill>
              <a:ln w="9525">
                <a:noFill/>
              </a:ln>
              <a:effectLst/>
            </c:spPr>
          </c:marker>
          <c:cat>
            <c:strRef>
              <c:f>Kx!$C$3:$R$3</c:f>
              <c:strCache>
                <c:ptCount val="16"/>
                <c:pt idx="0">
                  <c:v>Na</c:v>
                </c:pt>
                <c:pt idx="1">
                  <c:v>Mg</c:v>
                </c:pt>
                <c:pt idx="2">
                  <c:v>Al</c:v>
                </c:pt>
                <c:pt idx="3">
                  <c:v>Si</c:v>
                </c:pt>
                <c:pt idx="4">
                  <c:v>P</c:v>
                </c:pt>
                <c:pt idx="5">
                  <c:v>S</c:v>
                </c:pt>
                <c:pt idx="6">
                  <c:v>Cl</c:v>
                </c:pt>
                <c:pt idx="7">
                  <c:v>K</c:v>
                </c:pt>
                <c:pt idx="8">
                  <c:v>Ca</c:v>
                </c:pt>
                <c:pt idx="9">
                  <c:v>Ti</c:v>
                </c:pt>
                <c:pt idx="10">
                  <c:v>Mn</c:v>
                </c:pt>
                <c:pt idx="11">
                  <c:v>Fe</c:v>
                </c:pt>
                <c:pt idx="12">
                  <c:v>Ni</c:v>
                </c:pt>
                <c:pt idx="13">
                  <c:v>Cu</c:v>
                </c:pt>
                <c:pt idx="14">
                  <c:v>Zn</c:v>
                </c:pt>
                <c:pt idx="15">
                  <c:v>Sr </c:v>
                </c:pt>
              </c:strCache>
            </c:strRef>
          </c:cat>
          <c:val>
            <c:numRef>
              <c:f>Kx!$C$9:$R$9</c:f>
              <c:numCache>
                <c:formatCode>0.0</c:formatCode>
                <c:ptCount val="16"/>
                <c:pt idx="0">
                  <c:v>7.1787825215829466</c:v>
                </c:pt>
                <c:pt idx="1">
                  <c:v>6.0205044286252356</c:v>
                </c:pt>
                <c:pt idx="2">
                  <c:v>0.15278922163537081</c:v>
                </c:pt>
                <c:pt idx="3">
                  <c:v>8.4342394445816038E-2</c:v>
                </c:pt>
                <c:pt idx="4">
                  <c:v>0</c:v>
                </c:pt>
                <c:pt idx="5">
                  <c:v>15.301379860179019</c:v>
                </c:pt>
                <c:pt idx="6">
                  <c:v>43.710257393811155</c:v>
                </c:pt>
                <c:pt idx="7">
                  <c:v>1.057989727911131</c:v>
                </c:pt>
                <c:pt idx="8">
                  <c:v>39.810684112395208</c:v>
                </c:pt>
                <c:pt idx="9">
                  <c:v>1.2681838295990192E-3</c:v>
                </c:pt>
                <c:pt idx="10">
                  <c:v>11.866292316630785</c:v>
                </c:pt>
                <c:pt idx="11">
                  <c:v>1.5551378379225027E-2</c:v>
                </c:pt>
                <c:pt idx="12">
                  <c:v>2.8065781104956318</c:v>
                </c:pt>
                <c:pt idx="13">
                  <c:v>0.10414834056443274</c:v>
                </c:pt>
                <c:pt idx="14">
                  <c:v>16.992851907477508</c:v>
                </c:pt>
                <c:pt idx="15">
                  <c:v>11.904956467595929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976-4C75-9D16-64AB032C79F1}"/>
            </c:ext>
          </c:extLst>
        </c:ser>
        <c:ser>
          <c:idx val="1"/>
          <c:order val="1"/>
          <c:tx>
            <c:strRef>
              <c:f>Kx!$B$10</c:f>
              <c:strCache>
                <c:ptCount val="1"/>
                <c:pt idx="0">
                  <c:v>Abj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ash"/>
            <c:size val="20"/>
            <c:spPr>
              <a:pattFill prst="dkVert">
                <a:fgClr>
                  <a:schemeClr val="accent2">
                    <a:lumMod val="75000"/>
                  </a:schemeClr>
                </a:fgClr>
                <a:bgClr>
                  <a:schemeClr val="bg1"/>
                </a:bgClr>
              </a:pattFill>
              <a:ln w="9525">
                <a:solidFill>
                  <a:schemeClr val="accent2">
                    <a:lumMod val="75000"/>
                  </a:schemeClr>
                </a:solidFill>
              </a:ln>
              <a:effectLst/>
            </c:spPr>
          </c:marker>
          <c:cat>
            <c:strRef>
              <c:f>Kx!$C$3:$R$3</c:f>
              <c:strCache>
                <c:ptCount val="16"/>
                <c:pt idx="0">
                  <c:v>Na</c:v>
                </c:pt>
                <c:pt idx="1">
                  <c:v>Mg</c:v>
                </c:pt>
                <c:pt idx="2">
                  <c:v>Al</c:v>
                </c:pt>
                <c:pt idx="3">
                  <c:v>Si</c:v>
                </c:pt>
                <c:pt idx="4">
                  <c:v>P</c:v>
                </c:pt>
                <c:pt idx="5">
                  <c:v>S</c:v>
                </c:pt>
                <c:pt idx="6">
                  <c:v>Cl</c:v>
                </c:pt>
                <c:pt idx="7">
                  <c:v>K</c:v>
                </c:pt>
                <c:pt idx="8">
                  <c:v>Ca</c:v>
                </c:pt>
                <c:pt idx="9">
                  <c:v>Ti</c:v>
                </c:pt>
                <c:pt idx="10">
                  <c:v>Mn</c:v>
                </c:pt>
                <c:pt idx="11">
                  <c:v>Fe</c:v>
                </c:pt>
                <c:pt idx="12">
                  <c:v>Ni</c:v>
                </c:pt>
                <c:pt idx="13">
                  <c:v>Cu</c:v>
                </c:pt>
                <c:pt idx="14">
                  <c:v>Zn</c:v>
                </c:pt>
                <c:pt idx="15">
                  <c:v>Sr </c:v>
                </c:pt>
              </c:strCache>
            </c:strRef>
          </c:cat>
          <c:val>
            <c:numRef>
              <c:f>Kx!$C$10:$R$10</c:f>
              <c:numCache>
                <c:formatCode>0.0</c:formatCode>
                <c:ptCount val="16"/>
                <c:pt idx="0">
                  <c:v>1.7464437053545032</c:v>
                </c:pt>
                <c:pt idx="1">
                  <c:v>2.0070158353745993</c:v>
                </c:pt>
                <c:pt idx="2">
                  <c:v>0.36122241521593484</c:v>
                </c:pt>
                <c:pt idx="3">
                  <c:v>6.0100951956944502E-2</c:v>
                </c:pt>
                <c:pt idx="4">
                  <c:v>0</c:v>
                </c:pt>
                <c:pt idx="5">
                  <c:v>33.868177207373314</c:v>
                </c:pt>
                <c:pt idx="6">
                  <c:v>50.498216286958105</c:v>
                </c:pt>
                <c:pt idx="7">
                  <c:v>0.18655863717580132</c:v>
                </c:pt>
                <c:pt idx="8">
                  <c:v>47.203426037219323</c:v>
                </c:pt>
                <c:pt idx="9">
                  <c:v>1.2826223346663788E-3</c:v>
                </c:pt>
                <c:pt idx="10">
                  <c:v>6.8349688769047381</c:v>
                </c:pt>
                <c:pt idx="11">
                  <c:v>3.5894118153659118E-3</c:v>
                </c:pt>
                <c:pt idx="12">
                  <c:v>6.3619204400167417</c:v>
                </c:pt>
                <c:pt idx="13">
                  <c:v>0.11522809574394659</c:v>
                </c:pt>
                <c:pt idx="14">
                  <c:v>6.6105472158334893</c:v>
                </c:pt>
                <c:pt idx="15">
                  <c:v>6.536770079969406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976-4C75-9D16-64AB032C79F1}"/>
            </c:ext>
          </c:extLst>
        </c:ser>
        <c:ser>
          <c:idx val="2"/>
          <c:order val="2"/>
          <c:tx>
            <c:strRef>
              <c:f>Kx!$B$11</c:f>
              <c:strCache>
                <c:ptCount val="1"/>
                <c:pt idx="0">
                  <c:v>BEb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ash"/>
            <c:size val="20"/>
            <c:spPr>
              <a:solidFill>
                <a:schemeClr val="accent4">
                  <a:lumMod val="75000"/>
                </a:schemeClr>
              </a:solidFill>
              <a:ln w="9525">
                <a:noFill/>
              </a:ln>
              <a:effectLst/>
            </c:spPr>
          </c:marker>
          <c:cat>
            <c:strRef>
              <c:f>Kx!$C$3:$R$3</c:f>
              <c:strCache>
                <c:ptCount val="16"/>
                <c:pt idx="0">
                  <c:v>Na</c:v>
                </c:pt>
                <c:pt idx="1">
                  <c:v>Mg</c:v>
                </c:pt>
                <c:pt idx="2">
                  <c:v>Al</c:v>
                </c:pt>
                <c:pt idx="3">
                  <c:v>Si</c:v>
                </c:pt>
                <c:pt idx="4">
                  <c:v>P</c:v>
                </c:pt>
                <c:pt idx="5">
                  <c:v>S</c:v>
                </c:pt>
                <c:pt idx="6">
                  <c:v>Cl</c:v>
                </c:pt>
                <c:pt idx="7">
                  <c:v>K</c:v>
                </c:pt>
                <c:pt idx="8">
                  <c:v>Ca</c:v>
                </c:pt>
                <c:pt idx="9">
                  <c:v>Ti</c:v>
                </c:pt>
                <c:pt idx="10">
                  <c:v>Mn</c:v>
                </c:pt>
                <c:pt idx="11">
                  <c:v>Fe</c:v>
                </c:pt>
                <c:pt idx="12">
                  <c:v>Ni</c:v>
                </c:pt>
                <c:pt idx="13">
                  <c:v>Cu</c:v>
                </c:pt>
                <c:pt idx="14">
                  <c:v>Zn</c:v>
                </c:pt>
                <c:pt idx="15">
                  <c:v>Sr </c:v>
                </c:pt>
              </c:strCache>
            </c:strRef>
          </c:cat>
          <c:val>
            <c:numRef>
              <c:f>Kx!$C$11:$R$11</c:f>
              <c:numCache>
                <c:formatCode>0.0</c:formatCode>
                <c:ptCount val="16"/>
                <c:pt idx="0">
                  <c:v>1.341568923807906</c:v>
                </c:pt>
                <c:pt idx="1">
                  <c:v>1.6485441559748484</c:v>
                </c:pt>
                <c:pt idx="2">
                  <c:v>0.5846895289457672</c:v>
                </c:pt>
                <c:pt idx="3">
                  <c:v>5.7849609095907042E-2</c:v>
                </c:pt>
                <c:pt idx="4">
                  <c:v>0</c:v>
                </c:pt>
                <c:pt idx="5">
                  <c:v>70.22423511005789</c:v>
                </c:pt>
                <c:pt idx="6">
                  <c:v>75.433182216513586</c:v>
                </c:pt>
                <c:pt idx="7">
                  <c:v>1.7390523462570046E-2</c:v>
                </c:pt>
                <c:pt idx="8">
                  <c:v>53.781623152636129</c:v>
                </c:pt>
                <c:pt idx="9">
                  <c:v>1.3174587546527291E-3</c:v>
                </c:pt>
                <c:pt idx="10">
                  <c:v>10.603928991591603</c:v>
                </c:pt>
                <c:pt idx="11">
                  <c:v>7.1355222340359278E-3</c:v>
                </c:pt>
                <c:pt idx="12">
                  <c:v>5.1656405908425098</c:v>
                </c:pt>
                <c:pt idx="13">
                  <c:v>0.11298735400339052</c:v>
                </c:pt>
                <c:pt idx="14">
                  <c:v>1.2089646878362785</c:v>
                </c:pt>
                <c:pt idx="15">
                  <c:v>5.2961502243364977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976-4C75-9D16-64AB032C79F1}"/>
            </c:ext>
          </c:extLst>
        </c:ser>
        <c:ser>
          <c:idx val="3"/>
          <c:order val="3"/>
          <c:tx>
            <c:strRef>
              <c:f>Kx!$B$12</c:f>
              <c:strCache>
                <c:ptCount val="1"/>
                <c:pt idx="0">
                  <c:v>Btb1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ash"/>
            <c:size val="20"/>
            <c:spPr>
              <a:solidFill>
                <a:schemeClr val="accent4"/>
              </a:solidFill>
              <a:ln w="9525">
                <a:noFill/>
              </a:ln>
              <a:effectLst/>
            </c:spPr>
          </c:marker>
          <c:cat>
            <c:strRef>
              <c:f>Kx!$C$3:$R$3</c:f>
              <c:strCache>
                <c:ptCount val="16"/>
                <c:pt idx="0">
                  <c:v>Na</c:v>
                </c:pt>
                <c:pt idx="1">
                  <c:v>Mg</c:v>
                </c:pt>
                <c:pt idx="2">
                  <c:v>Al</c:v>
                </c:pt>
                <c:pt idx="3">
                  <c:v>Si</c:v>
                </c:pt>
                <c:pt idx="4">
                  <c:v>P</c:v>
                </c:pt>
                <c:pt idx="5">
                  <c:v>S</c:v>
                </c:pt>
                <c:pt idx="6">
                  <c:v>Cl</c:v>
                </c:pt>
                <c:pt idx="7">
                  <c:v>K</c:v>
                </c:pt>
                <c:pt idx="8">
                  <c:v>Ca</c:v>
                </c:pt>
                <c:pt idx="9">
                  <c:v>Ti</c:v>
                </c:pt>
                <c:pt idx="10">
                  <c:v>Mn</c:v>
                </c:pt>
                <c:pt idx="11">
                  <c:v>Fe</c:v>
                </c:pt>
                <c:pt idx="12">
                  <c:v>Ni</c:v>
                </c:pt>
                <c:pt idx="13">
                  <c:v>Cu</c:v>
                </c:pt>
                <c:pt idx="14">
                  <c:v>Zn</c:v>
                </c:pt>
                <c:pt idx="15">
                  <c:v>Sr </c:v>
                </c:pt>
              </c:strCache>
            </c:strRef>
          </c:cat>
          <c:val>
            <c:numRef>
              <c:f>Kx!$C$12:$R$12</c:f>
              <c:numCache>
                <c:formatCode>0.0</c:formatCode>
                <c:ptCount val="16"/>
                <c:pt idx="0">
                  <c:v>1.8616576386015622</c:v>
                </c:pt>
                <c:pt idx="1">
                  <c:v>1.9099950201000961</c:v>
                </c:pt>
                <c:pt idx="2">
                  <c:v>0.49928982281016704</c:v>
                </c:pt>
                <c:pt idx="3">
                  <c:v>7.7464422867541752E-2</c:v>
                </c:pt>
                <c:pt idx="4">
                  <c:v>0</c:v>
                </c:pt>
                <c:pt idx="5">
                  <c:v>43.65729343545226</c:v>
                </c:pt>
                <c:pt idx="6">
                  <c:v>63.341514143822486</c:v>
                </c:pt>
                <c:pt idx="7">
                  <c:v>5.3662582333215629E-2</c:v>
                </c:pt>
                <c:pt idx="8">
                  <c:v>46.180335462420203</c:v>
                </c:pt>
                <c:pt idx="9">
                  <c:v>1.216807426901138E-3</c:v>
                </c:pt>
                <c:pt idx="10">
                  <c:v>8.362202481367417</c:v>
                </c:pt>
                <c:pt idx="11">
                  <c:v>3.1009028531239786E-3</c:v>
                </c:pt>
                <c:pt idx="12">
                  <c:v>4.0153981374595613</c:v>
                </c:pt>
                <c:pt idx="13">
                  <c:v>0.21160673672335603</c:v>
                </c:pt>
                <c:pt idx="14">
                  <c:v>1.7492823569130764</c:v>
                </c:pt>
                <c:pt idx="15">
                  <c:v>6.2286340232802999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976-4C75-9D16-64AB032C79F1}"/>
            </c:ext>
          </c:extLst>
        </c:ser>
        <c:ser>
          <c:idx val="4"/>
          <c:order val="4"/>
          <c:tx>
            <c:strRef>
              <c:f>Kx!$B$13</c:f>
              <c:strCache>
                <c:ptCount val="1"/>
                <c:pt idx="0">
                  <c:v>Btb2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ash"/>
            <c:size val="20"/>
            <c:spPr>
              <a:pattFill prst="wdUpDiag">
                <a:fgClr>
                  <a:schemeClr val="accent4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n w="9525">
                <a:solidFill>
                  <a:schemeClr val="accent4">
                    <a:lumMod val="60000"/>
                    <a:lumOff val="40000"/>
                  </a:schemeClr>
                </a:solidFill>
              </a:ln>
              <a:effectLst/>
            </c:spPr>
          </c:marker>
          <c:cat>
            <c:strRef>
              <c:f>Kx!$C$3:$R$3</c:f>
              <c:strCache>
                <c:ptCount val="16"/>
                <c:pt idx="0">
                  <c:v>Na</c:v>
                </c:pt>
                <c:pt idx="1">
                  <c:v>Mg</c:v>
                </c:pt>
                <c:pt idx="2">
                  <c:v>Al</c:v>
                </c:pt>
                <c:pt idx="3">
                  <c:v>Si</c:v>
                </c:pt>
                <c:pt idx="4">
                  <c:v>P</c:v>
                </c:pt>
                <c:pt idx="5">
                  <c:v>S</c:v>
                </c:pt>
                <c:pt idx="6">
                  <c:v>Cl</c:v>
                </c:pt>
                <c:pt idx="7">
                  <c:v>K</c:v>
                </c:pt>
                <c:pt idx="8">
                  <c:v>Ca</c:v>
                </c:pt>
                <c:pt idx="9">
                  <c:v>Ti</c:v>
                </c:pt>
                <c:pt idx="10">
                  <c:v>Mn</c:v>
                </c:pt>
                <c:pt idx="11">
                  <c:v>Fe</c:v>
                </c:pt>
                <c:pt idx="12">
                  <c:v>Ni</c:v>
                </c:pt>
                <c:pt idx="13">
                  <c:v>Cu</c:v>
                </c:pt>
                <c:pt idx="14">
                  <c:v>Zn</c:v>
                </c:pt>
                <c:pt idx="15">
                  <c:v>Sr </c:v>
                </c:pt>
              </c:strCache>
            </c:strRef>
          </c:cat>
          <c:val>
            <c:numRef>
              <c:f>Kx!$C$13:$R$13</c:f>
              <c:numCache>
                <c:formatCode>0.0</c:formatCode>
                <c:ptCount val="16"/>
                <c:pt idx="0">
                  <c:v>1.4328809244963585</c:v>
                </c:pt>
                <c:pt idx="1">
                  <c:v>1.8889478179430754</c:v>
                </c:pt>
                <c:pt idx="2">
                  <c:v>0.51424154373482189</c:v>
                </c:pt>
                <c:pt idx="3">
                  <c:v>7.4292462913913421E-2</c:v>
                </c:pt>
                <c:pt idx="4">
                  <c:v>0</c:v>
                </c:pt>
                <c:pt idx="5">
                  <c:v>62.771099612450399</c:v>
                </c:pt>
                <c:pt idx="6">
                  <c:v>58.777556678480281</c:v>
                </c:pt>
                <c:pt idx="7">
                  <c:v>4.3019267921418955E-2</c:v>
                </c:pt>
                <c:pt idx="8">
                  <c:v>51.706289945552804</c:v>
                </c:pt>
                <c:pt idx="9">
                  <c:v>1.5309310525414735E-3</c:v>
                </c:pt>
                <c:pt idx="10">
                  <c:v>6.5636096032506277</c:v>
                </c:pt>
                <c:pt idx="11">
                  <c:v>3.6644623731553927E-3</c:v>
                </c:pt>
                <c:pt idx="12">
                  <c:v>3.6886127006474063</c:v>
                </c:pt>
                <c:pt idx="13">
                  <c:v>0.27971231752679021</c:v>
                </c:pt>
                <c:pt idx="14">
                  <c:v>2.3843236120973157</c:v>
                </c:pt>
                <c:pt idx="15">
                  <c:v>5.738889030240836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976-4C75-9D16-64AB032C79F1}"/>
            </c:ext>
          </c:extLst>
        </c:ser>
        <c:ser>
          <c:idx val="5"/>
          <c:order val="5"/>
          <c:tx>
            <c:strRef>
              <c:f>Kx!$B$14</c:f>
              <c:strCache>
                <c:ptCount val="1"/>
                <c:pt idx="0">
                  <c:v>Spoil heap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triangle"/>
            <c:size val="13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cat>
            <c:strRef>
              <c:f>Kx!$C$3:$R$3</c:f>
              <c:strCache>
                <c:ptCount val="16"/>
                <c:pt idx="0">
                  <c:v>Na</c:v>
                </c:pt>
                <c:pt idx="1">
                  <c:v>Mg</c:v>
                </c:pt>
                <c:pt idx="2">
                  <c:v>Al</c:v>
                </c:pt>
                <c:pt idx="3">
                  <c:v>Si</c:v>
                </c:pt>
                <c:pt idx="4">
                  <c:v>P</c:v>
                </c:pt>
                <c:pt idx="5">
                  <c:v>S</c:v>
                </c:pt>
                <c:pt idx="6">
                  <c:v>Cl</c:v>
                </c:pt>
                <c:pt idx="7">
                  <c:v>K</c:v>
                </c:pt>
                <c:pt idx="8">
                  <c:v>Ca</c:v>
                </c:pt>
                <c:pt idx="9">
                  <c:v>Ti</c:v>
                </c:pt>
                <c:pt idx="10">
                  <c:v>Mn</c:v>
                </c:pt>
                <c:pt idx="11">
                  <c:v>Fe</c:v>
                </c:pt>
                <c:pt idx="12">
                  <c:v>Ni</c:v>
                </c:pt>
                <c:pt idx="13">
                  <c:v>Cu</c:v>
                </c:pt>
                <c:pt idx="14">
                  <c:v>Zn</c:v>
                </c:pt>
                <c:pt idx="15">
                  <c:v>Sr </c:v>
                </c:pt>
              </c:strCache>
            </c:strRef>
          </c:cat>
          <c:val>
            <c:numRef>
              <c:f>Kx!$C$14:$R$14</c:f>
              <c:numCache>
                <c:formatCode>0.0</c:formatCode>
                <c:ptCount val="16"/>
                <c:pt idx="0">
                  <c:v>0.132846966673353</c:v>
                </c:pt>
                <c:pt idx="1">
                  <c:v>1.250906738339516</c:v>
                </c:pt>
                <c:pt idx="2">
                  <c:v>1.039916092273955</c:v>
                </c:pt>
                <c:pt idx="3">
                  <c:v>9.2694392372908635E-2</c:v>
                </c:pt>
                <c:pt idx="4">
                  <c:v>0</c:v>
                </c:pt>
                <c:pt idx="5">
                  <c:v>10.575628875922556</c:v>
                </c:pt>
                <c:pt idx="6">
                  <c:v>11.247155379385408</c:v>
                </c:pt>
                <c:pt idx="7">
                  <c:v>0</c:v>
                </c:pt>
                <c:pt idx="8">
                  <c:v>9.0512183951731693</c:v>
                </c:pt>
                <c:pt idx="9">
                  <c:v>2.9236847575968214E-3</c:v>
                </c:pt>
                <c:pt idx="10">
                  <c:v>9.2315912826692834</c:v>
                </c:pt>
                <c:pt idx="11">
                  <c:v>0.20175759019238909</c:v>
                </c:pt>
                <c:pt idx="12">
                  <c:v>14.937718129193968</c:v>
                </c:pt>
                <c:pt idx="13">
                  <c:v>0.4961980314434738</c:v>
                </c:pt>
                <c:pt idx="14">
                  <c:v>14.667613809469083</c:v>
                </c:pt>
                <c:pt idx="15">
                  <c:v>11.75989334521033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F976-4C75-9D16-64AB032C79F1}"/>
            </c:ext>
          </c:extLst>
        </c:ser>
        <c:ser>
          <c:idx val="6"/>
          <c:order val="6"/>
          <c:tx>
            <c:strRef>
              <c:f>Kx!$B$15</c:f>
              <c:strCache>
                <c:ptCount val="1"/>
                <c:pt idx="0">
                  <c:v>Filtrated waters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12"/>
            <c:spPr>
              <a:solidFill>
                <a:srgbClr val="C00000"/>
              </a:solidFill>
              <a:ln w="9525">
                <a:noFill/>
              </a:ln>
              <a:effectLst/>
            </c:spPr>
          </c:marker>
          <c:cat>
            <c:strRef>
              <c:f>Kx!$C$3:$R$3</c:f>
              <c:strCache>
                <c:ptCount val="16"/>
                <c:pt idx="0">
                  <c:v>Na</c:v>
                </c:pt>
                <c:pt idx="1">
                  <c:v>Mg</c:v>
                </c:pt>
                <c:pt idx="2">
                  <c:v>Al</c:v>
                </c:pt>
                <c:pt idx="3">
                  <c:v>Si</c:v>
                </c:pt>
                <c:pt idx="4">
                  <c:v>P</c:v>
                </c:pt>
                <c:pt idx="5">
                  <c:v>S</c:v>
                </c:pt>
                <c:pt idx="6">
                  <c:v>Cl</c:v>
                </c:pt>
                <c:pt idx="7">
                  <c:v>K</c:v>
                </c:pt>
                <c:pt idx="8">
                  <c:v>Ca</c:v>
                </c:pt>
                <c:pt idx="9">
                  <c:v>Ti</c:v>
                </c:pt>
                <c:pt idx="10">
                  <c:v>Mn</c:v>
                </c:pt>
                <c:pt idx="11">
                  <c:v>Fe</c:v>
                </c:pt>
                <c:pt idx="12">
                  <c:v>Ni</c:v>
                </c:pt>
                <c:pt idx="13">
                  <c:v>Cu</c:v>
                </c:pt>
                <c:pt idx="14">
                  <c:v>Zn</c:v>
                </c:pt>
                <c:pt idx="15">
                  <c:v>Sr </c:v>
                </c:pt>
              </c:strCache>
            </c:strRef>
          </c:cat>
          <c:val>
            <c:numRef>
              <c:f>Kx!$C$15:$R$15</c:f>
              <c:numCache>
                <c:formatCode>0.0</c:formatCode>
                <c:ptCount val="16"/>
                <c:pt idx="0">
                  <c:v>0.72197307767396623</c:v>
                </c:pt>
                <c:pt idx="1">
                  <c:v>4.3326782911064585</c:v>
                </c:pt>
                <c:pt idx="2">
                  <c:v>0.2089123161396341</c:v>
                </c:pt>
                <c:pt idx="3">
                  <c:v>6.2626312080441698E-2</c:v>
                </c:pt>
                <c:pt idx="4">
                  <c:v>0</c:v>
                </c:pt>
                <c:pt idx="5">
                  <c:v>9.5154287722880664</c:v>
                </c:pt>
                <c:pt idx="6">
                  <c:v>11.569222821519771</c:v>
                </c:pt>
                <c:pt idx="7">
                  <c:v>0.52809070558004312</c:v>
                </c:pt>
                <c:pt idx="8">
                  <c:v>16.433073668199871</c:v>
                </c:pt>
                <c:pt idx="9">
                  <c:v>0.14134011691390599</c:v>
                </c:pt>
                <c:pt idx="10">
                  <c:v>9.3785694189298106</c:v>
                </c:pt>
                <c:pt idx="11">
                  <c:v>7.9680406162454635E-3</c:v>
                </c:pt>
                <c:pt idx="12">
                  <c:v>3.3491206260167043</c:v>
                </c:pt>
                <c:pt idx="13">
                  <c:v>8.8539970572855384E-2</c:v>
                </c:pt>
                <c:pt idx="14">
                  <c:v>10.18209661587837</c:v>
                </c:pt>
                <c:pt idx="15">
                  <c:v>15.896330101311113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F976-4C75-9D16-64AB032C79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1856552"/>
        <c:axId val="301857864"/>
      </c:lineChart>
      <c:catAx>
        <c:axId val="301856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1857864"/>
        <c:crossesAt val="1.0000000000000002E-2"/>
        <c:auto val="1"/>
        <c:lblAlgn val="ctr"/>
        <c:lblOffset val="100"/>
        <c:tickMarkSkip val="1"/>
        <c:noMultiLvlLbl val="0"/>
      </c:catAx>
      <c:valAx>
        <c:axId val="301857864"/>
        <c:scaling>
          <c:logBase val="10"/>
          <c:orientation val="minMax"/>
          <c:max val="1000"/>
          <c:min val="1.0000000000000002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1856552"/>
        <c:crossesAt val="1.0000000000000002E-2"/>
        <c:crossBetween val="between"/>
      </c:valAx>
      <c:spPr>
        <a:noFill/>
        <a:ln>
          <a:solidFill>
            <a:schemeClr val="bg1">
              <a:lumMod val="65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783579767186914"/>
          <c:y val="3.551619927324573E-2"/>
          <c:w val="0.88216420232813086"/>
          <c:h val="0.68692681797128297"/>
        </c:manualLayout>
      </c:layout>
      <c:lineChart>
        <c:grouping val="standard"/>
        <c:varyColors val="0"/>
        <c:ser>
          <c:idx val="0"/>
          <c:order val="0"/>
          <c:tx>
            <c:strRef>
              <c:f>Kx!$B$16</c:f>
              <c:strCache>
                <c:ptCount val="1"/>
                <c:pt idx="0">
                  <c:v>Ap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ash"/>
            <c:size val="20"/>
            <c:spPr>
              <a:solidFill>
                <a:schemeClr val="accent2">
                  <a:lumMod val="75000"/>
                </a:schemeClr>
              </a:solidFill>
              <a:ln w="9525">
                <a:noFill/>
              </a:ln>
              <a:effectLst/>
            </c:spPr>
          </c:marker>
          <c:cat>
            <c:strRef>
              <c:f>Kx!$C$3:$R$3</c:f>
              <c:strCache>
                <c:ptCount val="16"/>
                <c:pt idx="0">
                  <c:v>Na</c:v>
                </c:pt>
                <c:pt idx="1">
                  <c:v>Mg</c:v>
                </c:pt>
                <c:pt idx="2">
                  <c:v>Al</c:v>
                </c:pt>
                <c:pt idx="3">
                  <c:v>Si</c:v>
                </c:pt>
                <c:pt idx="4">
                  <c:v>P</c:v>
                </c:pt>
                <c:pt idx="5">
                  <c:v>S</c:v>
                </c:pt>
                <c:pt idx="6">
                  <c:v>Cl</c:v>
                </c:pt>
                <c:pt idx="7">
                  <c:v>K</c:v>
                </c:pt>
                <c:pt idx="8">
                  <c:v>Ca</c:v>
                </c:pt>
                <c:pt idx="9">
                  <c:v>Ti</c:v>
                </c:pt>
                <c:pt idx="10">
                  <c:v>Mn</c:v>
                </c:pt>
                <c:pt idx="11">
                  <c:v>Fe</c:v>
                </c:pt>
                <c:pt idx="12">
                  <c:v>Ni</c:v>
                </c:pt>
                <c:pt idx="13">
                  <c:v>Cu</c:v>
                </c:pt>
                <c:pt idx="14">
                  <c:v>Zn</c:v>
                </c:pt>
                <c:pt idx="15">
                  <c:v>Sr </c:v>
                </c:pt>
              </c:strCache>
            </c:strRef>
          </c:cat>
          <c:val>
            <c:numRef>
              <c:f>Kx!$C$16:$R$16</c:f>
              <c:numCache>
                <c:formatCode>0.0</c:formatCode>
                <c:ptCount val="16"/>
                <c:pt idx="0">
                  <c:v>3.310961287229444</c:v>
                </c:pt>
                <c:pt idx="1">
                  <c:v>4.0160769955069036</c:v>
                </c:pt>
                <c:pt idx="2">
                  <c:v>0</c:v>
                </c:pt>
                <c:pt idx="3">
                  <c:v>0.16554559955207085</c:v>
                </c:pt>
                <c:pt idx="4">
                  <c:v>0.21667403358380852</c:v>
                </c:pt>
                <c:pt idx="5">
                  <c:v>26.179469647422554</c:v>
                </c:pt>
                <c:pt idx="6">
                  <c:v>425.62629738106745</c:v>
                </c:pt>
                <c:pt idx="7">
                  <c:v>0.41799687150403536</c:v>
                </c:pt>
                <c:pt idx="8">
                  <c:v>30.926468580886933</c:v>
                </c:pt>
                <c:pt idx="9">
                  <c:v>9.9977251228874995E-3</c:v>
                </c:pt>
                <c:pt idx="10">
                  <c:v>4.7760302650424927E-2</c:v>
                </c:pt>
                <c:pt idx="11">
                  <c:v>8.2470195905667582E-3</c:v>
                </c:pt>
                <c:pt idx="12">
                  <c:v>0</c:v>
                </c:pt>
                <c:pt idx="13">
                  <c:v>1.0236869792703385</c:v>
                </c:pt>
                <c:pt idx="14">
                  <c:v>2.1443352024788513</c:v>
                </c:pt>
                <c:pt idx="15">
                  <c:v>13.353427929593083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44B-4CC8-AD86-86BB8033E0CA}"/>
            </c:ext>
          </c:extLst>
        </c:ser>
        <c:ser>
          <c:idx val="1"/>
          <c:order val="1"/>
          <c:tx>
            <c:strRef>
              <c:f>Kx!$B$17</c:f>
              <c:strCache>
                <c:ptCount val="1"/>
                <c:pt idx="0">
                  <c:v>A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ash"/>
            <c:size val="20"/>
            <c:spPr>
              <a:pattFill prst="dkVert">
                <a:fgClr>
                  <a:schemeClr val="accent2">
                    <a:lumMod val="75000"/>
                  </a:schemeClr>
                </a:fgClr>
                <a:bgClr>
                  <a:schemeClr val="bg1"/>
                </a:bgClr>
              </a:pattFill>
              <a:ln w="9525">
                <a:solidFill>
                  <a:schemeClr val="accent2">
                    <a:lumMod val="75000"/>
                  </a:schemeClr>
                </a:solidFill>
              </a:ln>
              <a:effectLst/>
            </c:spPr>
          </c:marker>
          <c:cat>
            <c:strRef>
              <c:f>Kx!$C$3:$R$3</c:f>
              <c:strCache>
                <c:ptCount val="16"/>
                <c:pt idx="0">
                  <c:v>Na</c:v>
                </c:pt>
                <c:pt idx="1">
                  <c:v>Mg</c:v>
                </c:pt>
                <c:pt idx="2">
                  <c:v>Al</c:v>
                </c:pt>
                <c:pt idx="3">
                  <c:v>Si</c:v>
                </c:pt>
                <c:pt idx="4">
                  <c:v>P</c:v>
                </c:pt>
                <c:pt idx="5">
                  <c:v>S</c:v>
                </c:pt>
                <c:pt idx="6">
                  <c:v>Cl</c:v>
                </c:pt>
                <c:pt idx="7">
                  <c:v>K</c:v>
                </c:pt>
                <c:pt idx="8">
                  <c:v>Ca</c:v>
                </c:pt>
                <c:pt idx="9">
                  <c:v>Ti</c:v>
                </c:pt>
                <c:pt idx="10">
                  <c:v>Mn</c:v>
                </c:pt>
                <c:pt idx="11">
                  <c:v>Fe</c:v>
                </c:pt>
                <c:pt idx="12">
                  <c:v>Ni</c:v>
                </c:pt>
                <c:pt idx="13">
                  <c:v>Cu</c:v>
                </c:pt>
                <c:pt idx="14">
                  <c:v>Zn</c:v>
                </c:pt>
                <c:pt idx="15">
                  <c:v>Sr </c:v>
                </c:pt>
              </c:strCache>
            </c:strRef>
          </c:cat>
          <c:val>
            <c:numRef>
              <c:f>Kx!$C$17:$R$17</c:f>
              <c:numCache>
                <c:formatCode>0.0</c:formatCode>
                <c:ptCount val="16"/>
                <c:pt idx="0">
                  <c:v>2.3667947629927801</c:v>
                </c:pt>
                <c:pt idx="1">
                  <c:v>3.18951461529748</c:v>
                </c:pt>
                <c:pt idx="2">
                  <c:v>0</c:v>
                </c:pt>
                <c:pt idx="3">
                  <c:v>8.7956811561013162E-2</c:v>
                </c:pt>
                <c:pt idx="4">
                  <c:v>0</c:v>
                </c:pt>
                <c:pt idx="5">
                  <c:v>12.380457455150466</c:v>
                </c:pt>
                <c:pt idx="6">
                  <c:v>1348.6626556263777</c:v>
                </c:pt>
                <c:pt idx="7">
                  <c:v>0</c:v>
                </c:pt>
                <c:pt idx="8">
                  <c:v>44.024167128084123</c:v>
                </c:pt>
                <c:pt idx="9">
                  <c:v>0</c:v>
                </c:pt>
                <c:pt idx="10">
                  <c:v>0.13609435095100422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1.1318282003931615</c:v>
                </c:pt>
                <c:pt idx="15">
                  <c:v>6.7207072627934021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44B-4CC8-AD86-86BB8033E0CA}"/>
            </c:ext>
          </c:extLst>
        </c:ser>
        <c:ser>
          <c:idx val="2"/>
          <c:order val="2"/>
          <c:tx>
            <c:strRef>
              <c:f>Kx!$B$18</c:f>
              <c:strCache>
                <c:ptCount val="1"/>
                <c:pt idx="0">
                  <c:v>ABt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ash"/>
            <c:size val="20"/>
            <c:spPr>
              <a:solidFill>
                <a:schemeClr val="accent4">
                  <a:lumMod val="75000"/>
                </a:schemeClr>
              </a:solidFill>
              <a:ln w="9525">
                <a:noFill/>
              </a:ln>
              <a:effectLst/>
            </c:spPr>
          </c:marker>
          <c:cat>
            <c:strRef>
              <c:f>Kx!$C$3:$R$3</c:f>
              <c:strCache>
                <c:ptCount val="16"/>
                <c:pt idx="0">
                  <c:v>Na</c:v>
                </c:pt>
                <c:pt idx="1">
                  <c:v>Mg</c:v>
                </c:pt>
                <c:pt idx="2">
                  <c:v>Al</c:v>
                </c:pt>
                <c:pt idx="3">
                  <c:v>Si</c:v>
                </c:pt>
                <c:pt idx="4">
                  <c:v>P</c:v>
                </c:pt>
                <c:pt idx="5">
                  <c:v>S</c:v>
                </c:pt>
                <c:pt idx="6">
                  <c:v>Cl</c:v>
                </c:pt>
                <c:pt idx="7">
                  <c:v>K</c:v>
                </c:pt>
                <c:pt idx="8">
                  <c:v>Ca</c:v>
                </c:pt>
                <c:pt idx="9">
                  <c:v>Ti</c:v>
                </c:pt>
                <c:pt idx="10">
                  <c:v>Mn</c:v>
                </c:pt>
                <c:pt idx="11">
                  <c:v>Fe</c:v>
                </c:pt>
                <c:pt idx="12">
                  <c:v>Ni</c:v>
                </c:pt>
                <c:pt idx="13">
                  <c:v>Cu</c:v>
                </c:pt>
                <c:pt idx="14">
                  <c:v>Zn</c:v>
                </c:pt>
                <c:pt idx="15">
                  <c:v>Sr </c:v>
                </c:pt>
              </c:strCache>
            </c:strRef>
          </c:cat>
          <c:val>
            <c:numRef>
              <c:f>Kx!$C$18:$R$18</c:f>
              <c:numCache>
                <c:formatCode>0.0</c:formatCode>
                <c:ptCount val="16"/>
                <c:pt idx="0">
                  <c:v>3.512125284378194</c:v>
                </c:pt>
                <c:pt idx="1">
                  <c:v>2.5829241706201911</c:v>
                </c:pt>
                <c:pt idx="2">
                  <c:v>0.80569042895732812</c:v>
                </c:pt>
                <c:pt idx="3">
                  <c:v>0.6849227846224184</c:v>
                </c:pt>
                <c:pt idx="4">
                  <c:v>0.90540452329669574</c:v>
                </c:pt>
                <c:pt idx="5">
                  <c:v>30.910869386233426</c:v>
                </c:pt>
                <c:pt idx="6">
                  <c:v>362.29346578818354</c:v>
                </c:pt>
                <c:pt idx="7">
                  <c:v>0.42546274812627716</c:v>
                </c:pt>
                <c:pt idx="8">
                  <c:v>29.218963311222996</c:v>
                </c:pt>
                <c:pt idx="9">
                  <c:v>1.8745092060542308</c:v>
                </c:pt>
                <c:pt idx="10">
                  <c:v>0.76761411457020956</c:v>
                </c:pt>
                <c:pt idx="11">
                  <c:v>2.0080650876801553</c:v>
                </c:pt>
                <c:pt idx="12">
                  <c:v>0</c:v>
                </c:pt>
                <c:pt idx="13">
                  <c:v>3.7330222149663332</c:v>
                </c:pt>
                <c:pt idx="14">
                  <c:v>6.1931450517146374</c:v>
                </c:pt>
                <c:pt idx="15">
                  <c:v>5.3486252719353686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44B-4CC8-AD86-86BB8033E0CA}"/>
            </c:ext>
          </c:extLst>
        </c:ser>
        <c:ser>
          <c:idx val="3"/>
          <c:order val="3"/>
          <c:tx>
            <c:strRef>
              <c:f>Kx!$B$19</c:f>
              <c:strCache>
                <c:ptCount val="1"/>
                <c:pt idx="0">
                  <c:v>Bt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ash"/>
            <c:size val="20"/>
            <c:spPr>
              <a:solidFill>
                <a:schemeClr val="accent4"/>
              </a:solidFill>
              <a:ln w="9525">
                <a:noFill/>
              </a:ln>
              <a:effectLst/>
            </c:spPr>
          </c:marker>
          <c:cat>
            <c:strRef>
              <c:f>Kx!$C$3:$R$3</c:f>
              <c:strCache>
                <c:ptCount val="16"/>
                <c:pt idx="0">
                  <c:v>Na</c:v>
                </c:pt>
                <c:pt idx="1">
                  <c:v>Mg</c:v>
                </c:pt>
                <c:pt idx="2">
                  <c:v>Al</c:v>
                </c:pt>
                <c:pt idx="3">
                  <c:v>Si</c:v>
                </c:pt>
                <c:pt idx="4">
                  <c:v>P</c:v>
                </c:pt>
                <c:pt idx="5">
                  <c:v>S</c:v>
                </c:pt>
                <c:pt idx="6">
                  <c:v>Cl</c:v>
                </c:pt>
                <c:pt idx="7">
                  <c:v>K</c:v>
                </c:pt>
                <c:pt idx="8">
                  <c:v>Ca</c:v>
                </c:pt>
                <c:pt idx="9">
                  <c:v>Ti</c:v>
                </c:pt>
                <c:pt idx="10">
                  <c:v>Mn</c:v>
                </c:pt>
                <c:pt idx="11">
                  <c:v>Fe</c:v>
                </c:pt>
                <c:pt idx="12">
                  <c:v>Ni</c:v>
                </c:pt>
                <c:pt idx="13">
                  <c:v>Cu</c:v>
                </c:pt>
                <c:pt idx="14">
                  <c:v>Zn</c:v>
                </c:pt>
                <c:pt idx="15">
                  <c:v>Sr </c:v>
                </c:pt>
              </c:strCache>
            </c:strRef>
          </c:cat>
          <c:val>
            <c:numRef>
              <c:f>Kx!$C$19:$R$19</c:f>
              <c:numCache>
                <c:formatCode>0.0</c:formatCode>
                <c:ptCount val="16"/>
                <c:pt idx="0">
                  <c:v>6.7964212984063881</c:v>
                </c:pt>
                <c:pt idx="1">
                  <c:v>3.6413059407282402</c:v>
                </c:pt>
                <c:pt idx="2">
                  <c:v>0.54076660652500486</c:v>
                </c:pt>
                <c:pt idx="3">
                  <c:v>0.53091393496697548</c:v>
                </c:pt>
                <c:pt idx="4">
                  <c:v>0.99113492216911137</c:v>
                </c:pt>
                <c:pt idx="5">
                  <c:v>51.481673141748729</c:v>
                </c:pt>
                <c:pt idx="6">
                  <c:v>241.43246978771666</c:v>
                </c:pt>
                <c:pt idx="7">
                  <c:v>0.63778736990185925</c:v>
                </c:pt>
                <c:pt idx="8">
                  <c:v>12.866970874106507</c:v>
                </c:pt>
                <c:pt idx="9">
                  <c:v>0.82353512565755982</c:v>
                </c:pt>
                <c:pt idx="10">
                  <c:v>0.44984342018921342</c:v>
                </c:pt>
                <c:pt idx="11">
                  <c:v>0.94022886696176289</c:v>
                </c:pt>
                <c:pt idx="12">
                  <c:v>0</c:v>
                </c:pt>
                <c:pt idx="13">
                  <c:v>2.1319151575291495</c:v>
                </c:pt>
                <c:pt idx="14">
                  <c:v>0</c:v>
                </c:pt>
                <c:pt idx="15">
                  <c:v>13.863148831847303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44B-4CC8-AD86-86BB8033E0CA}"/>
            </c:ext>
          </c:extLst>
        </c:ser>
        <c:ser>
          <c:idx val="4"/>
          <c:order val="4"/>
          <c:tx>
            <c:strRef>
              <c:f>Kx!$B$20</c:f>
              <c:strCache>
                <c:ptCount val="1"/>
                <c:pt idx="0">
                  <c:v>Bk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ash"/>
            <c:size val="20"/>
            <c:spPr>
              <a:pattFill prst="wdUpDiag">
                <a:fgClr>
                  <a:schemeClr val="accent4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n w="9525">
                <a:solidFill>
                  <a:schemeClr val="accent4">
                    <a:lumMod val="60000"/>
                    <a:lumOff val="40000"/>
                  </a:schemeClr>
                </a:solidFill>
              </a:ln>
              <a:effectLst/>
            </c:spPr>
          </c:marker>
          <c:cat>
            <c:strRef>
              <c:f>Kx!$C$3:$R$3</c:f>
              <c:strCache>
                <c:ptCount val="16"/>
                <c:pt idx="0">
                  <c:v>Na</c:v>
                </c:pt>
                <c:pt idx="1">
                  <c:v>Mg</c:v>
                </c:pt>
                <c:pt idx="2">
                  <c:v>Al</c:v>
                </c:pt>
                <c:pt idx="3">
                  <c:v>Si</c:v>
                </c:pt>
                <c:pt idx="4">
                  <c:v>P</c:v>
                </c:pt>
                <c:pt idx="5">
                  <c:v>S</c:v>
                </c:pt>
                <c:pt idx="6">
                  <c:v>Cl</c:v>
                </c:pt>
                <c:pt idx="7">
                  <c:v>K</c:v>
                </c:pt>
                <c:pt idx="8">
                  <c:v>Ca</c:v>
                </c:pt>
                <c:pt idx="9">
                  <c:v>Ti</c:v>
                </c:pt>
                <c:pt idx="10">
                  <c:v>Mn</c:v>
                </c:pt>
                <c:pt idx="11">
                  <c:v>Fe</c:v>
                </c:pt>
                <c:pt idx="12">
                  <c:v>Ni</c:v>
                </c:pt>
                <c:pt idx="13">
                  <c:v>Cu</c:v>
                </c:pt>
                <c:pt idx="14">
                  <c:v>Zn</c:v>
                </c:pt>
                <c:pt idx="15">
                  <c:v>Sr </c:v>
                </c:pt>
              </c:strCache>
            </c:strRef>
          </c:cat>
          <c:val>
            <c:numRef>
              <c:f>Kx!$C$20:$R$20</c:f>
              <c:numCache>
                <c:formatCode>0.0</c:formatCode>
                <c:ptCount val="16"/>
                <c:pt idx="0">
                  <c:v>1.4502452301379787</c:v>
                </c:pt>
                <c:pt idx="1">
                  <c:v>2.7283871832497257</c:v>
                </c:pt>
                <c:pt idx="2">
                  <c:v>1.1339936740627585E-2</c:v>
                </c:pt>
                <c:pt idx="3">
                  <c:v>0.18445188683409014</c:v>
                </c:pt>
                <c:pt idx="4">
                  <c:v>0</c:v>
                </c:pt>
                <c:pt idx="5">
                  <c:v>322.80824995977923</c:v>
                </c:pt>
                <c:pt idx="6">
                  <c:v>38.805615565668198</c:v>
                </c:pt>
                <c:pt idx="7">
                  <c:v>0.32736356767159946</c:v>
                </c:pt>
                <c:pt idx="8">
                  <c:v>9.4990790420334132</c:v>
                </c:pt>
                <c:pt idx="9">
                  <c:v>0</c:v>
                </c:pt>
                <c:pt idx="10">
                  <c:v>27.860004827190139</c:v>
                </c:pt>
                <c:pt idx="11">
                  <c:v>2.4972690488297491E-3</c:v>
                </c:pt>
                <c:pt idx="12">
                  <c:v>24.639999493960605</c:v>
                </c:pt>
                <c:pt idx="13">
                  <c:v>0.65515974331647597</c:v>
                </c:pt>
                <c:pt idx="14">
                  <c:v>5.3456715320053121</c:v>
                </c:pt>
                <c:pt idx="15">
                  <c:v>9.8878724337455868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E44B-4CC8-AD86-86BB8033E0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1856552"/>
        <c:axId val="301857864"/>
      </c:lineChart>
      <c:catAx>
        <c:axId val="301856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1857864"/>
        <c:crossesAt val="1.0000000000000002E-2"/>
        <c:auto val="1"/>
        <c:lblAlgn val="ctr"/>
        <c:lblOffset val="100"/>
        <c:tickMarkSkip val="1"/>
        <c:noMultiLvlLbl val="0"/>
      </c:catAx>
      <c:valAx>
        <c:axId val="301857864"/>
        <c:scaling>
          <c:logBase val="10"/>
          <c:orientation val="minMax"/>
          <c:max val="10000"/>
          <c:min val="1.0000000000000002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1856552"/>
        <c:crossesAt val="1.0000000000000002E-2"/>
        <c:crossBetween val="between"/>
      </c:valAx>
      <c:spPr>
        <a:noFill/>
        <a:ln>
          <a:solidFill>
            <a:schemeClr val="bg1">
              <a:lumMod val="65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712287409894062"/>
          <c:y val="0.12170971387215095"/>
          <c:w val="0.88063609512380592"/>
          <c:h val="0.68692681797128297"/>
        </c:manualLayout>
      </c:layout>
      <c:lineChart>
        <c:grouping val="standard"/>
        <c:varyColors val="0"/>
        <c:ser>
          <c:idx val="0"/>
          <c:order val="0"/>
          <c:tx>
            <c:strRef>
              <c:f>Kx!$B$21</c:f>
              <c:strCache>
                <c:ptCount val="1"/>
                <c:pt idx="0">
                  <c:v>TD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ash"/>
            <c:size val="20"/>
            <c:spPr>
              <a:solidFill>
                <a:schemeClr val="tx1"/>
              </a:solidFill>
              <a:ln w="9525">
                <a:noFill/>
              </a:ln>
              <a:effectLst/>
            </c:spPr>
          </c:marker>
          <c:cat>
            <c:strRef>
              <c:f>Kx!$C$3:$R$3</c:f>
              <c:strCache>
                <c:ptCount val="16"/>
                <c:pt idx="0">
                  <c:v>Na</c:v>
                </c:pt>
                <c:pt idx="1">
                  <c:v>Mg</c:v>
                </c:pt>
                <c:pt idx="2">
                  <c:v>Al</c:v>
                </c:pt>
                <c:pt idx="3">
                  <c:v>Si</c:v>
                </c:pt>
                <c:pt idx="4">
                  <c:v>P</c:v>
                </c:pt>
                <c:pt idx="5">
                  <c:v>S</c:v>
                </c:pt>
                <c:pt idx="6">
                  <c:v>Cl</c:v>
                </c:pt>
                <c:pt idx="7">
                  <c:v>K</c:v>
                </c:pt>
                <c:pt idx="8">
                  <c:v>Ca</c:v>
                </c:pt>
                <c:pt idx="9">
                  <c:v>Ti</c:v>
                </c:pt>
                <c:pt idx="10">
                  <c:v>Mn</c:v>
                </c:pt>
                <c:pt idx="11">
                  <c:v>Fe</c:v>
                </c:pt>
                <c:pt idx="12">
                  <c:v>Ni</c:v>
                </c:pt>
                <c:pt idx="13">
                  <c:v>Cu</c:v>
                </c:pt>
                <c:pt idx="14">
                  <c:v>Zn</c:v>
                </c:pt>
                <c:pt idx="15">
                  <c:v>Sr </c:v>
                </c:pt>
              </c:strCache>
            </c:strRef>
          </c:cat>
          <c:val>
            <c:numRef>
              <c:f>Kx!$C$21:$R$21</c:f>
              <c:numCache>
                <c:formatCode>0.0</c:formatCode>
                <c:ptCount val="16"/>
                <c:pt idx="0">
                  <c:v>3.8198320140080435</c:v>
                </c:pt>
                <c:pt idx="1">
                  <c:v>8.5769075963544683</c:v>
                </c:pt>
                <c:pt idx="2">
                  <c:v>0.24100615427301547</c:v>
                </c:pt>
                <c:pt idx="3">
                  <c:v>0.42115991581815532</c:v>
                </c:pt>
                <c:pt idx="4">
                  <c:v>0.28496571160840445</c:v>
                </c:pt>
                <c:pt idx="5">
                  <c:v>23.957436774915084</c:v>
                </c:pt>
                <c:pt idx="6">
                  <c:v>72.194427121718931</c:v>
                </c:pt>
                <c:pt idx="7">
                  <c:v>1.1687311002184313</c:v>
                </c:pt>
                <c:pt idx="8">
                  <c:v>290.09571893129748</c:v>
                </c:pt>
                <c:pt idx="9">
                  <c:v>0</c:v>
                </c:pt>
                <c:pt idx="10">
                  <c:v>67.638284790881357</c:v>
                </c:pt>
                <c:pt idx="11">
                  <c:v>1.6232552761986138E-2</c:v>
                </c:pt>
                <c:pt idx="12">
                  <c:v>4.7243796889468426</c:v>
                </c:pt>
                <c:pt idx="13">
                  <c:v>1.5091768450802407</c:v>
                </c:pt>
                <c:pt idx="14">
                  <c:v>65.755188459139944</c:v>
                </c:pt>
                <c:pt idx="15">
                  <c:v>38.815074035324628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950-4D14-96AE-2ADC6B60A647}"/>
            </c:ext>
          </c:extLst>
        </c:ser>
        <c:ser>
          <c:idx val="1"/>
          <c:order val="1"/>
          <c:tx>
            <c:strRef>
              <c:f>Kx!$B$22</c:f>
              <c:strCache>
                <c:ptCount val="1"/>
                <c:pt idx="0">
                  <c:v>Abj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ash"/>
            <c:size val="20"/>
            <c:spPr>
              <a:pattFill prst="dkVert">
                <a:fgClr>
                  <a:schemeClr val="accent2">
                    <a:lumMod val="75000"/>
                  </a:schemeClr>
                </a:fgClr>
                <a:bgClr>
                  <a:schemeClr val="bg1"/>
                </a:bgClr>
              </a:pattFill>
              <a:ln w="9525">
                <a:solidFill>
                  <a:schemeClr val="accent2">
                    <a:lumMod val="75000"/>
                  </a:schemeClr>
                </a:solidFill>
              </a:ln>
              <a:effectLst/>
            </c:spPr>
          </c:marker>
          <c:cat>
            <c:strRef>
              <c:f>Kx!$C$3:$R$3</c:f>
              <c:strCache>
                <c:ptCount val="16"/>
                <c:pt idx="0">
                  <c:v>Na</c:v>
                </c:pt>
                <c:pt idx="1">
                  <c:v>Mg</c:v>
                </c:pt>
                <c:pt idx="2">
                  <c:v>Al</c:v>
                </c:pt>
                <c:pt idx="3">
                  <c:v>Si</c:v>
                </c:pt>
                <c:pt idx="4">
                  <c:v>P</c:v>
                </c:pt>
                <c:pt idx="5">
                  <c:v>S</c:v>
                </c:pt>
                <c:pt idx="6">
                  <c:v>Cl</c:v>
                </c:pt>
                <c:pt idx="7">
                  <c:v>K</c:v>
                </c:pt>
                <c:pt idx="8">
                  <c:v>Ca</c:v>
                </c:pt>
                <c:pt idx="9">
                  <c:v>Ti</c:v>
                </c:pt>
                <c:pt idx="10">
                  <c:v>Mn</c:v>
                </c:pt>
                <c:pt idx="11">
                  <c:v>Fe</c:v>
                </c:pt>
                <c:pt idx="12">
                  <c:v>Ni</c:v>
                </c:pt>
                <c:pt idx="13">
                  <c:v>Cu</c:v>
                </c:pt>
                <c:pt idx="14">
                  <c:v>Zn</c:v>
                </c:pt>
                <c:pt idx="15">
                  <c:v>Sr </c:v>
                </c:pt>
              </c:strCache>
            </c:strRef>
          </c:cat>
          <c:val>
            <c:numRef>
              <c:f>Kx!$C$22:$R$22</c:f>
              <c:numCache>
                <c:formatCode>0.0</c:formatCode>
                <c:ptCount val="16"/>
                <c:pt idx="0">
                  <c:v>2.4560583306341153</c:v>
                </c:pt>
                <c:pt idx="1">
                  <c:v>4.0739080717695586</c:v>
                </c:pt>
                <c:pt idx="2">
                  <c:v>0.67789535721521998</c:v>
                </c:pt>
                <c:pt idx="3">
                  <c:v>0.29498950028382787</c:v>
                </c:pt>
                <c:pt idx="4">
                  <c:v>0</c:v>
                </c:pt>
                <c:pt idx="5">
                  <c:v>61.76360594586842</c:v>
                </c:pt>
                <c:pt idx="6">
                  <c:v>28.838606030879355</c:v>
                </c:pt>
                <c:pt idx="7">
                  <c:v>0.30483089591571083</c:v>
                </c:pt>
                <c:pt idx="8">
                  <c:v>144.82472044679011</c:v>
                </c:pt>
                <c:pt idx="9">
                  <c:v>0</c:v>
                </c:pt>
                <c:pt idx="10">
                  <c:v>7.8704167823301265</c:v>
                </c:pt>
                <c:pt idx="11">
                  <c:v>1.5907653277282434E-2</c:v>
                </c:pt>
                <c:pt idx="12">
                  <c:v>9.0537712492191602</c:v>
                </c:pt>
                <c:pt idx="13">
                  <c:v>1.2935735814243614</c:v>
                </c:pt>
                <c:pt idx="14">
                  <c:v>29.49299497976595</c:v>
                </c:pt>
                <c:pt idx="15">
                  <c:v>15.743221677128286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950-4D14-96AE-2ADC6B60A647}"/>
            </c:ext>
          </c:extLst>
        </c:ser>
        <c:ser>
          <c:idx val="2"/>
          <c:order val="2"/>
          <c:tx>
            <c:strRef>
              <c:f>Kx!$B$23</c:f>
              <c:strCache>
                <c:ptCount val="1"/>
                <c:pt idx="0">
                  <c:v>Ayb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ash"/>
            <c:size val="20"/>
            <c:spPr>
              <a:solidFill>
                <a:schemeClr val="accent4">
                  <a:lumMod val="75000"/>
                </a:schemeClr>
              </a:solidFill>
              <a:ln w="9525">
                <a:noFill/>
              </a:ln>
              <a:effectLst/>
            </c:spPr>
          </c:marker>
          <c:cat>
            <c:strRef>
              <c:f>Kx!$C$3:$R$3</c:f>
              <c:strCache>
                <c:ptCount val="16"/>
                <c:pt idx="0">
                  <c:v>Na</c:v>
                </c:pt>
                <c:pt idx="1">
                  <c:v>Mg</c:v>
                </c:pt>
                <c:pt idx="2">
                  <c:v>Al</c:v>
                </c:pt>
                <c:pt idx="3">
                  <c:v>Si</c:v>
                </c:pt>
                <c:pt idx="4">
                  <c:v>P</c:v>
                </c:pt>
                <c:pt idx="5">
                  <c:v>S</c:v>
                </c:pt>
                <c:pt idx="6">
                  <c:v>Cl</c:v>
                </c:pt>
                <c:pt idx="7">
                  <c:v>K</c:v>
                </c:pt>
                <c:pt idx="8">
                  <c:v>Ca</c:v>
                </c:pt>
                <c:pt idx="9">
                  <c:v>Ti</c:v>
                </c:pt>
                <c:pt idx="10">
                  <c:v>Mn</c:v>
                </c:pt>
                <c:pt idx="11">
                  <c:v>Fe</c:v>
                </c:pt>
                <c:pt idx="12">
                  <c:v>Ni</c:v>
                </c:pt>
                <c:pt idx="13">
                  <c:v>Cu</c:v>
                </c:pt>
                <c:pt idx="14">
                  <c:v>Zn</c:v>
                </c:pt>
                <c:pt idx="15">
                  <c:v>Sr </c:v>
                </c:pt>
              </c:strCache>
            </c:strRef>
          </c:cat>
          <c:val>
            <c:numRef>
              <c:f>Kx!$C$23:$R$23</c:f>
              <c:numCache>
                <c:formatCode>0.0</c:formatCode>
                <c:ptCount val="16"/>
                <c:pt idx="0">
                  <c:v>0.99288863180794451</c:v>
                </c:pt>
                <c:pt idx="1">
                  <c:v>2.6418027258044994</c:v>
                </c:pt>
                <c:pt idx="2">
                  <c:v>0.65783631179274882</c:v>
                </c:pt>
                <c:pt idx="3">
                  <c:v>0.35419244819119955</c:v>
                </c:pt>
                <c:pt idx="4">
                  <c:v>0</c:v>
                </c:pt>
                <c:pt idx="5">
                  <c:v>210.86924447484188</c:v>
                </c:pt>
                <c:pt idx="6">
                  <c:v>29.641553810250734</c:v>
                </c:pt>
                <c:pt idx="7">
                  <c:v>0.27215253249390253</c:v>
                </c:pt>
                <c:pt idx="8">
                  <c:v>82.014416737757841</c:v>
                </c:pt>
                <c:pt idx="9">
                  <c:v>0</c:v>
                </c:pt>
                <c:pt idx="10">
                  <c:v>6.1539660017505247</c:v>
                </c:pt>
                <c:pt idx="11">
                  <c:v>5.6765233000203924E-3</c:v>
                </c:pt>
                <c:pt idx="12">
                  <c:v>17.794845849297683</c:v>
                </c:pt>
                <c:pt idx="13">
                  <c:v>1.4115025623928923</c:v>
                </c:pt>
                <c:pt idx="14">
                  <c:v>8.9270134085883353</c:v>
                </c:pt>
                <c:pt idx="15">
                  <c:v>12.066573123822558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950-4D14-96AE-2ADC6B60A647}"/>
            </c:ext>
          </c:extLst>
        </c:ser>
        <c:ser>
          <c:idx val="3"/>
          <c:order val="3"/>
          <c:tx>
            <c:strRef>
              <c:f>Kx!$B$24</c:f>
              <c:strCache>
                <c:ptCount val="1"/>
                <c:pt idx="0">
                  <c:v>ABtb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ash"/>
            <c:size val="20"/>
            <c:spPr>
              <a:solidFill>
                <a:schemeClr val="accent4"/>
              </a:solidFill>
              <a:ln w="9525">
                <a:noFill/>
              </a:ln>
              <a:effectLst/>
            </c:spPr>
          </c:marker>
          <c:cat>
            <c:strRef>
              <c:f>Kx!$C$3:$R$3</c:f>
              <c:strCache>
                <c:ptCount val="16"/>
                <c:pt idx="0">
                  <c:v>Na</c:v>
                </c:pt>
                <c:pt idx="1">
                  <c:v>Mg</c:v>
                </c:pt>
                <c:pt idx="2">
                  <c:v>Al</c:v>
                </c:pt>
                <c:pt idx="3">
                  <c:v>Si</c:v>
                </c:pt>
                <c:pt idx="4">
                  <c:v>P</c:v>
                </c:pt>
                <c:pt idx="5">
                  <c:v>S</c:v>
                </c:pt>
                <c:pt idx="6">
                  <c:v>Cl</c:v>
                </c:pt>
                <c:pt idx="7">
                  <c:v>K</c:v>
                </c:pt>
                <c:pt idx="8">
                  <c:v>Ca</c:v>
                </c:pt>
                <c:pt idx="9">
                  <c:v>Ti</c:v>
                </c:pt>
                <c:pt idx="10">
                  <c:v>Mn</c:v>
                </c:pt>
                <c:pt idx="11">
                  <c:v>Fe</c:v>
                </c:pt>
                <c:pt idx="12">
                  <c:v>Ni</c:v>
                </c:pt>
                <c:pt idx="13">
                  <c:v>Cu</c:v>
                </c:pt>
                <c:pt idx="14">
                  <c:v>Zn</c:v>
                </c:pt>
                <c:pt idx="15">
                  <c:v>Sr </c:v>
                </c:pt>
              </c:strCache>
            </c:strRef>
          </c:cat>
          <c:val>
            <c:numRef>
              <c:f>Kx!$C$24:$R$24</c:f>
              <c:numCache>
                <c:formatCode>0.0</c:formatCode>
                <c:ptCount val="16"/>
                <c:pt idx="0">
                  <c:v>1.0958813105455918</c:v>
                </c:pt>
                <c:pt idx="1">
                  <c:v>2.1821836012684277</c:v>
                </c:pt>
                <c:pt idx="2">
                  <c:v>0.85443079859130333</c:v>
                </c:pt>
                <c:pt idx="3">
                  <c:v>0.25884163238094471</c:v>
                </c:pt>
                <c:pt idx="4">
                  <c:v>0</c:v>
                </c:pt>
                <c:pt idx="5">
                  <c:v>182.75904813108085</c:v>
                </c:pt>
                <c:pt idx="6">
                  <c:v>445.39500358758494</c:v>
                </c:pt>
                <c:pt idx="7">
                  <c:v>0.31325978309006169</c:v>
                </c:pt>
                <c:pt idx="8">
                  <c:v>74.08574237378167</c:v>
                </c:pt>
                <c:pt idx="9">
                  <c:v>0</c:v>
                </c:pt>
                <c:pt idx="10">
                  <c:v>12.692648120010908</c:v>
                </c:pt>
                <c:pt idx="11">
                  <c:v>6.2688781196366975E-3</c:v>
                </c:pt>
                <c:pt idx="12">
                  <c:v>17.995394903014521</c:v>
                </c:pt>
                <c:pt idx="13">
                  <c:v>0.33524355108742954</c:v>
                </c:pt>
                <c:pt idx="14">
                  <c:v>4.833664670270795</c:v>
                </c:pt>
                <c:pt idx="15">
                  <c:v>10.935781470574433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950-4D14-96AE-2ADC6B60A647}"/>
            </c:ext>
          </c:extLst>
        </c:ser>
        <c:ser>
          <c:idx val="4"/>
          <c:order val="4"/>
          <c:tx>
            <c:strRef>
              <c:f>Kx!$B$25</c:f>
              <c:strCache>
                <c:ptCount val="1"/>
                <c:pt idx="0">
                  <c:v>Btb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ash"/>
            <c:size val="20"/>
            <c:spPr>
              <a:pattFill prst="wdUpDiag">
                <a:fgClr>
                  <a:schemeClr val="accent4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n w="9525">
                <a:solidFill>
                  <a:schemeClr val="accent4">
                    <a:lumMod val="60000"/>
                    <a:lumOff val="40000"/>
                  </a:schemeClr>
                </a:solidFill>
              </a:ln>
              <a:effectLst/>
            </c:spPr>
          </c:marker>
          <c:cat>
            <c:strRef>
              <c:f>Kx!$C$3:$R$3</c:f>
              <c:strCache>
                <c:ptCount val="16"/>
                <c:pt idx="0">
                  <c:v>Na</c:v>
                </c:pt>
                <c:pt idx="1">
                  <c:v>Mg</c:v>
                </c:pt>
                <c:pt idx="2">
                  <c:v>Al</c:v>
                </c:pt>
                <c:pt idx="3">
                  <c:v>Si</c:v>
                </c:pt>
                <c:pt idx="4">
                  <c:v>P</c:v>
                </c:pt>
                <c:pt idx="5">
                  <c:v>S</c:v>
                </c:pt>
                <c:pt idx="6">
                  <c:v>Cl</c:v>
                </c:pt>
                <c:pt idx="7">
                  <c:v>K</c:v>
                </c:pt>
                <c:pt idx="8">
                  <c:v>Ca</c:v>
                </c:pt>
                <c:pt idx="9">
                  <c:v>Ti</c:v>
                </c:pt>
                <c:pt idx="10">
                  <c:v>Mn</c:v>
                </c:pt>
                <c:pt idx="11">
                  <c:v>Fe</c:v>
                </c:pt>
                <c:pt idx="12">
                  <c:v>Ni</c:v>
                </c:pt>
                <c:pt idx="13">
                  <c:v>Cu</c:v>
                </c:pt>
                <c:pt idx="14">
                  <c:v>Zn</c:v>
                </c:pt>
                <c:pt idx="15">
                  <c:v>Sr </c:v>
                </c:pt>
              </c:strCache>
            </c:strRef>
          </c:cat>
          <c:val>
            <c:numRef>
              <c:f>Kx!$C$25:$R$25</c:f>
              <c:numCache>
                <c:formatCode>0.0</c:formatCode>
                <c:ptCount val="16"/>
                <c:pt idx="0">
                  <c:v>2.0491410519736095</c:v>
                </c:pt>
                <c:pt idx="1">
                  <c:v>3.1329430869611579</c:v>
                </c:pt>
                <c:pt idx="2">
                  <c:v>5.0553651909893936E-2</c:v>
                </c:pt>
                <c:pt idx="3">
                  <c:v>0.17623788131411858</c:v>
                </c:pt>
                <c:pt idx="4">
                  <c:v>0</c:v>
                </c:pt>
                <c:pt idx="5">
                  <c:v>227.03119417276162</c:v>
                </c:pt>
                <c:pt idx="6">
                  <c:v>153.39711275672909</c:v>
                </c:pt>
                <c:pt idx="7">
                  <c:v>0.11244630943058356</c:v>
                </c:pt>
                <c:pt idx="8">
                  <c:v>91.534489973447251</c:v>
                </c:pt>
                <c:pt idx="9">
                  <c:v>0</c:v>
                </c:pt>
                <c:pt idx="10">
                  <c:v>19.043097616338304</c:v>
                </c:pt>
                <c:pt idx="11">
                  <c:v>0</c:v>
                </c:pt>
                <c:pt idx="12">
                  <c:v>37.205836408312145</c:v>
                </c:pt>
                <c:pt idx="13">
                  <c:v>0.57571893861991719</c:v>
                </c:pt>
                <c:pt idx="14">
                  <c:v>1.4448413066994663</c:v>
                </c:pt>
                <c:pt idx="15">
                  <c:v>10.897334875549072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950-4D14-96AE-2ADC6B60A647}"/>
            </c:ext>
          </c:extLst>
        </c:ser>
        <c:ser>
          <c:idx val="5"/>
          <c:order val="5"/>
          <c:tx>
            <c:strRef>
              <c:f>Kx!$B$26</c:f>
              <c:strCache>
                <c:ptCount val="1"/>
                <c:pt idx="0">
                  <c:v>Spoil heap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triangle"/>
            <c:size val="12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cat>
            <c:strRef>
              <c:f>Kx!$C$3:$R$3</c:f>
              <c:strCache>
                <c:ptCount val="16"/>
                <c:pt idx="0">
                  <c:v>Na</c:v>
                </c:pt>
                <c:pt idx="1">
                  <c:v>Mg</c:v>
                </c:pt>
                <c:pt idx="2">
                  <c:v>Al</c:v>
                </c:pt>
                <c:pt idx="3">
                  <c:v>Si</c:v>
                </c:pt>
                <c:pt idx="4">
                  <c:v>P</c:v>
                </c:pt>
                <c:pt idx="5">
                  <c:v>S</c:v>
                </c:pt>
                <c:pt idx="6">
                  <c:v>Cl</c:v>
                </c:pt>
                <c:pt idx="7">
                  <c:v>K</c:v>
                </c:pt>
                <c:pt idx="8">
                  <c:v>Ca</c:v>
                </c:pt>
                <c:pt idx="9">
                  <c:v>Ti</c:v>
                </c:pt>
                <c:pt idx="10">
                  <c:v>Mn</c:v>
                </c:pt>
                <c:pt idx="11">
                  <c:v>Fe</c:v>
                </c:pt>
                <c:pt idx="12">
                  <c:v>Ni</c:v>
                </c:pt>
                <c:pt idx="13">
                  <c:v>Cu</c:v>
                </c:pt>
                <c:pt idx="14">
                  <c:v>Zn</c:v>
                </c:pt>
                <c:pt idx="15">
                  <c:v>Sr </c:v>
                </c:pt>
              </c:strCache>
            </c:strRef>
          </c:cat>
          <c:val>
            <c:numRef>
              <c:f>Kx!$C$26:$R$26</c:f>
              <c:numCache>
                <c:formatCode>0.0</c:formatCode>
                <c:ptCount val="16"/>
                <c:pt idx="0">
                  <c:v>1.5238346065162112</c:v>
                </c:pt>
                <c:pt idx="1">
                  <c:v>2.1727835911788587</c:v>
                </c:pt>
                <c:pt idx="2">
                  <c:v>0.48310311642039266</c:v>
                </c:pt>
                <c:pt idx="3">
                  <c:v>6.4857228159384536E-2</c:v>
                </c:pt>
                <c:pt idx="4">
                  <c:v>0</c:v>
                </c:pt>
                <c:pt idx="5">
                  <c:v>38.0218648481505</c:v>
                </c:pt>
                <c:pt idx="6">
                  <c:v>94.457929269717809</c:v>
                </c:pt>
                <c:pt idx="7">
                  <c:v>7.2869215187531866E-2</c:v>
                </c:pt>
                <c:pt idx="8">
                  <c:v>183.34667482174459</c:v>
                </c:pt>
                <c:pt idx="9">
                  <c:v>8.6196452438260969E-3</c:v>
                </c:pt>
                <c:pt idx="10">
                  <c:v>9.2623072421364174</c:v>
                </c:pt>
                <c:pt idx="11">
                  <c:v>1.568378154049904</c:v>
                </c:pt>
                <c:pt idx="12">
                  <c:v>6.6513162908749948</c:v>
                </c:pt>
                <c:pt idx="13">
                  <c:v>8.8786860981587488</c:v>
                </c:pt>
                <c:pt idx="14">
                  <c:v>50.545303806448324</c:v>
                </c:pt>
                <c:pt idx="15">
                  <c:v>8.3427901365949282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C950-4D14-96AE-2ADC6B60A647}"/>
            </c:ext>
          </c:extLst>
        </c:ser>
        <c:ser>
          <c:idx val="6"/>
          <c:order val="6"/>
          <c:tx>
            <c:strRef>
              <c:f>Kx!$B$27</c:f>
              <c:strCache>
                <c:ptCount val="1"/>
                <c:pt idx="0">
                  <c:v>Filtrated waters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12"/>
            <c:spPr>
              <a:solidFill>
                <a:srgbClr val="C00000"/>
              </a:solidFill>
              <a:ln w="9525">
                <a:noFill/>
              </a:ln>
              <a:effectLst/>
            </c:spPr>
          </c:marker>
          <c:cat>
            <c:strRef>
              <c:f>Kx!$C$3:$R$3</c:f>
              <c:strCache>
                <c:ptCount val="16"/>
                <c:pt idx="0">
                  <c:v>Na</c:v>
                </c:pt>
                <c:pt idx="1">
                  <c:v>Mg</c:v>
                </c:pt>
                <c:pt idx="2">
                  <c:v>Al</c:v>
                </c:pt>
                <c:pt idx="3">
                  <c:v>Si</c:v>
                </c:pt>
                <c:pt idx="4">
                  <c:v>P</c:v>
                </c:pt>
                <c:pt idx="5">
                  <c:v>S</c:v>
                </c:pt>
                <c:pt idx="6">
                  <c:v>Cl</c:v>
                </c:pt>
                <c:pt idx="7">
                  <c:v>K</c:v>
                </c:pt>
                <c:pt idx="8">
                  <c:v>Ca</c:v>
                </c:pt>
                <c:pt idx="9">
                  <c:v>Ti</c:v>
                </c:pt>
                <c:pt idx="10">
                  <c:v>Mn</c:v>
                </c:pt>
                <c:pt idx="11">
                  <c:v>Fe</c:v>
                </c:pt>
                <c:pt idx="12">
                  <c:v>Ni</c:v>
                </c:pt>
                <c:pt idx="13">
                  <c:v>Cu</c:v>
                </c:pt>
                <c:pt idx="14">
                  <c:v>Zn</c:v>
                </c:pt>
                <c:pt idx="15">
                  <c:v>Sr </c:v>
                </c:pt>
              </c:strCache>
            </c:strRef>
          </c:cat>
          <c:val>
            <c:numRef>
              <c:f>Kx!$C$27:$R$27</c:f>
              <c:numCache>
                <c:formatCode>0.0</c:formatCode>
                <c:ptCount val="16"/>
                <c:pt idx="0">
                  <c:v>1.2819613615594252</c:v>
                </c:pt>
                <c:pt idx="1">
                  <c:v>8.6961925593681499</c:v>
                </c:pt>
                <c:pt idx="2">
                  <c:v>0.63769730802720059</c:v>
                </c:pt>
                <c:pt idx="3">
                  <c:v>7.3273890460646834E-2</c:v>
                </c:pt>
                <c:pt idx="4">
                  <c:v>0</c:v>
                </c:pt>
                <c:pt idx="5">
                  <c:v>59.006556330706779</c:v>
                </c:pt>
                <c:pt idx="6">
                  <c:v>34.190855337499563</c:v>
                </c:pt>
                <c:pt idx="7">
                  <c:v>5.179344989154204E-2</c:v>
                </c:pt>
                <c:pt idx="8">
                  <c:v>255.57921191350155</c:v>
                </c:pt>
                <c:pt idx="9">
                  <c:v>9.3111032473634976E-4</c:v>
                </c:pt>
                <c:pt idx="10">
                  <c:v>20.831931297352163</c:v>
                </c:pt>
                <c:pt idx="11">
                  <c:v>0.84175136753477675</c:v>
                </c:pt>
                <c:pt idx="12">
                  <c:v>10.861753482333818</c:v>
                </c:pt>
                <c:pt idx="13">
                  <c:v>3.2197188375194474</c:v>
                </c:pt>
                <c:pt idx="14">
                  <c:v>30.427409146624182</c:v>
                </c:pt>
                <c:pt idx="15">
                  <c:v>16.073800418634359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C950-4D14-96AE-2ADC6B60A6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1856552"/>
        <c:axId val="301857864"/>
      </c:lineChart>
      <c:catAx>
        <c:axId val="301856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1857864"/>
        <c:crossesAt val="1.0000000000000002E-2"/>
        <c:auto val="1"/>
        <c:lblAlgn val="ctr"/>
        <c:lblOffset val="100"/>
        <c:tickMarkSkip val="1"/>
        <c:noMultiLvlLbl val="0"/>
      </c:catAx>
      <c:valAx>
        <c:axId val="301857864"/>
        <c:scaling>
          <c:logBase val="10"/>
          <c:orientation val="minMax"/>
          <c:max val="10000"/>
          <c:min val="1.0000000000000002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1856552"/>
        <c:crossesAt val="1.0000000000000002E-2"/>
        <c:crossBetween val="between"/>
      </c:valAx>
      <c:spPr>
        <a:noFill/>
        <a:ln>
          <a:solidFill>
            <a:schemeClr val="bg1">
              <a:lumMod val="65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214431157272297"/>
          <c:y val="0.14849607870872428"/>
          <c:w val="0.81219313674432625"/>
          <c:h val="0.80133770552997907"/>
        </c:manualLayout>
      </c:layout>
      <c:bar3DChart>
        <c:barDir val="bar"/>
        <c:grouping val="percentStacked"/>
        <c:varyColors val="0"/>
        <c:ser>
          <c:idx val="0"/>
          <c:order val="0"/>
          <c:tx>
            <c:strRef>
              <c:f>Минералогия!$E$4</c:f>
              <c:strCache>
                <c:ptCount val="1"/>
                <c:pt idx="0">
                  <c:v>Smectite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Минералогия!$D$5:$D$9</c:f>
              <c:strCache>
                <c:ptCount val="5"/>
                <c:pt idx="0">
                  <c:v>Ap</c:v>
                </c:pt>
                <c:pt idx="1">
                  <c:v>AE</c:v>
                </c:pt>
                <c:pt idx="2">
                  <c:v>BE</c:v>
                </c:pt>
                <c:pt idx="3">
                  <c:v>Bt1</c:v>
                </c:pt>
                <c:pt idx="4">
                  <c:v>Bt2</c:v>
                </c:pt>
              </c:strCache>
            </c:strRef>
          </c:cat>
          <c:val>
            <c:numRef>
              <c:f>Минералогия!$E$5:$E$9</c:f>
              <c:numCache>
                <c:formatCode>0.0</c:formatCode>
                <c:ptCount val="5"/>
                <c:pt idx="0" formatCode="General">
                  <c:v>0</c:v>
                </c:pt>
                <c:pt idx="1">
                  <c:v>3.9970509999999999</c:v>
                </c:pt>
                <c:pt idx="2">
                  <c:v>17.51285</c:v>
                </c:pt>
                <c:pt idx="3">
                  <c:v>53.050890000000003</c:v>
                </c:pt>
                <c:pt idx="4">
                  <c:v>51.945540000000001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25-466C-836E-766F9EC11126}"/>
            </c:ext>
          </c:extLst>
        </c:ser>
        <c:ser>
          <c:idx val="1"/>
          <c:order val="1"/>
          <c:tx>
            <c:strRef>
              <c:f>Минералогия!$F$4</c:f>
              <c:strCache>
                <c:ptCount val="1"/>
                <c:pt idx="0">
                  <c:v>Illite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Минералогия!$D$5:$D$9</c:f>
              <c:strCache>
                <c:ptCount val="5"/>
                <c:pt idx="0">
                  <c:v>Ap</c:v>
                </c:pt>
                <c:pt idx="1">
                  <c:v>AE</c:v>
                </c:pt>
                <c:pt idx="2">
                  <c:v>BE</c:v>
                </c:pt>
                <c:pt idx="3">
                  <c:v>Bt1</c:v>
                </c:pt>
                <c:pt idx="4">
                  <c:v>Bt2</c:v>
                </c:pt>
              </c:strCache>
            </c:strRef>
          </c:cat>
          <c:val>
            <c:numRef>
              <c:f>Минералогия!$F$5:$F$9</c:f>
              <c:numCache>
                <c:formatCode>0.0</c:formatCode>
                <c:ptCount val="5"/>
                <c:pt idx="0">
                  <c:v>72.190271999999993</c:v>
                </c:pt>
                <c:pt idx="1">
                  <c:v>60.258069465378831</c:v>
                </c:pt>
                <c:pt idx="2">
                  <c:v>38.3783578691759</c:v>
                </c:pt>
                <c:pt idx="3">
                  <c:v>18.184135513120602</c:v>
                </c:pt>
                <c:pt idx="4">
                  <c:v>21.463026436115626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425-466C-836E-766F9EC11126}"/>
            </c:ext>
          </c:extLst>
        </c:ser>
        <c:ser>
          <c:idx val="2"/>
          <c:order val="2"/>
          <c:tx>
            <c:strRef>
              <c:f>Минералогия!$G$4</c:f>
              <c:strCache>
                <c:ptCount val="1"/>
                <c:pt idx="0">
                  <c:v>Kaolinite+Chlorite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Минералогия!$D$5:$D$9</c:f>
              <c:strCache>
                <c:ptCount val="5"/>
                <c:pt idx="0">
                  <c:v>Ap</c:v>
                </c:pt>
                <c:pt idx="1">
                  <c:v>AE</c:v>
                </c:pt>
                <c:pt idx="2">
                  <c:v>BE</c:v>
                </c:pt>
                <c:pt idx="3">
                  <c:v>Bt1</c:v>
                </c:pt>
                <c:pt idx="4">
                  <c:v>Bt2</c:v>
                </c:pt>
              </c:strCache>
            </c:strRef>
          </c:cat>
          <c:val>
            <c:numRef>
              <c:f>Минералогия!$G$5:$G$9</c:f>
              <c:numCache>
                <c:formatCode>0.0</c:formatCode>
                <c:ptCount val="5"/>
                <c:pt idx="0">
                  <c:v>27.809727866175834</c:v>
                </c:pt>
                <c:pt idx="1">
                  <c:v>35.744879737583439</c:v>
                </c:pt>
                <c:pt idx="2">
                  <c:v>44.108789269995448</c:v>
                </c:pt>
                <c:pt idx="3">
                  <c:v>28.764978282375647</c:v>
                </c:pt>
                <c:pt idx="4">
                  <c:v>26.59143740706871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425-466C-836E-766F9EC1112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474413576"/>
        <c:axId val="474419808"/>
        <c:axId val="0"/>
      </c:bar3DChart>
      <c:catAx>
        <c:axId val="474413576"/>
        <c:scaling>
          <c:orientation val="maxMin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>
                    <a:solidFill>
                      <a:sysClr val="windowText" lastClr="000000"/>
                    </a:solidFill>
                  </a:rPr>
                  <a:t>horizon</a:t>
                </a:r>
                <a:endParaRPr lang="ru-RU">
                  <a:solidFill>
                    <a:sysClr val="windowText" lastClr="000000"/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cap="all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74419808"/>
        <c:crosses val="autoZero"/>
        <c:auto val="1"/>
        <c:lblAlgn val="ctr"/>
        <c:lblOffset val="100"/>
        <c:noMultiLvlLbl val="0"/>
      </c:catAx>
      <c:valAx>
        <c:axId val="474419808"/>
        <c:scaling>
          <c:orientation val="minMax"/>
          <c:max val="1"/>
        </c:scaling>
        <c:delete val="0"/>
        <c:axPos val="t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cap="all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>
                    <a:solidFill>
                      <a:sysClr val="windowText" lastClr="000000"/>
                    </a:solidFill>
                  </a:rPr>
                  <a:t>content</a:t>
                </a:r>
                <a:r>
                  <a:rPr lang="en-US" sz="1100" baseline="0">
                    <a:solidFill>
                      <a:sysClr val="windowText" lastClr="000000"/>
                    </a:solidFill>
                  </a:rPr>
                  <a:t> of clay minerals, %</a:t>
                </a:r>
                <a:endParaRPr lang="ru-RU" sz="1100">
                  <a:solidFill>
                    <a:sysClr val="windowText" lastClr="000000"/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cap="all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0%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74413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612601093546384"/>
          <c:y val="0.21315716959187231"/>
          <c:w val="0.76933008099584177"/>
          <c:h val="0.7340375548700487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Минералогия!$H$4</c:f>
              <c:strCache>
                <c:ptCount val="1"/>
                <c:pt idx="0">
                  <c:v>Content of quartz (A4,25)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Минералогия!$D$5:$D$9</c:f>
              <c:strCache>
                <c:ptCount val="5"/>
                <c:pt idx="0">
                  <c:v>Ap</c:v>
                </c:pt>
                <c:pt idx="1">
                  <c:v>AE</c:v>
                </c:pt>
                <c:pt idx="2">
                  <c:v>BE</c:v>
                </c:pt>
                <c:pt idx="3">
                  <c:v>Bt1</c:v>
                </c:pt>
                <c:pt idx="4">
                  <c:v>Bt2</c:v>
                </c:pt>
              </c:strCache>
            </c:strRef>
          </c:cat>
          <c:val>
            <c:numRef>
              <c:f>Минералогия!$H$5:$H$9</c:f>
              <c:numCache>
                <c:formatCode>General</c:formatCode>
                <c:ptCount val="5"/>
                <c:pt idx="0">
                  <c:v>992.87699999999995</c:v>
                </c:pt>
                <c:pt idx="1">
                  <c:v>872.42399999999998</c:v>
                </c:pt>
                <c:pt idx="2">
                  <c:v>871.85799999999995</c:v>
                </c:pt>
                <c:pt idx="3">
                  <c:v>940.37900000000002</c:v>
                </c:pt>
                <c:pt idx="4">
                  <c:v>809.91499999999996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D5-4732-BEAC-E079CF2A4F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530254984"/>
        <c:axId val="530255312"/>
      </c:barChart>
      <c:catAx>
        <c:axId val="530254984"/>
        <c:scaling>
          <c:orientation val="maxMin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>
                    <a:solidFill>
                      <a:sysClr val="windowText" lastClr="000000"/>
                    </a:solidFill>
                  </a:rPr>
                  <a:t>horizon</a:t>
                </a:r>
                <a:endParaRPr lang="ru-RU" b="1">
                  <a:solidFill>
                    <a:sysClr val="windowText" lastClr="0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1.2685829927970457E-2"/>
              <c:y val="0.4710487611549726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30255312"/>
        <c:crosses val="autoZero"/>
        <c:auto val="1"/>
        <c:lblAlgn val="ctr"/>
        <c:lblOffset val="100"/>
        <c:noMultiLvlLbl val="0"/>
      </c:catAx>
      <c:valAx>
        <c:axId val="530255312"/>
        <c:scaling>
          <c:orientation val="minMax"/>
        </c:scaling>
        <c:delete val="0"/>
        <c:axPos val="t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>
                    <a:solidFill>
                      <a:sysClr val="windowText" lastClr="000000"/>
                    </a:solidFill>
                  </a:rPr>
                  <a:t>content</a:t>
                </a:r>
                <a:r>
                  <a:rPr lang="en-US" b="1" baseline="0">
                    <a:solidFill>
                      <a:sysClr val="windowText" lastClr="000000"/>
                    </a:solidFill>
                  </a:rPr>
                  <a:t> of quartz </a:t>
                </a:r>
                <a:r>
                  <a:rPr lang="ru-RU" b="1" baseline="0">
                    <a:solidFill>
                      <a:sysClr val="windowText" lastClr="000000"/>
                    </a:solidFill>
                  </a:rPr>
                  <a:t>(А4</a:t>
                </a:r>
                <a:r>
                  <a:rPr lang="en-US" b="1" baseline="0">
                    <a:solidFill>
                      <a:sysClr val="windowText" lastClr="000000"/>
                    </a:solidFill>
                  </a:rPr>
                  <a:t>, 25)</a:t>
                </a:r>
                <a:endParaRPr lang="ru-RU" b="1">
                  <a:solidFill>
                    <a:sysClr val="windowText" lastClr="000000"/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6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30254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rgbClr val="ECF3FA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6011681353120208"/>
          <c:y val="0.14849607870872428"/>
          <c:w val="0.7822647087742377"/>
          <c:h val="0.7602938159784135"/>
        </c:manualLayout>
      </c:layout>
      <c:bar3DChart>
        <c:barDir val="bar"/>
        <c:grouping val="percentStacked"/>
        <c:varyColors val="0"/>
        <c:ser>
          <c:idx val="0"/>
          <c:order val="0"/>
          <c:tx>
            <c:strRef>
              <c:f>Минералогия!$E$4</c:f>
              <c:strCache>
                <c:ptCount val="1"/>
                <c:pt idx="0">
                  <c:v>Smectite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Минералогия!$D$10:$D$14</c:f>
              <c:strCache>
                <c:ptCount val="5"/>
                <c:pt idx="0">
                  <c:v>TD</c:v>
                </c:pt>
                <c:pt idx="1">
                  <c:v>Abj</c:v>
                </c:pt>
                <c:pt idx="2">
                  <c:v>BEb</c:v>
                </c:pt>
                <c:pt idx="3">
                  <c:v>Btb1</c:v>
                </c:pt>
                <c:pt idx="4">
                  <c:v>Btb2</c:v>
                </c:pt>
              </c:strCache>
            </c:strRef>
          </c:cat>
          <c:val>
            <c:numRef>
              <c:f>Минералогия!$E$10:$E$14</c:f>
              <c:numCache>
                <c:formatCode>0.0</c:formatCode>
                <c:ptCount val="5"/>
                <c:pt idx="0">
                  <c:v>2.6625260000000002</c:v>
                </c:pt>
                <c:pt idx="1">
                  <c:v>6.5572109999999997</c:v>
                </c:pt>
                <c:pt idx="2">
                  <c:v>7.4675520000000004</c:v>
                </c:pt>
                <c:pt idx="3">
                  <c:v>15.62964</c:v>
                </c:pt>
                <c:pt idx="4">
                  <c:v>20.240580000000001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3E-4D74-B882-74A098D526AE}"/>
            </c:ext>
          </c:extLst>
        </c:ser>
        <c:ser>
          <c:idx val="1"/>
          <c:order val="1"/>
          <c:tx>
            <c:strRef>
              <c:f>Минералогия!$F$4</c:f>
              <c:strCache>
                <c:ptCount val="1"/>
                <c:pt idx="0">
                  <c:v>Illite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Минералогия!$D$10:$D$14</c:f>
              <c:strCache>
                <c:ptCount val="5"/>
                <c:pt idx="0">
                  <c:v>TD</c:v>
                </c:pt>
                <c:pt idx="1">
                  <c:v>Abj</c:v>
                </c:pt>
                <c:pt idx="2">
                  <c:v>BEb</c:v>
                </c:pt>
                <c:pt idx="3">
                  <c:v>Btb1</c:v>
                </c:pt>
                <c:pt idx="4">
                  <c:v>Btb2</c:v>
                </c:pt>
              </c:strCache>
            </c:strRef>
          </c:cat>
          <c:val>
            <c:numRef>
              <c:f>Минералогия!$F$10:$F$14</c:f>
              <c:numCache>
                <c:formatCode>0.0</c:formatCode>
                <c:ptCount val="5"/>
                <c:pt idx="0">
                  <c:v>6.8820750142019875</c:v>
                </c:pt>
                <c:pt idx="1">
                  <c:v>9.4285298687865229</c:v>
                </c:pt>
                <c:pt idx="2">
                  <c:v>19.179039685243598</c:v>
                </c:pt>
                <c:pt idx="3">
                  <c:v>40.722826993386768</c:v>
                </c:pt>
                <c:pt idx="4">
                  <c:v>37.501316133379746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C3E-4D74-B882-74A098D526AE}"/>
            </c:ext>
          </c:extLst>
        </c:ser>
        <c:ser>
          <c:idx val="2"/>
          <c:order val="2"/>
          <c:tx>
            <c:strRef>
              <c:f>Минералогия!$G$4</c:f>
              <c:strCache>
                <c:ptCount val="1"/>
                <c:pt idx="0">
                  <c:v>Kaolinite+Chlorite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Минералогия!$D$10:$D$14</c:f>
              <c:strCache>
                <c:ptCount val="5"/>
                <c:pt idx="0">
                  <c:v>TD</c:v>
                </c:pt>
                <c:pt idx="1">
                  <c:v>Abj</c:v>
                </c:pt>
                <c:pt idx="2">
                  <c:v>BEb</c:v>
                </c:pt>
                <c:pt idx="3">
                  <c:v>Btb1</c:v>
                </c:pt>
                <c:pt idx="4">
                  <c:v>Btb2</c:v>
                </c:pt>
              </c:strCache>
            </c:strRef>
          </c:cat>
          <c:val>
            <c:numRef>
              <c:f>Минералогия!$G$10:$G$14</c:f>
              <c:numCache>
                <c:formatCode>0.0</c:formatCode>
                <c:ptCount val="5"/>
                <c:pt idx="0">
                  <c:v>90.455398833358728</c:v>
                </c:pt>
                <c:pt idx="1">
                  <c:v>84.014259623976315</c:v>
                </c:pt>
                <c:pt idx="2">
                  <c:v>73.353408578870429</c:v>
                </c:pt>
                <c:pt idx="3">
                  <c:v>43.647529079300703</c:v>
                </c:pt>
                <c:pt idx="4">
                  <c:v>42.258100878371934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C3E-4D74-B882-74A098D526A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474413576"/>
        <c:axId val="474419808"/>
        <c:axId val="0"/>
      </c:bar3DChart>
      <c:catAx>
        <c:axId val="474413576"/>
        <c:scaling>
          <c:orientation val="maxMin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>
                    <a:solidFill>
                      <a:sysClr val="windowText" lastClr="000000"/>
                    </a:solidFill>
                  </a:rPr>
                  <a:t>horizon</a:t>
                </a:r>
                <a:endParaRPr lang="ru-RU">
                  <a:solidFill>
                    <a:sysClr val="windowText" lastClr="000000"/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cap="all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74419808"/>
        <c:crosses val="autoZero"/>
        <c:auto val="1"/>
        <c:lblAlgn val="ctr"/>
        <c:lblOffset val="100"/>
        <c:noMultiLvlLbl val="0"/>
      </c:catAx>
      <c:valAx>
        <c:axId val="474419808"/>
        <c:scaling>
          <c:orientation val="minMax"/>
          <c:max val="1"/>
        </c:scaling>
        <c:delete val="0"/>
        <c:axPos val="t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>
                    <a:solidFill>
                      <a:sysClr val="windowText" lastClr="000000"/>
                    </a:solidFill>
                  </a:rPr>
                  <a:t>content</a:t>
                </a:r>
                <a:r>
                  <a:rPr lang="en-US" baseline="0">
                    <a:solidFill>
                      <a:sysClr val="windowText" lastClr="000000"/>
                    </a:solidFill>
                  </a:rPr>
                  <a:t> of clay minerals, %</a:t>
                </a:r>
                <a:endParaRPr lang="ru-RU">
                  <a:solidFill>
                    <a:sysClr val="windowText" lastClr="000000"/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cap="all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0%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74413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8344191963893794"/>
          <c:y val="0.14849607870872428"/>
          <c:w val="0.75785959049506435"/>
          <c:h val="0.80070929228716003"/>
        </c:manualLayout>
      </c:layout>
      <c:bar3DChart>
        <c:barDir val="bar"/>
        <c:grouping val="percentStacked"/>
        <c:varyColors val="0"/>
        <c:ser>
          <c:idx val="0"/>
          <c:order val="0"/>
          <c:tx>
            <c:strRef>
              <c:f>Минералогия!$E$4</c:f>
              <c:strCache>
                <c:ptCount val="1"/>
                <c:pt idx="0">
                  <c:v>Smectite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Минералогия!$D$15:$D$19</c:f>
              <c:strCache>
                <c:ptCount val="5"/>
                <c:pt idx="0">
                  <c:v>Ap</c:v>
                </c:pt>
                <c:pt idx="1">
                  <c:v>A</c:v>
                </c:pt>
                <c:pt idx="2">
                  <c:v>ABt</c:v>
                </c:pt>
                <c:pt idx="3">
                  <c:v>Bt</c:v>
                </c:pt>
                <c:pt idx="4">
                  <c:v>Bk</c:v>
                </c:pt>
              </c:strCache>
            </c:strRef>
          </c:cat>
          <c:val>
            <c:numRef>
              <c:f>Минералогия!$E$15:$E$19</c:f>
              <c:numCache>
                <c:formatCode>0.0</c:formatCode>
                <c:ptCount val="5"/>
                <c:pt idx="0">
                  <c:v>15.425979999999999</c:v>
                </c:pt>
                <c:pt idx="1">
                  <c:v>41.034959999999998</c:v>
                </c:pt>
                <c:pt idx="2">
                  <c:v>63.562379999999997</c:v>
                </c:pt>
                <c:pt idx="3">
                  <c:v>33.341230000000003</c:v>
                </c:pt>
                <c:pt idx="4">
                  <c:v>78.62621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0C-479C-82BA-4718F21EE2D8}"/>
            </c:ext>
          </c:extLst>
        </c:ser>
        <c:ser>
          <c:idx val="1"/>
          <c:order val="1"/>
          <c:tx>
            <c:strRef>
              <c:f>Минералогия!$F$4</c:f>
              <c:strCache>
                <c:ptCount val="1"/>
                <c:pt idx="0">
                  <c:v>Illite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Минералогия!$D$15:$D$19</c:f>
              <c:strCache>
                <c:ptCount val="5"/>
                <c:pt idx="0">
                  <c:v>Ap</c:v>
                </c:pt>
                <c:pt idx="1">
                  <c:v>A</c:v>
                </c:pt>
                <c:pt idx="2">
                  <c:v>ABt</c:v>
                </c:pt>
                <c:pt idx="3">
                  <c:v>Bt</c:v>
                </c:pt>
                <c:pt idx="4">
                  <c:v>Bk</c:v>
                </c:pt>
              </c:strCache>
            </c:strRef>
          </c:cat>
          <c:val>
            <c:numRef>
              <c:f>Минералогия!$F$15:$F$19</c:f>
              <c:numCache>
                <c:formatCode>0.0</c:formatCode>
                <c:ptCount val="5"/>
                <c:pt idx="0">
                  <c:v>42.091580081376812</c:v>
                </c:pt>
                <c:pt idx="1">
                  <c:v>32.607704069936446</c:v>
                </c:pt>
                <c:pt idx="2">
                  <c:v>11.962010858833869</c:v>
                </c:pt>
                <c:pt idx="3">
                  <c:v>25.141380768497996</c:v>
                </c:pt>
                <c:pt idx="4">
                  <c:v>6.9302748300712995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C0C-479C-82BA-4718F21EE2D8}"/>
            </c:ext>
          </c:extLst>
        </c:ser>
        <c:ser>
          <c:idx val="2"/>
          <c:order val="2"/>
          <c:tx>
            <c:strRef>
              <c:f>Минералогия!$G$4</c:f>
              <c:strCache>
                <c:ptCount val="1"/>
                <c:pt idx="0">
                  <c:v>Kaolinite+Chlorite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Минералогия!$D$15:$D$19</c:f>
              <c:strCache>
                <c:ptCount val="5"/>
                <c:pt idx="0">
                  <c:v>Ap</c:v>
                </c:pt>
                <c:pt idx="1">
                  <c:v>A</c:v>
                </c:pt>
                <c:pt idx="2">
                  <c:v>ABt</c:v>
                </c:pt>
                <c:pt idx="3">
                  <c:v>Bt</c:v>
                </c:pt>
                <c:pt idx="4">
                  <c:v>Bk</c:v>
                </c:pt>
              </c:strCache>
            </c:strRef>
          </c:cat>
          <c:val>
            <c:numRef>
              <c:f>Минералогия!$G$15:$G$19</c:f>
              <c:numCache>
                <c:formatCode>0.0</c:formatCode>
                <c:ptCount val="5"/>
                <c:pt idx="0">
                  <c:v>42.482438099308204</c:v>
                </c:pt>
                <c:pt idx="1">
                  <c:v>26.357334795463299</c:v>
                </c:pt>
                <c:pt idx="2">
                  <c:v>24.475610212517729</c:v>
                </c:pt>
                <c:pt idx="3">
                  <c:v>41.517386233207411</c:v>
                </c:pt>
                <c:pt idx="4">
                  <c:v>15.068657242846244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C0C-479C-82BA-4718F21EE2D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474413576"/>
        <c:axId val="474419808"/>
        <c:axId val="0"/>
      </c:bar3DChart>
      <c:catAx>
        <c:axId val="474413576"/>
        <c:scaling>
          <c:orientation val="maxMin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>
                    <a:solidFill>
                      <a:sysClr val="windowText" lastClr="000000"/>
                    </a:solidFill>
                  </a:rPr>
                  <a:t>horizon</a:t>
                </a:r>
                <a:endParaRPr lang="ru-RU">
                  <a:solidFill>
                    <a:sysClr val="windowText" lastClr="000000"/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cap="all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74419808"/>
        <c:crosses val="autoZero"/>
        <c:auto val="1"/>
        <c:lblAlgn val="ctr"/>
        <c:lblOffset val="100"/>
        <c:noMultiLvlLbl val="0"/>
      </c:catAx>
      <c:valAx>
        <c:axId val="474419808"/>
        <c:scaling>
          <c:orientation val="minMax"/>
          <c:max val="1"/>
        </c:scaling>
        <c:delete val="0"/>
        <c:axPos val="t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>
                    <a:solidFill>
                      <a:sysClr val="windowText" lastClr="000000"/>
                    </a:solidFill>
                  </a:rPr>
                  <a:t>content</a:t>
                </a:r>
                <a:r>
                  <a:rPr lang="en-US" baseline="0">
                    <a:solidFill>
                      <a:sysClr val="windowText" lastClr="000000"/>
                    </a:solidFill>
                  </a:rPr>
                  <a:t> of clay minerals, %</a:t>
                </a:r>
                <a:endParaRPr lang="ru-RU">
                  <a:solidFill>
                    <a:sysClr val="windowText" lastClr="000000"/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cap="all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0%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74413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271265811941405"/>
          <c:y val="0.21315716959187231"/>
          <c:w val="0.71810171040233006"/>
          <c:h val="0.7340375548700487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Минералогия!$H$4</c:f>
              <c:strCache>
                <c:ptCount val="1"/>
                <c:pt idx="0">
                  <c:v>Content of quartz (A4,25)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Минералогия!$D$10:$D$14</c:f>
              <c:strCache>
                <c:ptCount val="5"/>
                <c:pt idx="0">
                  <c:v>TD</c:v>
                </c:pt>
                <c:pt idx="1">
                  <c:v>Abj</c:v>
                </c:pt>
                <c:pt idx="2">
                  <c:v>BEb</c:v>
                </c:pt>
                <c:pt idx="3">
                  <c:v>Btb1</c:v>
                </c:pt>
                <c:pt idx="4">
                  <c:v>Btb2</c:v>
                </c:pt>
              </c:strCache>
            </c:strRef>
          </c:cat>
          <c:val>
            <c:numRef>
              <c:f>Минералогия!$H$10:$H$14</c:f>
              <c:numCache>
                <c:formatCode>General</c:formatCode>
                <c:ptCount val="5"/>
                <c:pt idx="0">
                  <c:v>519.76499999999999</c:v>
                </c:pt>
                <c:pt idx="1">
                  <c:v>722.93399999999997</c:v>
                </c:pt>
                <c:pt idx="2">
                  <c:v>1140.6600000000001</c:v>
                </c:pt>
                <c:pt idx="3">
                  <c:v>1135.08</c:v>
                </c:pt>
                <c:pt idx="4">
                  <c:v>908.09100000000001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48-4840-A698-5C1F0A2E43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530254984"/>
        <c:axId val="530255312"/>
      </c:barChart>
      <c:catAx>
        <c:axId val="530254984"/>
        <c:scaling>
          <c:orientation val="maxMin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>
                    <a:solidFill>
                      <a:sysClr val="windowText" lastClr="000000"/>
                    </a:solidFill>
                  </a:rPr>
                  <a:t>horizon</a:t>
                </a:r>
                <a:endParaRPr lang="ru-RU" b="1">
                  <a:solidFill>
                    <a:sysClr val="windowText" lastClr="0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1.2685829927970457E-2"/>
              <c:y val="0.4710487611549726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30255312"/>
        <c:crosses val="autoZero"/>
        <c:auto val="1"/>
        <c:lblAlgn val="ctr"/>
        <c:lblOffset val="100"/>
        <c:noMultiLvlLbl val="0"/>
      </c:catAx>
      <c:valAx>
        <c:axId val="530255312"/>
        <c:scaling>
          <c:orientation val="minMax"/>
        </c:scaling>
        <c:delete val="0"/>
        <c:axPos val="t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>
                    <a:solidFill>
                      <a:sysClr val="windowText" lastClr="000000"/>
                    </a:solidFill>
                  </a:rPr>
                  <a:t>content</a:t>
                </a:r>
                <a:r>
                  <a:rPr lang="en-US" b="1" baseline="0">
                    <a:solidFill>
                      <a:sysClr val="windowText" lastClr="000000"/>
                    </a:solidFill>
                  </a:rPr>
                  <a:t> of quartz </a:t>
                </a:r>
                <a:r>
                  <a:rPr lang="ru-RU" b="1" baseline="0">
                    <a:solidFill>
                      <a:sysClr val="windowText" lastClr="000000"/>
                    </a:solidFill>
                  </a:rPr>
                  <a:t>(А4</a:t>
                </a:r>
                <a:r>
                  <a:rPr lang="en-US" b="1" baseline="0">
                    <a:solidFill>
                      <a:sysClr val="windowText" lastClr="000000"/>
                    </a:solidFill>
                  </a:rPr>
                  <a:t>, 25)</a:t>
                </a:r>
                <a:endParaRPr lang="ru-RU" b="1">
                  <a:solidFill>
                    <a:sysClr val="windowText" lastClr="000000"/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6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30254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rgbClr val="ECF3FA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8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8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8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8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7853D3-6E02-4E87-8F50-64AAE57D1F5A}" type="datetimeFigureOut">
              <a:rPr lang="ru-RU" smtClean="0"/>
              <a:t>27.05.2022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EF1521-7A61-4D59-AF05-3C91776A01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517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1CD00-BD60-448E-AEBF-CC5427EE30CA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4168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EF1521-7A61-4D59-AF05-3C91776A0121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1108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EF1521-7A61-4D59-AF05-3C91776A0121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82615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9EEA6-E160-4504-97BC-5721FB89D023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10659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A3B04C-0E23-4162-A91F-5D38C0061EE2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65198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A3B04C-0E23-4162-A91F-5D38C0061EE2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74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ECB72-B743-44C7-92D9-1CA7FFE0D8F7}" type="datetimeFigureOut">
              <a:rPr lang="ru-RU" smtClean="0"/>
              <a:t>27.05.2022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67AA8-E2F9-47E6-A02D-A80AB63432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3594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ECB72-B743-44C7-92D9-1CA7FFE0D8F7}" type="datetimeFigureOut">
              <a:rPr lang="ru-RU" smtClean="0"/>
              <a:t>27.05.2022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67AA8-E2F9-47E6-A02D-A80AB63432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857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ECB72-B743-44C7-92D9-1CA7FFE0D8F7}" type="datetimeFigureOut">
              <a:rPr lang="ru-RU" smtClean="0"/>
              <a:t>27.05.2022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67AA8-E2F9-47E6-A02D-A80AB63432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1599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ECB72-B743-44C7-92D9-1CA7FFE0D8F7}" type="datetimeFigureOut">
              <a:rPr lang="ru-RU" smtClean="0"/>
              <a:t>27.05.2022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67AA8-E2F9-47E6-A02D-A80AB63432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85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ECB72-B743-44C7-92D9-1CA7FFE0D8F7}" type="datetimeFigureOut">
              <a:rPr lang="ru-RU" smtClean="0"/>
              <a:t>27.05.2022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67AA8-E2F9-47E6-A02D-A80AB63432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0344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ECB72-B743-44C7-92D9-1CA7FFE0D8F7}" type="datetimeFigureOut">
              <a:rPr lang="ru-RU" smtClean="0"/>
              <a:t>27.05.2022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67AA8-E2F9-47E6-A02D-A80AB63432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0059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ECB72-B743-44C7-92D9-1CA7FFE0D8F7}" type="datetimeFigureOut">
              <a:rPr lang="ru-RU" smtClean="0"/>
              <a:t>27.05.2022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67AA8-E2F9-47E6-A02D-A80AB63432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154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ECB72-B743-44C7-92D9-1CA7FFE0D8F7}" type="datetimeFigureOut">
              <a:rPr lang="ru-RU" smtClean="0"/>
              <a:t>27.05.2022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67AA8-E2F9-47E6-A02D-A80AB63432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074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ECB72-B743-44C7-92D9-1CA7FFE0D8F7}" type="datetimeFigureOut">
              <a:rPr lang="ru-RU" smtClean="0"/>
              <a:t>27.05.2022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67AA8-E2F9-47E6-A02D-A80AB63432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557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ECB72-B743-44C7-92D9-1CA7FFE0D8F7}" type="datetimeFigureOut">
              <a:rPr lang="ru-RU" smtClean="0"/>
              <a:t>27.05.2022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67AA8-E2F9-47E6-A02D-A80AB63432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486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ECB72-B743-44C7-92D9-1CA7FFE0D8F7}" type="datetimeFigureOut">
              <a:rPr lang="ru-RU" smtClean="0"/>
              <a:t>27.05.2022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67AA8-E2F9-47E6-A02D-A80AB63432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4503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3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2ECB72-B743-44C7-92D9-1CA7FFE0D8F7}" type="datetimeFigureOut">
              <a:rPr lang="ru-RU" smtClean="0"/>
              <a:t>27.05.2022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767AA8-E2F9-47E6-A02D-A80AB63432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742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chart" Target="../charts/chart1.xml"/><Relationship Id="rId7" Type="http://schemas.openxmlformats.org/officeDocument/2006/relationships/image" Target="../media/image33.pn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3.xml"/><Relationship Id="rId11" Type="http://schemas.openxmlformats.org/officeDocument/2006/relationships/image" Target="../media/image35.png"/><Relationship Id="rId5" Type="http://schemas.openxmlformats.org/officeDocument/2006/relationships/chart" Target="../charts/chart2.xml"/><Relationship Id="rId10" Type="http://schemas.openxmlformats.org/officeDocument/2006/relationships/image" Target="../media/image34.png"/><Relationship Id="rId4" Type="http://schemas.openxmlformats.org/officeDocument/2006/relationships/image" Target="../media/image32.png"/><Relationship Id="rId9" Type="http://schemas.openxmlformats.org/officeDocument/2006/relationships/image" Target="../media/image1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0.xml"/><Relationship Id="rId3" Type="http://schemas.openxmlformats.org/officeDocument/2006/relationships/chart" Target="../charts/chart5.xml"/><Relationship Id="rId7" Type="http://schemas.openxmlformats.org/officeDocument/2006/relationships/chart" Target="../charts/chart9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8.xml"/><Relationship Id="rId11" Type="http://schemas.openxmlformats.org/officeDocument/2006/relationships/image" Target="../media/image41.png"/><Relationship Id="rId5" Type="http://schemas.openxmlformats.org/officeDocument/2006/relationships/chart" Target="../charts/chart7.xml"/><Relationship Id="rId10" Type="http://schemas.openxmlformats.org/officeDocument/2006/relationships/chart" Target="../charts/chart12.xml"/><Relationship Id="rId4" Type="http://schemas.openxmlformats.org/officeDocument/2006/relationships/chart" Target="../charts/chart6.xml"/><Relationship Id="rId9" Type="http://schemas.openxmlformats.org/officeDocument/2006/relationships/chart" Target="../charts/chart1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jpe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png"/><Relationship Id="rId7" Type="http://schemas.openxmlformats.org/officeDocument/2006/relationships/image" Target="../media/image5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55.png"/><Relationship Id="rId5" Type="http://schemas.openxmlformats.org/officeDocument/2006/relationships/image" Target="../media/image50.png"/><Relationship Id="rId10" Type="http://schemas.openxmlformats.org/officeDocument/2006/relationships/image" Target="../media/image54.png"/><Relationship Id="rId4" Type="http://schemas.openxmlformats.org/officeDocument/2006/relationships/image" Target="../media/image49.jpeg"/><Relationship Id="rId9" Type="http://schemas.openxmlformats.org/officeDocument/2006/relationships/image" Target="../media/image38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КРУГ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2377158"/>
            <a:ext cx="12191998" cy="3073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4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7" y="160827"/>
            <a:ext cx="1010379" cy="961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2000" y="0"/>
            <a:ext cx="1550000" cy="12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2999"/>
            <a:ext cx="1585718" cy="55500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-1" y="5573770"/>
            <a:ext cx="121920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b="1" dirty="0">
                <a:solidFill>
                  <a:srgbClr val="0070C0"/>
                </a:solidFill>
                <a:latin typeface="Century Gothic" panose="020B0502020202020204" pitchFamily="34" charset="0"/>
              </a:rPr>
              <a:t>Alexander </a:t>
            </a:r>
            <a:r>
              <a:rPr lang="en-GB" b="1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Kostin</a:t>
            </a:r>
            <a:r>
              <a:rPr lang="en-GB" b="1" dirty="0">
                <a:solidFill>
                  <a:srgbClr val="0070C0"/>
                </a:solidFill>
                <a:latin typeface="Century Gothic" panose="020B0502020202020204" pitchFamily="34" charset="0"/>
              </a:rPr>
              <a:t> (</a:t>
            </a:r>
            <a:r>
              <a:rPr lang="en-US" altLang="ru-RU" b="1" dirty="0">
                <a:solidFill>
                  <a:srgbClr val="0070C0"/>
                </a:solidFill>
                <a:latin typeface="Century Gothic" panose="020B0502020202020204" pitchFamily="34" charset="0"/>
              </a:rPr>
              <a:t>alexanderk640</a:t>
            </a:r>
            <a:r>
              <a:rPr lang="ru-RU" altLang="ru-RU" b="1" dirty="0">
                <a:solidFill>
                  <a:srgbClr val="0070C0"/>
                </a:solidFill>
                <a:latin typeface="Century Gothic" panose="020B0502020202020204" pitchFamily="34" charset="0"/>
              </a:rPr>
              <a:t>@</a:t>
            </a:r>
            <a:r>
              <a:rPr lang="en-US" altLang="ru-RU" b="1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gmail</a:t>
            </a:r>
            <a:r>
              <a:rPr lang="ru-RU" altLang="ru-RU" b="1" dirty="0">
                <a:solidFill>
                  <a:srgbClr val="0070C0"/>
                </a:solidFill>
                <a:latin typeface="Century Gothic" panose="020B0502020202020204" pitchFamily="34" charset="0"/>
              </a:rPr>
              <a:t>.</a:t>
            </a:r>
            <a:r>
              <a:rPr lang="en-US" altLang="ru-RU" b="1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ru</a:t>
            </a:r>
            <a:r>
              <a:rPr lang="en-US" altLang="ru-RU" b="1" dirty="0">
                <a:solidFill>
                  <a:srgbClr val="0070C0"/>
                </a:solidFill>
                <a:latin typeface="Century Gothic" panose="020B0502020202020204" pitchFamily="34" charset="0"/>
              </a:rPr>
              <a:t>)</a:t>
            </a:r>
            <a:r>
              <a:rPr lang="en-GB" b="1" dirty="0">
                <a:solidFill>
                  <a:srgbClr val="0070C0"/>
                </a:solidFill>
                <a:latin typeface="Century Gothic" panose="020B0502020202020204" pitchFamily="34" charset="0"/>
              </a:rPr>
              <a:t>, Pavel </a:t>
            </a:r>
            <a:r>
              <a:rPr lang="en-GB" b="1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Krechetov</a:t>
            </a:r>
            <a:r>
              <a:rPr lang="en-GB" b="1" dirty="0">
                <a:solidFill>
                  <a:srgbClr val="0070C0"/>
                </a:solidFill>
                <a:latin typeface="Century Gothic" panose="020B0502020202020204" pitchFamily="34" charset="0"/>
              </a:rPr>
              <a:t>, Olga </a:t>
            </a:r>
            <a:r>
              <a:rPr lang="en-GB" b="1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Chernitsova</a:t>
            </a:r>
            <a:r>
              <a:rPr lang="en-GB" b="1" dirty="0">
                <a:solidFill>
                  <a:srgbClr val="0070C0"/>
                </a:solidFill>
                <a:latin typeface="Century Gothic" panose="020B0502020202020204" pitchFamily="34" charset="0"/>
              </a:rPr>
              <a:t> and Elena </a:t>
            </a:r>
            <a:r>
              <a:rPr lang="en-GB" b="1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Terskaya</a:t>
            </a:r>
            <a:r>
              <a:rPr lang="ru-RU" altLang="ru-RU" b="1" dirty="0">
                <a:solidFill>
                  <a:srgbClr val="0070C0"/>
                </a:solidFill>
                <a:latin typeface="Century Gothic" panose="020B0502020202020204" pitchFamily="34" charset="0"/>
              </a:rPr>
              <a:t>, </a:t>
            </a:r>
            <a:r>
              <a:rPr lang="ru-RU" b="1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Lomonosov</a:t>
            </a:r>
            <a:r>
              <a:rPr lang="ru-RU" b="1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Moscow</a:t>
            </a:r>
            <a:r>
              <a:rPr lang="ru-RU" b="1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State</a:t>
            </a:r>
            <a:r>
              <a:rPr lang="ru-RU" b="1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University</a:t>
            </a:r>
            <a:r>
              <a:rPr lang="ru-RU" b="1" dirty="0">
                <a:solidFill>
                  <a:srgbClr val="0070C0"/>
                </a:solidFill>
                <a:latin typeface="Century Gothic" panose="020B0502020202020204" pitchFamily="34" charset="0"/>
              </a:rPr>
              <a:t>, </a:t>
            </a:r>
            <a:r>
              <a:rPr lang="en-US" b="1" dirty="0">
                <a:solidFill>
                  <a:srgbClr val="0070C0"/>
                </a:solidFill>
                <a:latin typeface="Century Gothic" panose="020B0502020202020204" pitchFamily="34" charset="0"/>
              </a:rPr>
              <a:t>Department </a:t>
            </a:r>
            <a:r>
              <a:rPr lang="ru-RU" b="1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of</a:t>
            </a:r>
            <a:r>
              <a:rPr lang="ru-RU" b="1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Geography</a:t>
            </a:r>
            <a:r>
              <a:rPr lang="ru-RU" b="1" dirty="0">
                <a:solidFill>
                  <a:srgbClr val="0070C0"/>
                </a:solidFill>
                <a:latin typeface="Century Gothic" panose="020B0502020202020204" pitchFamily="34" charset="0"/>
              </a:rPr>
              <a:t>, </a:t>
            </a:r>
            <a:r>
              <a:rPr lang="en-US" b="1" dirty="0">
                <a:solidFill>
                  <a:srgbClr val="0070C0"/>
                </a:solidFill>
                <a:latin typeface="Century Gothic" panose="020B0502020202020204" pitchFamily="34" charset="0"/>
              </a:rPr>
              <a:t>Moscow</a:t>
            </a:r>
            <a:r>
              <a:rPr lang="ru-RU" altLang="ru-RU" b="1" dirty="0">
                <a:solidFill>
                  <a:srgbClr val="0070C0"/>
                </a:solidFill>
                <a:latin typeface="Century Gothic" panose="020B0502020202020204" pitchFamily="34" charset="0"/>
              </a:rPr>
              <a:t>, </a:t>
            </a:r>
            <a:r>
              <a:rPr lang="en-US" altLang="ru-RU" b="1" dirty="0">
                <a:solidFill>
                  <a:srgbClr val="0070C0"/>
                </a:solidFill>
                <a:latin typeface="Century Gothic" panose="020B0502020202020204" pitchFamily="34" charset="0"/>
              </a:rPr>
              <a:t>Russian Federation</a:t>
            </a:r>
            <a:endParaRPr lang="ru-RU" altLang="ru-RU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1" y="1297576"/>
            <a:ext cx="12355033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771525" algn="l"/>
              </a:tabLst>
            </a:pPr>
            <a:r>
              <a:rPr lang="en-US" sz="28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Geochemical transformations in liquid and solid phases of forest-steppe soils in the affected area of Moscow brown coal basin (Russia)</a:t>
            </a:r>
            <a:endParaRPr lang="ru-RU" sz="28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330507" y="-87455"/>
            <a:ext cx="6096000" cy="1261884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11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endParaRPr lang="ru-RU" sz="1100" dirty="0">
              <a:latin typeface="Century Gothic" panose="020B0502020202020204" pitchFamily="34" charset="0"/>
            </a:endParaRPr>
          </a:p>
          <a:p>
            <a:pPr algn="ctr"/>
            <a:r>
              <a:rPr lang="en-US" sz="1100" dirty="0">
                <a:latin typeface="Century Gothic" panose="020B0502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Century Gothic" panose="020B0502020202020204" pitchFamily="34" charset="0"/>
              </a:rPr>
              <a:t>Lomonosov</a:t>
            </a:r>
            <a:r>
              <a:rPr lang="en-US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 Moscow </a:t>
            </a:r>
            <a:r>
              <a:rPr lang="en-US" dirty="0">
                <a:solidFill>
                  <a:srgbClr val="0070C0"/>
                </a:solidFill>
                <a:latin typeface="Century Gothic" panose="020B0502020202020204" pitchFamily="34" charset="0"/>
              </a:rPr>
              <a:t>State University</a:t>
            </a:r>
          </a:p>
          <a:p>
            <a:pPr algn="ctr"/>
            <a:r>
              <a:rPr lang="en-US" dirty="0">
                <a:solidFill>
                  <a:srgbClr val="0070C0"/>
                </a:solidFill>
                <a:latin typeface="Century Gothic" panose="020B0502020202020204" pitchFamily="34" charset="0"/>
              </a:rPr>
              <a:t>Faculty of Geography</a:t>
            </a:r>
          </a:p>
          <a:p>
            <a:pPr algn="ctr"/>
            <a:r>
              <a:rPr lang="en-US" dirty="0">
                <a:solidFill>
                  <a:srgbClr val="0070C0"/>
                </a:solidFill>
                <a:latin typeface="Century Gothic" panose="020B0502020202020204" pitchFamily="34" charset="0"/>
              </a:rPr>
              <a:t>Department of Geochemistry of Landscapes 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09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3"/>
          <p:cNvSpPr txBox="1">
            <a:spLocks/>
          </p:cNvSpPr>
          <p:nvPr/>
        </p:nvSpPr>
        <p:spPr>
          <a:xfrm>
            <a:off x="0" y="40101"/>
            <a:ext cx="12211050" cy="40011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000" b="1" dirty="0" smtClean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Mobility of </a:t>
            </a:r>
            <a:r>
              <a:rPr lang="en-US" sz="2000" b="1" dirty="0" err="1" smtClean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Che</a:t>
            </a:r>
            <a:r>
              <a:rPr lang="en-US" sz="2000" b="1" dirty="0" smtClean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in soil solutions (Haplic </a:t>
            </a:r>
            <a:r>
              <a:rPr lang="en-US" sz="2000" b="1" dirty="0" err="1" smtClean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Phaeozems</a:t>
            </a:r>
            <a:r>
              <a:rPr lang="en-US" sz="2000" b="1" dirty="0" smtClean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ru-RU" sz="2000" b="1" dirty="0">
              <a:solidFill>
                <a:schemeClr val="accent5"/>
              </a:solidFill>
              <a:latin typeface="Palatino Linotype" panose="0204050205050503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347058"/>
            <a:ext cx="86413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*total </a:t>
            </a:r>
            <a:r>
              <a:rPr lang="en-US" sz="1200" dirty="0" err="1" smtClean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Che</a:t>
            </a:r>
            <a:r>
              <a:rPr lang="en-US" sz="1200" dirty="0" smtClean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content in soil</a:t>
            </a:r>
            <a:r>
              <a:rPr lang="ru-RU" sz="1200" dirty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1200" dirty="0" err="1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cmoL</a:t>
            </a:r>
            <a:r>
              <a:rPr lang="en-US" sz="1200" dirty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(+)/kg</a:t>
            </a:r>
            <a:r>
              <a:rPr lang="ru-RU" sz="1200" dirty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1200" dirty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above the line) </a:t>
            </a:r>
          </a:p>
          <a:p>
            <a:r>
              <a:rPr lang="en-US" sz="1200" dirty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** a share (%) of </a:t>
            </a:r>
            <a:r>
              <a:rPr lang="en-US" sz="1200" dirty="0" err="1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Che</a:t>
            </a:r>
            <a:r>
              <a:rPr lang="en-US" sz="1200" dirty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in soil solution from the total content in soil (under the line)</a:t>
            </a:r>
            <a:endParaRPr lang="ru-RU" sz="1200" dirty="0">
              <a:solidFill>
                <a:schemeClr val="accent5"/>
              </a:solidFill>
              <a:latin typeface="Palatino Linotype" panose="0204050205050503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6" name="Рисунок 8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3711"/>
            <a:ext cx="12211050" cy="3905156"/>
          </a:xfrm>
          <a:prstGeom prst="rect">
            <a:avLst/>
          </a:prstGeom>
        </p:spPr>
      </p:pic>
      <p:sp>
        <p:nvSpPr>
          <p:cNvPr id="87" name="TextBox 86"/>
          <p:cNvSpPr txBox="1"/>
          <p:nvPr/>
        </p:nvSpPr>
        <p:spPr>
          <a:xfrm>
            <a:off x="0" y="4494053"/>
            <a:ext cx="7758271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Haplic</a:t>
            </a:r>
            <a:r>
              <a:rPr lang="en-US" sz="1600" b="1" dirty="0" smtClean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Phaeozems</a:t>
            </a:r>
            <a:r>
              <a:rPr lang="ru-RU" sz="1600" b="1" dirty="0" smtClean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 smtClean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(natural site)</a:t>
            </a:r>
            <a:endParaRPr lang="ru-RU" sz="1600" b="1" dirty="0" smtClean="0">
              <a:solidFill>
                <a:schemeClr val="accent5"/>
              </a:solidFill>
              <a:latin typeface="Palatino Linotype" panose="0204050205050503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600" b="1" dirty="0" smtClean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A horizons</a:t>
            </a:r>
            <a:r>
              <a:rPr lang="ru-RU" sz="1600" b="1" dirty="0" smtClean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ru-RU" sz="1600" dirty="0" smtClean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С</a:t>
            </a:r>
            <a:r>
              <a:rPr lang="en-US" dirty="0" smtClean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l&gt;Na&gt;Ca&gt;S&gt;</a:t>
            </a:r>
            <a:r>
              <a:rPr lang="en-US" dirty="0" err="1" smtClean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Sr</a:t>
            </a:r>
            <a:r>
              <a:rPr lang="en-US" dirty="0" smtClean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&gt;Mg&gt;Zn&gt;Cu&gt;K~Si~Fe~Mn~Ti&gt;Al&gt;Ni</a:t>
            </a:r>
          </a:p>
          <a:p>
            <a:r>
              <a:rPr lang="en-US" sz="1600" b="1" dirty="0" smtClean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B horizons</a:t>
            </a:r>
            <a:r>
              <a:rPr lang="ru-RU" sz="1600" b="1" dirty="0" smtClean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en-US" sz="1600" b="1" dirty="0" smtClean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S&gt;Na&gt;Cl&gt;</a:t>
            </a:r>
            <a:r>
              <a:rPr lang="en-US" sz="1600" b="1" dirty="0" err="1" smtClean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Mn</a:t>
            </a:r>
            <a:r>
              <a:rPr lang="en-US" sz="1600" b="1" dirty="0" smtClean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&gt;Ni&gt;</a:t>
            </a:r>
            <a:r>
              <a:rPr lang="en-US" sz="1600" b="1" dirty="0" err="1" smtClean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Ca~Sr</a:t>
            </a:r>
            <a:r>
              <a:rPr lang="en-US" sz="1600" b="1" dirty="0" smtClean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&gt;Zn&gt;Mg&gt;Cu&gt;K&gt;</a:t>
            </a:r>
            <a:r>
              <a:rPr lang="en-US" sz="1600" b="1" dirty="0" err="1" smtClean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Si~Fe~Ti</a:t>
            </a:r>
            <a:r>
              <a:rPr lang="en-US" sz="1600" b="1" dirty="0" smtClean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&gt;Al</a:t>
            </a:r>
            <a:endParaRPr lang="en-US" dirty="0">
              <a:solidFill>
                <a:schemeClr val="accent5"/>
              </a:solidFill>
              <a:latin typeface="Palatino Linotype" panose="0204050205050503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600" b="1" dirty="0" smtClean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Greyzemic </a:t>
            </a:r>
            <a:r>
              <a:rPr lang="en-US" sz="1600" b="1" dirty="0" err="1" smtClean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Phaeozems</a:t>
            </a:r>
            <a:r>
              <a:rPr lang="ru-RU" sz="1600" b="1" dirty="0" smtClean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 smtClean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(transformed)</a:t>
            </a:r>
          </a:p>
          <a:p>
            <a:r>
              <a:rPr lang="en-US" sz="1600" b="1" dirty="0" smtClean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A horizons</a:t>
            </a:r>
            <a:r>
              <a:rPr lang="ru-RU" sz="1600" b="1" dirty="0" smtClean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en-US" sz="1600" b="1" dirty="0" smtClean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smtClean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Ca&gt;S&gt;Na&gt;Cl&gt;Zn&gt;</a:t>
            </a:r>
            <a:r>
              <a:rPr lang="en-US" dirty="0" err="1" smtClean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Sr</a:t>
            </a:r>
            <a:r>
              <a:rPr lang="en-US" dirty="0" smtClean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&gt;Ni&gt;</a:t>
            </a:r>
            <a:r>
              <a:rPr lang="en-US" dirty="0" err="1" smtClean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Mn</a:t>
            </a:r>
            <a:r>
              <a:rPr lang="en-US" dirty="0" smtClean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&gt;Mg&gt;K&gt;Cu&gt;Al&gt;Si&gt;Fe&gt;</a:t>
            </a:r>
            <a:r>
              <a:rPr lang="en-US" dirty="0" err="1" smtClean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Ti</a:t>
            </a:r>
            <a:endParaRPr lang="en-US" dirty="0" smtClean="0">
              <a:solidFill>
                <a:schemeClr val="accent5"/>
              </a:solidFill>
              <a:latin typeface="Palatino Linotype" panose="0204050205050503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600" b="1" dirty="0" smtClean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B horizons</a:t>
            </a:r>
            <a:r>
              <a:rPr lang="ru-RU" sz="1600" b="1" dirty="0" smtClean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en-US" sz="1600" b="1" dirty="0" smtClean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Cl&gt;S&gt;Ca&gt;Na&gt;Ni&gt;</a:t>
            </a:r>
            <a:r>
              <a:rPr lang="en-US" sz="1600" b="1" dirty="0" err="1" smtClean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Mn</a:t>
            </a:r>
            <a:r>
              <a:rPr lang="en-US" sz="1600" b="1" dirty="0" smtClean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&gt;</a:t>
            </a:r>
            <a:r>
              <a:rPr lang="en-US" sz="1600" b="1" dirty="0" err="1" smtClean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Sr</a:t>
            </a:r>
            <a:r>
              <a:rPr lang="en-US" sz="1600" b="1" dirty="0" smtClean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&gt;Zn&gt;Mg&gt;</a:t>
            </a:r>
            <a:r>
              <a:rPr lang="en-US" sz="1600" b="1" dirty="0" err="1" smtClean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Cu~Al</a:t>
            </a:r>
            <a:r>
              <a:rPr lang="en-US" sz="1600" b="1" dirty="0" smtClean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&gt;</a:t>
            </a:r>
            <a:r>
              <a:rPr lang="en-US" sz="1600" b="1" dirty="0" err="1" smtClean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Si~K</a:t>
            </a:r>
            <a:r>
              <a:rPr lang="en-US" sz="1600" b="1" dirty="0" smtClean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&gt;Fe&gt;</a:t>
            </a:r>
            <a:r>
              <a:rPr lang="en-US" sz="1600" b="1" dirty="0" err="1" smtClean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Ti</a:t>
            </a:r>
            <a:endParaRPr lang="ru-RU" b="1" dirty="0">
              <a:solidFill>
                <a:schemeClr val="accent5"/>
              </a:solidFill>
              <a:latin typeface="Palatino Linotype" panose="0204050205050503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7005099" y="4543327"/>
            <a:ext cx="52163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Technogenic</a:t>
            </a:r>
            <a:r>
              <a:rPr lang="en-US" sz="1600" b="1" dirty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 smtClean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deposit</a:t>
            </a:r>
            <a:r>
              <a:rPr lang="ru-RU" sz="1600" b="1" dirty="0" smtClean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r>
              <a:rPr lang="ru-RU" sz="1600" b="1" dirty="0" smtClean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С</a:t>
            </a:r>
            <a:r>
              <a:rPr lang="en-US" sz="1600" b="1" dirty="0" smtClean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a&gt;Na&gt;Cl&gt;</a:t>
            </a:r>
            <a:r>
              <a:rPr lang="en-US" sz="1600" b="1" dirty="0" err="1" smtClean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Mn</a:t>
            </a:r>
            <a:r>
              <a:rPr lang="en-US" sz="1600" b="1" dirty="0" smtClean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&gt;Zn&gt;</a:t>
            </a:r>
            <a:r>
              <a:rPr lang="en-US" sz="1600" b="1" dirty="0" err="1" smtClean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Sr</a:t>
            </a:r>
            <a:r>
              <a:rPr lang="en-US" sz="1600" b="1" dirty="0" smtClean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&gt;S&gt;Mg&gt;Ni&gt;</a:t>
            </a:r>
            <a:r>
              <a:rPr lang="en-US" sz="1600" b="1" dirty="0" err="1" smtClean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Cu~K</a:t>
            </a:r>
            <a:r>
              <a:rPr lang="en-US" sz="1600" b="1" dirty="0" smtClean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&gt;Si&gt;Al&gt;Fe&gt;</a:t>
            </a:r>
            <a:r>
              <a:rPr lang="en-US" sz="1600" b="1" dirty="0" err="1" smtClean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Ti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39348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 noGrp="1"/>
          </p:cNvSpPr>
          <p:nvPr>
            <p:ph type="title" idx="4294967295"/>
          </p:nvPr>
        </p:nvSpPr>
        <p:spPr>
          <a:xfrm>
            <a:off x="0" y="-32436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1" dirty="0" smtClean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Mobility of </a:t>
            </a:r>
            <a:r>
              <a:rPr lang="en-US" sz="2000" b="1" dirty="0" err="1" smtClean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Che</a:t>
            </a:r>
            <a:r>
              <a:rPr lang="en-US" sz="2000" b="1" dirty="0" smtClean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in soil solutions of natural and </a:t>
            </a:r>
            <a:r>
              <a:rPr lang="en-US" sz="2000" b="1" dirty="0" err="1" smtClean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techogenically</a:t>
            </a:r>
            <a:r>
              <a:rPr lang="en-US" sz="2000" b="1" dirty="0" smtClean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-transformed soils</a:t>
            </a:r>
            <a:endParaRPr lang="ru-RU" sz="2000" b="1" dirty="0">
              <a:solidFill>
                <a:schemeClr val="accent5"/>
              </a:solidFill>
              <a:latin typeface="Palatino Linotype" panose="0204050205050503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2899453"/>
              </p:ext>
            </p:extLst>
          </p:nvPr>
        </p:nvGraphicFramePr>
        <p:xfrm>
          <a:off x="63898" y="816640"/>
          <a:ext cx="5634141" cy="20274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375" y="658645"/>
            <a:ext cx="2657824" cy="157995"/>
          </a:xfrm>
          <a:prstGeom prst="rect">
            <a:avLst/>
          </a:prstGeom>
        </p:spPr>
      </p:pic>
      <p:graphicFrame>
        <p:nvGraphicFramePr>
          <p:cNvPr id="19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1522349"/>
              </p:ext>
            </p:extLst>
          </p:nvPr>
        </p:nvGraphicFramePr>
        <p:xfrm>
          <a:off x="64798" y="3785555"/>
          <a:ext cx="5633241" cy="1994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1" name="Диаграмма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7499475"/>
              </p:ext>
            </p:extLst>
          </p:nvPr>
        </p:nvGraphicFramePr>
        <p:xfrm>
          <a:off x="6416011" y="1343521"/>
          <a:ext cx="5507766" cy="22921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1445" y="1256818"/>
            <a:ext cx="2704055" cy="117812"/>
          </a:xfrm>
          <a:prstGeom prst="rect">
            <a:avLst/>
          </a:prstGeom>
        </p:spPr>
      </p:pic>
      <p:graphicFrame>
        <p:nvGraphicFramePr>
          <p:cNvPr id="24" name="Диаграмма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0501531"/>
              </p:ext>
            </p:extLst>
          </p:nvPr>
        </p:nvGraphicFramePr>
        <p:xfrm>
          <a:off x="6177699" y="3995022"/>
          <a:ext cx="5708697" cy="24981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347728" y="3201782"/>
            <a:ext cx="355738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Greyzemic </a:t>
            </a:r>
            <a:r>
              <a:rPr lang="en-US" sz="1600" dirty="0" err="1" smtClean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Phaeozems</a:t>
            </a:r>
            <a:r>
              <a:rPr lang="en-US" sz="1600" dirty="0" smtClean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(transformed)</a:t>
            </a:r>
            <a:endParaRPr lang="ru-RU" sz="1600" dirty="0">
              <a:solidFill>
                <a:schemeClr val="accent5"/>
              </a:solidFill>
              <a:latin typeface="Palatino Linotype" panose="0204050205050503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3"/>
              <p:cNvSpPr txBox="1"/>
              <p:nvPr/>
            </p:nvSpPr>
            <p:spPr>
              <a:xfrm>
                <a:off x="7238752" y="394035"/>
                <a:ext cx="1916297" cy="210875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lIns="0" tIns="0" rIns="0" bIns="0" rtlCol="0" anchor="t">
                <a:no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120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1200" b="0" i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Che</m:t>
                          </m:r>
                          <m:r>
                            <a:rPr lang="en-US" sz="1200" b="0" i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1200" b="0" i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concentration</m:t>
                          </m:r>
                          <m:r>
                            <a:rPr lang="en-US" sz="1200" b="0" i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1200" b="0" i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in</m:t>
                          </m:r>
                          <m:r>
                            <a:rPr lang="en-US" sz="1200" b="0" i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1200" b="0" i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soil</m:t>
                          </m:r>
                          <m:r>
                            <a:rPr lang="en-US" sz="1200" b="0" i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1200" b="0" i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soution</m:t>
                          </m:r>
                          <m:r>
                            <a:rPr lang="en-US" sz="1200" b="0" i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sz="120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sz="1200" b="0" i="0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mg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sz="1200" b="0" i="0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dm</m:t>
                              </m:r>
                              <m:r>
                                <a:rPr lang="en-US" sz="1200" b="0" i="0" baseline="30000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sz="1200" b="0" i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)∗100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1200" b="0" i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mineralization</m:t>
                          </m:r>
                          <m:r>
                            <a:rPr lang="en-US" sz="1200" b="0" i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1200" b="0" i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of</m:t>
                          </m:r>
                          <m:r>
                            <a:rPr lang="en-US" sz="1200" b="0" i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1200" b="0" i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soil</m:t>
                          </m:r>
                          <m:r>
                            <a:rPr lang="en-US" sz="1200" b="0" i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1200" b="0" i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solution</m:t>
                          </m:r>
                          <m:r>
                            <a:rPr lang="en-US" sz="1200" b="0" i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sz="120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200" i="1" smtClean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sz="1200" b="0" i="0" smtClean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mg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en-US" sz="1200" b="0" i="0" smtClean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dm</m:t>
                                  </m:r>
                                  <m:r>
                                    <a:rPr lang="en-US" sz="1200" b="0" i="0" baseline="30000" smtClean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  <m:r>
                            <a:rPr lang="en-US" sz="1200" b="0" i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∗</m:t>
                          </m:r>
                          <m:r>
                            <m:rPr>
                              <m:sty m:val="p"/>
                            </m:rPr>
                            <a:rPr lang="en-US" sz="1200" b="0" i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concentration</m:t>
                          </m:r>
                          <m:r>
                            <a:rPr lang="en-US" sz="1200" b="0" i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1200" b="0" i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of</m:t>
                          </m:r>
                          <m:r>
                            <a:rPr lang="en-US" sz="1200" b="0" i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1200" b="0" i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the</m:t>
                          </m:r>
                          <m:r>
                            <a:rPr lang="en-US" sz="1200" b="0" i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1200" b="0" i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Che</m:t>
                          </m:r>
                          <m:r>
                            <a:rPr lang="en-US" sz="1200" b="0" i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1200" b="0" i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in</m:t>
                          </m:r>
                          <m:r>
                            <a:rPr lang="en-US" sz="1200" b="0" i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1200" b="0" i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soil</m:t>
                          </m:r>
                          <m:r>
                            <a:rPr lang="en-US" sz="1200" b="0" i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 (%)</m:t>
                          </m:r>
                        </m:den>
                      </m:f>
                    </m:oMath>
                  </m:oMathPara>
                </a14:m>
                <a:endParaRPr lang="ru-RU" sz="1200" dirty="0">
                  <a:solidFill>
                    <a:schemeClr val="accent5">
                      <a:lumMod val="75000"/>
                    </a:schemeClr>
                  </a:solidFill>
                  <a:latin typeface="Palatino Linotype" panose="02040502050505030304" pitchFamily="18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8752" y="394035"/>
                <a:ext cx="1916297" cy="210875"/>
              </a:xfrm>
              <a:prstGeom prst="rect">
                <a:avLst/>
              </a:prstGeom>
              <a:blipFill>
                <a:blip r:embed="rId9"/>
                <a:stretch>
                  <a:fillRect r="-153968" b="-1764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Прямоугольник 15"/>
          <p:cNvSpPr/>
          <p:nvPr/>
        </p:nvSpPr>
        <p:spPr>
          <a:xfrm>
            <a:off x="6626316" y="489656"/>
            <a:ext cx="5534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latin typeface="Cambria Math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Kx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Cambria Math" panose="020405030504060302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798" y="6499556"/>
            <a:ext cx="711497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*</a:t>
            </a:r>
            <a:r>
              <a:rPr lang="en-US" sz="1200" dirty="0" smtClean="0">
                <a:solidFill>
                  <a:srgbClr val="C00000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very </a:t>
            </a:r>
            <a:r>
              <a:rPr lang="en-US" sz="1200" dirty="0">
                <a:solidFill>
                  <a:srgbClr val="C00000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highly mobile (</a:t>
            </a:r>
            <a:r>
              <a:rPr lang="en-US" sz="1200" dirty="0" err="1">
                <a:solidFill>
                  <a:srgbClr val="C00000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Kx</a:t>
            </a:r>
            <a:r>
              <a:rPr lang="en-US" sz="1200" dirty="0">
                <a:solidFill>
                  <a:srgbClr val="C00000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&gt; 10), </a:t>
            </a:r>
            <a:r>
              <a:rPr lang="en-US" sz="1200" dirty="0" smtClean="0">
                <a:solidFill>
                  <a:schemeClr val="accent2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highly</a:t>
            </a:r>
            <a:r>
              <a:rPr lang="ru-RU" sz="1200" dirty="0" smtClean="0">
                <a:solidFill>
                  <a:schemeClr val="accent2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 smtClean="0">
                <a:solidFill>
                  <a:schemeClr val="accent2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mobile (</a:t>
            </a:r>
            <a:r>
              <a:rPr lang="en-US" sz="1200" dirty="0" err="1" smtClean="0">
                <a:solidFill>
                  <a:schemeClr val="accent2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Kx</a:t>
            </a:r>
            <a:r>
              <a:rPr lang="en-US" sz="1200" dirty="0" smtClean="0">
                <a:solidFill>
                  <a:schemeClr val="accent2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=1–10</a:t>
            </a:r>
            <a:r>
              <a:rPr lang="en-US" sz="1200" dirty="0">
                <a:solidFill>
                  <a:schemeClr val="accent2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en-US" sz="1200" dirty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1200" dirty="0">
                <a:solidFill>
                  <a:srgbClr val="00B050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mobile (0.1–1.0), </a:t>
            </a:r>
            <a:r>
              <a:rPr lang="en-US" sz="1200" dirty="0" smtClean="0">
                <a:solidFill>
                  <a:srgbClr val="0070C0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slightly </a:t>
            </a:r>
            <a:r>
              <a:rPr lang="en-US" sz="1200" dirty="0">
                <a:solidFill>
                  <a:srgbClr val="0070C0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mobile or inert (&lt;0.1)</a:t>
            </a:r>
            <a:r>
              <a:rPr lang="en-US" sz="1200" dirty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ru-RU" sz="1200" dirty="0">
              <a:solidFill>
                <a:schemeClr val="accent5"/>
              </a:solidFill>
              <a:latin typeface="Palatino Linotype" panose="0204050205050503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3776" y="566985"/>
            <a:ext cx="110959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Soil horizons</a:t>
            </a:r>
            <a:r>
              <a:rPr lang="ru-RU" sz="1200" dirty="0" smtClean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ru-RU" sz="1200" dirty="0">
              <a:solidFill>
                <a:schemeClr val="accent5"/>
              </a:solidFill>
              <a:latin typeface="Palatino Linotype" panose="0204050205050503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62023" y="469247"/>
            <a:ext cx="217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5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endParaRPr lang="ru-RU" dirty="0">
              <a:solidFill>
                <a:schemeClr val="accent5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291445" y="910988"/>
            <a:ext cx="307648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 smtClean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Haplic</a:t>
            </a:r>
            <a:r>
              <a:rPr lang="en-US" sz="1600" dirty="0" smtClean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 smtClean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Phaeozems</a:t>
            </a:r>
            <a:r>
              <a:rPr lang="en-US" sz="1600" dirty="0" smtClean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(natural site)</a:t>
            </a:r>
            <a:endParaRPr lang="ru-RU" sz="1600" dirty="0">
              <a:solidFill>
                <a:schemeClr val="accent5"/>
              </a:solidFill>
              <a:latin typeface="Palatino Linotype" panose="0204050205050503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181846" y="1177225"/>
            <a:ext cx="110959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Soil horizons</a:t>
            </a:r>
            <a:r>
              <a:rPr lang="ru-RU" sz="1200" dirty="0" smtClean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ru-RU" sz="1200" dirty="0">
              <a:solidFill>
                <a:schemeClr val="accent5"/>
              </a:solidFill>
              <a:latin typeface="Palatino Linotype" panose="0204050205050503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47728" y="305511"/>
            <a:ext cx="34515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Greyzemic </a:t>
            </a:r>
            <a:r>
              <a:rPr lang="en-US" sz="1600" dirty="0" err="1" smtClean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Phaeozems</a:t>
            </a:r>
            <a:r>
              <a:rPr lang="en-US" sz="1600" dirty="0" smtClean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(natural site)</a:t>
            </a:r>
            <a:endParaRPr lang="ru-RU" sz="1600" dirty="0">
              <a:solidFill>
                <a:schemeClr val="accent5"/>
              </a:solidFill>
              <a:latin typeface="Palatino Linotype" panose="0204050205050503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919589" y="3688432"/>
            <a:ext cx="31822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 smtClean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Haplic</a:t>
            </a:r>
            <a:r>
              <a:rPr lang="en-US" sz="1600" dirty="0" smtClean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 smtClean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Phaeozems</a:t>
            </a:r>
            <a:r>
              <a:rPr lang="en-US" sz="1600" dirty="0" smtClean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(transformed)</a:t>
            </a:r>
            <a:endParaRPr lang="ru-RU" sz="1600" dirty="0">
              <a:solidFill>
                <a:schemeClr val="accent5"/>
              </a:solidFill>
              <a:latin typeface="Palatino Linotype" panose="0204050205050503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375" y="3600939"/>
            <a:ext cx="2585175" cy="14986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40" y="6255110"/>
            <a:ext cx="2263269" cy="146017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123776" y="3530628"/>
            <a:ext cx="110959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Soil horizons</a:t>
            </a:r>
            <a:r>
              <a:rPr lang="ru-RU" sz="1200" dirty="0" smtClean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ru-RU" sz="1200" dirty="0">
              <a:solidFill>
                <a:schemeClr val="accent5"/>
              </a:solidFill>
              <a:latin typeface="Palatino Linotype" panose="0204050205050503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783" y="4065236"/>
            <a:ext cx="2765892" cy="150672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799205" y="2791282"/>
            <a:ext cx="51074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  <a:latin typeface="Palatino Linotype" panose="02040502050505030304" pitchFamily="18" charset="0"/>
              </a:rPr>
              <a:t>Cl&gt;Ca&gt;S&gt;</a:t>
            </a:r>
            <a:r>
              <a:rPr lang="en-US" sz="1400" dirty="0" err="1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Sr</a:t>
            </a:r>
            <a:r>
              <a:rPr lang="en-US" sz="1400" dirty="0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&gt;Mg&gt;Na&gt;Cu&gt;Ni&gt;</a:t>
            </a:r>
            <a:r>
              <a:rPr lang="en-US" sz="1400" dirty="0" smtClean="0">
                <a:solidFill>
                  <a:srgbClr val="00B050"/>
                </a:solidFill>
                <a:latin typeface="Palatino Linotype" panose="02040502050505030304" pitchFamily="18" charset="0"/>
              </a:rPr>
              <a:t>P&gt;</a:t>
            </a:r>
            <a:r>
              <a:rPr lang="en-US" sz="1400" dirty="0" err="1" smtClean="0">
                <a:solidFill>
                  <a:srgbClr val="00B050"/>
                </a:solidFill>
                <a:latin typeface="Palatino Linotype" panose="02040502050505030304" pitchFamily="18" charset="0"/>
              </a:rPr>
              <a:t>Mn</a:t>
            </a:r>
            <a:r>
              <a:rPr lang="en-US" sz="1400" dirty="0" smtClean="0">
                <a:solidFill>
                  <a:srgbClr val="00B050"/>
                </a:solidFill>
                <a:latin typeface="Palatino Linotype" panose="02040502050505030304" pitchFamily="18" charset="0"/>
              </a:rPr>
              <a:t>&gt;K&gt;</a:t>
            </a:r>
            <a:r>
              <a:rPr lang="en-US" sz="1400" dirty="0" smtClean="0">
                <a:solidFill>
                  <a:srgbClr val="0070C0"/>
                </a:solidFill>
                <a:latin typeface="Palatino Linotype" panose="02040502050505030304" pitchFamily="18" charset="0"/>
              </a:rPr>
              <a:t>Si&gt;Zn&gt;Al&gt;Fe&gt;</a:t>
            </a:r>
            <a:r>
              <a:rPr lang="en-US" sz="1400" dirty="0" err="1" smtClean="0">
                <a:solidFill>
                  <a:srgbClr val="0070C0"/>
                </a:solidFill>
                <a:latin typeface="Palatino Linotype" panose="02040502050505030304" pitchFamily="18" charset="0"/>
              </a:rPr>
              <a:t>Ti</a:t>
            </a:r>
            <a:endParaRPr lang="ru-RU" sz="1400" dirty="0">
              <a:solidFill>
                <a:srgbClr val="0070C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15102" y="5717099"/>
            <a:ext cx="51074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  <a:latin typeface="Palatino Linotype" panose="02040502050505030304" pitchFamily="18" charset="0"/>
              </a:rPr>
              <a:t>Cl&gt;S&gt;Ca&gt;</a:t>
            </a:r>
            <a:r>
              <a:rPr lang="en-US" sz="1400" dirty="0" err="1" smtClean="0">
                <a:solidFill>
                  <a:srgbClr val="C00000"/>
                </a:solidFill>
                <a:latin typeface="Palatino Linotype" panose="02040502050505030304" pitchFamily="18" charset="0"/>
              </a:rPr>
              <a:t>Mn</a:t>
            </a:r>
            <a:r>
              <a:rPr lang="en-US" sz="1400" dirty="0" smtClean="0">
                <a:solidFill>
                  <a:srgbClr val="C00000"/>
                </a:solidFill>
                <a:latin typeface="Palatino Linotype" panose="02040502050505030304" pitchFamily="18" charset="0"/>
              </a:rPr>
              <a:t>&gt;</a:t>
            </a:r>
            <a:r>
              <a:rPr lang="en-US" sz="1400" dirty="0" err="1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Sr</a:t>
            </a:r>
            <a:r>
              <a:rPr lang="en-US" sz="1400" dirty="0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&gt;Ni&gt;Mg&gt;Zn&gt;Na&gt;</a:t>
            </a:r>
            <a:r>
              <a:rPr lang="en-US" sz="1400" dirty="0" smtClean="0">
                <a:solidFill>
                  <a:srgbClr val="00B050"/>
                </a:solidFill>
                <a:latin typeface="Palatino Linotype" panose="02040502050505030304" pitchFamily="18" charset="0"/>
              </a:rPr>
              <a:t>Al&gt;Cu&gt;P&gt;K&gt;</a:t>
            </a:r>
            <a:r>
              <a:rPr lang="en-US" sz="1400" dirty="0" smtClean="0">
                <a:solidFill>
                  <a:schemeClr val="accent5"/>
                </a:solidFill>
                <a:latin typeface="Palatino Linotype" panose="02040502050505030304" pitchFamily="18" charset="0"/>
              </a:rPr>
              <a:t>Si&gt;Fe&gt;</a:t>
            </a:r>
            <a:r>
              <a:rPr lang="en-US" sz="1400" dirty="0" err="1" smtClean="0">
                <a:solidFill>
                  <a:schemeClr val="accent5"/>
                </a:solidFill>
                <a:latin typeface="Palatino Linotype" panose="02040502050505030304" pitchFamily="18" charset="0"/>
              </a:rPr>
              <a:t>Ti</a:t>
            </a:r>
            <a:endParaRPr lang="ru-RU" sz="1400" dirty="0">
              <a:solidFill>
                <a:schemeClr val="accent5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324154" y="3310441"/>
            <a:ext cx="45622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  <a:latin typeface="Palatino Linotype" panose="02040502050505030304" pitchFamily="18" charset="0"/>
              </a:rPr>
              <a:t>Cl&gt;S&gt;Ca&gt;</a:t>
            </a:r>
            <a:r>
              <a:rPr lang="en-US" sz="1400" dirty="0" err="1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Sr</a:t>
            </a:r>
            <a:r>
              <a:rPr lang="en-US" sz="1400" dirty="0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&gt;Na&gt;Mg&gt;Zn&gt;Cu&gt;</a:t>
            </a:r>
            <a:r>
              <a:rPr lang="en-US" sz="1400" dirty="0" smtClean="0">
                <a:solidFill>
                  <a:srgbClr val="00B050"/>
                </a:solidFill>
                <a:latin typeface="Palatino Linotype" panose="02040502050505030304" pitchFamily="18" charset="0"/>
              </a:rPr>
              <a:t>Al&gt;P&gt;</a:t>
            </a:r>
            <a:r>
              <a:rPr lang="en-US" sz="1400" dirty="0" err="1" smtClean="0">
                <a:solidFill>
                  <a:srgbClr val="00B050"/>
                </a:solidFill>
                <a:latin typeface="Palatino Linotype" panose="02040502050505030304" pitchFamily="18" charset="0"/>
              </a:rPr>
              <a:t>Mn</a:t>
            </a:r>
            <a:r>
              <a:rPr lang="en-US" sz="1400" dirty="0" smtClean="0">
                <a:solidFill>
                  <a:srgbClr val="00B050"/>
                </a:solidFill>
                <a:latin typeface="Palatino Linotype" panose="02040502050505030304" pitchFamily="18" charset="0"/>
              </a:rPr>
              <a:t>&gt;Fe&gt;K&gt;Si&gt;Ni&gt;</a:t>
            </a:r>
            <a:r>
              <a:rPr lang="en-US" sz="1400" dirty="0" err="1" smtClean="0">
                <a:solidFill>
                  <a:srgbClr val="0070C0"/>
                </a:solidFill>
                <a:latin typeface="Palatino Linotype" panose="02040502050505030304" pitchFamily="18" charset="0"/>
              </a:rPr>
              <a:t>Ti</a:t>
            </a:r>
            <a:endParaRPr lang="ru-RU" sz="1400" dirty="0">
              <a:solidFill>
                <a:srgbClr val="0070C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232683" y="6354368"/>
            <a:ext cx="51074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  <a:latin typeface="Palatino Linotype" panose="02040502050505030304" pitchFamily="18" charset="0"/>
              </a:rPr>
              <a:t>Cl&gt;Ca&gt;S&gt;</a:t>
            </a:r>
            <a:r>
              <a:rPr lang="en-US" sz="1400" dirty="0" err="1" smtClean="0">
                <a:solidFill>
                  <a:srgbClr val="C00000"/>
                </a:solidFill>
                <a:latin typeface="Palatino Linotype" panose="02040502050505030304" pitchFamily="18" charset="0"/>
              </a:rPr>
              <a:t>Sr</a:t>
            </a:r>
            <a:r>
              <a:rPr lang="en-US" sz="1400" dirty="0" smtClean="0">
                <a:solidFill>
                  <a:srgbClr val="C00000"/>
                </a:solidFill>
                <a:latin typeface="Palatino Linotype" panose="02040502050505030304" pitchFamily="18" charset="0"/>
              </a:rPr>
              <a:t>&gt;Ni&gt;</a:t>
            </a:r>
            <a:r>
              <a:rPr lang="en-US" sz="1400" dirty="0" err="1" smtClean="0">
                <a:solidFill>
                  <a:srgbClr val="C00000"/>
                </a:solidFill>
                <a:latin typeface="Palatino Linotype" panose="02040502050505030304" pitchFamily="18" charset="0"/>
              </a:rPr>
              <a:t>Mn</a:t>
            </a:r>
            <a:r>
              <a:rPr lang="en-US" sz="1400" dirty="0" smtClean="0">
                <a:solidFill>
                  <a:srgbClr val="C00000"/>
                </a:solidFill>
                <a:latin typeface="Palatino Linotype" panose="02040502050505030304" pitchFamily="18" charset="0"/>
              </a:rPr>
              <a:t>&gt;</a:t>
            </a:r>
            <a:r>
              <a:rPr lang="en-US" sz="1400" dirty="0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Zn&gt;Mg&gt;Na&gt;</a:t>
            </a:r>
            <a:r>
              <a:rPr lang="en-US" sz="1400" dirty="0" smtClean="0">
                <a:solidFill>
                  <a:srgbClr val="00B050"/>
                </a:solidFill>
                <a:latin typeface="Palatino Linotype" panose="02040502050505030304" pitchFamily="18" charset="0"/>
              </a:rPr>
              <a:t>Cu&gt;Al&gt;Si&gt;K&gt;P</a:t>
            </a:r>
            <a:r>
              <a:rPr lang="en-US" sz="1400" dirty="0" smtClean="0">
                <a:solidFill>
                  <a:schemeClr val="accent5"/>
                </a:solidFill>
                <a:latin typeface="Palatino Linotype" panose="02040502050505030304" pitchFamily="18" charset="0"/>
              </a:rPr>
              <a:t>&gt;Fe&gt;</a:t>
            </a:r>
            <a:r>
              <a:rPr lang="en-US" sz="1400" dirty="0" err="1" smtClean="0">
                <a:solidFill>
                  <a:schemeClr val="accent5"/>
                </a:solidFill>
                <a:latin typeface="Palatino Linotype" panose="02040502050505030304" pitchFamily="18" charset="0"/>
              </a:rPr>
              <a:t>Ti</a:t>
            </a:r>
            <a:endParaRPr lang="ru-RU" sz="1400" dirty="0">
              <a:solidFill>
                <a:schemeClr val="accent5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018184" y="4002072"/>
            <a:ext cx="110959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Soil horizons</a:t>
            </a:r>
            <a:r>
              <a:rPr lang="ru-RU" sz="1200" dirty="0" smtClean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ru-RU" sz="1200" dirty="0">
              <a:solidFill>
                <a:schemeClr val="accent5"/>
              </a:solidFill>
              <a:latin typeface="Palatino Linotype" panose="0204050205050503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87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 txBox="1">
            <a:spLocks noGrp="1"/>
          </p:cNvSpPr>
          <p:nvPr>
            <p:ph type="title"/>
          </p:nvPr>
        </p:nvSpPr>
        <p:spPr>
          <a:xfrm>
            <a:off x="2" y="195571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1" dirty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Liquid phase of </a:t>
            </a:r>
            <a:r>
              <a:rPr lang="en-GB" sz="2000" b="1" dirty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technogenically transformed soils</a:t>
            </a:r>
            <a:r>
              <a:rPr lang="ru-RU" sz="2000" b="1" dirty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*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2279721"/>
              </p:ext>
            </p:extLst>
          </p:nvPr>
        </p:nvGraphicFramePr>
        <p:xfrm>
          <a:off x="104664" y="770157"/>
          <a:ext cx="6807413" cy="4877183"/>
        </p:xfrm>
        <a:graphic>
          <a:graphicData uri="http://schemas.openxmlformats.org/drawingml/2006/table">
            <a:tbl>
              <a:tblPr/>
              <a:tblGrid>
                <a:gridCol w="1140557">
                  <a:extLst>
                    <a:ext uri="{9D8B030D-6E8A-4147-A177-3AD203B41FA5}">
                      <a16:colId xmlns:a16="http://schemas.microsoft.com/office/drawing/2014/main" val="1025912315"/>
                    </a:ext>
                  </a:extLst>
                </a:gridCol>
                <a:gridCol w="683438">
                  <a:extLst>
                    <a:ext uri="{9D8B030D-6E8A-4147-A177-3AD203B41FA5}">
                      <a16:colId xmlns:a16="http://schemas.microsoft.com/office/drawing/2014/main" val="126965698"/>
                    </a:ext>
                  </a:extLst>
                </a:gridCol>
                <a:gridCol w="176588">
                  <a:extLst>
                    <a:ext uri="{9D8B030D-6E8A-4147-A177-3AD203B41FA5}">
                      <a16:colId xmlns:a16="http://schemas.microsoft.com/office/drawing/2014/main" val="3409536803"/>
                    </a:ext>
                  </a:extLst>
                </a:gridCol>
                <a:gridCol w="322000">
                  <a:extLst>
                    <a:ext uri="{9D8B030D-6E8A-4147-A177-3AD203B41FA5}">
                      <a16:colId xmlns:a16="http://schemas.microsoft.com/office/drawing/2014/main" val="19177288"/>
                    </a:ext>
                  </a:extLst>
                </a:gridCol>
                <a:gridCol w="1143145">
                  <a:extLst>
                    <a:ext uri="{9D8B030D-6E8A-4147-A177-3AD203B41FA5}">
                      <a16:colId xmlns:a16="http://schemas.microsoft.com/office/drawing/2014/main" val="2162058587"/>
                    </a:ext>
                  </a:extLst>
                </a:gridCol>
                <a:gridCol w="1140557">
                  <a:extLst>
                    <a:ext uri="{9D8B030D-6E8A-4147-A177-3AD203B41FA5}">
                      <a16:colId xmlns:a16="http://schemas.microsoft.com/office/drawing/2014/main" val="1629958976"/>
                    </a:ext>
                  </a:extLst>
                </a:gridCol>
                <a:gridCol w="1140557">
                  <a:extLst>
                    <a:ext uri="{9D8B030D-6E8A-4147-A177-3AD203B41FA5}">
                      <a16:colId xmlns:a16="http://schemas.microsoft.com/office/drawing/2014/main" val="2387213672"/>
                    </a:ext>
                  </a:extLst>
                </a:gridCol>
                <a:gridCol w="1060571">
                  <a:extLst>
                    <a:ext uri="{9D8B030D-6E8A-4147-A177-3AD203B41FA5}">
                      <a16:colId xmlns:a16="http://schemas.microsoft.com/office/drawing/2014/main" val="2267955352"/>
                    </a:ext>
                  </a:extLst>
                </a:gridCol>
              </a:tblGrid>
              <a:tr h="16681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Horizon</a:t>
                      </a:r>
                    </a:p>
                  </a:txBody>
                  <a:tcPr marL="7494" marR="7494" marT="7494" marB="0" anchor="b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Soil moisture, </a:t>
                      </a:r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 </a:t>
                      </a:r>
                    </a:p>
                  </a:txBody>
                  <a:tcPr marL="7494" marR="7494" marT="7494" marB="0" anchor="b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494" marR="7494" marT="7494" marB="0" anchor="b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рН 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494" marR="7494" marT="7494" marB="0" anchor="b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The degree of saturation of soil solutions in relation to solid phases (number of times)</a:t>
                      </a:r>
                    </a:p>
                  </a:txBody>
                  <a:tcPr marL="7494" marR="7494" marT="7494" marB="0" anchor="b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0705104"/>
                  </a:ext>
                </a:extLst>
              </a:tr>
              <a:tr h="850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Fe(OH)</a:t>
                      </a:r>
                      <a:r>
                        <a:rPr lang="en-US" sz="1400" b="1" i="0" u="none" strike="noStrike" kern="1200" baseline="-25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</a:txBody>
                  <a:tcPr marL="7494" marR="7494" marT="7494" marB="0" anchor="b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Fe(OH)</a:t>
                      </a:r>
                      <a:r>
                        <a:rPr lang="en-US" sz="1400" b="1" i="0" u="none" strike="noStrike" kern="1200" baseline="-25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</a:p>
                  </a:txBody>
                  <a:tcPr marL="7494" marR="7494" marT="7494" marB="0" anchor="b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Al(OH)</a:t>
                      </a:r>
                      <a:r>
                        <a:rPr lang="en-US" sz="1400" b="1" i="0" u="none" strike="noStrike" kern="1200" baseline="-25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lang="en-US" sz="1400" b="1" i="0" u="none" strike="noStrike" kern="1200" baseline="-25000" dirty="0">
                        <a:solidFill>
                          <a:srgbClr val="000000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494" marR="7494" marT="7494" marB="0" anchor="b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CaSO</a:t>
                      </a:r>
                      <a:r>
                        <a:rPr lang="en-US" sz="1400" b="1" i="0" u="none" strike="noStrike" kern="1200" baseline="-25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endParaRPr lang="en-US" sz="1400" b="1" i="0" u="none" strike="noStrike" kern="1200" baseline="-25000" dirty="0">
                        <a:solidFill>
                          <a:srgbClr val="000000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494" marR="7494" marT="7494" marB="0" anchor="b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7347008"/>
                  </a:ext>
                </a:extLst>
              </a:tr>
              <a:tr h="85991"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Greyzemic Phaeozem (Carbonic, </a:t>
                      </a:r>
                      <a:r>
                        <a:rPr lang="en-US" sz="14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Gypsic</a:t>
                      </a:r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US" sz="14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Novic</a:t>
                      </a:r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Thionic)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9F8E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494" marR="7494" marT="7494" marB="0" anchor="b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494" marR="7494" marT="7494" marB="0" anchor="b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3407529"/>
                  </a:ext>
                </a:extLst>
              </a:tr>
              <a:tr h="8599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Technogenic</a:t>
                      </a:r>
                      <a:r>
                        <a:rPr lang="en-US" sz="14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deposit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" marR="6350" marT="6350" marB="0" anchor="b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9F8E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28,0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9F8EB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3,5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9F8E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,6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494" marR="7494" marT="7494" marB="0" anchor="b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&gt;1000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494" marR="7494" marT="7494" marB="0" anchor="b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&gt;1000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494" marR="7494" marT="7494" marB="0" anchor="b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8,7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8833233"/>
                  </a:ext>
                </a:extLst>
              </a:tr>
              <a:tr h="8599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Abj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" marR="6350" marT="6350" marB="0" anchor="b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9F8E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28,5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9F8EB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3,7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9F8E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1,5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494" marR="7494" marT="7494" marB="0" anchor="b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&gt;1000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494" marR="7494" marT="7494" marB="0" anchor="b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&gt;1000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494" marR="7494" marT="7494" marB="0" anchor="b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3,5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0810737"/>
                  </a:ext>
                </a:extLst>
              </a:tr>
              <a:tr h="8599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BEb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" marR="6350" marT="6350" marB="0" anchor="b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9F8E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24,5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9F8EB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4,1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9F8E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&gt;1000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494" marR="7494" marT="7494" marB="0" anchor="b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&gt;1000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494" marR="7494" marT="7494" marB="0" anchor="b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&gt;1000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494" marR="7494" marT="7494" marB="0" anchor="b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11,6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7202495"/>
                  </a:ext>
                </a:extLst>
              </a:tr>
              <a:tr h="8599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Btb1</a:t>
                      </a:r>
                    </a:p>
                  </a:txBody>
                  <a:tcPr marL="6350" marR="6350" marT="6350" marB="0" anchor="b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9F8E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18,8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9F8EB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3,9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9F8E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0,5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494" marR="7494" marT="7494" marB="0" anchor="b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&gt;1000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494" marR="7494" marT="7494" marB="0" anchor="b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&gt;1000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494" marR="7494" marT="7494" marB="0" anchor="b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6,9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061723"/>
                  </a:ext>
                </a:extLst>
              </a:tr>
              <a:tr h="8599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Btb2</a:t>
                      </a:r>
                    </a:p>
                  </a:txBody>
                  <a:tcPr marL="6350" marR="6350" marT="6350" marB="0" anchor="b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9F8E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17,2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9F8EB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4,1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9F8E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&gt;1000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494" marR="7494" marT="7494" marB="0" anchor="b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&gt;1000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494" marR="7494" marT="7494" marB="0" anchor="b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4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&gt;</a:t>
                      </a:r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1000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494" marR="7494" marT="7494" marB="0" anchor="b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7,2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1650500"/>
                  </a:ext>
                </a:extLst>
              </a:tr>
              <a:tr h="167725"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Haplic Phaeozem (Carbonic, </a:t>
                      </a:r>
                      <a:r>
                        <a:rPr lang="en-US" sz="1400" b="1" i="0" u="none" strike="noStrike" kern="1200" baseline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Gypsic</a:t>
                      </a:r>
                      <a:r>
                        <a:rPr lang="en-US" sz="14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US" sz="1400" b="1" i="0" u="none" strike="noStrike" kern="1200" baseline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Novic</a:t>
                      </a:r>
                      <a:r>
                        <a:rPr lang="en-US" sz="14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Thionic)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9F8E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494" marR="7494" marT="7494" marB="0" anchor="b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494" marR="7494" marT="7494" marB="0" anchor="b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440893"/>
                  </a:ext>
                </a:extLst>
              </a:tr>
              <a:tr h="8599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TD</a:t>
                      </a:r>
                    </a:p>
                  </a:txBody>
                  <a:tcPr marL="6350" marR="6350" marT="6350" marB="0" anchor="b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9F8E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20,5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9F8EB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3,9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9F8E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1,1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&gt;1000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494" marR="7494" marT="7494" marB="0" anchor="b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&gt;1000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494" marR="7494" marT="7494" marB="0" anchor="b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1,5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b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1569285"/>
                  </a:ext>
                </a:extLst>
              </a:tr>
              <a:tr h="8599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Abj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" marR="6350" marT="6350" marB="0" anchor="b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9F8E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29,7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9F8EB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4,3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9F8E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&gt;1000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494" marR="7494" marT="7494" marB="0" anchor="b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&gt;1000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494" marR="7494" marT="7494" marB="0" anchor="b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&gt;1000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494" marR="7494" marT="7494" marB="0" anchor="b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23</a:t>
                      </a:r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</a:t>
                      </a:r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b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239949"/>
                  </a:ext>
                </a:extLst>
              </a:tr>
              <a:tr h="8599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Ayb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" marR="6350" marT="6350" marB="0" anchor="b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9F8E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20,2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9F8EB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4,7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9F8E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&gt;1000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494" marR="7494" marT="7494" marB="0" anchor="b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&gt;1000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494" marR="7494" marT="7494" marB="0" anchor="b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&gt;1000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494" marR="7494" marT="7494" marB="0" anchor="b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4,0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b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9644018"/>
                  </a:ext>
                </a:extLst>
              </a:tr>
              <a:tr h="8599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ABtb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" marR="6350" marT="6350" marB="0" anchor="b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9F8E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18,3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9F8EB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5,2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9F8E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&gt;1000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494" marR="7494" marT="7494" marB="0" anchor="b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&gt;1000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494" marR="7494" marT="7494" marB="0" anchor="b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&gt;1000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494" marR="7494" marT="7494" marB="0" anchor="b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</a:t>
                      </a:r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b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4883323"/>
                  </a:ext>
                </a:extLst>
              </a:tr>
              <a:tr h="8599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Btb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" marR="6350" marT="6350" marB="0" anchor="b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9F8E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17,5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9F8EB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5,1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9F8E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&gt;1000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&gt;1000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494" marR="7494" marT="7494" marB="0" anchor="b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&gt;1000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494" marR="7494" marT="7494" marB="0" anchor="b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b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693102"/>
                  </a:ext>
                </a:extLst>
              </a:tr>
              <a:tr h="167725"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Haplic Phaeozem (Carbonic, </a:t>
                      </a:r>
                      <a:r>
                        <a:rPr lang="en-US" sz="1400" b="1" i="0" u="none" strike="noStrike" kern="1200" baseline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Gypsic</a:t>
                      </a:r>
                      <a:r>
                        <a:rPr lang="en-US" sz="14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US" sz="1400" b="1" i="0" u="none" strike="noStrike" kern="1200" baseline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Novic</a:t>
                      </a:r>
                      <a:r>
                        <a:rPr lang="en-US" sz="14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Thionic)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9F8E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494" marR="7494" marT="7494" marB="0" anchor="b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494" marR="7494" marT="7494" marB="0" anchor="b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3476719"/>
                  </a:ext>
                </a:extLst>
              </a:tr>
              <a:tr h="8599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TD</a:t>
                      </a:r>
                    </a:p>
                  </a:txBody>
                  <a:tcPr marL="6350" marR="6350" marT="6350" marB="0" anchor="b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9F8E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25,2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9F8EB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3,7</a:t>
                      </a:r>
                    </a:p>
                  </a:txBody>
                  <a:tcPr marL="0" marR="0" marT="0" marB="0" anchor="b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9F8E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39,6</a:t>
                      </a:r>
                    </a:p>
                  </a:txBody>
                  <a:tcPr marL="0" marR="0" marT="0" marB="0" anchor="b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&gt;1000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494" marR="7494" marT="7494" marB="0" anchor="b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&gt;1000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494" marR="7494" marT="7494" marB="0" anchor="b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3,1</a:t>
                      </a:r>
                    </a:p>
                  </a:txBody>
                  <a:tcPr marL="0" marR="0" marT="0" marB="0" anchor="b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9723709"/>
                  </a:ext>
                </a:extLst>
              </a:tr>
              <a:tr h="8599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Abj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" marR="6350" marT="6350" marB="0" anchor="b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9F8E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29,0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9F8EB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3,7</a:t>
                      </a:r>
                    </a:p>
                  </a:txBody>
                  <a:tcPr marL="0" marR="0" marT="0" marB="0" anchor="b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9F8E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0,9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b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&gt;1000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494" marR="7494" marT="7494" marB="0" anchor="b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&gt;1000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494" marR="7494" marT="7494" marB="0" anchor="b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1,7</a:t>
                      </a:r>
                    </a:p>
                  </a:txBody>
                  <a:tcPr marL="0" marR="0" marT="0" marB="0" anchor="b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900818"/>
                  </a:ext>
                </a:extLst>
              </a:tr>
              <a:tr h="8599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Ayb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" marR="6350" marT="6350" marB="0" anchor="b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9F8E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29,7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9F8EB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6,4</a:t>
                      </a:r>
                    </a:p>
                  </a:txBody>
                  <a:tcPr marL="0" marR="0" marT="0" marB="0" anchor="b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9F8E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315,1</a:t>
                      </a:r>
                    </a:p>
                  </a:txBody>
                  <a:tcPr marL="0" marR="0" marT="0" marB="0" anchor="b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&gt;1000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494" marR="7494" marT="7494" marB="0" anchor="b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&gt;1000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494" marR="7494" marT="7494" marB="0" anchor="b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7,9</a:t>
                      </a:r>
                    </a:p>
                  </a:txBody>
                  <a:tcPr marL="0" marR="0" marT="0" marB="0" anchor="b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0493576"/>
                  </a:ext>
                </a:extLst>
              </a:tr>
              <a:tr h="8599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ABtb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" marR="6350" marT="6350" marB="0" anchor="b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9F8E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23,5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9F8EB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6,6</a:t>
                      </a:r>
                    </a:p>
                  </a:txBody>
                  <a:tcPr marL="0" marR="0" marT="0" marB="0" anchor="b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9F8E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&gt;1000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494" marR="7494" marT="7494" marB="0" anchor="b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&gt;1000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494" marR="7494" marT="7494" marB="0" anchor="b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&gt;1000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494" marR="7494" marT="7494" marB="0" anchor="b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4,2</a:t>
                      </a:r>
                    </a:p>
                  </a:txBody>
                  <a:tcPr marL="0" marR="0" marT="0" marB="0" anchor="b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8662044"/>
                  </a:ext>
                </a:extLst>
              </a:tr>
              <a:tr h="8599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Btb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" marR="6350" marT="6350" marB="0" anchor="b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9F8E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24,8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9F8EB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5,5</a:t>
                      </a:r>
                    </a:p>
                  </a:txBody>
                  <a:tcPr marL="0" marR="0" marT="0" marB="0" anchor="b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9F8E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&gt;1000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494" marR="7494" marT="7494" marB="0" anchor="b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&gt;1000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494" marR="7494" marT="7494" marB="0" anchor="b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&gt;1000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494" marR="7494" marT="7494" marB="0" anchor="b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5,1</a:t>
                      </a:r>
                    </a:p>
                  </a:txBody>
                  <a:tcPr marL="0" marR="0" marT="0" marB="0" anchor="b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0451979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21623" y="5844707"/>
            <a:ext cx="449466" cy="174753"/>
          </a:xfrm>
          <a:prstGeom prst="rect">
            <a:avLst/>
          </a:prstGeom>
          <a:solidFill>
            <a:schemeClr val="accent6"/>
          </a:solidFill>
          <a:ln w="31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6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93666" y="5832457"/>
            <a:ext cx="438053" cy="163331"/>
          </a:xfrm>
          <a:prstGeom prst="rect">
            <a:avLst/>
          </a:prstGeom>
          <a:solidFill>
            <a:schemeClr val="accent2"/>
          </a:solidFill>
          <a:ln w="31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71089" y="5783057"/>
            <a:ext cx="12255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"/>
            <a:r>
              <a:rPr lang="en-US" sz="1400" b="1" dirty="0" smtClean="0"/>
              <a:t>oversaturated</a:t>
            </a:r>
            <a:endParaRPr lang="ru-RU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431719" y="5783056"/>
            <a:ext cx="10872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"/>
            <a:r>
              <a:rPr lang="en-US" sz="1400" b="1" dirty="0" smtClean="0"/>
              <a:t>unsaturated</a:t>
            </a:r>
            <a:endParaRPr lang="ru-RU" sz="1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" y="6521625"/>
            <a:ext cx="496724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*according to data of soil solutions displaced by ethanol</a:t>
            </a:r>
            <a:endParaRPr lang="ru-RU" sz="1200" b="1" dirty="0">
              <a:solidFill>
                <a:schemeClr val="accent5"/>
              </a:solidFill>
              <a:latin typeface="Palatino Linotype" panose="0204050205050503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58412" y="983512"/>
            <a:ext cx="4831820" cy="3272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Mechanisms of formation of secondary gypsum in soils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During the ion-exchange reactions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SAC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ru-RU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]+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=SAC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[H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]+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CaSO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2000" baseline="30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a result of decomposition of carbonates in soils with sulfuric acid solutions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СаС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O</a:t>
            </a:r>
            <a:r>
              <a:rPr lang="en-US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3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+H</a:t>
            </a:r>
            <a:r>
              <a:rPr lang="en-US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SO</a:t>
            </a:r>
            <a:r>
              <a:rPr lang="en-US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4</a:t>
            </a:r>
            <a:r>
              <a:rPr lang="ru-RU" alt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+7О 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=CaSO</a:t>
            </a:r>
            <a:r>
              <a:rPr lang="en-US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4</a:t>
            </a:r>
            <a:r>
              <a:rPr lang="ru-RU" alt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+ Н</a:t>
            </a:r>
            <a:r>
              <a:rPr lang="ru-RU" alt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ru-RU" alt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О + СО</a:t>
            </a:r>
            <a:r>
              <a:rPr lang="ru-RU" alt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endParaRPr lang="en-US" altLang="ru-RU" sz="2000" baseline="-250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ru-RU" altLang="ru-RU" sz="2000" baseline="-250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Due to the supply of water-soluble </a:t>
            </a:r>
            <a:r>
              <a:rPr lang="ru-RU" alt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altLang="ru-RU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AMD and it precipitation in soils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60511" y="4303565"/>
            <a:ext cx="44276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*SAC – soil adsorption complex</a:t>
            </a:r>
            <a:endParaRPr lang="ru-RU" sz="1600" b="1" dirty="0">
              <a:solidFill>
                <a:schemeClr val="accent5"/>
              </a:solidFill>
              <a:latin typeface="Palatino Linotype" panose="0204050205050503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115" y="4689497"/>
            <a:ext cx="2218374" cy="12273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50184" y="4689481"/>
            <a:ext cx="2156017" cy="124260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Прямоугольник 16"/>
          <p:cNvSpPr/>
          <p:nvPr/>
        </p:nvSpPr>
        <p:spPr>
          <a:xfrm>
            <a:off x="7447116" y="5936850"/>
            <a:ext cx="44590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600" b="1" dirty="0" err="1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Neogypsans</a:t>
            </a:r>
            <a:r>
              <a:rPr lang="en-US" sz="1600" b="1" dirty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ru-RU" sz="1600" b="1" dirty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А </a:t>
            </a:r>
            <a:r>
              <a:rPr lang="en-US" sz="1600" b="1" dirty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horizon of Haplic </a:t>
            </a:r>
            <a:r>
              <a:rPr lang="en-US" sz="1600" b="1" dirty="0" err="1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Phaeozems</a:t>
            </a:r>
            <a:r>
              <a:rPr lang="ru-RU" sz="1600" b="1" dirty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1600" b="1" dirty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overlapped by the dump tailing</a:t>
            </a:r>
            <a:endParaRPr lang="ru-RU" sz="1600" b="1" dirty="0">
              <a:solidFill>
                <a:schemeClr val="accent5"/>
              </a:solidFill>
              <a:latin typeface="Palatino Linotype" panose="0204050205050503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97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Прямоугольник 92"/>
          <p:cNvSpPr/>
          <p:nvPr/>
        </p:nvSpPr>
        <p:spPr>
          <a:xfrm>
            <a:off x="34413" y="6385563"/>
            <a:ext cx="121231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*a share (%) of exchangeable fraction of </a:t>
            </a:r>
            <a:r>
              <a:rPr lang="en-US" sz="1200" dirty="0" err="1" smtClean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Che</a:t>
            </a:r>
            <a:r>
              <a:rPr lang="en-US" sz="1200" dirty="0" smtClean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from the total </a:t>
            </a:r>
            <a:r>
              <a:rPr lang="en-US" sz="1200" dirty="0" err="1" smtClean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Che</a:t>
            </a:r>
            <a:r>
              <a:rPr lang="en-US" sz="1200" dirty="0" smtClean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content in soil (above the line),</a:t>
            </a:r>
          </a:p>
          <a:p>
            <a:r>
              <a:rPr lang="en-US" sz="1200" dirty="0" smtClean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** a share (%) of </a:t>
            </a:r>
            <a:r>
              <a:rPr lang="en-US" sz="1200" dirty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exchangeable </a:t>
            </a:r>
            <a:r>
              <a:rPr lang="en-US" sz="1200" dirty="0" smtClean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fraction of </a:t>
            </a:r>
            <a:r>
              <a:rPr lang="en-US" sz="1200" dirty="0" err="1" smtClean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Che</a:t>
            </a:r>
            <a:r>
              <a:rPr lang="en-US" sz="1200" dirty="0" smtClean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from the total content of exchangeable cations in SAC (under the line)</a:t>
            </a:r>
            <a:endParaRPr lang="ru-RU" sz="1200" dirty="0">
              <a:solidFill>
                <a:schemeClr val="accent5"/>
              </a:solidFill>
              <a:latin typeface="Palatino Linotype" panose="0204050205050503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4" name="Заголовок 3"/>
          <p:cNvSpPr txBox="1">
            <a:spLocks/>
          </p:cNvSpPr>
          <p:nvPr/>
        </p:nvSpPr>
        <p:spPr>
          <a:xfrm>
            <a:off x="0" y="88282"/>
            <a:ext cx="12192000" cy="40011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000" b="1" dirty="0" smtClean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Transformation of cation-exchange complex</a:t>
            </a:r>
            <a:endParaRPr lang="ru-RU" sz="2000" b="1" dirty="0">
              <a:solidFill>
                <a:schemeClr val="accent5"/>
              </a:solidFill>
              <a:latin typeface="Palatino Linotype" panose="0204050205050503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75" y="834573"/>
            <a:ext cx="5858020" cy="344679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25173" y="529590"/>
            <a:ext cx="22429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Greyzemic </a:t>
            </a:r>
            <a:r>
              <a:rPr lang="en-US" sz="1600" dirty="0" err="1" smtClean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Phaeozems</a:t>
            </a:r>
            <a:endParaRPr lang="ru-RU" sz="1600" dirty="0">
              <a:solidFill>
                <a:schemeClr val="accent5"/>
              </a:solidFill>
              <a:latin typeface="Palatino Linotype" panose="0204050205050503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167" y="834572"/>
            <a:ext cx="5510623" cy="344679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7860790" y="496018"/>
            <a:ext cx="18678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 smtClean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Haplic</a:t>
            </a:r>
            <a:r>
              <a:rPr lang="en-US" sz="1600" dirty="0" smtClean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 smtClean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Phaeozems</a:t>
            </a:r>
            <a:endParaRPr lang="ru-RU" sz="1600" dirty="0">
              <a:solidFill>
                <a:schemeClr val="accent5"/>
              </a:solidFill>
              <a:latin typeface="Palatino Linotype" panose="0204050205050503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142788" y="5688450"/>
            <a:ext cx="26205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n-US" sz="1600" dirty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*Degree of base</a:t>
            </a:r>
          </a:p>
          <a:p>
            <a:pPr algn="ctr" fontAlgn="ctr"/>
            <a:r>
              <a:rPr lang="en-US" sz="1600" dirty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saturation</a:t>
            </a:r>
            <a:r>
              <a:rPr lang="ru-RU" sz="1600" dirty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1600" dirty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DBS) (</a:t>
            </a:r>
            <a:r>
              <a:rPr lang="ru-RU" sz="1600" dirty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r>
              <a:rPr lang="en-US" sz="1600" dirty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ru-RU" sz="1600" dirty="0">
              <a:solidFill>
                <a:schemeClr val="accent5"/>
              </a:solidFill>
              <a:latin typeface="Palatino Linotype" panose="0204050205050503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3"/>
              <p:cNvSpPr txBox="1"/>
              <p:nvPr/>
            </p:nvSpPr>
            <p:spPr>
              <a:xfrm>
                <a:off x="2402106" y="5734567"/>
                <a:ext cx="1916297" cy="210875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lIns="0" tIns="0" rIns="0" bIns="0" rtlCol="0" anchor="t">
                <a:no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16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160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(</m:t>
                          </m:r>
                          <m:r>
                            <a:rPr lang="en-US" sz="160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𝐂𝐚𝟐</m:t>
                          </m:r>
                          <m:r>
                            <a:rPr lang="en-US" sz="160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++</m:t>
                          </m:r>
                          <m:r>
                            <a:rPr lang="en-US" sz="160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𝐌𝐠𝟐</m:t>
                          </m:r>
                          <m:r>
                            <a:rPr lang="en-US" sz="160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+)</m:t>
                          </m:r>
                        </m:num>
                        <m:den>
                          <m:eqArr>
                            <m:eqArrPr>
                              <m:ctrlPr>
                                <a:rPr lang="en-US" sz="1600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eqArrPr>
                            <m:e>
                              <m:r>
                                <a:rPr lang="en-US" sz="160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(</m:t>
                              </m:r>
                              <m:r>
                                <a:rPr lang="en-US" sz="160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𝐂</m:t>
                              </m:r>
                              <m:r>
                                <a:rPr lang="ru-RU" sz="160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а</m:t>
                              </m:r>
                              <m:r>
                                <a:rPr lang="ru-RU" sz="160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𝟐</m:t>
                              </m:r>
                              <m:r>
                                <a:rPr lang="en-US" sz="160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++</m:t>
                              </m:r>
                              <m:r>
                                <a:rPr lang="en-US" sz="160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𝐌𝐠𝟐</m:t>
                              </m:r>
                              <m:r>
                                <a:rPr lang="en-US" sz="160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++</m:t>
                              </m:r>
                              <m:r>
                                <a:rPr lang="en-US" sz="160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𝐇𝐲𝐝𝐫𝐨𝐥𝐲𝐭𝐢𝐜</m:t>
                              </m:r>
                              <m:r>
                                <a:rPr lang="en-US" sz="160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 </m:t>
                              </m:r>
                              <m:r>
                                <a:rPr lang="en-US" sz="160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𝐚𝐜𝐢𝐝𝐢𝐭𝐲</m:t>
                              </m:r>
                              <m:r>
                                <a:rPr lang="en-US" sz="160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)</m:t>
                              </m:r>
                            </m:e>
                            <m:e>
                              <m:r>
                                <a:rPr lang="en-US" sz="160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     </m:t>
                              </m:r>
                            </m:e>
                          </m:eqArr>
                        </m:den>
                      </m:f>
                    </m:oMath>
                  </m:oMathPara>
                </a14:m>
                <a:endParaRPr lang="ru-RU" sz="1600" dirty="0">
                  <a:solidFill>
                    <a:schemeClr val="accent5"/>
                  </a:solidFill>
                  <a:latin typeface="Palatino Linotype" panose="02040502050505030304" pitchFamily="18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2106" y="5734567"/>
                <a:ext cx="1916297" cy="210875"/>
              </a:xfrm>
              <a:prstGeom prst="rect">
                <a:avLst/>
              </a:prstGeom>
              <a:blipFill>
                <a:blip r:embed="rId4"/>
                <a:stretch>
                  <a:fillRect r="-78981" b="-13529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2116803" y="5819230"/>
            <a:ext cx="285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/>
                </a:solidFill>
              </a:rPr>
              <a:t>=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079" y="4391150"/>
            <a:ext cx="45640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Average loss of exchangeable </a:t>
            </a:r>
            <a:r>
              <a:rPr lang="ru-RU" sz="1600" dirty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с</a:t>
            </a:r>
            <a:r>
              <a:rPr lang="en-US" sz="1600" dirty="0" err="1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ations</a:t>
            </a:r>
            <a:r>
              <a:rPr lang="en-US" sz="1600" dirty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in SAC</a:t>
            </a:r>
            <a:r>
              <a:rPr lang="ru-RU" sz="1600" dirty="0" smtClean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endParaRPr lang="ru-RU" sz="1600" dirty="0">
              <a:solidFill>
                <a:schemeClr val="accent5"/>
              </a:solidFill>
              <a:latin typeface="Palatino Linotype" panose="0204050205050503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600" dirty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A horizons</a:t>
            </a:r>
            <a:r>
              <a:rPr lang="ru-RU" sz="1600" dirty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: Са</a:t>
            </a:r>
            <a:r>
              <a:rPr lang="ru-RU" sz="1600" baseline="30000" dirty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2+ </a:t>
            </a:r>
            <a:r>
              <a:rPr lang="ru-RU" sz="1600" dirty="0" smtClean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(-40,26%), </a:t>
            </a:r>
            <a:r>
              <a:rPr lang="en-US" sz="1600" dirty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Mg</a:t>
            </a:r>
            <a:r>
              <a:rPr lang="en-US" sz="1600" baseline="30000" dirty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2+ </a:t>
            </a:r>
            <a:r>
              <a:rPr lang="en-US" sz="1600" dirty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1600" dirty="0" smtClean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-11,67%)</a:t>
            </a:r>
          </a:p>
          <a:p>
            <a:endParaRPr lang="ru-RU" sz="1600" dirty="0">
              <a:solidFill>
                <a:schemeClr val="accent5"/>
              </a:solidFill>
              <a:latin typeface="Palatino Linotype" panose="0204050205050503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600" dirty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B horizons</a:t>
            </a:r>
            <a:r>
              <a:rPr lang="ru-RU" sz="1600" dirty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: Са</a:t>
            </a:r>
            <a:r>
              <a:rPr lang="ru-RU" sz="1600" baseline="30000" dirty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2+ </a:t>
            </a:r>
            <a:r>
              <a:rPr lang="ru-RU" sz="1600" dirty="0" smtClean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(-55,18%), </a:t>
            </a:r>
            <a:r>
              <a:rPr lang="en-US" sz="1600" dirty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Mg</a:t>
            </a:r>
            <a:r>
              <a:rPr lang="en-US" sz="1600" baseline="30000" dirty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2+ </a:t>
            </a:r>
            <a:r>
              <a:rPr lang="en-US" sz="1600" dirty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1600" dirty="0" smtClean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-1,37%)</a:t>
            </a:r>
            <a:endParaRPr lang="ru-RU" sz="1600" dirty="0">
              <a:solidFill>
                <a:schemeClr val="accent5"/>
              </a:solidFill>
              <a:latin typeface="Palatino Linotype" panose="0204050205050503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48153" y="4401523"/>
            <a:ext cx="45640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Average loss of exchangeable </a:t>
            </a:r>
            <a:r>
              <a:rPr lang="ru-RU" sz="1600" dirty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с</a:t>
            </a:r>
            <a:r>
              <a:rPr lang="en-US" sz="1600" dirty="0" err="1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ations</a:t>
            </a:r>
            <a:r>
              <a:rPr lang="en-US" sz="1600" dirty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in SAC</a:t>
            </a:r>
            <a:r>
              <a:rPr lang="ru-RU" sz="1600" dirty="0" smtClean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endParaRPr lang="ru-RU" sz="1600" dirty="0">
              <a:solidFill>
                <a:schemeClr val="accent5"/>
              </a:solidFill>
              <a:latin typeface="Palatino Linotype" panose="0204050205050503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600" dirty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A horizons</a:t>
            </a:r>
            <a:r>
              <a:rPr lang="ru-RU" sz="1600" dirty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: Са</a:t>
            </a:r>
            <a:r>
              <a:rPr lang="ru-RU" sz="1600" baseline="30000" dirty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2+ </a:t>
            </a:r>
            <a:r>
              <a:rPr lang="ru-RU" sz="1600" dirty="0" smtClean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(-26,71%), </a:t>
            </a:r>
            <a:r>
              <a:rPr lang="en-US" sz="1600" dirty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Mg</a:t>
            </a:r>
            <a:r>
              <a:rPr lang="en-US" sz="1600" baseline="30000" dirty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2+ </a:t>
            </a:r>
            <a:r>
              <a:rPr lang="en-US" sz="1600" dirty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1600" dirty="0" smtClean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-12,56%)</a:t>
            </a:r>
            <a:endParaRPr lang="ru-RU" sz="1600" dirty="0">
              <a:solidFill>
                <a:schemeClr val="accent5"/>
              </a:solidFill>
              <a:latin typeface="Palatino Linotype" panose="0204050205050503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274911" y="6385562"/>
            <a:ext cx="44276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*SAC – soil adsorption complex</a:t>
            </a:r>
            <a:endParaRPr lang="ru-RU" sz="1600" b="1" dirty="0">
              <a:solidFill>
                <a:schemeClr val="accent5"/>
              </a:solidFill>
              <a:latin typeface="Palatino Linotype" panose="0204050205050503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06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4225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Mineralogical composition of natural and </a:t>
            </a:r>
            <a:r>
              <a:rPr lang="en-US" sz="2000" b="1" dirty="0" err="1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techhogenically</a:t>
            </a:r>
            <a:r>
              <a:rPr lang="en-US" sz="2000" b="1" dirty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-transformed soils</a:t>
            </a:r>
            <a:endParaRPr lang="ru-RU" sz="2000" b="1" dirty="0">
              <a:solidFill>
                <a:schemeClr val="accent5"/>
              </a:solidFill>
              <a:latin typeface="Palatino Linotype" panose="0204050205050503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7095868"/>
              </p:ext>
            </p:extLst>
          </p:nvPr>
        </p:nvGraphicFramePr>
        <p:xfrm>
          <a:off x="36549" y="746220"/>
          <a:ext cx="3663684" cy="28717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445950"/>
            <a:ext cx="34409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Greyzemic Phaeozem (natural site)</a:t>
            </a:r>
            <a:endParaRPr lang="ru-RU" sz="1600" dirty="0">
              <a:solidFill>
                <a:schemeClr val="accent5"/>
              </a:solidFill>
              <a:latin typeface="Palatino Linotype" panose="0204050205050503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3725033"/>
              </p:ext>
            </p:extLst>
          </p:nvPr>
        </p:nvGraphicFramePr>
        <p:xfrm>
          <a:off x="3571079" y="1063922"/>
          <a:ext cx="2622835" cy="24694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288055"/>
              </p:ext>
            </p:extLst>
          </p:nvPr>
        </p:nvGraphicFramePr>
        <p:xfrm>
          <a:off x="36550" y="3766020"/>
          <a:ext cx="3730778" cy="2973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9216659"/>
              </p:ext>
            </p:extLst>
          </p:nvPr>
        </p:nvGraphicFramePr>
        <p:xfrm>
          <a:off x="5933985" y="746220"/>
          <a:ext cx="3877527" cy="2961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7407136" y="421001"/>
            <a:ext cx="30155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Haplic</a:t>
            </a:r>
            <a:r>
              <a:rPr lang="en-US" sz="1600" dirty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 smtClean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Phaeozem</a:t>
            </a:r>
            <a:r>
              <a:rPr lang="en-US" sz="1600" dirty="0" smtClean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1600" dirty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natural site</a:t>
            </a:r>
            <a:r>
              <a:rPr lang="en-US" sz="1600" dirty="0" smtClean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ru-RU" dirty="0"/>
          </a:p>
        </p:txBody>
      </p:sp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3193026"/>
              </p:ext>
            </p:extLst>
          </p:nvPr>
        </p:nvGraphicFramePr>
        <p:xfrm>
          <a:off x="3689685" y="3830693"/>
          <a:ext cx="2510033" cy="2631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7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5619147"/>
              </p:ext>
            </p:extLst>
          </p:nvPr>
        </p:nvGraphicFramePr>
        <p:xfrm>
          <a:off x="9471867" y="863109"/>
          <a:ext cx="2720133" cy="23812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8" name="Диаграмм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10057"/>
              </p:ext>
            </p:extLst>
          </p:nvPr>
        </p:nvGraphicFramePr>
        <p:xfrm>
          <a:off x="6193914" y="3659266"/>
          <a:ext cx="3661853" cy="31866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9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0038896"/>
              </p:ext>
            </p:extLst>
          </p:nvPr>
        </p:nvGraphicFramePr>
        <p:xfrm>
          <a:off x="9560094" y="4054530"/>
          <a:ext cx="2564850" cy="23741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218863" y="3505735"/>
            <a:ext cx="34708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Greyzemic </a:t>
            </a:r>
            <a:r>
              <a:rPr lang="en-US" sz="1600" dirty="0" err="1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Phaeozem</a:t>
            </a:r>
            <a:r>
              <a:rPr lang="en-US" sz="1600" dirty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smtClean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(transformed)</a:t>
            </a:r>
            <a:endParaRPr lang="ru-RU" sz="1600" dirty="0">
              <a:solidFill>
                <a:schemeClr val="accent5"/>
              </a:solidFill>
              <a:latin typeface="Palatino Linotype" panose="0204050205050503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079" y="6585205"/>
            <a:ext cx="3387853" cy="214615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6451992" y="3480189"/>
            <a:ext cx="34708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Greyzemic </a:t>
            </a:r>
            <a:r>
              <a:rPr lang="en-US" sz="1600" dirty="0" err="1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Phaeozem</a:t>
            </a:r>
            <a:r>
              <a:rPr lang="en-US" sz="1600" dirty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smtClean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(transformed)</a:t>
            </a:r>
            <a:endParaRPr lang="ru-RU" sz="1600" dirty="0">
              <a:solidFill>
                <a:schemeClr val="accent5"/>
              </a:solidFill>
              <a:latin typeface="Palatino Linotype" panose="0204050205050503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5245" y="6507326"/>
            <a:ext cx="28809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Individual clay minerals</a:t>
            </a:r>
            <a:r>
              <a:rPr lang="ru-RU" sz="1600" dirty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en-US" sz="1600" dirty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1600" dirty="0">
              <a:solidFill>
                <a:schemeClr val="accent5"/>
              </a:solidFill>
              <a:latin typeface="Palatino Linotype" panose="0204050205050503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29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50301" y="-26106"/>
            <a:ext cx="12192000" cy="667300"/>
          </a:xfrm>
        </p:spPr>
        <p:txBody>
          <a:bodyPr>
            <a:noAutofit/>
          </a:bodyPr>
          <a:lstStyle/>
          <a:p>
            <a:pPr algn="ctr"/>
            <a:r>
              <a:rPr lang="en-US" sz="2000" b="1" dirty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Vertical differentiation of carbonates </a:t>
            </a:r>
            <a:r>
              <a:rPr lang="en-US" sz="2000" b="1" dirty="0" smtClean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in</a:t>
            </a:r>
            <a:r>
              <a:rPr lang="ru-RU" sz="2000" b="1" dirty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smtClean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impacted </a:t>
            </a:r>
            <a:r>
              <a:rPr lang="en-US" sz="2000" b="1" dirty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by coal mining</a:t>
            </a:r>
            <a:endParaRPr lang="ru-RU" sz="2000" b="1" dirty="0">
              <a:solidFill>
                <a:schemeClr val="accent5"/>
              </a:solidFill>
              <a:latin typeface="Palatino Linotype" panose="0204050205050503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32769" y="2820647"/>
            <a:ext cx="1885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Neocalcans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nodule in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horizon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-50301" y="640570"/>
            <a:ext cx="60220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Haplic </a:t>
            </a:r>
            <a:r>
              <a:rPr lang="en-US" b="1" dirty="0" err="1" smtClean="0"/>
              <a:t>Phaeozems</a:t>
            </a:r>
            <a:r>
              <a:rPr lang="en-US" b="1" dirty="0" smtClean="0"/>
              <a:t> </a:t>
            </a:r>
            <a:r>
              <a:rPr lang="ru-RU" b="1" dirty="0" smtClean="0"/>
              <a:t>(</a:t>
            </a:r>
            <a:r>
              <a:rPr lang="en-US" b="1" dirty="0" smtClean="0"/>
              <a:t>natural site</a:t>
            </a:r>
            <a:r>
              <a:rPr lang="ru-RU" b="1" dirty="0" smtClean="0"/>
              <a:t>)</a:t>
            </a:r>
          </a:p>
          <a:p>
            <a:r>
              <a:rPr lang="ru-RU" b="1" dirty="0" smtClean="0"/>
              <a:t> –</a:t>
            </a:r>
            <a:r>
              <a:rPr lang="en-US" b="1" dirty="0" smtClean="0"/>
              <a:t> Haplic </a:t>
            </a:r>
            <a:r>
              <a:rPr lang="en-US" b="1" dirty="0" err="1"/>
              <a:t>Phaeozems</a:t>
            </a:r>
            <a:r>
              <a:rPr lang="en-US" b="1" dirty="0"/>
              <a:t> </a:t>
            </a:r>
            <a:r>
              <a:rPr lang="ru-RU" b="1" dirty="0" smtClean="0"/>
              <a:t> (</a:t>
            </a:r>
            <a:r>
              <a:rPr lang="en-US" b="1" dirty="0" smtClean="0"/>
              <a:t>mine subsidence</a:t>
            </a:r>
            <a:r>
              <a:rPr lang="ru-RU" b="1" dirty="0" smtClean="0"/>
              <a:t>)</a:t>
            </a:r>
            <a:endParaRPr lang="ru-RU" b="1" dirty="0"/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35745" y="1451613"/>
            <a:ext cx="1624202" cy="119426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3570851" y="4668173"/>
            <a:ext cx="38754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Neocalcans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micellar in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Bk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horizon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769" y="5020473"/>
            <a:ext cx="3156046" cy="1794062"/>
          </a:xfrm>
          <a:prstGeom prst="rect">
            <a:avLst/>
          </a:prstGeom>
        </p:spPr>
      </p:pic>
      <p:pic>
        <p:nvPicPr>
          <p:cNvPr id="1026" name="Picture 2" descr="C:\Users\Alexander\Desktop\Безымянный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8425" y="1539089"/>
            <a:ext cx="3204435" cy="3199382"/>
          </a:xfrm>
          <a:prstGeom prst="rect">
            <a:avLst/>
          </a:prstGeom>
          <a:noFill/>
        </p:spPr>
      </p:pic>
      <p:pic>
        <p:nvPicPr>
          <p:cNvPr id="1030" name="Picture 6" descr="C:\Users\Alexander\Desktop\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240277"/>
            <a:ext cx="3582468" cy="4898022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695702" y="3767763"/>
            <a:ext cx="28867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soil effervescence</a:t>
            </a:r>
            <a:r>
              <a:rPr lang="ru-RU" sz="1600" b="1" dirty="0" smtClean="0"/>
              <a:t> </a:t>
            </a:r>
            <a:r>
              <a:rPr lang="en-US" sz="1600" b="1" dirty="0" smtClean="0"/>
              <a:t>boundary</a:t>
            </a:r>
            <a:endParaRPr lang="ru-RU" sz="1600" b="1" dirty="0"/>
          </a:p>
        </p:txBody>
      </p:sp>
      <p:pic>
        <p:nvPicPr>
          <p:cNvPr id="1033" name="Picture 9" descr="C:\Users\Alexander\Desktop\5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24331" y="1285592"/>
            <a:ext cx="3567669" cy="4459586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9305234" y="3689288"/>
            <a:ext cx="28867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soil effervescence</a:t>
            </a:r>
            <a:r>
              <a:rPr lang="ru-RU" sz="1600" b="1" dirty="0" smtClean="0"/>
              <a:t> </a:t>
            </a:r>
            <a:r>
              <a:rPr lang="en-US" sz="1600" b="1" dirty="0" smtClean="0"/>
              <a:t>boundary</a:t>
            </a:r>
            <a:endParaRPr lang="ru-RU" sz="1600" b="1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448" y="3443552"/>
            <a:ext cx="1483732" cy="120495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18" name="TextBox 17"/>
          <p:cNvSpPr txBox="1"/>
          <p:nvPr/>
        </p:nvSpPr>
        <p:spPr>
          <a:xfrm>
            <a:off x="8219138" y="615754"/>
            <a:ext cx="3689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Haplic </a:t>
            </a:r>
            <a:r>
              <a:rPr lang="en-US" b="1" dirty="0" err="1" smtClean="0"/>
              <a:t>Phaeozems</a:t>
            </a:r>
            <a:r>
              <a:rPr lang="en-US" b="1" dirty="0" smtClean="0"/>
              <a:t> </a:t>
            </a:r>
            <a:r>
              <a:rPr lang="ru-RU" b="1" dirty="0" smtClean="0"/>
              <a:t>(</a:t>
            </a:r>
            <a:r>
              <a:rPr lang="en-US" b="1" dirty="0" smtClean="0"/>
              <a:t>natural site</a:t>
            </a:r>
            <a:r>
              <a:rPr lang="ru-RU" b="1" dirty="0" smtClean="0"/>
              <a:t>)</a:t>
            </a:r>
          </a:p>
          <a:p>
            <a:r>
              <a:rPr lang="ru-RU" b="1" dirty="0" smtClean="0"/>
              <a:t> –</a:t>
            </a:r>
            <a:r>
              <a:rPr lang="en-US" b="1" dirty="0" smtClean="0"/>
              <a:t> Haplic </a:t>
            </a:r>
            <a:r>
              <a:rPr lang="en-US" b="1" dirty="0" err="1"/>
              <a:t>Phaeozems</a:t>
            </a:r>
            <a:r>
              <a:rPr lang="en-US" b="1" dirty="0"/>
              <a:t> </a:t>
            </a:r>
            <a:r>
              <a:rPr lang="ru-RU" b="1" dirty="0" smtClean="0"/>
              <a:t> (</a:t>
            </a:r>
            <a:r>
              <a:rPr lang="en-US" b="1" dirty="0" smtClean="0"/>
              <a:t>transformed</a:t>
            </a:r>
            <a:r>
              <a:rPr lang="ru-RU" b="1" dirty="0" smtClean="0"/>
              <a:t>)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21415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7329519"/>
              </p:ext>
            </p:extLst>
          </p:nvPr>
        </p:nvGraphicFramePr>
        <p:xfrm>
          <a:off x="0" y="517461"/>
          <a:ext cx="8996703" cy="6359652"/>
        </p:xfrm>
        <a:graphic>
          <a:graphicData uri="http://schemas.openxmlformats.org/drawingml/2006/table">
            <a:tbl>
              <a:tblPr firstRow="1" firstCol="1" bandRow="1">
                <a:tableStyleId>{2A488322-F2BA-4B5B-9748-0D474271808F}</a:tableStyleId>
              </a:tblPr>
              <a:tblGrid>
                <a:gridCol w="1174641">
                  <a:extLst>
                    <a:ext uri="{9D8B030D-6E8A-4147-A177-3AD203B41FA5}">
                      <a16:colId xmlns:a16="http://schemas.microsoft.com/office/drawing/2014/main" val="3456758548"/>
                    </a:ext>
                  </a:extLst>
                </a:gridCol>
                <a:gridCol w="1722051">
                  <a:extLst>
                    <a:ext uri="{9D8B030D-6E8A-4147-A177-3AD203B41FA5}">
                      <a16:colId xmlns:a16="http://schemas.microsoft.com/office/drawing/2014/main" val="1195478917"/>
                    </a:ext>
                  </a:extLst>
                </a:gridCol>
                <a:gridCol w="6100011">
                  <a:extLst>
                    <a:ext uri="{9D8B030D-6E8A-4147-A177-3AD203B41FA5}">
                      <a16:colId xmlns:a16="http://schemas.microsoft.com/office/drawing/2014/main" val="3654164885"/>
                    </a:ext>
                  </a:extLst>
                </a:gridCol>
              </a:tblGrid>
              <a:tr h="33796">
                <a:tc gridSpan="3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143000" algn="l"/>
                        </a:tabLst>
                        <a:defRPr/>
                      </a:pPr>
                      <a:r>
                        <a:rPr lang="en-US" sz="1500" b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ahoma" pitchFamily="34" charset="0"/>
                          <a:cs typeface="Times New Roman" panose="02020603050405020304" pitchFamily="18" charset="0"/>
                        </a:rPr>
                        <a:t>Technogenically</a:t>
                      </a:r>
                      <a:r>
                        <a:rPr lang="en-US" sz="1500" b="1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ahoma" pitchFamily="34" charset="0"/>
                          <a:cs typeface="Times New Roman" panose="02020603050405020304" pitchFamily="18" charset="0"/>
                        </a:rPr>
                        <a:t> caused processes</a:t>
                      </a:r>
                      <a:endParaRPr lang="ru-RU" sz="1500" b="1" kern="1200" baseline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ahoma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143000" algn="l"/>
                        </a:tabLst>
                        <a:defRPr/>
                      </a:pPr>
                      <a:endParaRPr lang="ru-RU" sz="1600" b="1" kern="1200" baseline="0" dirty="0">
                        <a:solidFill>
                          <a:schemeClr val="dk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39608" marR="39608" marT="0" marB="0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6964"/>
                  </a:ext>
                </a:extLst>
              </a:tr>
              <a:tr h="106972">
                <a:tc row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500" b="1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ahoma" pitchFamily="34" charset="0"/>
                          <a:cs typeface="Times New Roman" panose="02020603050405020304" pitchFamily="18" charset="0"/>
                        </a:rPr>
                        <a:t>General for Greyzemic </a:t>
                      </a:r>
                      <a:r>
                        <a:rPr lang="en-US" sz="1500" b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ahoma" pitchFamily="34" charset="0"/>
                          <a:cs typeface="Times New Roman" panose="02020603050405020304" pitchFamily="18" charset="0"/>
                        </a:rPr>
                        <a:t>Phaeozems</a:t>
                      </a:r>
                      <a:r>
                        <a:rPr lang="en-US" sz="1500" b="1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ahoma" pitchFamily="34" charset="0"/>
                          <a:cs typeface="Times New Roman" panose="02020603050405020304" pitchFamily="18" charset="0"/>
                        </a:rPr>
                        <a:t> and </a:t>
                      </a:r>
                      <a:r>
                        <a:rPr lang="en-US" sz="1500" b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ahoma" pitchFamily="34" charset="0"/>
                          <a:cs typeface="Times New Roman" panose="02020603050405020304" pitchFamily="18" charset="0"/>
                        </a:rPr>
                        <a:t>Haplic</a:t>
                      </a:r>
                      <a:r>
                        <a:rPr lang="en-US" sz="1500" b="1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ahoma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b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ahoma" pitchFamily="34" charset="0"/>
                          <a:cs typeface="Times New Roman" panose="02020603050405020304" pitchFamily="18" charset="0"/>
                        </a:rPr>
                        <a:t>Phaeozems</a:t>
                      </a:r>
                      <a:r>
                        <a:rPr lang="en-US" sz="1500" b="1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ahoma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500" b="1" kern="1200" baseline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ahoma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ru-RU" sz="1500" b="1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ahoma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b="1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ahoma" pitchFamily="34" charset="0"/>
                          <a:cs typeface="Times New Roman" panose="02020603050405020304" pitchFamily="18" charset="0"/>
                        </a:rPr>
                        <a:t>Transformation of the soil profile</a:t>
                      </a:r>
                      <a:endParaRPr lang="ru-RU" sz="1500" b="1" kern="1200" baseline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ahoma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5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ahoma" pitchFamily="34" charset="0"/>
                          <a:cs typeface="Times New Roman" panose="02020603050405020304" pitchFamily="18" charset="0"/>
                        </a:rPr>
                        <a:t>Physical destruction of the soil profile due to mining works and erosion.</a:t>
                      </a:r>
                      <a:r>
                        <a:rPr lang="ru-RU" sz="15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ahoma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ahoma" pitchFamily="34" charset="0"/>
                          <a:cs typeface="Times New Roman" panose="02020603050405020304" pitchFamily="18" charset="0"/>
                        </a:rPr>
                        <a:t>Formation of </a:t>
                      </a:r>
                      <a:r>
                        <a:rPr lang="en-GB" sz="1500" b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ahoma" pitchFamily="34" charset="0"/>
                          <a:cs typeface="Times New Roman" panose="02020603050405020304" pitchFamily="18" charset="0"/>
                        </a:rPr>
                        <a:t>technogenic</a:t>
                      </a:r>
                      <a:r>
                        <a:rPr lang="en-GB" sz="15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ahoma" pitchFamily="34" charset="0"/>
                          <a:cs typeface="Times New Roman" panose="02020603050405020304" pitchFamily="18" charset="0"/>
                        </a:rPr>
                        <a:t> deposits</a:t>
                      </a:r>
                      <a:r>
                        <a:rPr lang="ru-RU" sz="15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ahoma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ahoma" pitchFamily="34" charset="0"/>
                          <a:cs typeface="Times New Roman" panose="02020603050405020304" pitchFamily="18" charset="0"/>
                        </a:rPr>
                        <a:t>(up to 50 cm in thickness and more) on the soil surface</a:t>
                      </a:r>
                      <a:r>
                        <a:rPr lang="ru-RU" sz="15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ahoma" pitchFamily="34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15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ahoma" pitchFamily="34" charset="0"/>
                          <a:cs typeface="Times New Roman" panose="02020603050405020304" pitchFamily="18" charset="0"/>
                        </a:rPr>
                        <a:t>Overlapping of soils by</a:t>
                      </a:r>
                      <a:r>
                        <a:rPr lang="ru-RU" sz="15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ahoma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5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ahoma" pitchFamily="34" charset="0"/>
                          <a:cs typeface="Times New Roman" panose="02020603050405020304" pitchFamily="18" charset="0"/>
                        </a:rPr>
                        <a:t>technogenic deposits.</a:t>
                      </a:r>
                      <a:endParaRPr lang="ru-RU" sz="1500" b="0" kern="1200" baseline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ahoma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0018419"/>
                  </a:ext>
                </a:extLst>
              </a:tr>
              <a:tr h="70384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endParaRPr lang="ru-RU" sz="1400" b="1" kern="1200" baseline="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ahoma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ahoma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b="1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ahoma" pitchFamily="34" charset="0"/>
                          <a:cs typeface="Times New Roman" panose="02020603050405020304" pitchFamily="18" charset="0"/>
                        </a:rPr>
                        <a:t>Compaction</a:t>
                      </a:r>
                      <a:endParaRPr lang="ru-RU" sz="1500" b="1" kern="1200" baseline="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ahoma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ru-RU" sz="1500" b="1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ahoma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500" b="1" kern="1200" baseline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ahoma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GB" sz="15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ahoma" pitchFamily="34" charset="0"/>
                          <a:cs typeface="Times New Roman" panose="02020603050405020304" pitchFamily="18" charset="0"/>
                        </a:rPr>
                        <a:t>Filling of soil pore space with finely dispersed material</a:t>
                      </a:r>
                      <a:r>
                        <a:rPr lang="ru-RU" sz="15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ahoma" pitchFamily="34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15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ahoma" pitchFamily="34" charset="0"/>
                          <a:cs typeface="Times New Roman" panose="02020603050405020304" pitchFamily="18" charset="0"/>
                        </a:rPr>
                        <a:t>High c</a:t>
                      </a:r>
                      <a:r>
                        <a:rPr lang="en-GB" sz="1500" b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ahoma" pitchFamily="34" charset="0"/>
                          <a:cs typeface="Times New Roman" panose="02020603050405020304" pitchFamily="18" charset="0"/>
                        </a:rPr>
                        <a:t>ompaction</a:t>
                      </a:r>
                      <a:r>
                        <a:rPr lang="en-GB" sz="15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ahoma" pitchFamily="34" charset="0"/>
                          <a:cs typeface="Times New Roman" panose="02020603050405020304" pitchFamily="18" charset="0"/>
                        </a:rPr>
                        <a:t> of soil mass and low porosity.</a:t>
                      </a:r>
                      <a:endParaRPr lang="ru-RU" sz="1500" b="0" kern="1200" baseline="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ahoma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8755238"/>
                  </a:ext>
                </a:extLst>
              </a:tr>
              <a:tr h="106972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endParaRPr lang="ru-RU" sz="1400" b="1" kern="12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ahoma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ahoma" pitchFamily="34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en-US" sz="1500" b="1" kern="120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ahoma" pitchFamily="34" charset="0"/>
                          <a:cs typeface="Times New Roman" panose="02020603050405020304" pitchFamily="18" charset="0"/>
                        </a:rPr>
                        <a:t>hanges</a:t>
                      </a:r>
                      <a:r>
                        <a:rPr lang="en-US" sz="1500" b="1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ahoma" pitchFamily="34" charset="0"/>
                          <a:cs typeface="Times New Roman" panose="02020603050405020304" pitchFamily="18" charset="0"/>
                        </a:rPr>
                        <a:t> in morphology of soil structural aggregates</a:t>
                      </a:r>
                      <a:endParaRPr lang="ru-RU" sz="1500" b="1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ahoma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GB" sz="15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ahoma" pitchFamily="34" charset="0"/>
                          <a:cs typeface="Times New Roman" panose="02020603050405020304" pitchFamily="18" charset="0"/>
                        </a:rPr>
                        <a:t>Granular and cloggy aggregates were replaced by cloddy, lumpy, and nutty ones</a:t>
                      </a:r>
                      <a:r>
                        <a:rPr lang="ru-RU" sz="15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ahoma" pitchFamily="34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ru-RU" sz="15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ahoma" pitchFamily="34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en-US" sz="1500" b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ahoma" pitchFamily="34" charset="0"/>
                          <a:cs typeface="Times New Roman" panose="02020603050405020304" pitchFamily="18" charset="0"/>
                        </a:rPr>
                        <a:t>hanges</a:t>
                      </a:r>
                      <a:r>
                        <a:rPr lang="en-US" sz="15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ahoma" pitchFamily="34" charset="0"/>
                          <a:cs typeface="Times New Roman" panose="02020603050405020304" pitchFamily="18" charset="0"/>
                        </a:rPr>
                        <a:t> in morphology of Fe-</a:t>
                      </a:r>
                      <a:r>
                        <a:rPr lang="en-US" sz="1500" b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ahoma" pitchFamily="34" charset="0"/>
                          <a:cs typeface="Times New Roman" panose="02020603050405020304" pitchFamily="18" charset="0"/>
                        </a:rPr>
                        <a:t>neoformations</a:t>
                      </a:r>
                      <a:r>
                        <a:rPr lang="en-US" sz="15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ahoma" pitchFamily="34" charset="0"/>
                          <a:cs typeface="Times New Roman" panose="02020603050405020304" pitchFamily="18" charset="0"/>
                        </a:rPr>
                        <a:t> in soils (nets and crusts).</a:t>
                      </a:r>
                      <a:endParaRPr lang="ru-RU" sz="1500" b="0" kern="1200" baseline="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ahoma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6906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endParaRPr lang="ru-RU" sz="1400" b="1" kern="12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ahoma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500" b="1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ahoma" pitchFamily="34" charset="0"/>
                          <a:cs typeface="Times New Roman" panose="02020603050405020304" pitchFamily="18" charset="0"/>
                        </a:rPr>
                        <a:t>Vertical migration of solutions and suspensions</a:t>
                      </a:r>
                      <a:endParaRPr lang="ru-RU" sz="1500" b="1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ahoma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5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ahoma" pitchFamily="34" charset="0"/>
                          <a:cs typeface="Times New Roman" panose="02020603050405020304" pitchFamily="18" charset="0"/>
                        </a:rPr>
                        <a:t>Leaching and </a:t>
                      </a:r>
                      <a:r>
                        <a:rPr lang="en-US" sz="1500" b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ahoma" pitchFamily="34" charset="0"/>
                          <a:cs typeface="Times New Roman" panose="02020603050405020304" pitchFamily="18" charset="0"/>
                        </a:rPr>
                        <a:t>redeposition</a:t>
                      </a:r>
                      <a:r>
                        <a:rPr lang="en-US" sz="15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ahoma" pitchFamily="34" charset="0"/>
                          <a:cs typeface="Times New Roman" panose="02020603050405020304" pitchFamily="18" charset="0"/>
                        </a:rPr>
                        <a:t> of dust and silt.</a:t>
                      </a:r>
                      <a:r>
                        <a:rPr lang="ru-RU" sz="15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ahoma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ahoma" pitchFamily="34" charset="0"/>
                          <a:cs typeface="Times New Roman" panose="02020603050405020304" pitchFamily="18" charset="0"/>
                        </a:rPr>
                        <a:t>Intensification of mobility of </a:t>
                      </a:r>
                      <a:r>
                        <a:rPr lang="en-US" sz="1500" b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ahoma" pitchFamily="34" charset="0"/>
                          <a:cs typeface="Times New Roman" panose="02020603050405020304" pitchFamily="18" charset="0"/>
                        </a:rPr>
                        <a:t>organo</a:t>
                      </a:r>
                      <a:r>
                        <a:rPr lang="en-US" sz="15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ahoma" pitchFamily="34" charset="0"/>
                          <a:cs typeface="Times New Roman" panose="02020603050405020304" pitchFamily="18" charset="0"/>
                        </a:rPr>
                        <a:t>-mineral compounds.</a:t>
                      </a:r>
                      <a:endParaRPr lang="ru-RU" sz="1500" b="0" kern="1200" baseline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ahoma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9F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7975161"/>
                  </a:ext>
                </a:extLst>
              </a:tr>
              <a:tr h="180149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ahoma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5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ahoma" pitchFamily="34" charset="0"/>
                          <a:cs typeface="Times New Roman" panose="02020603050405020304" pitchFamily="18" charset="0"/>
                        </a:rPr>
                        <a:t>Transformation of organic</a:t>
                      </a:r>
                      <a:r>
                        <a:rPr lang="en-US" sz="1500" b="1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ahoma" pitchFamily="34" charset="0"/>
                          <a:cs typeface="Times New Roman" panose="02020603050405020304" pitchFamily="18" charset="0"/>
                        </a:rPr>
                        <a:t> carbon profile</a:t>
                      </a:r>
                      <a:endParaRPr lang="ru-RU" sz="15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ahoma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5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ahoma" pitchFamily="34" charset="0"/>
                          <a:cs typeface="Times New Roman" panose="02020603050405020304" pitchFamily="18" charset="0"/>
                        </a:rPr>
                        <a:t>Slowing down the decomposition of organic matter (</a:t>
                      </a:r>
                      <a:r>
                        <a:rPr lang="en-GB" sz="15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ahoma" pitchFamily="34" charset="0"/>
                          <a:cs typeface="Times New Roman" panose="02020603050405020304" pitchFamily="18" charset="0"/>
                        </a:rPr>
                        <a:t>substitution</a:t>
                      </a:r>
                      <a:r>
                        <a:rPr lang="ru-RU" sz="15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ahoma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ahoma" pitchFamily="34" charset="0"/>
                          <a:cs typeface="Times New Roman" panose="02020603050405020304" pitchFamily="18" charset="0"/>
                        </a:rPr>
                        <a:t>of humus-accumulative process by humus-destructive process). </a:t>
                      </a:r>
                      <a:r>
                        <a:rPr lang="en-GB" sz="15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ahoma" pitchFamily="34" charset="0"/>
                          <a:cs typeface="Times New Roman" panose="02020603050405020304" pitchFamily="18" charset="0"/>
                        </a:rPr>
                        <a:t>Intensification of </a:t>
                      </a:r>
                      <a:r>
                        <a:rPr lang="en-GB" sz="1500" b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ahoma" pitchFamily="34" charset="0"/>
                          <a:cs typeface="Times New Roman" panose="02020603050405020304" pitchFamily="18" charset="0"/>
                        </a:rPr>
                        <a:t>eluvial</a:t>
                      </a:r>
                      <a:r>
                        <a:rPr lang="en-GB" sz="15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ahoma" pitchFamily="34" charset="0"/>
                          <a:cs typeface="Times New Roman" panose="02020603050405020304" pitchFamily="18" charset="0"/>
                        </a:rPr>
                        <a:t> process (formation of </a:t>
                      </a:r>
                      <a:r>
                        <a:rPr lang="en-US" sz="15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ahoma" pitchFamily="34" charset="0"/>
                          <a:cs typeface="Times New Roman" panose="02020603050405020304" pitchFamily="18" charset="0"/>
                        </a:rPr>
                        <a:t>black </a:t>
                      </a:r>
                      <a:r>
                        <a:rPr lang="en-GB" sz="15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ahoma" pitchFamily="34" charset="0"/>
                          <a:cs typeface="Times New Roman" panose="02020603050405020304" pitchFamily="18" charset="0"/>
                        </a:rPr>
                        <a:t>carbonaceous films on</a:t>
                      </a:r>
                      <a:r>
                        <a:rPr lang="ru-RU" sz="15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ahoma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ahoma" pitchFamily="34" charset="0"/>
                          <a:cs typeface="Times New Roman" panose="02020603050405020304" pitchFamily="18" charset="0"/>
                        </a:rPr>
                        <a:t>faces of soil</a:t>
                      </a:r>
                      <a:r>
                        <a:rPr lang="ru-RU" sz="15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ahoma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b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ahoma" pitchFamily="34" charset="0"/>
                          <a:cs typeface="Times New Roman" panose="02020603050405020304" pitchFamily="18" charset="0"/>
                        </a:rPr>
                        <a:t>peds</a:t>
                      </a:r>
                      <a:r>
                        <a:rPr lang="en-GB" sz="15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ahoma" pitchFamily="34" charset="0"/>
                          <a:cs typeface="Times New Roman" panose="02020603050405020304" pitchFamily="18" charset="0"/>
                        </a:rPr>
                        <a:t>). </a:t>
                      </a:r>
                      <a:r>
                        <a:rPr lang="en-US" sz="15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ahoma" pitchFamily="34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GB" sz="1500" b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ahoma" pitchFamily="34" charset="0"/>
                          <a:cs typeface="Times New Roman" panose="02020603050405020304" pitchFamily="18" charset="0"/>
                        </a:rPr>
                        <a:t>igh</a:t>
                      </a:r>
                      <a:r>
                        <a:rPr lang="en-GB" sz="15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ahoma" pitchFamily="34" charset="0"/>
                          <a:cs typeface="Times New Roman" panose="02020603050405020304" pitchFamily="18" charset="0"/>
                        </a:rPr>
                        <a:t> content of organic matter of coal origin </a:t>
                      </a:r>
                      <a:r>
                        <a:rPr lang="ru-RU" sz="15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ahoma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5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ahoma" pitchFamily="34" charset="0"/>
                          <a:cs typeface="Times New Roman" panose="02020603050405020304" pitchFamily="18" charset="0"/>
                        </a:rPr>
                        <a:t>carbonaceous particles</a:t>
                      </a:r>
                      <a:r>
                        <a:rPr lang="ru-RU" sz="15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ahoma" pitchFamily="34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n-US" sz="15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ahoma" pitchFamily="34" charset="0"/>
                          <a:cs typeface="Times New Roman" panose="02020603050405020304" pitchFamily="18" charset="0"/>
                        </a:rPr>
                        <a:t>in the pore space of soils.</a:t>
                      </a:r>
                      <a:r>
                        <a:rPr lang="ru-RU" sz="15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ahoma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ahoma" pitchFamily="34" charset="0"/>
                          <a:cs typeface="Times New Roman" panose="02020603050405020304" pitchFamily="18" charset="0"/>
                        </a:rPr>
                        <a:t>Removal of</a:t>
                      </a:r>
                      <a:r>
                        <a:rPr lang="ru-RU" sz="15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ahoma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ahoma" pitchFamily="34" charset="0"/>
                          <a:cs typeface="Times New Roman" panose="02020603050405020304" pitchFamily="18" charset="0"/>
                        </a:rPr>
                        <a:t>soil organic matter.</a:t>
                      </a:r>
                      <a:endParaRPr lang="ru-RU" sz="1500" b="0" kern="1200" baseline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ahoma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0072094"/>
                  </a:ext>
                </a:extLst>
              </a:tr>
              <a:tr h="1801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5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ahoma" pitchFamily="34" charset="0"/>
                          <a:cs typeface="Times New Roman" panose="02020603050405020304" pitchFamily="18" charset="0"/>
                        </a:rPr>
                        <a:t>Greyzemic</a:t>
                      </a:r>
                      <a:r>
                        <a:rPr lang="en-US" sz="1500" b="1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ahoma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b="1" baseline="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ahoma" pitchFamily="34" charset="0"/>
                          <a:cs typeface="Times New Roman" panose="02020603050405020304" pitchFamily="18" charset="0"/>
                        </a:rPr>
                        <a:t>Phaeozems</a:t>
                      </a:r>
                      <a:endParaRPr lang="ru-RU" sz="15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ahoma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500" b="1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ahoma" pitchFamily="34" charset="0"/>
                          <a:cs typeface="Times New Roman" panose="02020603050405020304" pitchFamily="18" charset="0"/>
                        </a:rPr>
                        <a:t>Changes in </a:t>
                      </a:r>
                      <a:r>
                        <a:rPr lang="en-US" sz="1500" b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ahoma" pitchFamily="34" charset="0"/>
                          <a:cs typeface="Times New Roman" panose="02020603050405020304" pitchFamily="18" charset="0"/>
                        </a:rPr>
                        <a:t>colour</a:t>
                      </a:r>
                      <a:r>
                        <a:rPr lang="en-US" sz="1500" b="1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ahoma" pitchFamily="34" charset="0"/>
                          <a:cs typeface="Times New Roman" panose="02020603050405020304" pitchFamily="18" charset="0"/>
                        </a:rPr>
                        <a:t> of the soil profile</a:t>
                      </a:r>
                      <a:endParaRPr lang="ru-RU" sz="1500" b="1" kern="1200" baseline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ahoma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143000" algn="l"/>
                        </a:tabLst>
                        <a:defRPr/>
                      </a:pPr>
                      <a:r>
                        <a:rPr lang="en-US" sz="15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ahoma" pitchFamily="34" charset="0"/>
                          <a:cs typeface="Times New Roman" panose="02020603050405020304" pitchFamily="18" charset="0"/>
                        </a:rPr>
                        <a:t>Activation of </a:t>
                      </a:r>
                      <a:r>
                        <a:rPr lang="en-GB" sz="15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ahoma" pitchFamily="34" charset="0"/>
                          <a:cs typeface="Times New Roman" panose="02020603050405020304" pitchFamily="18" charset="0"/>
                        </a:rPr>
                        <a:t>acid hydrolysis (bleaching of the soil mass, </a:t>
                      </a:r>
                      <a:r>
                        <a:rPr lang="en-US" sz="15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ahoma" pitchFamily="34" charset="0"/>
                          <a:cs typeface="Times New Roman" panose="02020603050405020304" pitchFamily="18" charset="0"/>
                        </a:rPr>
                        <a:t>increment of </a:t>
                      </a:r>
                      <a:r>
                        <a:rPr lang="en-US" sz="1500" b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ahoma" pitchFamily="34" charset="0"/>
                          <a:cs typeface="Times New Roman" panose="02020603050405020304" pitchFamily="18" charset="0"/>
                        </a:rPr>
                        <a:t>silans</a:t>
                      </a:r>
                      <a:r>
                        <a:rPr lang="en-US" sz="15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ahoma" pitchFamily="34" charset="0"/>
                          <a:cs typeface="Times New Roman" panose="02020603050405020304" pitchFamily="18" charset="0"/>
                        </a:rPr>
                        <a:t> and </a:t>
                      </a:r>
                      <a:r>
                        <a:rPr lang="en-US" sz="1500" b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ahoma" pitchFamily="34" charset="0"/>
                          <a:cs typeface="Times New Roman" panose="02020603050405020304" pitchFamily="18" charset="0"/>
                        </a:rPr>
                        <a:t>skeletans</a:t>
                      </a:r>
                      <a:r>
                        <a:rPr lang="ru-RU" sz="15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ahoma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5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ahoma" pitchFamily="34" charset="0"/>
                          <a:cs typeface="Times New Roman" panose="02020603050405020304" pitchFamily="18" charset="0"/>
                        </a:rPr>
                        <a:t>on soil </a:t>
                      </a:r>
                      <a:r>
                        <a:rPr lang="en-GB" sz="1500" b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ahoma" pitchFamily="34" charset="0"/>
                          <a:cs typeface="Times New Roman" panose="02020603050405020304" pitchFamily="18" charset="0"/>
                        </a:rPr>
                        <a:t>peds</a:t>
                      </a:r>
                      <a:r>
                        <a:rPr lang="en-GB" sz="15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ahoma" pitchFamily="34" charset="0"/>
                          <a:cs typeface="Times New Roman" panose="02020603050405020304" pitchFamily="18" charset="0"/>
                        </a:rPr>
                        <a:t>) in</a:t>
                      </a:r>
                      <a:r>
                        <a:rPr lang="ru-RU" sz="15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ahoma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b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ahoma" pitchFamily="34" charset="0"/>
                          <a:cs typeface="Times New Roman" panose="02020603050405020304" pitchFamily="18" charset="0"/>
                        </a:rPr>
                        <a:t>eluvial</a:t>
                      </a:r>
                      <a:r>
                        <a:rPr lang="en-US" sz="15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ahoma" pitchFamily="34" charset="0"/>
                          <a:cs typeface="Times New Roman" panose="02020603050405020304" pitchFamily="18" charset="0"/>
                        </a:rPr>
                        <a:t> horizons (</a:t>
                      </a:r>
                      <a:r>
                        <a:rPr lang="ru-RU" sz="15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ahoma" pitchFamily="34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en-US" sz="15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ahoma" pitchFamily="34" charset="0"/>
                          <a:cs typeface="Times New Roman" panose="02020603050405020304" pitchFamily="18" charset="0"/>
                        </a:rPr>
                        <a:t>EL)</a:t>
                      </a:r>
                      <a:r>
                        <a:rPr lang="en-GB" sz="15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ahoma" pitchFamily="34" charset="0"/>
                          <a:cs typeface="Times New Roman" panose="02020603050405020304" pitchFamily="18" charset="0"/>
                        </a:rPr>
                        <a:t> along with intensive</a:t>
                      </a:r>
                      <a:r>
                        <a:rPr lang="ru-RU" sz="15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ahoma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5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ahoma" pitchFamily="34" charset="0"/>
                          <a:cs typeface="Times New Roman" panose="02020603050405020304" pitchFamily="18" charset="0"/>
                        </a:rPr>
                        <a:t>ferrugination in </a:t>
                      </a:r>
                      <a:r>
                        <a:rPr lang="en-US" sz="1500" b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ahoma" pitchFamily="34" charset="0"/>
                          <a:cs typeface="Times New Roman" panose="02020603050405020304" pitchFamily="18" charset="0"/>
                        </a:rPr>
                        <a:t>illuvial</a:t>
                      </a:r>
                      <a:r>
                        <a:rPr lang="en-US" sz="15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ahoma" pitchFamily="34" charset="0"/>
                          <a:cs typeface="Times New Roman" panose="02020603050405020304" pitchFamily="18" charset="0"/>
                        </a:rPr>
                        <a:t> horizons (BT)</a:t>
                      </a:r>
                      <a:r>
                        <a:rPr lang="ru-RU" sz="15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ahoma" pitchFamily="34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15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ahoma" pitchFamily="34" charset="0"/>
                          <a:cs typeface="Times New Roman" panose="02020603050405020304" pitchFamily="18" charset="0"/>
                        </a:rPr>
                        <a:t>Formation of </a:t>
                      </a:r>
                      <a:r>
                        <a:rPr lang="en-GB" sz="1500" b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ahoma" pitchFamily="34" charset="0"/>
                          <a:cs typeface="Times New Roman" panose="02020603050405020304" pitchFamily="18" charset="0"/>
                        </a:rPr>
                        <a:t>ochreous</a:t>
                      </a:r>
                      <a:r>
                        <a:rPr lang="en-GB" sz="15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ahoma" pitchFamily="34" charset="0"/>
                          <a:cs typeface="Times New Roman" panose="02020603050405020304" pitchFamily="18" charset="0"/>
                        </a:rPr>
                        <a:t> and rusty-brown iron nodules and </a:t>
                      </a:r>
                      <a:r>
                        <a:rPr lang="en-US" sz="15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ahoma" pitchFamily="34" charset="0"/>
                          <a:cs typeface="Times New Roman" panose="02020603050405020304" pitchFamily="18" charset="0"/>
                        </a:rPr>
                        <a:t>patches</a:t>
                      </a:r>
                      <a:r>
                        <a:rPr lang="en-GB" sz="15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ahoma" pitchFamily="34" charset="0"/>
                          <a:cs typeface="Times New Roman" panose="02020603050405020304" pitchFamily="18" charset="0"/>
                        </a:rPr>
                        <a:t> of Fe oxides and hydroxides on faces of structural units. </a:t>
                      </a:r>
                      <a:r>
                        <a:rPr lang="ru-RU" sz="15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ahoma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ahoma" pitchFamily="34" charset="0"/>
                          <a:cs typeface="Times New Roman" panose="02020603050405020304" pitchFamily="18" charset="0"/>
                        </a:rPr>
                        <a:t>Soils in subsidence </a:t>
                      </a:r>
                      <a:r>
                        <a:rPr lang="en-GB" sz="15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ahoma" pitchFamily="34" charset="0"/>
                          <a:cs typeface="Times New Roman" panose="02020603050405020304" pitchFamily="18" charset="0"/>
                        </a:rPr>
                        <a:t>has signs of </a:t>
                      </a:r>
                      <a:r>
                        <a:rPr lang="en-GB" sz="1500" b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ahoma" pitchFamily="34" charset="0"/>
                          <a:cs typeface="Times New Roman" panose="02020603050405020304" pitchFamily="18" charset="0"/>
                        </a:rPr>
                        <a:t>gleying</a:t>
                      </a:r>
                      <a:r>
                        <a:rPr lang="en-GB" sz="15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ahoma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GB" sz="1500" b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ahoma" pitchFamily="34" charset="0"/>
                          <a:cs typeface="Times New Roman" panose="02020603050405020304" pitchFamily="18" charset="0"/>
                        </a:rPr>
                        <a:t>grayish</a:t>
                      </a:r>
                      <a:r>
                        <a:rPr lang="en-GB" sz="15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ahoma" pitchFamily="34" charset="0"/>
                          <a:cs typeface="Times New Roman" panose="02020603050405020304" pitchFamily="18" charset="0"/>
                        </a:rPr>
                        <a:t> and smoke blue shades) </a:t>
                      </a:r>
                      <a:r>
                        <a:rPr lang="en-US" sz="15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ahoma" pitchFamily="34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GB" sz="1500" b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ahoma" pitchFamily="34" charset="0"/>
                          <a:cs typeface="Times New Roman" panose="02020603050405020304" pitchFamily="18" charset="0"/>
                        </a:rPr>
                        <a:t>hroughout</a:t>
                      </a:r>
                      <a:r>
                        <a:rPr lang="en-GB" sz="15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ahoma" pitchFamily="34" charset="0"/>
                          <a:cs typeface="Times New Roman" panose="02020603050405020304" pitchFamily="18" charset="0"/>
                        </a:rPr>
                        <a:t> the profile.</a:t>
                      </a:r>
                      <a:endParaRPr lang="ru-RU" sz="1500" b="0" kern="1200" baseline="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ahoma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5746380"/>
                  </a:ext>
                </a:extLst>
              </a:tr>
              <a:tr h="70317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500" b="1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ahoma" pitchFamily="34" charset="0"/>
                          <a:cs typeface="Times New Roman" panose="02020603050405020304" pitchFamily="18" charset="0"/>
                        </a:rPr>
                        <a:t>Haplic</a:t>
                      </a:r>
                      <a:r>
                        <a:rPr lang="en-US" sz="1500" b="1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ahoma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b="1" baseline="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ahoma" pitchFamily="34" charset="0"/>
                          <a:cs typeface="Times New Roman" panose="02020603050405020304" pitchFamily="18" charset="0"/>
                        </a:rPr>
                        <a:t>Phaeozems</a:t>
                      </a:r>
                      <a:endParaRPr lang="ru-RU" sz="15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ahoma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5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ahoma" pitchFamily="34" charset="0"/>
                          <a:cs typeface="Times New Roman" panose="02020603050405020304" pitchFamily="18" charset="0"/>
                        </a:rPr>
                        <a:t>Formation</a:t>
                      </a:r>
                      <a:r>
                        <a:rPr lang="en-US" sz="1500" b="1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ahoma" pitchFamily="34" charset="0"/>
                          <a:cs typeface="Times New Roman" panose="02020603050405020304" pitchFamily="18" charset="0"/>
                        </a:rPr>
                        <a:t> of secondary gypsum</a:t>
                      </a:r>
                      <a:endParaRPr lang="ru-RU" sz="15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ahoma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5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ahoma" pitchFamily="34" charset="0"/>
                          <a:cs typeface="Times New Roman" panose="02020603050405020304" pitchFamily="18" charset="0"/>
                        </a:rPr>
                        <a:t>Formation of gypsum in soil profile.</a:t>
                      </a:r>
                      <a:endParaRPr lang="ru-RU" sz="1500" b="0" kern="1200" baseline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ahoma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9676551"/>
                  </a:ext>
                </a:extLst>
              </a:tr>
              <a:tr h="70384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endParaRPr lang="ru-RU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39608" marR="39608" marT="0" marB="0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500" b="1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ahoma" pitchFamily="34" charset="0"/>
                          <a:cs typeface="Times New Roman" panose="02020603050405020304" pitchFamily="18" charset="0"/>
                        </a:rPr>
                        <a:t>Leaching of carbonates</a:t>
                      </a:r>
                      <a:endParaRPr lang="ru-RU" sz="1500" b="1" kern="1200" baseline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ahoma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5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ahoma" pitchFamily="34" charset="0"/>
                          <a:cs typeface="Times New Roman" panose="02020603050405020304" pitchFamily="18" charset="0"/>
                        </a:rPr>
                        <a:t>Lowering of effervescence</a:t>
                      </a:r>
                      <a:r>
                        <a:rPr lang="ru-RU" sz="15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ahoma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ahoma" pitchFamily="34" charset="0"/>
                          <a:cs typeface="Times New Roman" panose="02020603050405020304" pitchFamily="18" charset="0"/>
                        </a:rPr>
                        <a:t>depth and upper boundary</a:t>
                      </a:r>
                      <a:r>
                        <a:rPr lang="ru-RU" sz="15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ahoma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ahoma" pitchFamily="34" charset="0"/>
                          <a:cs typeface="Times New Roman" panose="02020603050405020304" pitchFamily="18" charset="0"/>
                        </a:rPr>
                        <a:t>of </a:t>
                      </a:r>
                      <a:r>
                        <a:rPr lang="ru-RU" sz="1500" b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ahoma" pitchFamily="34" charset="0"/>
                          <a:cs typeface="Times New Roman" panose="02020603050405020304" pitchFamily="18" charset="0"/>
                        </a:rPr>
                        <a:t>Са</a:t>
                      </a:r>
                      <a:r>
                        <a:rPr lang="ru-RU" sz="15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ahoma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500" b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ahoma" pitchFamily="34" charset="0"/>
                          <a:cs typeface="Times New Roman" panose="02020603050405020304" pitchFamily="18" charset="0"/>
                        </a:rPr>
                        <a:t>neoformations</a:t>
                      </a:r>
                      <a:r>
                        <a:rPr lang="en-US" sz="15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ahoma" pitchFamily="34" charset="0"/>
                          <a:cs typeface="Times New Roman" panose="02020603050405020304" pitchFamily="18" charset="0"/>
                        </a:rPr>
                        <a:t> to the B</a:t>
                      </a:r>
                      <a:r>
                        <a:rPr lang="ru-RU" sz="15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ahoma" pitchFamily="34" charset="0"/>
                          <a:cs typeface="Times New Roman" panose="02020603050405020304" pitchFamily="18" charset="0"/>
                        </a:rPr>
                        <a:t>С-</a:t>
                      </a:r>
                      <a:r>
                        <a:rPr lang="en-US" sz="15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ahoma" pitchFamily="34" charset="0"/>
                          <a:cs typeface="Times New Roman" panose="02020603050405020304" pitchFamily="18" charset="0"/>
                        </a:rPr>
                        <a:t>C horizon or leaching of carbonates beyond the soil profile.</a:t>
                      </a:r>
                      <a:endParaRPr lang="ru-RU" sz="1500" b="0" kern="1200" baseline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ahoma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9967237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0" y="39586"/>
            <a:ext cx="12192000" cy="407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685800">
              <a:lnSpc>
                <a:spcPct val="107000"/>
              </a:lnSpc>
              <a:tabLst>
                <a:tab pos="1143000" algn="l"/>
              </a:tabLst>
              <a:defRPr/>
            </a:pPr>
            <a:r>
              <a:rPr lang="en-US" sz="2000" b="1" dirty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Alteration of soil morphology in coal mining areas of Moscow basin </a:t>
            </a:r>
            <a:r>
              <a:rPr lang="ru-RU" sz="2000" b="1" dirty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6" name="Стрелка вправо 5"/>
          <p:cNvSpPr/>
          <p:nvPr/>
        </p:nvSpPr>
        <p:spPr>
          <a:xfrm>
            <a:off x="8996703" y="1324492"/>
            <a:ext cx="524618" cy="443345"/>
          </a:xfrm>
          <a:prstGeom prst="rightArrow">
            <a:avLst/>
          </a:prstGeom>
          <a:solidFill>
            <a:srgbClr val="C00000"/>
          </a:solidFill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5023" y="631200"/>
            <a:ext cx="1979197" cy="86313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881008" y="1181056"/>
            <a:ext cx="1287228" cy="197919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Стрелка вправо 9"/>
          <p:cNvSpPr/>
          <p:nvPr/>
        </p:nvSpPr>
        <p:spPr>
          <a:xfrm>
            <a:off x="8996703" y="3352971"/>
            <a:ext cx="524618" cy="443345"/>
          </a:xfrm>
          <a:prstGeom prst="rightArrow">
            <a:avLst/>
          </a:prstGeom>
          <a:solidFill>
            <a:srgbClr val="C00000"/>
          </a:solidFill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1321" y="2879685"/>
            <a:ext cx="1380880" cy="92162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553" y="2879685"/>
            <a:ext cx="1086641" cy="91663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5023" y="3844932"/>
            <a:ext cx="2532730" cy="89590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Стрелка вправо 13"/>
          <p:cNvSpPr/>
          <p:nvPr/>
        </p:nvSpPr>
        <p:spPr>
          <a:xfrm>
            <a:off x="8996704" y="5159777"/>
            <a:ext cx="538320" cy="443345"/>
          </a:xfrm>
          <a:prstGeom prst="rightArrow">
            <a:avLst/>
          </a:prstGeom>
          <a:solidFill>
            <a:srgbClr val="C00000"/>
          </a:solidFill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2250" y="4784463"/>
            <a:ext cx="1395503" cy="98704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6" name="Стрелка вправо 15"/>
          <p:cNvSpPr/>
          <p:nvPr/>
        </p:nvSpPr>
        <p:spPr>
          <a:xfrm>
            <a:off x="8996704" y="6195479"/>
            <a:ext cx="538320" cy="443345"/>
          </a:xfrm>
          <a:prstGeom prst="rightArrow">
            <a:avLst/>
          </a:prstGeom>
          <a:solidFill>
            <a:srgbClr val="C00000"/>
          </a:solidFill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72250" y="5853716"/>
            <a:ext cx="1413164" cy="97943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5023" y="5853715"/>
            <a:ext cx="1093948" cy="97943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5022" y="4784464"/>
            <a:ext cx="1093950" cy="98704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148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534526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Conclusions</a:t>
            </a:r>
            <a:endParaRPr lang="ru-RU" sz="2400" b="1" dirty="0">
              <a:solidFill>
                <a:schemeClr val="accent5"/>
              </a:solidFill>
              <a:latin typeface="Palatino Linotype" panose="0204050205050503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658613"/>
            <a:ext cx="12192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Long-term supply </a:t>
            </a:r>
            <a:r>
              <a:rPr lang="en-US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 </a:t>
            </a:r>
            <a:r>
              <a:rPr lang="en-US" dirty="0" smtClean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sulfide-bearing </a:t>
            </a:r>
            <a:r>
              <a:rPr lang="en-US" dirty="0" err="1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technogenic</a:t>
            </a:r>
            <a:r>
              <a:rPr lang="en-US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material to the environment led to the significant geochemical transformation of </a:t>
            </a:r>
            <a:r>
              <a:rPr lang="en-US" dirty="0" smtClean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soils.</a:t>
            </a:r>
            <a:r>
              <a:rPr lang="en-US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Palatino Linotype" panose="02040502050505030304" pitchFamily="18" charset="0"/>
                <a:cs typeface="Times New Roman" panose="02020603050405020304" pitchFamily="18" charset="0"/>
              </a:rPr>
              <a:t>Releasing </a:t>
            </a:r>
            <a:r>
              <a:rPr lang="en-US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of </a:t>
            </a:r>
            <a:r>
              <a:rPr lang="en-US" dirty="0" smtClean="0">
                <a:latin typeface="Palatino Linotype" panose="02040502050505030304" pitchFamily="18" charset="0"/>
                <a:cs typeface="Times New Roman" panose="02020603050405020304" pitchFamily="18" charset="0"/>
              </a:rPr>
              <a:t>acid mine drainage (AMD) </a:t>
            </a:r>
            <a:r>
              <a:rPr lang="en-US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with the high content of </a:t>
            </a:r>
            <a:r>
              <a:rPr lang="en-US" dirty="0" smtClean="0">
                <a:latin typeface="Palatino Linotype" panose="02040502050505030304" pitchFamily="18" charset="0"/>
                <a:cs typeface="Times New Roman" panose="02020603050405020304" pitchFamily="18" charset="0"/>
              </a:rPr>
              <a:t>C</a:t>
            </a:r>
            <a:r>
              <a:rPr lang="ru-RU" dirty="0" smtClean="0">
                <a:latin typeface="Palatino Linotype" panose="02040502050505030304" pitchFamily="18" charset="0"/>
                <a:cs typeface="Times New Roman" panose="02020603050405020304" pitchFamily="18" charset="0"/>
              </a:rPr>
              <a:t>а</a:t>
            </a:r>
            <a:r>
              <a:rPr lang="en-US" dirty="0" smtClean="0">
                <a:latin typeface="Palatino Linotype" panose="02040502050505030304" pitchFamily="18" charset="0"/>
                <a:cs typeface="Times New Roman" panose="02020603050405020304" pitchFamily="18" charset="0"/>
              </a:rPr>
              <a:t>, Fe </a:t>
            </a:r>
            <a:r>
              <a:rPr lang="en-US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and </a:t>
            </a:r>
            <a:r>
              <a:rPr lang="en-US" dirty="0" smtClean="0">
                <a:latin typeface="Palatino Linotype" panose="02040502050505030304" pitchFamily="18" charset="0"/>
                <a:cs typeface="Times New Roman" panose="02020603050405020304" pitchFamily="18" charset="0"/>
              </a:rPr>
              <a:t>Al </a:t>
            </a:r>
            <a:r>
              <a:rPr lang="en-US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sulfates also affected </a:t>
            </a:r>
            <a:r>
              <a:rPr lang="en-US" dirty="0" smtClean="0">
                <a:latin typeface="Palatino Linotype" panose="02040502050505030304" pitchFamily="18" charset="0"/>
                <a:cs typeface="Times New Roman" panose="02020603050405020304" pitchFamily="18" charset="0"/>
              </a:rPr>
              <a:t>chemical properties </a:t>
            </a:r>
            <a:r>
              <a:rPr lang="en-US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and morphological features of soils. </a:t>
            </a:r>
            <a:r>
              <a:rPr lang="en-US" dirty="0" smtClean="0"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 smtClean="0">
                <a:latin typeface="Palatino Linotype" panose="02040502050505030304" pitchFamily="18" charset="0"/>
                <a:cs typeface="Times New Roman" panose="02020603050405020304" pitchFamily="18" charset="0"/>
              </a:rPr>
              <a:t>Properties </a:t>
            </a:r>
            <a:r>
              <a:rPr lang="en-GB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of newly formed soils differ significantly from natural soils. </a:t>
            </a:r>
            <a:r>
              <a:rPr lang="en-US" dirty="0" smtClean="0">
                <a:latin typeface="Palatino Linotype" panose="02040502050505030304" pitchFamily="18" charset="0"/>
                <a:cs typeface="Times New Roman" panose="02020603050405020304" pitchFamily="18" charset="0"/>
              </a:rPr>
              <a:t>We </a:t>
            </a:r>
            <a:r>
              <a:rPr lang="en-US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identified the transformation of the composition of soil solutions. </a:t>
            </a:r>
            <a:r>
              <a:rPr lang="en-US" dirty="0" smtClean="0">
                <a:latin typeface="Palatino Linotype" panose="02040502050505030304" pitchFamily="18" charset="0"/>
                <a:cs typeface="Times New Roman" panose="02020603050405020304" pitchFamily="18" charset="0"/>
              </a:rPr>
              <a:t>Soils </a:t>
            </a:r>
            <a:r>
              <a:rPr lang="en-US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with the </a:t>
            </a:r>
            <a:r>
              <a:rPr lang="en-US" dirty="0" err="1">
                <a:latin typeface="Palatino Linotype" panose="02040502050505030304" pitchFamily="18" charset="0"/>
                <a:cs typeface="Times New Roman" panose="02020603050405020304" pitchFamily="18" charset="0"/>
              </a:rPr>
              <a:t>technogenic</a:t>
            </a:r>
            <a:r>
              <a:rPr lang="en-US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transformation of the profile were characterized by </a:t>
            </a:r>
            <a:r>
              <a:rPr lang="en-US" dirty="0" smtClean="0">
                <a:latin typeface="Palatino Linotype" panose="02040502050505030304" pitchFamily="18" charset="0"/>
                <a:cs typeface="Times New Roman" panose="02020603050405020304" pitchFamily="18" charset="0"/>
              </a:rPr>
              <a:t>acidification </a:t>
            </a:r>
            <a:r>
              <a:rPr lang="en-US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and </a:t>
            </a:r>
            <a:r>
              <a:rPr lang="en-US" dirty="0" smtClean="0">
                <a:latin typeface="Palatino Linotype" panose="02040502050505030304" pitchFamily="18" charset="0"/>
                <a:cs typeface="Times New Roman" panose="02020603050405020304" pitchFamily="18" charset="0"/>
              </a:rPr>
              <a:t>C</a:t>
            </a:r>
            <a:r>
              <a:rPr lang="ru-RU" dirty="0" smtClean="0">
                <a:latin typeface="Palatino Linotype" panose="02040502050505030304" pitchFamily="18" charset="0"/>
                <a:cs typeface="Times New Roman" panose="02020603050405020304" pitchFamily="18" charset="0"/>
              </a:rPr>
              <a:t>а-</a:t>
            </a:r>
            <a:r>
              <a:rPr lang="en-US" dirty="0" smtClean="0">
                <a:latin typeface="Palatino Linotype" panose="02040502050505030304" pitchFamily="18" charset="0"/>
                <a:cs typeface="Times New Roman" panose="02020603050405020304" pitchFamily="18" charset="0"/>
              </a:rPr>
              <a:t>Al-SO</a:t>
            </a:r>
            <a:r>
              <a:rPr lang="en-US" baseline="-25000" dirty="0" smtClean="0">
                <a:latin typeface="Palatino Linotype" panose="02040502050505030304" pitchFamily="18" charset="0"/>
                <a:cs typeface="Times New Roman" panose="02020603050405020304" pitchFamily="18" charset="0"/>
              </a:rPr>
              <a:t>4</a:t>
            </a:r>
            <a:r>
              <a:rPr lang="en-US" dirty="0" smtClean="0"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salinization of soil profile along with the increasing of the content of H</a:t>
            </a:r>
            <a:r>
              <a:rPr lang="en-US" baseline="300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+ </a:t>
            </a:r>
            <a:r>
              <a:rPr lang="en-US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and Al</a:t>
            </a:r>
            <a:r>
              <a:rPr lang="en-US" baseline="300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3+ </a:t>
            </a:r>
            <a:r>
              <a:rPr lang="en-US" dirty="0" smtClean="0">
                <a:latin typeface="Palatino Linotype" panose="02040502050505030304" pitchFamily="18" charset="0"/>
                <a:cs typeface="Times New Roman" panose="02020603050405020304" pitchFamily="18" charset="0"/>
              </a:rPr>
              <a:t>ions and </a:t>
            </a:r>
            <a:r>
              <a:rPr lang="en-US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changes in the composition and the ratio of </a:t>
            </a:r>
            <a:r>
              <a:rPr lang="en-US" dirty="0" smtClean="0">
                <a:latin typeface="Palatino Linotype" panose="02040502050505030304" pitchFamily="18" charset="0"/>
                <a:cs typeface="Times New Roman" panose="02020603050405020304" pitchFamily="18" charset="0"/>
              </a:rPr>
              <a:t>exchangeable cations.</a:t>
            </a:r>
            <a:r>
              <a:rPr lang="en-US" b="1" dirty="0">
                <a:latin typeface="Palatino Linotype" panose="02040502050505030304" pitchFamily="18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Solutions concentration and acidity increased in the series Haplic </a:t>
            </a:r>
            <a:r>
              <a:rPr lang="en-US" dirty="0" err="1">
                <a:latin typeface="Palatino Linotype" panose="02040502050505030304" pitchFamily="18" charset="0"/>
                <a:cs typeface="Times New Roman" panose="02020603050405020304" pitchFamily="18" charset="0"/>
              </a:rPr>
              <a:t>Phaeozems</a:t>
            </a:r>
            <a:r>
              <a:rPr lang="en-US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&lt; Greyzemic </a:t>
            </a:r>
            <a:r>
              <a:rPr lang="en-US" dirty="0" err="1">
                <a:latin typeface="Palatino Linotype" panose="02040502050505030304" pitchFamily="18" charset="0"/>
                <a:cs typeface="Times New Roman" panose="02020603050405020304" pitchFamily="18" charset="0"/>
              </a:rPr>
              <a:t>Phaeozems</a:t>
            </a:r>
            <a:r>
              <a:rPr lang="en-US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. </a:t>
            </a:r>
            <a:r>
              <a:rPr lang="en-US" dirty="0" smtClean="0">
                <a:latin typeface="Palatino Linotype" panose="02040502050505030304" pitchFamily="18" charset="0"/>
                <a:cs typeface="Times New Roman" panose="02020603050405020304" pitchFamily="18" charset="0"/>
              </a:rPr>
              <a:t>The mobility of Zn and Ni in solutions of transformed </a:t>
            </a:r>
            <a:r>
              <a:rPr lang="en-US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soils </a:t>
            </a:r>
            <a:r>
              <a:rPr lang="en-US" dirty="0" smtClean="0">
                <a:latin typeface="Palatino Linotype" panose="02040502050505030304" pitchFamily="18" charset="0"/>
                <a:cs typeface="Times New Roman" panose="02020603050405020304" pitchFamily="18" charset="0"/>
              </a:rPr>
              <a:t>increases considerably.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>
                <a:latin typeface="Palatino Linotype" panose="02040502050505030304" pitchFamily="18" charset="0"/>
                <a:cs typeface="Times New Roman" panose="02020603050405020304" pitchFamily="18" charset="0"/>
              </a:rPr>
              <a:t>Cation exchange lead to displacement </a:t>
            </a:r>
            <a:r>
              <a:rPr lang="en-GB" dirty="0" smtClean="0">
                <a:latin typeface="Palatino Linotype" panose="02040502050505030304" pitchFamily="18" charset="0"/>
                <a:cs typeface="Times New Roman" panose="02020603050405020304" pitchFamily="18" charset="0"/>
              </a:rPr>
              <a:t>of </a:t>
            </a:r>
            <a:r>
              <a:rPr lang="en-GB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Cа</a:t>
            </a:r>
            <a:r>
              <a:rPr lang="en-GB" baseline="300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2+ </a:t>
            </a:r>
            <a:r>
              <a:rPr lang="en-GB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and Mg</a:t>
            </a:r>
            <a:r>
              <a:rPr lang="en-GB" baseline="300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2+</a:t>
            </a:r>
            <a:r>
              <a:rPr lang="en-GB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ions by Al</a:t>
            </a:r>
            <a:r>
              <a:rPr lang="en-GB" baseline="300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3+</a:t>
            </a:r>
            <a:r>
              <a:rPr lang="en-US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,</a:t>
            </a:r>
            <a:r>
              <a:rPr lang="en-GB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H</a:t>
            </a:r>
            <a:r>
              <a:rPr lang="en-GB" baseline="300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+</a:t>
            </a:r>
            <a:r>
              <a:rPr lang="en-GB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,</a:t>
            </a:r>
            <a:r>
              <a:rPr lang="en-GB" baseline="300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Fe</a:t>
            </a:r>
            <a:r>
              <a:rPr lang="en-US" baseline="300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2+ </a:t>
            </a:r>
            <a:r>
              <a:rPr lang="en-GB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and</a:t>
            </a:r>
            <a:r>
              <a:rPr lang="en-US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, perhaps, by</a:t>
            </a:r>
            <a:r>
              <a:rPr lang="en-GB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Fe</a:t>
            </a:r>
            <a:r>
              <a:rPr lang="en-GB" baseline="300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3+ </a:t>
            </a:r>
            <a:r>
              <a:rPr lang="en-GB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in soil </a:t>
            </a:r>
            <a:r>
              <a:rPr lang="en-GB" dirty="0" smtClean="0">
                <a:latin typeface="Palatino Linotype" panose="02040502050505030304" pitchFamily="18" charset="0"/>
                <a:cs typeface="Times New Roman" panose="02020603050405020304" pitchFamily="18" charset="0"/>
              </a:rPr>
              <a:t>adsorption complex (</a:t>
            </a:r>
            <a:r>
              <a:rPr lang="en-US" dirty="0" smtClean="0">
                <a:latin typeface="Palatino Linotype" panose="02040502050505030304" pitchFamily="18" charset="0"/>
              </a:rPr>
              <a:t>exchangeable H</a:t>
            </a:r>
            <a:r>
              <a:rPr lang="en-US" baseline="30000" dirty="0" smtClean="0">
                <a:latin typeface="Palatino Linotype" panose="02040502050505030304" pitchFamily="18" charset="0"/>
              </a:rPr>
              <a:t>+</a:t>
            </a:r>
            <a:r>
              <a:rPr lang="en-US" dirty="0" smtClean="0">
                <a:latin typeface="Palatino Linotype" panose="02040502050505030304" pitchFamily="18" charset="0"/>
              </a:rPr>
              <a:t> </a:t>
            </a:r>
            <a:r>
              <a:rPr lang="en-US" dirty="0">
                <a:latin typeface="Palatino Linotype" panose="02040502050505030304" pitchFamily="18" charset="0"/>
              </a:rPr>
              <a:t>and </a:t>
            </a:r>
            <a:r>
              <a:rPr lang="en-US" dirty="0" smtClean="0">
                <a:latin typeface="Palatino Linotype" panose="02040502050505030304" pitchFamily="18" charset="0"/>
              </a:rPr>
              <a:t>Al</a:t>
            </a:r>
            <a:r>
              <a:rPr lang="en-US" baseline="30000" dirty="0" smtClean="0">
                <a:latin typeface="Palatino Linotype" panose="02040502050505030304" pitchFamily="18" charset="0"/>
              </a:rPr>
              <a:t>3+ </a:t>
            </a:r>
            <a:r>
              <a:rPr lang="en-US" dirty="0">
                <a:latin typeface="Palatino Linotype" panose="02040502050505030304" pitchFamily="18" charset="0"/>
              </a:rPr>
              <a:t>in soils up to 60-70</a:t>
            </a:r>
            <a:r>
              <a:rPr lang="en-US" dirty="0" smtClean="0">
                <a:latin typeface="Palatino Linotype" panose="02040502050505030304" pitchFamily="18" charset="0"/>
              </a:rPr>
              <a:t>%)</a:t>
            </a:r>
            <a:r>
              <a:rPr lang="en-GB" dirty="0" smtClean="0">
                <a:latin typeface="Palatino Linotype" panose="02040502050505030304" pitchFamily="18" charset="0"/>
                <a:cs typeface="Times New Roman" panose="02020603050405020304" pitchFamily="18" charset="0"/>
              </a:rPr>
              <a:t>.</a:t>
            </a:r>
            <a:r>
              <a:rPr lang="en-US" dirty="0">
                <a:latin typeface="Palatino Linotype" panose="02040502050505030304" pitchFamily="18" charset="0"/>
              </a:rPr>
              <a:t> </a:t>
            </a:r>
            <a:r>
              <a:rPr lang="en-US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Transformed soils were characterized by a very low degree of base saturation (less than 20%). </a:t>
            </a:r>
            <a:r>
              <a:rPr lang="en-US" dirty="0" smtClean="0">
                <a:latin typeface="Palatino Linotype" panose="02040502050505030304" pitchFamily="18" charset="0"/>
                <a:cs typeface="Times New Roman" panose="02020603050405020304" pitchFamily="18" charset="0"/>
              </a:rPr>
              <a:t>In Greyzemic </a:t>
            </a:r>
            <a:r>
              <a:rPr lang="en-US" dirty="0" err="1" smtClean="0">
                <a:latin typeface="Palatino Linotype" panose="02040502050505030304" pitchFamily="18" charset="0"/>
                <a:cs typeface="Times New Roman" panose="02020603050405020304" pitchFamily="18" charset="0"/>
              </a:rPr>
              <a:t>Phaeozems</a:t>
            </a:r>
            <a:r>
              <a:rPr lang="en-US" dirty="0" smtClean="0"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the intensification of </a:t>
            </a:r>
            <a:r>
              <a:rPr lang="en-US" dirty="0" err="1">
                <a:latin typeface="Palatino Linotype" panose="02040502050505030304" pitchFamily="18" charset="0"/>
                <a:cs typeface="Times New Roman" panose="02020603050405020304" pitchFamily="18" charset="0"/>
              </a:rPr>
              <a:t>podzolization</a:t>
            </a:r>
            <a:r>
              <a:rPr lang="en-US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process (bleaching of an </a:t>
            </a:r>
            <a:r>
              <a:rPr lang="en-US" dirty="0" err="1">
                <a:latin typeface="Palatino Linotype" panose="02040502050505030304" pitchFamily="18" charset="0"/>
                <a:cs typeface="Times New Roman" panose="02020603050405020304" pitchFamily="18" charset="0"/>
              </a:rPr>
              <a:t>eluvial</a:t>
            </a:r>
            <a:r>
              <a:rPr lang="en-US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horizon, the increment of </a:t>
            </a:r>
            <a:r>
              <a:rPr lang="en-US" dirty="0" err="1">
                <a:latin typeface="Palatino Linotype" panose="02040502050505030304" pitchFamily="18" charset="0"/>
                <a:cs typeface="Times New Roman" panose="02020603050405020304" pitchFamily="18" charset="0"/>
              </a:rPr>
              <a:t>silans</a:t>
            </a:r>
            <a:r>
              <a:rPr lang="en-US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and </a:t>
            </a:r>
            <a:r>
              <a:rPr lang="en-US" dirty="0" err="1">
                <a:latin typeface="Palatino Linotype" panose="02040502050505030304" pitchFamily="18" charset="0"/>
                <a:cs typeface="Times New Roman" panose="02020603050405020304" pitchFamily="18" charset="0"/>
              </a:rPr>
              <a:t>skeletans</a:t>
            </a:r>
            <a:r>
              <a:rPr lang="en-US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, </a:t>
            </a:r>
            <a:r>
              <a:rPr lang="en-US" dirty="0" smtClean="0">
                <a:latin typeface="Palatino Linotype" panose="02040502050505030304" pitchFamily="18" charset="0"/>
                <a:cs typeface="Times New Roman" panose="02020603050405020304" pitchFamily="18" charset="0"/>
              </a:rPr>
              <a:t>and sometimes</a:t>
            </a:r>
            <a:r>
              <a:rPr lang="en-US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, the </a:t>
            </a:r>
            <a:r>
              <a:rPr lang="en-US" dirty="0" err="1">
                <a:latin typeface="Palatino Linotype" panose="02040502050505030304" pitchFamily="18" charset="0"/>
                <a:cs typeface="Times New Roman" panose="02020603050405020304" pitchFamily="18" charset="0"/>
              </a:rPr>
              <a:t>ferrugination</a:t>
            </a:r>
            <a:r>
              <a:rPr lang="en-US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of an </a:t>
            </a:r>
            <a:r>
              <a:rPr lang="en-US" dirty="0" err="1">
                <a:latin typeface="Palatino Linotype" panose="02040502050505030304" pitchFamily="18" charset="0"/>
                <a:cs typeface="Times New Roman" panose="02020603050405020304" pitchFamily="18" charset="0"/>
              </a:rPr>
              <a:t>illuvial</a:t>
            </a:r>
            <a:r>
              <a:rPr lang="en-US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horizon) could be noted. </a:t>
            </a:r>
            <a:endParaRPr lang="ru-RU" dirty="0" smtClean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>
                <a:latin typeface="Palatino Linotype" panose="02040502050505030304" pitchFamily="18" charset="0"/>
                <a:cs typeface="Times New Roman" panose="02020603050405020304" pitchFamily="18" charset="0"/>
              </a:rPr>
              <a:t>AMD dissolves </a:t>
            </a:r>
            <a:r>
              <a:rPr lang="en-US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carbonates and the </a:t>
            </a:r>
            <a:r>
              <a:rPr lang="en-US" dirty="0" smtClean="0">
                <a:latin typeface="Palatino Linotype" panose="02040502050505030304" pitchFamily="18" charset="0"/>
                <a:cs typeface="Times New Roman" panose="02020603050405020304" pitchFamily="18" charset="0"/>
              </a:rPr>
              <a:t>upper boundary </a:t>
            </a:r>
            <a:r>
              <a:rPr lang="en-US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of the carbonate horizon of the impacted </a:t>
            </a:r>
            <a:r>
              <a:rPr lang="en-US" dirty="0" smtClean="0">
                <a:latin typeface="Palatino Linotype" panose="02040502050505030304" pitchFamily="18" charset="0"/>
                <a:cs typeface="Times New Roman" panose="02020603050405020304" pitchFamily="18" charset="0"/>
              </a:rPr>
              <a:t>Haplic </a:t>
            </a:r>
            <a:r>
              <a:rPr lang="en-US" dirty="0" err="1" smtClean="0">
                <a:latin typeface="Palatino Linotype" panose="02040502050505030304" pitchFamily="18" charset="0"/>
                <a:cs typeface="Times New Roman" panose="02020603050405020304" pitchFamily="18" charset="0"/>
              </a:rPr>
              <a:t>Phaeozems</a:t>
            </a:r>
            <a:r>
              <a:rPr lang="en-US" dirty="0" smtClean="0">
                <a:latin typeface="Palatino Linotype" panose="02040502050505030304" pitchFamily="18" charset="0"/>
                <a:cs typeface="Times New Roman" panose="02020603050405020304" pitchFamily="18" charset="0"/>
              </a:rPr>
              <a:t> lowered</a:t>
            </a:r>
            <a:r>
              <a:rPr lang="en-US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. </a:t>
            </a:r>
            <a:r>
              <a:rPr lang="en-US" dirty="0" smtClean="0">
                <a:latin typeface="Palatino Linotype" panose="02040502050505030304" pitchFamily="18" charset="0"/>
                <a:cs typeface="Times New Roman" panose="02020603050405020304" pitchFamily="18" charset="0"/>
              </a:rPr>
              <a:t>Gypsum </a:t>
            </a:r>
            <a:r>
              <a:rPr lang="en-US" dirty="0" err="1">
                <a:latin typeface="Palatino Linotype" panose="02040502050505030304" pitchFamily="18" charset="0"/>
                <a:cs typeface="Times New Roman" panose="02020603050405020304" pitchFamily="18" charset="0"/>
              </a:rPr>
              <a:t>neoformations</a:t>
            </a:r>
            <a:r>
              <a:rPr lang="en-US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latin typeface="Palatino Linotype" panose="02040502050505030304" pitchFamily="18" charset="0"/>
                <a:cs typeface="Times New Roman" panose="02020603050405020304" pitchFamily="18" charset="0"/>
              </a:rPr>
              <a:t>neogypsans</a:t>
            </a:r>
            <a:r>
              <a:rPr lang="en-US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) </a:t>
            </a:r>
            <a:r>
              <a:rPr lang="en-US" dirty="0" smtClean="0">
                <a:latin typeface="Palatino Linotype" panose="02040502050505030304" pitchFamily="18" charset="0"/>
                <a:cs typeface="Times New Roman" panose="02020603050405020304" pitchFamily="18" charset="0"/>
              </a:rPr>
              <a:t>appeared in </a:t>
            </a:r>
            <a:r>
              <a:rPr lang="en-US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leached </a:t>
            </a:r>
            <a:r>
              <a:rPr lang="en-US" dirty="0" smtClean="0">
                <a:latin typeface="Palatino Linotype" panose="02040502050505030304" pitchFamily="18" charset="0"/>
                <a:cs typeface="Times New Roman" panose="02020603050405020304" pitchFamily="18" charset="0"/>
              </a:rPr>
              <a:t>Haplic </a:t>
            </a:r>
            <a:r>
              <a:rPr lang="en-US" dirty="0" err="1">
                <a:latin typeface="Palatino Linotype" panose="02040502050505030304" pitchFamily="18" charset="0"/>
                <a:cs typeface="Times New Roman" panose="02020603050405020304" pitchFamily="18" charset="0"/>
              </a:rPr>
              <a:t>Phaeozems</a:t>
            </a:r>
            <a:r>
              <a:rPr lang="en-US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. </a:t>
            </a:r>
            <a:endParaRPr lang="en-US" dirty="0" smtClean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>
                <a:latin typeface="Palatino Linotype" panose="02040502050505030304" pitchFamily="18" charset="0"/>
                <a:cs typeface="Times New Roman" panose="02020603050405020304" pitchFamily="18" charset="0"/>
              </a:rPr>
              <a:t>Estimation </a:t>
            </a:r>
            <a:r>
              <a:rPr lang="en-US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of the saturation degree of liquid phases of transformed soils with poorly soluble compounds revealed a high oversaturation of soil solutions with </a:t>
            </a:r>
            <a:r>
              <a:rPr lang="en-US" dirty="0" smtClean="0">
                <a:latin typeface="Palatino Linotype" panose="02040502050505030304" pitchFamily="18" charset="0"/>
                <a:cs typeface="Times New Roman" panose="02020603050405020304" pitchFamily="18" charset="0"/>
              </a:rPr>
              <a:t>Fe</a:t>
            </a:r>
            <a:r>
              <a:rPr lang="en-US" baseline="30000" dirty="0" smtClean="0">
                <a:latin typeface="Palatino Linotype" panose="02040502050505030304" pitchFamily="18" charset="0"/>
                <a:cs typeface="Times New Roman" panose="02020603050405020304" pitchFamily="18" charset="0"/>
              </a:rPr>
              <a:t>3</a:t>
            </a:r>
            <a:r>
              <a:rPr lang="en-US" baseline="300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+ </a:t>
            </a:r>
            <a:r>
              <a:rPr lang="en-US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and </a:t>
            </a:r>
            <a:r>
              <a:rPr lang="en-US" dirty="0" smtClean="0">
                <a:latin typeface="Palatino Linotype" panose="02040502050505030304" pitchFamily="18" charset="0"/>
                <a:cs typeface="Times New Roman" panose="02020603050405020304" pitchFamily="18" charset="0"/>
              </a:rPr>
              <a:t>Al</a:t>
            </a:r>
            <a:r>
              <a:rPr lang="en-US" baseline="30000" dirty="0" smtClean="0">
                <a:latin typeface="Palatino Linotype" panose="02040502050505030304" pitchFamily="18" charset="0"/>
                <a:cs typeface="Times New Roman" panose="02020603050405020304" pitchFamily="18" charset="0"/>
              </a:rPr>
              <a:t>3</a:t>
            </a:r>
            <a:r>
              <a:rPr lang="en-US" baseline="300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+ </a:t>
            </a:r>
            <a:r>
              <a:rPr lang="en-US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hydroxides and CaSO</a:t>
            </a:r>
            <a:r>
              <a:rPr lang="en-US" baseline="-250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4</a:t>
            </a:r>
            <a:r>
              <a:rPr lang="en-US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Palatino Linotype" panose="02040502050505030304" pitchFamily="18" charset="0"/>
                <a:cs typeface="Times New Roman" panose="02020603050405020304" pitchFamily="18" charset="0"/>
              </a:rPr>
              <a:t>.</a:t>
            </a:r>
            <a:r>
              <a:rPr lang="en-US" dirty="0">
                <a:latin typeface="Palatino Linotype" panose="02040502050505030304" pitchFamily="18" charset="0"/>
              </a:rPr>
              <a:t> </a:t>
            </a:r>
            <a:endParaRPr lang="en-US" dirty="0" smtClean="0">
              <a:latin typeface="Palatino Linotype" panose="0204050205050503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>
                <a:latin typeface="Palatino Linotype" panose="02040502050505030304" pitchFamily="18" charset="0"/>
              </a:rPr>
              <a:t>Due </a:t>
            </a:r>
            <a:r>
              <a:rPr lang="en-US" dirty="0">
                <a:latin typeface="Palatino Linotype" panose="02040502050505030304" pitchFamily="18" charset="0"/>
              </a:rPr>
              <a:t>to AMD impact that had destroyed fine clay fractions of </a:t>
            </a:r>
            <a:r>
              <a:rPr lang="en-US" dirty="0" err="1">
                <a:latin typeface="Palatino Linotype" panose="02040502050505030304" pitchFamily="18" charset="0"/>
              </a:rPr>
              <a:t>aluminosilicates</a:t>
            </a:r>
            <a:r>
              <a:rPr lang="en-US" dirty="0">
                <a:latin typeface="Palatino Linotype" panose="02040502050505030304" pitchFamily="18" charset="0"/>
              </a:rPr>
              <a:t>, numerous clarified areas were formed, composed of </a:t>
            </a:r>
            <a:r>
              <a:rPr lang="en-US" dirty="0" smtClean="0">
                <a:latin typeface="Palatino Linotype" panose="02040502050505030304" pitchFamily="18" charset="0"/>
              </a:rPr>
              <a:t>quartz</a:t>
            </a:r>
            <a:r>
              <a:rPr lang="ru-RU" dirty="0" smtClean="0">
                <a:latin typeface="Palatino Linotype" panose="02040502050505030304" pitchFamily="18" charset="0"/>
              </a:rPr>
              <a:t>. </a:t>
            </a:r>
            <a:r>
              <a:rPr lang="en-US" dirty="0" smtClean="0">
                <a:latin typeface="Palatino Linotype" panose="02040502050505030304" pitchFamily="18" charset="0"/>
              </a:rPr>
              <a:t>The </a:t>
            </a:r>
            <a:r>
              <a:rPr lang="en-US" dirty="0">
                <a:latin typeface="Palatino Linotype" panose="02040502050505030304" pitchFamily="18" charset="0"/>
              </a:rPr>
              <a:t>clay minerals of natural soils are represented by kaolinite, </a:t>
            </a:r>
            <a:r>
              <a:rPr lang="en-US" dirty="0" err="1">
                <a:latin typeface="Palatino Linotype" panose="02040502050505030304" pitchFamily="18" charset="0"/>
              </a:rPr>
              <a:t>illite</a:t>
            </a:r>
            <a:r>
              <a:rPr lang="en-US" dirty="0">
                <a:latin typeface="Palatino Linotype" panose="02040502050505030304" pitchFamily="18" charset="0"/>
              </a:rPr>
              <a:t>, vermiculite and mixed-layer minerals. The sharp increase in </a:t>
            </a:r>
            <a:r>
              <a:rPr lang="en-US" dirty="0" err="1">
                <a:latin typeface="Palatino Linotype" panose="02040502050505030304" pitchFamily="18" charset="0"/>
              </a:rPr>
              <a:t>smectite</a:t>
            </a:r>
            <a:r>
              <a:rPr lang="en-US" dirty="0">
                <a:latin typeface="Palatino Linotype" panose="02040502050505030304" pitchFamily="18" charset="0"/>
              </a:rPr>
              <a:t> fraction (up to 75-80%) and slightly in chlorite fraction was revealed in transformed soils</a:t>
            </a:r>
            <a:r>
              <a:rPr lang="en-US" dirty="0" smtClean="0">
                <a:latin typeface="Palatino Linotype" panose="02040502050505030304" pitchFamily="18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749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КРУГ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2377158"/>
            <a:ext cx="12191998" cy="3073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8364" y="526473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 you for your attention</a:t>
            </a: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  <a:endParaRPr lang="ru-RU" sz="4800" b="1" dirty="0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294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866836" y="243002"/>
            <a:ext cx="1649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Purpose</a:t>
            </a:r>
            <a:endParaRPr lang="ru-RU" sz="28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8008" y="924155"/>
            <a:ext cx="11771354" cy="5892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GB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aim of the study </a:t>
            </a:r>
            <a: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was to examine the post-mining </a:t>
            </a:r>
            <a:r>
              <a:rPr lang="en-GB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evolution of </a:t>
            </a:r>
            <a: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natural soils under the impact of supply of tech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lang="en-GB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ogenic</a:t>
            </a:r>
            <a: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material from the spoil heaps and changes of the terrain (formation of dump tailings, as well as subsidence areas over the mined space</a:t>
            </a:r>
            <a:r>
              <a:rPr lang="en-GB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abandoned </a:t>
            </a:r>
            <a:r>
              <a:rPr lang="en-GB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sulfur</a:t>
            </a:r>
            <a: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coal mining areas</a:t>
            </a:r>
            <a:r>
              <a:rPr lang="en-GB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just">
              <a:lnSpc>
                <a:spcPct val="107000"/>
              </a:lnSpc>
            </a:pPr>
            <a:endParaRPr lang="ru-RU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n-GB" sz="2000" dirty="0" smtClean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had to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identify factors and mechanisms of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hanges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elemental composition and soil properties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determine general patterns and define specific processes of transformation of soil 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morphology and mineralogical composition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impacted by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technogenic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material from the spoil heaps and formation of mine 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subsidence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en-US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conduct a comparative analysis of chemical composition of liquid and solid phases of natural and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technogenically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transformed soils affected by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technogenic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fluxes from waste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sulphide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-bearing dumps and mine 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subsidence</a:t>
            </a:r>
            <a:endParaRPr lang="en-GB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n-GB" sz="16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n-GB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n-GB" sz="16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16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56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84"/>
          <a:stretch/>
        </p:blipFill>
        <p:spPr>
          <a:xfrm rot="5400000">
            <a:off x="9182490" y="1487720"/>
            <a:ext cx="3291840" cy="240106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0" y="192024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Laboratory methods</a:t>
            </a:r>
            <a:endParaRPr lang="ru-RU" sz="2400" b="1" dirty="0">
              <a:solidFill>
                <a:schemeClr val="accent5"/>
              </a:solidFill>
              <a:latin typeface="Palatino Linotype" panose="0204050205050503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8563732"/>
              </p:ext>
            </p:extLst>
          </p:nvPr>
        </p:nvGraphicFramePr>
        <p:xfrm>
          <a:off x="362553" y="946638"/>
          <a:ext cx="8920716" cy="5704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47264">
                  <a:extLst>
                    <a:ext uri="{9D8B030D-6E8A-4147-A177-3AD203B41FA5}">
                      <a16:colId xmlns:a16="http://schemas.microsoft.com/office/drawing/2014/main" val="2680729931"/>
                    </a:ext>
                  </a:extLst>
                </a:gridCol>
                <a:gridCol w="4473452">
                  <a:extLst>
                    <a:ext uri="{9D8B030D-6E8A-4147-A177-3AD203B41FA5}">
                      <a16:colId xmlns:a16="http://schemas.microsoft.com/office/drawing/2014/main" val="1001675091"/>
                    </a:ext>
                  </a:extLst>
                </a:gridCol>
              </a:tblGrid>
              <a:tr h="30848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Palatino Linotype" panose="02040502050505030304" pitchFamily="18" charset="0"/>
                        </a:rPr>
                        <a:t>Parameters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Palatino Linotype" panose="02040502050505030304" pitchFamily="18" charset="0"/>
                        </a:rPr>
                        <a:t>Methods</a:t>
                      </a:r>
                      <a:r>
                        <a:rPr lang="en-US" sz="1800" b="1" baseline="0" dirty="0" smtClean="0">
                          <a:solidFill>
                            <a:schemeClr val="bg1"/>
                          </a:solidFill>
                          <a:latin typeface="Palatino Linotype" panose="02040502050505030304" pitchFamily="18" charset="0"/>
                        </a:rPr>
                        <a:t> and equipment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5931163"/>
                  </a:ext>
                </a:extLst>
              </a:tr>
              <a:tr h="308484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Palatino Linotype" panose="02040502050505030304" pitchFamily="18" charset="0"/>
                        </a:rPr>
                        <a:t>рН</a:t>
                      </a:r>
                      <a:endParaRPr lang="ru-RU" sz="1800" dirty="0">
                        <a:solidFill>
                          <a:schemeClr val="bg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Palatino Linotype" panose="02040502050505030304" pitchFamily="18" charset="0"/>
                        </a:rPr>
                        <a:t>Potentiometric method</a:t>
                      </a:r>
                      <a:endParaRPr lang="ru-RU" sz="1800" dirty="0">
                        <a:solidFill>
                          <a:schemeClr val="bg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4233001"/>
                  </a:ext>
                </a:extLst>
              </a:tr>
              <a:tr h="30848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Palatino Linotype" panose="02040502050505030304" pitchFamily="18" charset="0"/>
                        </a:rPr>
                        <a:t>SOM</a:t>
                      </a:r>
                      <a:endParaRPr lang="ru-RU" sz="1800" dirty="0">
                        <a:solidFill>
                          <a:schemeClr val="bg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bg1"/>
                          </a:solidFill>
                          <a:latin typeface="Palatino Linotype" panose="02040502050505030304" pitchFamily="18" charset="0"/>
                        </a:rPr>
                        <a:t>Bichromate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Palatino Linotype" panose="02040502050505030304" pitchFamily="18" charset="0"/>
                        </a:rPr>
                        <a:t> oxidation method</a:t>
                      </a:r>
                      <a:endParaRPr lang="ru-RU" sz="1800" dirty="0">
                        <a:solidFill>
                          <a:schemeClr val="bg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0847425"/>
                  </a:ext>
                </a:extLst>
              </a:tr>
              <a:tr h="30848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Palatino Linotype" panose="02040502050505030304" pitchFamily="18" charset="0"/>
                        </a:rPr>
                        <a:t>Total content of elements in soil samples</a:t>
                      </a:r>
                      <a:endParaRPr lang="ru-RU" sz="1800" dirty="0">
                        <a:solidFill>
                          <a:schemeClr val="bg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Palatino Linotype" panose="02040502050505030304" pitchFamily="18" charset="0"/>
                        </a:rPr>
                        <a:t>X-ray fluorescence spectrometry</a:t>
                      </a:r>
                      <a:endParaRPr lang="ru-RU" sz="1800" dirty="0">
                        <a:solidFill>
                          <a:schemeClr val="bg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7580848"/>
                  </a:ext>
                </a:extLst>
              </a:tr>
              <a:tr h="30848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Palatino Linotype" panose="02040502050505030304" pitchFamily="18" charset="0"/>
                        </a:rPr>
                        <a:t>Total content of elements in soil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  <a:latin typeface="Palatino Linotype" panose="02040502050505030304" pitchFamily="18" charset="0"/>
                        </a:rPr>
                        <a:t> solutions</a:t>
                      </a:r>
                      <a:endParaRPr lang="ru-RU" sz="1800" dirty="0">
                        <a:solidFill>
                          <a:schemeClr val="bg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Palatino Linotype" panose="02040502050505030304" pitchFamily="18" charset="0"/>
                        </a:rPr>
                        <a:t>AES-ICP detection </a:t>
                      </a:r>
                      <a:endParaRPr lang="ru-RU" sz="1800" dirty="0">
                        <a:solidFill>
                          <a:schemeClr val="bg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8473536"/>
                  </a:ext>
                </a:extLst>
              </a:tr>
              <a:tr h="123393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Palatino Linotype" panose="02040502050505030304" pitchFamily="18" charset="0"/>
                        </a:rPr>
                        <a:t>Exchangeable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  <a:latin typeface="Palatino Linotype" panose="02040502050505030304" pitchFamily="18" charset="0"/>
                        </a:rPr>
                        <a:t> cations </a:t>
                      </a: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Palatino Linotype" panose="02040502050505030304" pitchFamily="18" charset="0"/>
                        </a:rPr>
                        <a:t>(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Palatino Linotype" panose="02040502050505030304" pitchFamily="18" charset="0"/>
                        </a:rPr>
                        <a:t>in</a:t>
                      </a: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Palatino Linotype" panose="02040502050505030304" pitchFamily="18" charset="0"/>
                        </a:rPr>
                        <a:t> 1М </a:t>
                      </a:r>
                      <a:r>
                        <a:rPr lang="en-US" sz="1800" dirty="0" err="1" smtClean="0">
                          <a:solidFill>
                            <a:schemeClr val="bg1"/>
                          </a:solidFill>
                          <a:latin typeface="Palatino Linotype" panose="02040502050505030304" pitchFamily="18" charset="0"/>
                        </a:rPr>
                        <a:t>KCl</a:t>
                      </a:r>
                      <a:r>
                        <a:rPr lang="ru-RU" sz="1800" baseline="0" dirty="0" smtClean="0">
                          <a:solidFill>
                            <a:schemeClr val="bg1"/>
                          </a:solidFill>
                          <a:latin typeface="Palatino Linotype" panose="02040502050505030304" pitchFamily="18" charset="0"/>
                        </a:rPr>
                        <a:t>-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  <a:latin typeface="Palatino Linotype" panose="02040502050505030304" pitchFamily="18" charset="0"/>
                        </a:rPr>
                        <a:t>extracts</a:t>
                      </a:r>
                      <a:r>
                        <a:rPr lang="ru-RU" sz="1800" baseline="0" dirty="0" smtClean="0">
                          <a:solidFill>
                            <a:schemeClr val="bg1"/>
                          </a:solidFill>
                          <a:latin typeface="Palatino Linotype" panose="02040502050505030304" pitchFamily="18" charset="0"/>
                        </a:rPr>
                        <a:t>)</a:t>
                      </a: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Palatino Linotype" panose="02040502050505030304" pitchFamily="18" charset="0"/>
                        </a:rPr>
                        <a:t>:</a:t>
                      </a:r>
                    </a:p>
                    <a:p>
                      <a:pPr marL="285750" indent="-285750" algn="ctr">
                        <a:buFontTx/>
                        <a:buChar char="-"/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Palatino Linotype" panose="02040502050505030304" pitchFamily="18" charset="0"/>
                        </a:rPr>
                        <a:t>Са</a:t>
                      </a:r>
                      <a:r>
                        <a:rPr lang="ru-RU" sz="1800" baseline="30000" dirty="0" smtClean="0">
                          <a:solidFill>
                            <a:schemeClr val="bg1"/>
                          </a:solidFill>
                          <a:latin typeface="Palatino Linotype" panose="02040502050505030304" pitchFamily="18" charset="0"/>
                        </a:rPr>
                        <a:t>2+ </a:t>
                      </a:r>
                      <a:r>
                        <a:rPr lang="ru-RU" sz="1800" baseline="0" dirty="0" smtClean="0">
                          <a:solidFill>
                            <a:schemeClr val="bg1"/>
                          </a:solidFill>
                          <a:latin typeface="Palatino Linotype" panose="02040502050505030304" pitchFamily="18" charset="0"/>
                        </a:rPr>
                        <a:t>и 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  <a:latin typeface="Palatino Linotype" panose="02040502050505030304" pitchFamily="18" charset="0"/>
                        </a:rPr>
                        <a:t>Mg</a:t>
                      </a:r>
                      <a:r>
                        <a:rPr lang="en-US" sz="1800" baseline="30000" dirty="0" smtClean="0">
                          <a:solidFill>
                            <a:schemeClr val="bg1"/>
                          </a:solidFill>
                          <a:latin typeface="Palatino Linotype" panose="02040502050505030304" pitchFamily="18" charset="0"/>
                        </a:rPr>
                        <a:t>2+</a:t>
                      </a:r>
                      <a:endParaRPr lang="ru-RU" sz="1800" baseline="30000" dirty="0" smtClean="0">
                        <a:solidFill>
                          <a:schemeClr val="bg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marL="285750" indent="-285750" algn="ctr">
                        <a:buFontTx/>
                        <a:buChar char="-"/>
                      </a:pP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  <a:latin typeface="Palatino Linotype" panose="02040502050505030304" pitchFamily="18" charset="0"/>
                        </a:rPr>
                        <a:t>H</a:t>
                      </a:r>
                      <a:r>
                        <a:rPr lang="en-US" sz="1800" baseline="30000" dirty="0" smtClean="0">
                          <a:solidFill>
                            <a:schemeClr val="bg1"/>
                          </a:solidFill>
                          <a:latin typeface="Palatino Linotype" panose="02040502050505030304" pitchFamily="18" charset="0"/>
                        </a:rPr>
                        <a:t>+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  <a:latin typeface="Palatino Linotype" panose="02040502050505030304" pitchFamily="18" charset="0"/>
                        </a:rPr>
                        <a:t>, Al</a:t>
                      </a:r>
                      <a:r>
                        <a:rPr lang="en-US" sz="1800" baseline="30000" dirty="0" smtClean="0">
                          <a:solidFill>
                            <a:schemeClr val="bg1"/>
                          </a:solidFill>
                          <a:latin typeface="Palatino Linotype" panose="02040502050505030304" pitchFamily="18" charset="0"/>
                        </a:rPr>
                        <a:t>3+</a:t>
                      </a:r>
                    </a:p>
                    <a:p>
                      <a:pPr marL="285750" indent="-285750" algn="ctr">
                        <a:buFontTx/>
                        <a:buChar char="-"/>
                      </a:pP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  <a:latin typeface="Palatino Linotype" panose="02040502050505030304" pitchFamily="18" charset="0"/>
                        </a:rPr>
                        <a:t>Fe</a:t>
                      </a:r>
                      <a:r>
                        <a:rPr lang="en-US" sz="1800" baseline="30000" dirty="0" smtClean="0">
                          <a:solidFill>
                            <a:schemeClr val="bg1"/>
                          </a:solidFill>
                          <a:latin typeface="Palatino Linotype" panose="02040502050505030304" pitchFamily="18" charset="0"/>
                        </a:rPr>
                        <a:t>2+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  <a:latin typeface="Palatino Linotype" panose="02040502050505030304" pitchFamily="18" charset="0"/>
                        </a:rPr>
                        <a:t>, Fe</a:t>
                      </a:r>
                      <a:r>
                        <a:rPr lang="en-US" sz="1800" baseline="30000" dirty="0" smtClean="0">
                          <a:solidFill>
                            <a:schemeClr val="bg1"/>
                          </a:solidFill>
                          <a:latin typeface="Palatino Linotype" panose="02040502050505030304" pitchFamily="18" charset="0"/>
                        </a:rPr>
                        <a:t>3+</a:t>
                      </a:r>
                      <a:endParaRPr lang="ru-RU" sz="1800" baseline="30000" dirty="0">
                        <a:solidFill>
                          <a:schemeClr val="bg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 smtClean="0">
                        <a:solidFill>
                          <a:schemeClr val="bg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ctr"/>
                      <a:endParaRPr lang="en-US" sz="1800" dirty="0" smtClean="0">
                        <a:solidFill>
                          <a:schemeClr val="bg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Palatino Linotype" panose="02040502050505030304" pitchFamily="18" charset="0"/>
                        </a:rPr>
                        <a:t>EDTA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  <a:latin typeface="Palatino Linotype" panose="02040502050505030304" pitchFamily="18" charset="0"/>
                        </a:rPr>
                        <a:t> titration </a:t>
                      </a:r>
                    </a:p>
                    <a:p>
                      <a:pPr algn="ctr"/>
                      <a:r>
                        <a:rPr lang="en-US" sz="1800" baseline="0" dirty="0" smtClean="0">
                          <a:solidFill>
                            <a:schemeClr val="bg1"/>
                          </a:solidFill>
                          <a:latin typeface="Palatino Linotype" panose="02040502050505030304" pitchFamily="18" charset="0"/>
                        </a:rPr>
                        <a:t>Acid-base titration</a:t>
                      </a:r>
                      <a:endParaRPr lang="en-US" sz="1800" b="1" i="0" kern="1200" dirty="0" smtClean="0">
                        <a:solidFill>
                          <a:schemeClr val="bg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UV-Vis spectroscopy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0729516"/>
                  </a:ext>
                </a:extLst>
              </a:tr>
              <a:tr h="100257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Palatino Linotype" panose="02040502050505030304" pitchFamily="18" charset="0"/>
                        </a:rPr>
                        <a:t>Cation and anion composition </a:t>
                      </a: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Palatino Linotype" panose="02040502050505030304" pitchFamily="18" charset="0"/>
                        </a:rPr>
                        <a:t>(</a:t>
                      </a:r>
                      <a:r>
                        <a:rPr lang="nn-NO" sz="1800" kern="1200" dirty="0" smtClean="0">
                          <a:solidFill>
                            <a:schemeClr val="bg1"/>
                          </a:solidFill>
                          <a:latin typeface="Palatino Linotype" panose="02040502050505030304" pitchFamily="18" charset="0"/>
                          <a:ea typeface="Calibri"/>
                          <a:cs typeface="Arial" panose="020B0604020202020204" pitchFamily="34" charset="0"/>
                        </a:rPr>
                        <a:t>Ca</a:t>
                      </a:r>
                      <a:r>
                        <a:rPr lang="nn-NO" sz="1800" kern="1200" baseline="30000" dirty="0" smtClean="0">
                          <a:solidFill>
                            <a:schemeClr val="bg1"/>
                          </a:solidFill>
                          <a:latin typeface="Palatino Linotype" panose="02040502050505030304" pitchFamily="18" charset="0"/>
                          <a:ea typeface="Calibri"/>
                          <a:cs typeface="Arial" panose="020B0604020202020204" pitchFamily="34" charset="0"/>
                        </a:rPr>
                        <a:t>2+</a:t>
                      </a:r>
                      <a:r>
                        <a:rPr lang="nn-NO" sz="1800" kern="1200" dirty="0" smtClean="0">
                          <a:solidFill>
                            <a:schemeClr val="bg1"/>
                          </a:solidFill>
                          <a:latin typeface="Palatino Linotype" panose="02040502050505030304" pitchFamily="18" charset="0"/>
                          <a:ea typeface="Calibri"/>
                          <a:cs typeface="Arial" panose="020B0604020202020204" pitchFamily="34" charset="0"/>
                        </a:rPr>
                        <a:t>, Mg</a:t>
                      </a:r>
                      <a:r>
                        <a:rPr lang="nn-NO" sz="1800" kern="1200" baseline="30000" dirty="0" smtClean="0">
                          <a:solidFill>
                            <a:schemeClr val="bg1"/>
                          </a:solidFill>
                          <a:latin typeface="Palatino Linotype" panose="02040502050505030304" pitchFamily="18" charset="0"/>
                          <a:ea typeface="Calibri"/>
                          <a:cs typeface="Arial" panose="020B0604020202020204" pitchFamily="34" charset="0"/>
                        </a:rPr>
                        <a:t>2+</a:t>
                      </a:r>
                      <a:r>
                        <a:rPr lang="ru-RU" sz="1800" kern="1200" baseline="0" dirty="0" smtClean="0">
                          <a:solidFill>
                            <a:schemeClr val="bg1"/>
                          </a:solidFill>
                          <a:latin typeface="Palatino Linotype" panose="02040502050505030304" pitchFamily="18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nn-NO" sz="1800" kern="1200" dirty="0" smtClean="0">
                          <a:solidFill>
                            <a:schemeClr val="bg1"/>
                          </a:solidFill>
                          <a:latin typeface="Palatino Linotype" panose="02040502050505030304" pitchFamily="18" charset="0"/>
                          <a:ea typeface="Calibri"/>
                          <a:cs typeface="Arial" panose="020B0604020202020204" pitchFamily="34" charset="0"/>
                        </a:rPr>
                        <a:t>Na</a:t>
                      </a:r>
                      <a:r>
                        <a:rPr lang="nn-NO" sz="1800" kern="1200" baseline="30000" dirty="0" smtClean="0">
                          <a:solidFill>
                            <a:schemeClr val="bg1"/>
                          </a:solidFill>
                          <a:latin typeface="Palatino Linotype" panose="02040502050505030304" pitchFamily="18" charset="0"/>
                          <a:ea typeface="Calibri"/>
                          <a:cs typeface="Arial" panose="020B0604020202020204" pitchFamily="34" charset="0"/>
                        </a:rPr>
                        <a:t>+</a:t>
                      </a:r>
                      <a:r>
                        <a:rPr lang="nn-NO" sz="1800" kern="1200" dirty="0" smtClean="0">
                          <a:solidFill>
                            <a:schemeClr val="bg1"/>
                          </a:solidFill>
                          <a:latin typeface="Palatino Linotype" panose="02040502050505030304" pitchFamily="18" charset="0"/>
                          <a:ea typeface="Calibri"/>
                          <a:cs typeface="Arial" panose="020B0604020202020204" pitchFamily="34" charset="0"/>
                        </a:rPr>
                        <a:t>, K</a:t>
                      </a:r>
                      <a:r>
                        <a:rPr lang="nn-NO" sz="1800" kern="1200" baseline="30000" dirty="0" smtClean="0">
                          <a:solidFill>
                            <a:schemeClr val="bg1"/>
                          </a:solidFill>
                          <a:latin typeface="Palatino Linotype" panose="02040502050505030304" pitchFamily="18" charset="0"/>
                          <a:ea typeface="Calibri"/>
                          <a:cs typeface="Arial" panose="020B0604020202020204" pitchFamily="34" charset="0"/>
                        </a:rPr>
                        <a:t>+</a:t>
                      </a:r>
                      <a:r>
                        <a:rPr lang="ru-RU" sz="1800" kern="1200" dirty="0" smtClean="0">
                          <a:solidFill>
                            <a:schemeClr val="bg1"/>
                          </a:solidFill>
                          <a:latin typeface="Palatino Linotype" panose="02040502050505030304" pitchFamily="18" charset="0"/>
                          <a:ea typeface="Calibri"/>
                          <a:cs typeface="Arial" panose="020B0604020202020204" pitchFamily="34" charset="0"/>
                        </a:rPr>
                        <a:t>,</a:t>
                      </a:r>
                      <a:r>
                        <a:rPr lang="ru-RU" sz="1800" kern="1200" baseline="0" dirty="0" smtClean="0">
                          <a:solidFill>
                            <a:schemeClr val="bg1"/>
                          </a:solidFill>
                          <a:latin typeface="Palatino Linotype" panose="02040502050505030304" pitchFamily="18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Palatino Linotype" panose="02040502050505030304" pitchFamily="18" charset="0"/>
                          <a:ea typeface="Calibri"/>
                          <a:cs typeface="Arial" panose="020B0604020202020204" pitchFamily="34" charset="0"/>
                        </a:rPr>
                        <a:t>SO</a:t>
                      </a:r>
                      <a:r>
                        <a:rPr lang="en-US" sz="1800" baseline="-25000" dirty="0" smtClean="0">
                          <a:solidFill>
                            <a:schemeClr val="bg1"/>
                          </a:solidFill>
                          <a:latin typeface="Palatino Linotype" panose="02040502050505030304" pitchFamily="18" charset="0"/>
                          <a:ea typeface="Calibri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1800" baseline="30000" dirty="0" smtClean="0">
                          <a:solidFill>
                            <a:schemeClr val="bg1"/>
                          </a:solidFill>
                          <a:latin typeface="Palatino Linotype" panose="02040502050505030304" pitchFamily="18" charset="0"/>
                          <a:ea typeface="Calibri"/>
                          <a:cs typeface="Arial" panose="020B0604020202020204" pitchFamily="34" charset="0"/>
                        </a:rPr>
                        <a:t>2-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Palatino Linotype" panose="02040502050505030304" pitchFamily="18" charset="0"/>
                          <a:ea typeface="Calibri"/>
                          <a:cs typeface="Arial" panose="020B0604020202020204" pitchFamily="34" charset="0"/>
                        </a:rPr>
                        <a:t>, Cl</a:t>
                      </a:r>
                      <a:r>
                        <a:rPr lang="en-US" sz="1800" baseline="30000" dirty="0" smtClean="0">
                          <a:solidFill>
                            <a:schemeClr val="bg1"/>
                          </a:solidFill>
                          <a:latin typeface="Palatino Linotype" panose="02040502050505030304" pitchFamily="18" charset="0"/>
                          <a:ea typeface="Calibri"/>
                          <a:cs typeface="Arial" panose="020B0604020202020204" pitchFamily="34" charset="0"/>
                        </a:rPr>
                        <a:t>-</a:t>
                      </a:r>
                      <a:r>
                        <a:rPr lang="ru-RU" sz="1800" baseline="0" dirty="0" smtClean="0">
                          <a:solidFill>
                            <a:schemeClr val="bg1"/>
                          </a:solidFill>
                          <a:latin typeface="Palatino Linotype" panose="02040502050505030304" pitchFamily="18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  <a:latin typeface="Palatino Linotype" panose="02040502050505030304" pitchFamily="18" charset="0"/>
                        </a:rPr>
                        <a:t> </a:t>
                      </a:r>
                      <a:endParaRPr lang="ru-RU" sz="1800" baseline="0" dirty="0" smtClean="0">
                        <a:solidFill>
                          <a:schemeClr val="bg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  <a:latin typeface="Palatino Linotype" panose="02040502050505030304" pitchFamily="18" charset="0"/>
                        </a:rPr>
                        <a:t>HCO</a:t>
                      </a:r>
                      <a:r>
                        <a:rPr lang="en-US" sz="1800" baseline="-25000" dirty="0" smtClean="0">
                          <a:solidFill>
                            <a:schemeClr val="bg1"/>
                          </a:solidFill>
                          <a:latin typeface="Palatino Linotype" panose="02040502050505030304" pitchFamily="18" charset="0"/>
                        </a:rPr>
                        <a:t>3</a:t>
                      </a:r>
                      <a:r>
                        <a:rPr lang="en-US" sz="1800" baseline="30000" dirty="0" smtClean="0">
                          <a:solidFill>
                            <a:schemeClr val="bg1"/>
                          </a:solidFill>
                          <a:latin typeface="Palatino Linotype" panose="02040502050505030304" pitchFamily="18" charset="0"/>
                        </a:rPr>
                        <a:t>-</a:t>
                      </a:r>
                      <a:r>
                        <a:rPr lang="ru-RU" sz="1800" baseline="0" dirty="0" smtClean="0">
                          <a:solidFill>
                            <a:schemeClr val="bg1"/>
                          </a:solidFill>
                          <a:latin typeface="Palatino Linotype" panose="02040502050505030304" pitchFamily="18" charset="0"/>
                        </a:rPr>
                        <a:t>, 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  <a:latin typeface="Palatino Linotype" panose="02040502050505030304" pitchFamily="18" charset="0"/>
                        </a:rPr>
                        <a:t>H</a:t>
                      </a:r>
                      <a:r>
                        <a:rPr lang="ru-RU" sz="1800" baseline="30000" dirty="0" smtClean="0">
                          <a:solidFill>
                            <a:schemeClr val="bg1"/>
                          </a:solidFill>
                          <a:latin typeface="Palatino Linotype" panose="02040502050505030304" pitchFamily="18" charset="0"/>
                        </a:rPr>
                        <a:t>+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  <a:latin typeface="Palatino Linotype" panose="02040502050505030304" pitchFamily="18" charset="0"/>
                        </a:rPr>
                        <a:t>, Al</a:t>
                      </a:r>
                      <a:r>
                        <a:rPr lang="en-US" sz="1800" baseline="30000" dirty="0" smtClean="0">
                          <a:solidFill>
                            <a:schemeClr val="bg1"/>
                          </a:solidFill>
                          <a:latin typeface="Palatino Linotype" panose="02040502050505030304" pitchFamily="18" charset="0"/>
                        </a:rPr>
                        <a:t>3+</a:t>
                      </a:r>
                      <a:endParaRPr lang="ru-RU" sz="1800" baseline="30000" dirty="0">
                        <a:solidFill>
                          <a:schemeClr val="bg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High-performance liquid chromatography</a:t>
                      </a:r>
                    </a:p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Palatino Linotype" panose="02040502050505030304" pitchFamily="18" charset="0"/>
                        </a:rPr>
                        <a:t>Acid-base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  <a:latin typeface="Palatino Linotype" panose="02040502050505030304" pitchFamily="18" charset="0"/>
                        </a:rPr>
                        <a:t> titration </a:t>
                      </a:r>
                      <a:endParaRPr lang="ru-RU" sz="1800" dirty="0" smtClean="0">
                        <a:solidFill>
                          <a:schemeClr val="bg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0565966"/>
                  </a:ext>
                </a:extLst>
              </a:tr>
              <a:tr h="53984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Palatino Linotype" panose="02040502050505030304" pitchFamily="18" charset="0"/>
                        </a:rPr>
                        <a:t>Hydrolytic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  <a:latin typeface="Palatino Linotype" panose="02040502050505030304" pitchFamily="18" charset="0"/>
                        </a:rPr>
                        <a:t> acidity </a:t>
                      </a: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Palatino Linotype" panose="02040502050505030304" pitchFamily="18" charset="0"/>
                        </a:rPr>
                        <a:t>(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Palatino Linotype" panose="02040502050505030304" pitchFamily="18" charset="0"/>
                        </a:rPr>
                        <a:t>in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  <a:latin typeface="Palatino Linotype" panose="02040502050505030304" pitchFamily="18" charset="0"/>
                        </a:rPr>
                        <a:t> 1M CH</a:t>
                      </a:r>
                      <a:r>
                        <a:rPr lang="en-US" sz="1800" baseline="-25000" dirty="0" smtClean="0">
                          <a:solidFill>
                            <a:schemeClr val="bg1"/>
                          </a:solidFill>
                          <a:latin typeface="Palatino Linotype" panose="02040502050505030304" pitchFamily="18" charset="0"/>
                        </a:rPr>
                        <a:t>3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  <a:latin typeface="Palatino Linotype" panose="02040502050505030304" pitchFamily="18" charset="0"/>
                        </a:rPr>
                        <a:t>COONa</a:t>
                      </a:r>
                      <a:r>
                        <a:rPr lang="ru-RU" sz="1800" baseline="0" dirty="0" smtClean="0">
                          <a:solidFill>
                            <a:schemeClr val="bg1"/>
                          </a:solidFill>
                          <a:latin typeface="Palatino Linotype" panose="02040502050505030304" pitchFamily="18" charset="0"/>
                        </a:rPr>
                        <a:t>-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  <a:latin typeface="Palatino Linotype" panose="02040502050505030304" pitchFamily="18" charset="0"/>
                        </a:rPr>
                        <a:t>extracts</a:t>
                      </a:r>
                      <a:r>
                        <a:rPr lang="ru-RU" sz="1800" baseline="0" dirty="0" smtClean="0">
                          <a:solidFill>
                            <a:schemeClr val="bg1"/>
                          </a:solidFill>
                          <a:latin typeface="Palatino Linotype" panose="02040502050505030304" pitchFamily="18" charset="0"/>
                        </a:rPr>
                        <a:t>)</a:t>
                      </a:r>
                      <a:endParaRPr lang="ru-RU" sz="1800" dirty="0">
                        <a:solidFill>
                          <a:schemeClr val="bg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  <a:latin typeface="Palatino Linotype" panose="02040502050505030304" pitchFamily="18" charset="0"/>
                        </a:rPr>
                        <a:t>Acid-base titration</a:t>
                      </a:r>
                      <a:endParaRPr lang="en-US" sz="1800" b="1" i="0" kern="1200" dirty="0" smtClean="0">
                        <a:solidFill>
                          <a:schemeClr val="bg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1800" dirty="0">
                        <a:solidFill>
                          <a:schemeClr val="bg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682319"/>
                  </a:ext>
                </a:extLst>
              </a:tr>
              <a:tr h="30848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Palatino Linotype" panose="02040502050505030304" pitchFamily="18" charset="0"/>
                        </a:rPr>
                        <a:t>Content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  <a:latin typeface="Palatino Linotype" panose="02040502050505030304" pitchFamily="18" charset="0"/>
                        </a:rPr>
                        <a:t> of carbonates</a:t>
                      </a:r>
                      <a:endParaRPr lang="ru-RU" sz="1800" dirty="0">
                        <a:solidFill>
                          <a:schemeClr val="bg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Palatino Linotype" panose="02040502050505030304" pitchFamily="18" charset="0"/>
                        </a:rPr>
                        <a:t>Gas-volumetric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  <a:latin typeface="Palatino Linotype" panose="02040502050505030304" pitchFamily="18" charset="0"/>
                        </a:rPr>
                        <a:t> method</a:t>
                      </a:r>
                      <a:endParaRPr lang="ru-RU" sz="1800" dirty="0">
                        <a:solidFill>
                          <a:schemeClr val="bg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3169853"/>
                  </a:ext>
                </a:extLst>
              </a:tr>
              <a:tr h="30848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Palatino Linotype" panose="02040502050505030304" pitchFamily="18" charset="0"/>
                        </a:rPr>
                        <a:t>Mineralogical composition </a:t>
                      </a:r>
                      <a:endParaRPr lang="ru-RU" sz="1800" dirty="0">
                        <a:solidFill>
                          <a:schemeClr val="bg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Palatino Linotype" panose="02040502050505030304" pitchFamily="18" charset="0"/>
                        </a:rPr>
                        <a:t>X-ray </a:t>
                      </a:r>
                      <a:r>
                        <a:rPr lang="en-US" sz="1800" dirty="0" err="1" smtClean="0">
                          <a:solidFill>
                            <a:schemeClr val="bg1"/>
                          </a:solidFill>
                          <a:latin typeface="Palatino Linotype" panose="02040502050505030304" pitchFamily="18" charset="0"/>
                        </a:rPr>
                        <a:t>diffractometry</a:t>
                      </a:r>
                      <a:endParaRPr lang="ru-RU" sz="1800" dirty="0">
                        <a:solidFill>
                          <a:schemeClr val="bg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996047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781103" y="4334171"/>
            <a:ext cx="20946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The unit for ethanol displacement of soil solutions</a:t>
            </a:r>
            <a:endParaRPr lang="ru-RU" sz="1600" b="1" dirty="0">
              <a:solidFill>
                <a:schemeClr val="accent5"/>
              </a:solidFill>
              <a:latin typeface="Palatino Linotype" panose="0204050205050503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175358" y="519932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2449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" y="-6408"/>
            <a:ext cx="121919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Study </a:t>
            </a:r>
            <a:r>
              <a:rPr lang="en-US" sz="2200" b="1" dirty="0" err="1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odjects</a:t>
            </a:r>
            <a:r>
              <a:rPr lang="ru-RU" sz="2200" b="1" dirty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– </a:t>
            </a:r>
            <a:r>
              <a:rPr lang="en-US" sz="2200" b="1" dirty="0" err="1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antropogenic</a:t>
            </a:r>
            <a:r>
              <a:rPr lang="en-US" sz="2200" b="1" dirty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spoil heaps (waste dumps), mine subsidence and </a:t>
            </a:r>
            <a:r>
              <a:rPr lang="en-US" sz="2200" b="1" dirty="0" err="1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technogenically</a:t>
            </a:r>
            <a:r>
              <a:rPr lang="en-US" sz="2200" b="1" dirty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transformed soils</a:t>
            </a:r>
            <a:endParaRPr lang="ru-RU" sz="2200" b="1" dirty="0">
              <a:solidFill>
                <a:schemeClr val="accent5"/>
              </a:solidFill>
              <a:latin typeface="Palatino Linotype" panose="0204050205050503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" t="17845" r="7562" b="28556"/>
          <a:stretch/>
        </p:blipFill>
        <p:spPr>
          <a:xfrm rot="5400000">
            <a:off x="8585426" y="4720015"/>
            <a:ext cx="1952681" cy="119675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Прямоугольник 12"/>
          <p:cNvSpPr/>
          <p:nvPr/>
        </p:nvSpPr>
        <p:spPr>
          <a:xfrm>
            <a:off x="8724810" y="6294731"/>
            <a:ext cx="16129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Haplic </a:t>
            </a:r>
            <a:r>
              <a:rPr lang="en-US" sz="1400" b="1" dirty="0" err="1" smtClean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Phaeozem</a:t>
            </a:r>
            <a:endParaRPr lang="en-US" sz="1400" b="1" dirty="0" smtClean="0">
              <a:solidFill>
                <a:schemeClr val="accent5"/>
              </a:solidFill>
              <a:latin typeface="Palatino Linotype" panose="0204050205050503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400" b="1" dirty="0" smtClean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(natural site)</a:t>
            </a:r>
            <a:endParaRPr lang="ru-RU" sz="1400" b="1" dirty="0">
              <a:solidFill>
                <a:schemeClr val="accent5"/>
              </a:solidFill>
              <a:latin typeface="Palatino Linotype" panose="0204050205050503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2"/>
          <a:stretch/>
        </p:blipFill>
        <p:spPr>
          <a:xfrm>
            <a:off x="198838" y="827593"/>
            <a:ext cx="4248082" cy="19814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Прямоугольник 14"/>
          <p:cNvSpPr/>
          <p:nvPr/>
        </p:nvSpPr>
        <p:spPr>
          <a:xfrm>
            <a:off x="-346224" y="4486501"/>
            <a:ext cx="56705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Conical spoil heap and dump tailing at the </a:t>
            </a:r>
            <a:r>
              <a:rPr lang="ru-RU" sz="1400" b="1" dirty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en-US" sz="1400" b="1" dirty="0" err="1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Uzlovaya</a:t>
            </a:r>
            <a:r>
              <a:rPr lang="ru-RU" sz="1400" b="1" dirty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  <a:r>
              <a:rPr lang="en-US" sz="1400" b="1" dirty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site</a:t>
            </a:r>
            <a:endParaRPr lang="ru-RU" sz="1400" b="1" dirty="0">
              <a:solidFill>
                <a:schemeClr val="accent5"/>
              </a:solidFill>
              <a:latin typeface="Palatino Linotype" panose="0204050205050503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6488448"/>
            <a:ext cx="6475228" cy="286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b="1" dirty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Subsidence area near spoil heap located to the south </a:t>
            </a:r>
            <a:r>
              <a:rPr lang="en-US" sz="1400" b="1" dirty="0" smtClean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of the </a:t>
            </a:r>
            <a:r>
              <a:rPr lang="ru-RU" sz="1400" b="1" dirty="0" smtClean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en-US" sz="1400" b="1" dirty="0" err="1" smtClean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Uzlovaya</a:t>
            </a:r>
            <a:r>
              <a:rPr lang="ru-RU" sz="1400" b="1" dirty="0" smtClean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  <a:r>
              <a:rPr lang="en-US" sz="1400" b="1" dirty="0" smtClean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site</a:t>
            </a:r>
            <a:endParaRPr lang="ru-RU" sz="1400" b="1" dirty="0">
              <a:solidFill>
                <a:schemeClr val="accent5"/>
              </a:solidFill>
              <a:latin typeface="Palatino Linotype" panose="0204050205050503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86193" y="1564005"/>
            <a:ext cx="1673372" cy="424808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8013996" y="856073"/>
            <a:ext cx="4178004" cy="30775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 lIns="91423" tIns="45711" rIns="91423" bIns="45711">
            <a:spAutoFit/>
          </a:bodyPr>
          <a:lstStyle>
            <a:lvl1pPr>
              <a:defRPr sz="15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39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19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99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9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hangingPunct="0">
              <a:defRPr sz="9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hangingPunct="0">
              <a:defRPr sz="9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hangingPunct="0">
              <a:defRPr sz="9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hangingPunct="0">
              <a:defRPr sz="99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4525144"/>
            <a:r>
              <a:rPr lang="en-US" altLang="ru-RU" sz="1400" b="1" dirty="0"/>
              <a:t>AREA OF STUDY </a:t>
            </a:r>
            <a:r>
              <a:rPr lang="en-US" sz="1400" b="1" dirty="0"/>
              <a:t>(</a:t>
            </a:r>
            <a:r>
              <a:rPr lang="en-US" sz="1400" b="1" dirty="0" smtClean="0"/>
              <a:t>53.89-53.94°N</a:t>
            </a:r>
            <a:r>
              <a:rPr lang="en-US" sz="1400" b="1" dirty="0"/>
              <a:t>, </a:t>
            </a:r>
            <a:r>
              <a:rPr lang="en-US" sz="1400" b="1" dirty="0" smtClean="0"/>
              <a:t>37.56-38.24°E</a:t>
            </a:r>
            <a:r>
              <a:rPr lang="en-US" sz="1400" b="1" dirty="0"/>
              <a:t>) </a:t>
            </a:r>
            <a:endParaRPr lang="ru-RU" altLang="ru-RU" sz="1400" b="1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81"/>
          <a:stretch/>
        </p:blipFill>
        <p:spPr>
          <a:xfrm rot="5400000">
            <a:off x="520186" y="4437531"/>
            <a:ext cx="1589817" cy="230331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866" y="4794278"/>
            <a:ext cx="2386126" cy="158981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2" name="Прямоугольник 21"/>
          <p:cNvSpPr/>
          <p:nvPr/>
        </p:nvSpPr>
        <p:spPr>
          <a:xfrm>
            <a:off x="8536197" y="2876463"/>
            <a:ext cx="10177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Tula</a:t>
            </a:r>
            <a:r>
              <a:rPr lang="ru-RU" sz="1400" b="1" dirty="0" smtClean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  <a:r>
              <a:rPr lang="en-US" sz="1400" b="1" dirty="0" smtClean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site </a:t>
            </a:r>
            <a:endParaRPr lang="en-US" sz="1400" b="1" dirty="0">
              <a:solidFill>
                <a:schemeClr val="accent5"/>
              </a:solidFill>
              <a:latin typeface="Palatino Linotype" panose="0204050205050503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0992" y="1251344"/>
            <a:ext cx="3655802" cy="2829076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8536197" y="4013321"/>
            <a:ext cx="10626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en-US" sz="1400" b="1" dirty="0" smtClean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Tula</a:t>
            </a:r>
            <a:r>
              <a:rPr lang="ru-RU" sz="1400" b="1" dirty="0" smtClean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» </a:t>
            </a:r>
            <a:r>
              <a:rPr lang="en-US" sz="1400" b="1" dirty="0" smtClean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site</a:t>
            </a:r>
            <a:endParaRPr lang="en-US" sz="1400" b="1" dirty="0">
              <a:solidFill>
                <a:schemeClr val="accent5"/>
              </a:solidFill>
              <a:latin typeface="Palatino Linotype" panose="0204050205050503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97171" y="2203741"/>
            <a:ext cx="2171472" cy="117718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7" name="Прямоугольник 26"/>
          <p:cNvSpPr/>
          <p:nvPr/>
        </p:nvSpPr>
        <p:spPr>
          <a:xfrm>
            <a:off x="4713488" y="3927864"/>
            <a:ext cx="19543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Greyzemic </a:t>
            </a:r>
            <a:r>
              <a:rPr lang="en-US" sz="1400" b="1" dirty="0" err="1" smtClean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Phaeozem</a:t>
            </a:r>
            <a:endParaRPr lang="en-US" sz="1400" b="1" dirty="0" smtClean="0">
              <a:solidFill>
                <a:schemeClr val="accent5"/>
              </a:solidFill>
              <a:latin typeface="Palatino Linotype" panose="0204050205050503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400" b="1" dirty="0" smtClean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(natural site) </a:t>
            </a:r>
            <a:endParaRPr lang="en-US" sz="1400" b="1" dirty="0">
              <a:solidFill>
                <a:schemeClr val="accent5"/>
              </a:solidFill>
              <a:latin typeface="Palatino Linotype" panose="0204050205050503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0563693" y="4034271"/>
            <a:ext cx="14638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en-US" sz="1400" b="1" dirty="0" err="1" smtClean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Uzlovaya</a:t>
            </a:r>
            <a:r>
              <a:rPr lang="ru-RU" sz="1400" b="1" dirty="0" smtClean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» </a:t>
            </a:r>
            <a:r>
              <a:rPr lang="en-US" sz="1400" b="1" dirty="0" smtClean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site</a:t>
            </a:r>
            <a:endParaRPr lang="en-US" sz="1400" b="1" dirty="0">
              <a:solidFill>
                <a:schemeClr val="accent5"/>
              </a:solidFill>
              <a:latin typeface="Palatino Linotype" panose="0204050205050503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70"/>
          <a:stretch/>
        </p:blipFill>
        <p:spPr>
          <a:xfrm rot="5400000">
            <a:off x="10101625" y="4749547"/>
            <a:ext cx="1952683" cy="113768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20"/>
          <a:stretch/>
        </p:blipFill>
        <p:spPr>
          <a:xfrm rot="5400000">
            <a:off x="6085082" y="2210802"/>
            <a:ext cx="2171472" cy="116063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1" name="Прямоугольник 40"/>
          <p:cNvSpPr/>
          <p:nvPr/>
        </p:nvSpPr>
        <p:spPr>
          <a:xfrm>
            <a:off x="6599686" y="3865097"/>
            <a:ext cx="189706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Greyzemic </a:t>
            </a:r>
            <a:r>
              <a:rPr lang="en-US" sz="1400" b="1" dirty="0" err="1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Phaeozem</a:t>
            </a:r>
            <a:endParaRPr lang="en-US" sz="1400" b="1" dirty="0">
              <a:solidFill>
                <a:schemeClr val="accent5"/>
              </a:solidFill>
              <a:latin typeface="Palatino Linotype" panose="0204050205050503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400" b="1" dirty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(Carbonic, </a:t>
            </a:r>
            <a:r>
              <a:rPr lang="en-US" sz="1400" b="1" dirty="0" err="1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Gypsic</a:t>
            </a:r>
            <a:r>
              <a:rPr lang="en-US" sz="1400" b="1" dirty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r>
              <a:rPr lang="en-US" sz="1400" b="1" dirty="0" err="1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Novic</a:t>
            </a:r>
            <a:r>
              <a:rPr lang="en-US" sz="1400" b="1" dirty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, Thionic)</a:t>
            </a:r>
            <a:endParaRPr lang="ru-RU" sz="1400" b="1" dirty="0">
              <a:solidFill>
                <a:schemeClr val="accent5"/>
              </a:solidFill>
              <a:latin typeface="Palatino Linotype" panose="0204050205050503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10282046" y="6294245"/>
            <a:ext cx="16870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Haplic </a:t>
            </a:r>
            <a:r>
              <a:rPr lang="en-US" sz="1400" b="1" dirty="0" err="1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Phaeozem</a:t>
            </a:r>
            <a:r>
              <a:rPr lang="en-US" sz="1400" b="1" dirty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(transformed)</a:t>
            </a:r>
          </a:p>
        </p:txBody>
      </p:sp>
    </p:spTree>
    <p:extLst>
      <p:ext uri="{BB962C8B-B14F-4D97-AF65-F5344CB8AC3E}">
        <p14:creationId xmlns:p14="http://schemas.microsoft.com/office/powerpoint/2010/main" val="3946875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6672"/>
            <a:ext cx="12192000" cy="346161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Formation of chemical composition of erosion products of </a:t>
            </a:r>
            <a:r>
              <a:rPr lang="en-US" sz="2400" b="1" dirty="0" err="1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sulphude</a:t>
            </a:r>
            <a:r>
              <a:rPr lang="en-US" sz="2400" b="1" dirty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-bearing dumps</a:t>
            </a:r>
            <a:endParaRPr lang="ru-RU" sz="2400" b="1" dirty="0">
              <a:solidFill>
                <a:schemeClr val="accent5"/>
              </a:solidFill>
              <a:latin typeface="Palatino Linotype" panose="0204050205050503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-554076" y="963054"/>
            <a:ext cx="7048259" cy="369889"/>
            <a:chOff x="156" y="1278"/>
            <a:chExt cx="4360" cy="233"/>
          </a:xfrm>
        </p:grpSpPr>
        <p:sp>
          <p:nvSpPr>
            <p:cNvPr id="5" name="Text Box 4"/>
            <p:cNvSpPr txBox="1">
              <a:spLocks noChangeArrowheads="1"/>
            </p:cNvSpPr>
            <p:nvPr/>
          </p:nvSpPr>
          <p:spPr bwMode="auto">
            <a:xfrm>
              <a:off x="156" y="1278"/>
              <a:ext cx="328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altLang="ru-RU" u="sng" dirty="0" smtClean="0">
                  <a:latin typeface="Times New Roman" panose="02020603050405020304" pitchFamily="18" charset="0"/>
                </a:rPr>
                <a:t>1</a:t>
              </a:r>
              <a:r>
                <a:rPr lang="ru-RU" altLang="ru-RU" u="sng" dirty="0" smtClean="0">
                  <a:latin typeface="Times New Roman" panose="02020603050405020304" pitchFamily="18" charset="0"/>
                </a:rPr>
                <a:t>)</a:t>
              </a:r>
              <a:r>
                <a:rPr lang="en-US" altLang="ru-RU" dirty="0" smtClean="0">
                  <a:latin typeface="Times New Roman" panose="02020603050405020304" pitchFamily="18" charset="0"/>
                </a:rPr>
                <a:t>  </a:t>
              </a:r>
              <a:r>
                <a:rPr lang="ru-RU" altLang="ru-RU" dirty="0" smtClean="0">
                  <a:latin typeface="Times New Roman" panose="02020603050405020304" pitchFamily="18" charset="0"/>
                </a:rPr>
                <a:t>2</a:t>
              </a:r>
              <a:r>
                <a:rPr lang="en-US" altLang="ru-RU" dirty="0" smtClean="0">
                  <a:latin typeface="Times New Roman" panose="02020603050405020304" pitchFamily="18" charset="0"/>
                </a:rPr>
                <a:t>FeS</a:t>
              </a:r>
              <a:r>
                <a:rPr lang="en-US" altLang="ru-RU" baseline="-25000" dirty="0" smtClean="0">
                  <a:latin typeface="Times New Roman" panose="02020603050405020304" pitchFamily="18" charset="0"/>
                </a:rPr>
                <a:t>2(s)</a:t>
              </a:r>
              <a:r>
                <a:rPr lang="en-US" altLang="ru-RU" dirty="0" smtClean="0">
                  <a:latin typeface="Times New Roman" panose="02020603050405020304" pitchFamily="18" charset="0"/>
                </a:rPr>
                <a:t> + </a:t>
              </a:r>
              <a:r>
                <a:rPr lang="ru-RU" altLang="ru-RU" dirty="0" smtClean="0">
                  <a:latin typeface="Times New Roman" panose="02020603050405020304" pitchFamily="18" charset="0"/>
                </a:rPr>
                <a:t>7</a:t>
              </a:r>
              <a:r>
                <a:rPr lang="en-US" altLang="ru-RU" dirty="0" smtClean="0">
                  <a:latin typeface="Times New Roman" panose="02020603050405020304" pitchFamily="18" charset="0"/>
                </a:rPr>
                <a:t>O</a:t>
              </a:r>
              <a:r>
                <a:rPr lang="en-US" altLang="ru-RU" baseline="-25000" dirty="0" smtClean="0">
                  <a:latin typeface="Times New Roman" panose="02020603050405020304" pitchFamily="18" charset="0"/>
                </a:rPr>
                <a:t>2</a:t>
              </a:r>
              <a:r>
                <a:rPr lang="ru-RU" altLang="ru-RU" baseline="-25000" dirty="0" smtClean="0">
                  <a:latin typeface="Times New Roman" panose="02020603050405020304" pitchFamily="18" charset="0"/>
                </a:rPr>
                <a:t> </a:t>
              </a:r>
              <a:r>
                <a:rPr lang="ru-RU" altLang="ru-RU" dirty="0" smtClean="0">
                  <a:latin typeface="Times New Roman" panose="02020603050405020304" pitchFamily="18" charset="0"/>
                </a:rPr>
                <a:t>+</a:t>
              </a:r>
              <a:r>
                <a:rPr lang="en-US" altLang="ru-RU" dirty="0" smtClean="0">
                  <a:latin typeface="Times New Roman" panose="02020603050405020304" pitchFamily="18" charset="0"/>
                </a:rPr>
                <a:t> </a:t>
              </a:r>
              <a:r>
                <a:rPr lang="ru-RU" altLang="ru-RU" dirty="0" smtClean="0">
                  <a:latin typeface="Times New Roman" panose="02020603050405020304" pitchFamily="18" charset="0"/>
                </a:rPr>
                <a:t>2</a:t>
              </a:r>
              <a:r>
                <a:rPr lang="en-US" altLang="ru-RU" dirty="0">
                  <a:latin typeface="Times New Roman" panose="02020603050405020304" pitchFamily="18" charset="0"/>
                </a:rPr>
                <a:t>H</a:t>
              </a:r>
              <a:r>
                <a:rPr lang="en-US" altLang="ru-RU" baseline="-25000" dirty="0">
                  <a:latin typeface="Times New Roman" panose="02020603050405020304" pitchFamily="18" charset="0"/>
                </a:rPr>
                <a:t>2</a:t>
              </a:r>
              <a:r>
                <a:rPr lang="en-US" altLang="ru-RU" dirty="0">
                  <a:latin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6" name="Line 5"/>
            <p:cNvSpPr>
              <a:spLocks noChangeShapeType="1"/>
            </p:cNvSpPr>
            <p:nvPr/>
          </p:nvSpPr>
          <p:spPr bwMode="auto">
            <a:xfrm>
              <a:off x="2496" y="1399"/>
              <a:ext cx="27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2259" y="1278"/>
              <a:ext cx="225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ru-RU" altLang="ru-RU" dirty="0" smtClean="0">
                  <a:latin typeface="Times New Roman" panose="02020603050405020304" pitchFamily="18" charset="0"/>
                </a:rPr>
                <a:t>2</a:t>
              </a:r>
              <a:r>
                <a:rPr lang="en-US" altLang="ru-RU" dirty="0" smtClean="0">
                  <a:latin typeface="Times New Roman" panose="02020603050405020304" pitchFamily="18" charset="0"/>
                </a:rPr>
                <a:t>Fe</a:t>
              </a:r>
              <a:r>
                <a:rPr lang="en-US" altLang="ru-RU" baseline="30000" dirty="0" smtClean="0">
                  <a:latin typeface="Times New Roman" panose="02020603050405020304" pitchFamily="18" charset="0"/>
                </a:rPr>
                <a:t>2</a:t>
              </a:r>
              <a:r>
                <a:rPr lang="en-US" altLang="ru-RU" baseline="30000" dirty="0">
                  <a:latin typeface="Times New Roman" panose="02020603050405020304" pitchFamily="18" charset="0"/>
                </a:rPr>
                <a:t>+</a:t>
              </a:r>
              <a:r>
                <a:rPr lang="en-US" altLang="ru-RU" dirty="0">
                  <a:latin typeface="Times New Roman" panose="02020603050405020304" pitchFamily="18" charset="0"/>
                </a:rPr>
                <a:t> + </a:t>
              </a:r>
              <a:r>
                <a:rPr lang="ru-RU" altLang="ru-RU" dirty="0" smtClean="0">
                  <a:latin typeface="Times New Roman" panose="02020603050405020304" pitchFamily="18" charset="0"/>
                </a:rPr>
                <a:t>4</a:t>
              </a:r>
              <a:r>
                <a:rPr lang="en-US" altLang="ru-RU" dirty="0" smtClean="0">
                  <a:latin typeface="Times New Roman" panose="02020603050405020304" pitchFamily="18" charset="0"/>
                </a:rPr>
                <a:t>SO</a:t>
              </a:r>
              <a:r>
                <a:rPr lang="en-US" altLang="ru-RU" baseline="-25000" dirty="0" smtClean="0">
                  <a:latin typeface="Times New Roman" panose="02020603050405020304" pitchFamily="18" charset="0"/>
                </a:rPr>
                <a:t>4</a:t>
              </a:r>
              <a:r>
                <a:rPr lang="ru-RU" altLang="ru-RU" baseline="30000" dirty="0" smtClean="0">
                  <a:latin typeface="Times New Roman" panose="02020603050405020304" pitchFamily="18" charset="0"/>
                </a:rPr>
                <a:t>2-</a:t>
              </a:r>
              <a:r>
                <a:rPr lang="en-US" altLang="ru-RU" dirty="0" smtClean="0">
                  <a:latin typeface="Times New Roman" panose="02020603050405020304" pitchFamily="18" charset="0"/>
                </a:rPr>
                <a:t>+ </a:t>
              </a:r>
              <a:r>
                <a:rPr lang="ru-RU" altLang="ru-RU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</a:rPr>
                <a:t>4</a:t>
              </a:r>
              <a:r>
                <a:rPr lang="en-US" altLang="ru-RU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</a:rPr>
                <a:t>H</a:t>
              </a:r>
              <a:r>
                <a:rPr lang="en-US" altLang="ru-RU" b="1" baseline="300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</a:rPr>
                <a:t>+</a:t>
              </a:r>
              <a:endParaRPr lang="en-US" altLang="ru-RU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945492" y="1281376"/>
            <a:ext cx="1852687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ru-RU" sz="17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Pyrite (marcasite)</a:t>
            </a:r>
            <a:endParaRPr lang="en-US" altLang="ru-RU" sz="17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-713825" y="1632640"/>
            <a:ext cx="5347732" cy="369332"/>
          </a:xfrm>
          <a:prstGeom prst="rect">
            <a:avLst/>
          </a:prstGeom>
          <a:noFill/>
          <a:ln>
            <a:noFill/>
          </a:ln>
          <a:effectLst>
            <a:outerShdw dist="12700" algn="ctr" rotWithShape="0">
              <a:schemeClr val="folHlink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ru-RU" u="sng" dirty="0" smtClean="0">
                <a:latin typeface="Times New Roman" panose="02020603050405020304" pitchFamily="18" charset="0"/>
              </a:rPr>
              <a:t>2</a:t>
            </a:r>
            <a:r>
              <a:rPr lang="ru-RU" altLang="ru-RU" dirty="0">
                <a:latin typeface="Times New Roman" panose="02020603050405020304" pitchFamily="18" charset="0"/>
              </a:rPr>
              <a:t>)</a:t>
            </a:r>
            <a:r>
              <a:rPr lang="en-US" altLang="ru-RU" dirty="0" smtClean="0">
                <a:latin typeface="Times New Roman" panose="02020603050405020304" pitchFamily="18" charset="0"/>
              </a:rPr>
              <a:t>*  </a:t>
            </a:r>
            <a:r>
              <a:rPr lang="ru-RU" altLang="ru-RU" dirty="0" smtClean="0">
                <a:latin typeface="Times New Roman" panose="02020603050405020304" pitchFamily="18" charset="0"/>
              </a:rPr>
              <a:t>2</a:t>
            </a:r>
            <a:r>
              <a:rPr lang="en-US" altLang="ru-RU" dirty="0" smtClean="0">
                <a:latin typeface="Times New Roman" panose="02020603050405020304" pitchFamily="18" charset="0"/>
              </a:rPr>
              <a:t>Fe</a:t>
            </a:r>
            <a:r>
              <a:rPr lang="en-US" altLang="ru-RU" baseline="30000" dirty="0" smtClean="0">
                <a:latin typeface="Times New Roman" panose="02020603050405020304" pitchFamily="18" charset="0"/>
              </a:rPr>
              <a:t>2</a:t>
            </a:r>
            <a:r>
              <a:rPr lang="en-US" altLang="ru-RU" baseline="30000" dirty="0">
                <a:latin typeface="Times New Roman" panose="02020603050405020304" pitchFamily="18" charset="0"/>
              </a:rPr>
              <a:t>+</a:t>
            </a:r>
            <a:r>
              <a:rPr lang="en-US" altLang="ru-RU" dirty="0">
                <a:latin typeface="Times New Roman" panose="02020603050405020304" pitchFamily="18" charset="0"/>
              </a:rPr>
              <a:t> + </a:t>
            </a:r>
            <a:r>
              <a:rPr lang="en-US" altLang="ru-RU" dirty="0" smtClean="0">
                <a:latin typeface="Times New Roman" panose="02020603050405020304" pitchFamily="18" charset="0"/>
              </a:rPr>
              <a:t>O</a:t>
            </a:r>
            <a:r>
              <a:rPr lang="en-US" altLang="ru-RU" baseline="-25000" dirty="0" smtClean="0">
                <a:latin typeface="Times New Roman" panose="02020603050405020304" pitchFamily="18" charset="0"/>
              </a:rPr>
              <a:t>2</a:t>
            </a:r>
            <a:r>
              <a:rPr lang="en-US" altLang="ru-RU" dirty="0" smtClean="0">
                <a:latin typeface="Times New Roman" panose="02020603050405020304" pitchFamily="18" charset="0"/>
              </a:rPr>
              <a:t> </a:t>
            </a:r>
            <a:r>
              <a:rPr lang="en-US" altLang="ru-RU" dirty="0">
                <a:latin typeface="Times New Roman" panose="02020603050405020304" pitchFamily="18" charset="0"/>
              </a:rPr>
              <a:t>+ </a:t>
            </a:r>
            <a:r>
              <a:rPr lang="ru-RU" altLang="ru-RU" b="1" dirty="0">
                <a:latin typeface="Times New Roman" panose="02020603050405020304" pitchFamily="18" charset="0"/>
              </a:rPr>
              <a:t>4</a:t>
            </a:r>
            <a:r>
              <a:rPr lang="en-US" altLang="ru-RU" b="1" dirty="0" smtClean="0">
                <a:latin typeface="Times New Roman" panose="02020603050405020304" pitchFamily="18" charset="0"/>
              </a:rPr>
              <a:t>H</a:t>
            </a:r>
            <a:r>
              <a:rPr lang="en-US" altLang="ru-RU" b="1" baseline="30000" dirty="0"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3468988" y="1615407"/>
            <a:ext cx="1388522" cy="369332"/>
          </a:xfrm>
          <a:prstGeom prst="rect">
            <a:avLst/>
          </a:prstGeom>
          <a:noFill/>
          <a:ln>
            <a:noFill/>
          </a:ln>
          <a:effectLst>
            <a:outerShdw dist="12700" algn="ctr" rotWithShape="0">
              <a:schemeClr val="folHlink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ru-RU" dirty="0">
                <a:latin typeface="Times New Roman" panose="02020603050405020304" pitchFamily="18" charset="0"/>
              </a:rPr>
              <a:t>Fe</a:t>
            </a:r>
            <a:r>
              <a:rPr lang="en-US" altLang="ru-RU" baseline="30000" dirty="0">
                <a:latin typeface="Times New Roman" panose="02020603050405020304" pitchFamily="18" charset="0"/>
              </a:rPr>
              <a:t>3+ </a:t>
            </a:r>
            <a:r>
              <a:rPr lang="en-US" altLang="ru-RU" dirty="0">
                <a:latin typeface="Times New Roman" panose="02020603050405020304" pitchFamily="18" charset="0"/>
              </a:rPr>
              <a:t>+ </a:t>
            </a:r>
            <a:r>
              <a:rPr lang="ru-RU" altLang="ru-RU" dirty="0">
                <a:latin typeface="Times New Roman" panose="02020603050405020304" pitchFamily="18" charset="0"/>
              </a:rPr>
              <a:t>2</a:t>
            </a:r>
            <a:r>
              <a:rPr lang="en-US" altLang="ru-RU" dirty="0" smtClean="0">
                <a:latin typeface="Times New Roman" panose="02020603050405020304" pitchFamily="18" charset="0"/>
              </a:rPr>
              <a:t>H</a:t>
            </a:r>
            <a:r>
              <a:rPr lang="en-US" altLang="ru-RU" baseline="-25000" dirty="0" smtClean="0">
                <a:latin typeface="Times New Roman" panose="02020603050405020304" pitchFamily="18" charset="0"/>
              </a:rPr>
              <a:t>2</a:t>
            </a:r>
            <a:r>
              <a:rPr lang="en-US" altLang="ru-RU" dirty="0" smtClean="0">
                <a:latin typeface="Times New Roman" panose="02020603050405020304" pitchFamily="18" charset="0"/>
              </a:rPr>
              <a:t>O </a:t>
            </a:r>
            <a:endParaRPr lang="en-US" altLang="ru-RU" dirty="0">
              <a:latin typeface="Times New Roman" panose="02020603050405020304" pitchFamily="18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2971089" y="1841351"/>
            <a:ext cx="51523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9950365" y="2977001"/>
            <a:ext cx="21761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Pyrite and marcasite concretions in overburden rocks (</a:t>
            </a:r>
            <a:r>
              <a:rPr lang="ru-RU" sz="1200" b="1" dirty="0"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en-US" sz="1200" b="1" dirty="0" err="1"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Kireevskaya</a:t>
            </a:r>
            <a:r>
              <a:rPr lang="ru-RU" sz="1200" b="1" dirty="0"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  <a:r>
              <a:rPr lang="en-US" sz="1200" b="1" dirty="0"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coal mine)</a:t>
            </a:r>
            <a:endParaRPr lang="ru-RU" sz="1200" b="1" dirty="0">
              <a:latin typeface="Palatino Linotype" panose="0204050205050503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945492" y="2536049"/>
            <a:ext cx="4890353" cy="398589"/>
            <a:chOff x="992" y="3380"/>
            <a:chExt cx="3253" cy="238"/>
          </a:xfrm>
        </p:grpSpPr>
        <p:sp>
          <p:nvSpPr>
            <p:cNvPr id="19" name="Text Box 18"/>
            <p:cNvSpPr txBox="1">
              <a:spLocks noChangeArrowheads="1"/>
            </p:cNvSpPr>
            <p:nvPr/>
          </p:nvSpPr>
          <p:spPr bwMode="auto">
            <a:xfrm>
              <a:off x="992" y="3385"/>
              <a:ext cx="114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ru-RU" u="sng" dirty="0" smtClean="0">
                  <a:latin typeface="Times New Roman" panose="02020603050405020304" pitchFamily="18" charset="0"/>
                </a:rPr>
                <a:t>4</a:t>
              </a:r>
              <a:r>
                <a:rPr lang="ru-RU" altLang="ru-RU" dirty="0">
                  <a:latin typeface="Times New Roman" panose="02020603050405020304" pitchFamily="18" charset="0"/>
                </a:rPr>
                <a:t>)</a:t>
              </a:r>
              <a:r>
                <a:rPr lang="en-US" altLang="ru-RU" dirty="0" smtClean="0">
                  <a:latin typeface="Times New Roman" panose="02020603050405020304" pitchFamily="18" charset="0"/>
                </a:rPr>
                <a:t>  </a:t>
              </a:r>
              <a:r>
                <a:rPr lang="en-US" altLang="ru-RU" dirty="0">
                  <a:latin typeface="Times New Roman" panose="02020603050405020304" pitchFamily="18" charset="0"/>
                </a:rPr>
                <a:t>Fe</a:t>
              </a:r>
              <a:r>
                <a:rPr lang="en-US" altLang="ru-RU" baseline="30000" dirty="0">
                  <a:latin typeface="Times New Roman" panose="02020603050405020304" pitchFamily="18" charset="0"/>
                </a:rPr>
                <a:t>3+ </a:t>
              </a:r>
              <a:r>
                <a:rPr lang="en-US" altLang="ru-RU" dirty="0">
                  <a:latin typeface="Times New Roman" panose="02020603050405020304" pitchFamily="18" charset="0"/>
                </a:rPr>
                <a:t>+ 3H</a:t>
              </a:r>
              <a:r>
                <a:rPr lang="en-US" altLang="ru-RU" baseline="-25000" dirty="0">
                  <a:latin typeface="Times New Roman" panose="02020603050405020304" pitchFamily="18" charset="0"/>
                </a:rPr>
                <a:t>2</a:t>
              </a:r>
              <a:r>
                <a:rPr lang="en-US" altLang="ru-RU" dirty="0">
                  <a:latin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20" name="Line 19"/>
            <p:cNvSpPr>
              <a:spLocks noChangeShapeType="1"/>
            </p:cNvSpPr>
            <p:nvPr/>
          </p:nvSpPr>
          <p:spPr bwMode="auto">
            <a:xfrm>
              <a:off x="2117" y="3497"/>
              <a:ext cx="26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" name="Text Box 20"/>
            <p:cNvSpPr txBox="1">
              <a:spLocks noChangeArrowheads="1"/>
            </p:cNvSpPr>
            <p:nvPr/>
          </p:nvSpPr>
          <p:spPr bwMode="auto">
            <a:xfrm>
              <a:off x="1829" y="3380"/>
              <a:ext cx="241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ru-RU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Fe(OH)</a:t>
              </a:r>
              <a:r>
                <a:rPr lang="en-US" altLang="ru-RU" baseline="-250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3(s)</a:t>
              </a:r>
              <a:r>
                <a:rPr lang="en-US" altLang="ru-RU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+ </a:t>
              </a:r>
              <a:r>
                <a:rPr lang="en-US" altLang="ru-RU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</a:rPr>
                <a:t>3H</a:t>
              </a:r>
              <a:r>
                <a:rPr lang="en-US" altLang="ru-RU" b="1" baseline="300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</a:rPr>
                <a:t>+</a:t>
              </a:r>
              <a:endParaRPr lang="en-US" altLang="ru-RU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22" name="Text Box 26"/>
          <p:cNvSpPr txBox="1">
            <a:spLocks noChangeArrowheads="1"/>
          </p:cNvSpPr>
          <p:nvPr/>
        </p:nvSpPr>
        <p:spPr bwMode="auto">
          <a:xfrm>
            <a:off x="221631" y="6147883"/>
            <a:ext cx="1174873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ru-RU" sz="1600" b="1" dirty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* The reaction is going with the participation of Fe-oxidizing thionic bacteria </a:t>
            </a:r>
            <a:r>
              <a:rPr lang="en-US" sz="1600" b="1" dirty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1600" b="1" dirty="0" err="1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Thiobacillus</a:t>
            </a:r>
            <a:r>
              <a:rPr lang="en-US" sz="1600" b="1" dirty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ferrooxidans</a:t>
            </a:r>
            <a:r>
              <a:rPr lang="en-US" sz="1600" b="1" dirty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1600" b="1" dirty="0" err="1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Thiobadilus</a:t>
            </a:r>
            <a:r>
              <a:rPr lang="ru-RU" sz="1600" b="1" dirty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thiooxidans</a:t>
            </a:r>
            <a:r>
              <a:rPr lang="en-US" sz="1600" b="1" dirty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endParaRPr lang="en-US" altLang="ru-RU" sz="1600" b="1" dirty="0">
              <a:solidFill>
                <a:schemeClr val="accent5"/>
              </a:solidFill>
              <a:latin typeface="Palatino Linotype" panose="0204050205050503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Text Box 13"/>
          <p:cNvSpPr txBox="1">
            <a:spLocks noChangeArrowheads="1"/>
          </p:cNvSpPr>
          <p:nvPr/>
        </p:nvSpPr>
        <p:spPr bwMode="auto">
          <a:xfrm>
            <a:off x="-448024" y="2066315"/>
            <a:ext cx="53895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ru-RU" u="sng" dirty="0" smtClean="0">
                <a:latin typeface="Times New Roman" panose="02020603050405020304" pitchFamily="18" charset="0"/>
              </a:rPr>
              <a:t>3</a:t>
            </a:r>
            <a:r>
              <a:rPr lang="ru-RU" altLang="ru-RU" dirty="0">
                <a:latin typeface="Times New Roman" panose="02020603050405020304" pitchFamily="18" charset="0"/>
              </a:rPr>
              <a:t>)</a:t>
            </a:r>
            <a:r>
              <a:rPr lang="en-US" altLang="ru-RU" dirty="0" smtClean="0">
                <a:latin typeface="Times New Roman" panose="02020603050405020304" pitchFamily="18" charset="0"/>
              </a:rPr>
              <a:t> </a:t>
            </a:r>
            <a:r>
              <a:rPr lang="en-US" altLang="ru-RU" dirty="0">
                <a:latin typeface="Times New Roman" panose="02020603050405020304" pitchFamily="18" charset="0"/>
              </a:rPr>
              <a:t>FeS</a:t>
            </a:r>
            <a:r>
              <a:rPr lang="en-US" altLang="ru-RU" baseline="-25000" dirty="0">
                <a:latin typeface="Times New Roman" panose="02020603050405020304" pitchFamily="18" charset="0"/>
              </a:rPr>
              <a:t>2(s</a:t>
            </a:r>
            <a:r>
              <a:rPr lang="en-US" altLang="ru-RU" baseline="-25000" dirty="0" smtClean="0">
                <a:latin typeface="Times New Roman" panose="02020603050405020304" pitchFamily="18" charset="0"/>
              </a:rPr>
              <a:t>)</a:t>
            </a:r>
            <a:r>
              <a:rPr lang="en-US" altLang="ru-RU" dirty="0" smtClean="0">
                <a:latin typeface="Times New Roman" panose="02020603050405020304" pitchFamily="18" charset="0"/>
              </a:rPr>
              <a:t>+ + </a:t>
            </a:r>
            <a:r>
              <a:rPr lang="en-US" altLang="ru-RU" dirty="0">
                <a:latin typeface="Times New Roman" panose="02020603050405020304" pitchFamily="18" charset="0"/>
              </a:rPr>
              <a:t>14Fe</a:t>
            </a:r>
            <a:r>
              <a:rPr lang="en-US" altLang="ru-RU" baseline="30000" dirty="0">
                <a:latin typeface="Times New Roman" panose="02020603050405020304" pitchFamily="18" charset="0"/>
              </a:rPr>
              <a:t>3</a:t>
            </a:r>
            <a:r>
              <a:rPr lang="en-US" altLang="ru-RU" baseline="30000" dirty="0" smtClean="0">
                <a:latin typeface="Times New Roman" panose="02020603050405020304" pitchFamily="18" charset="0"/>
              </a:rPr>
              <a:t>+</a:t>
            </a:r>
            <a:r>
              <a:rPr lang="en-US" altLang="ru-RU" dirty="0">
                <a:latin typeface="Times New Roman" panose="02020603050405020304" pitchFamily="18" charset="0"/>
              </a:rPr>
              <a:t>+ 8H</a:t>
            </a:r>
            <a:r>
              <a:rPr lang="en-US" altLang="ru-RU" baseline="-25000" dirty="0">
                <a:latin typeface="Times New Roman" panose="02020603050405020304" pitchFamily="18" charset="0"/>
              </a:rPr>
              <a:t>2</a:t>
            </a:r>
            <a:r>
              <a:rPr lang="en-US" altLang="ru-RU" dirty="0">
                <a:latin typeface="Times New Roman" panose="02020603050405020304" pitchFamily="18" charset="0"/>
              </a:rPr>
              <a:t>O    </a:t>
            </a:r>
          </a:p>
        </p:txBody>
      </p:sp>
      <p:sp>
        <p:nvSpPr>
          <p:cNvPr id="27" name="Text Box 15"/>
          <p:cNvSpPr txBox="1">
            <a:spLocks noChangeArrowheads="1"/>
          </p:cNvSpPr>
          <p:nvPr/>
        </p:nvSpPr>
        <p:spPr bwMode="auto">
          <a:xfrm>
            <a:off x="2994842" y="2070678"/>
            <a:ext cx="389339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ru-RU" dirty="0">
                <a:latin typeface="Times New Roman" panose="02020603050405020304" pitchFamily="18" charset="0"/>
              </a:rPr>
              <a:t>15Fe</a:t>
            </a:r>
            <a:r>
              <a:rPr lang="en-US" altLang="ru-RU" baseline="30000" dirty="0">
                <a:latin typeface="Times New Roman" panose="02020603050405020304" pitchFamily="18" charset="0"/>
              </a:rPr>
              <a:t>2+</a:t>
            </a:r>
            <a:r>
              <a:rPr lang="en-US" altLang="ru-RU" dirty="0">
                <a:latin typeface="Times New Roman" panose="02020603050405020304" pitchFamily="18" charset="0"/>
              </a:rPr>
              <a:t> + 2SO</a:t>
            </a:r>
            <a:r>
              <a:rPr lang="en-US" altLang="ru-RU" baseline="-25000" dirty="0">
                <a:latin typeface="Times New Roman" panose="02020603050405020304" pitchFamily="18" charset="0"/>
              </a:rPr>
              <a:t>4</a:t>
            </a:r>
            <a:r>
              <a:rPr lang="en-US" altLang="ru-RU" dirty="0">
                <a:latin typeface="Times New Roman" panose="02020603050405020304" pitchFamily="18" charset="0"/>
              </a:rPr>
              <a:t> + </a:t>
            </a:r>
            <a:r>
              <a:rPr lang="en-US" altLang="ru-RU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16H</a:t>
            </a:r>
            <a:r>
              <a:rPr lang="en-US" altLang="ru-RU" b="1" baseline="30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+</a:t>
            </a:r>
            <a:endParaRPr lang="en-US" altLang="ru-RU" dirty="0">
              <a:latin typeface="Times New Roman" panose="02020603050405020304" pitchFamily="18" charset="0"/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>
            <a:off x="3610695" y="2253269"/>
            <a:ext cx="330751" cy="79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0244595" y="3689406"/>
            <a:ext cx="1587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рН=2-2,5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4860" y="1779766"/>
            <a:ext cx="2233132" cy="1231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4860" y="568566"/>
            <a:ext cx="2233132" cy="117302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3" name="Прямоугольник 22"/>
          <p:cNvSpPr/>
          <p:nvPr/>
        </p:nvSpPr>
        <p:spPr>
          <a:xfrm>
            <a:off x="394260" y="562941"/>
            <a:ext cx="74683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1)Biochemical oxidation of </a:t>
            </a:r>
            <a:r>
              <a:rPr lang="en-US" sz="2000" b="1" dirty="0" err="1">
                <a:solidFill>
                  <a:srgbClr val="C00000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sulphides</a:t>
            </a:r>
            <a:endParaRPr lang="ru-RU" sz="2000" b="1" dirty="0">
              <a:solidFill>
                <a:srgbClr val="C00000"/>
              </a:solidFill>
              <a:latin typeface="Palatino Linotype" panose="0204050205050503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60033" y="3050913"/>
            <a:ext cx="66488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2) </a:t>
            </a:r>
            <a:r>
              <a:rPr lang="en-US" sz="2000" b="1" dirty="0" smtClean="0">
                <a:solidFill>
                  <a:srgbClr val="C00000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Acid hydrolysis </a:t>
            </a:r>
            <a:r>
              <a:rPr lang="en-US" sz="2000" b="1" dirty="0">
                <a:solidFill>
                  <a:srgbClr val="C00000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of clay minerals </a:t>
            </a:r>
            <a:r>
              <a:rPr lang="ru-RU" sz="2000" b="1" dirty="0">
                <a:solidFill>
                  <a:srgbClr val="C00000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2000" b="1" dirty="0" err="1">
                <a:solidFill>
                  <a:srgbClr val="C00000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aluminosilicates</a:t>
            </a:r>
            <a:r>
              <a:rPr lang="ru-RU" sz="2000" b="1" dirty="0">
                <a:solidFill>
                  <a:srgbClr val="C00000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37129" y="3538515"/>
            <a:ext cx="10917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</a:rPr>
              <a:t>NaAl</a:t>
            </a:r>
            <a:r>
              <a:rPr lang="en-US" baseline="-25000" dirty="0" smtClean="0">
                <a:latin typeface="Times New Roman" panose="02020603050405020304" pitchFamily="18" charset="0"/>
              </a:rPr>
              <a:t>3</a:t>
            </a:r>
            <a:r>
              <a:rPr lang="en-US" dirty="0" smtClean="0">
                <a:latin typeface="Times New Roman" panose="02020603050405020304" pitchFamily="18" charset="0"/>
              </a:rPr>
              <a:t>SiO</a:t>
            </a:r>
            <a:r>
              <a:rPr lang="en-US" baseline="-25000" dirty="0" smtClean="0">
                <a:latin typeface="Times New Roman" panose="02020603050405020304" pitchFamily="18" charset="0"/>
              </a:rPr>
              <a:t>8</a:t>
            </a:r>
            <a:r>
              <a:rPr lang="en-US" dirty="0" smtClean="0">
                <a:latin typeface="Times New Roman" panose="02020603050405020304" pitchFamily="18" charset="0"/>
              </a:rPr>
              <a:t>+ 6H</a:t>
            </a:r>
            <a:r>
              <a:rPr lang="en-US" baseline="30000" dirty="0" smtClean="0">
                <a:latin typeface="Times New Roman" panose="02020603050405020304" pitchFamily="18" charset="0"/>
              </a:rPr>
              <a:t>+</a:t>
            </a:r>
            <a:r>
              <a:rPr lang="en-US" dirty="0" smtClean="0">
                <a:latin typeface="Times New Roman" panose="02020603050405020304" pitchFamily="18" charset="0"/>
              </a:rPr>
              <a:t>+ 2H</a:t>
            </a:r>
            <a:r>
              <a:rPr lang="en-US" baseline="-25000" dirty="0" smtClean="0">
                <a:latin typeface="Times New Roman" panose="02020603050405020304" pitchFamily="18" charset="0"/>
              </a:rPr>
              <a:t>2</a:t>
            </a:r>
            <a:r>
              <a:rPr lang="en-US" dirty="0" smtClean="0">
                <a:latin typeface="Times New Roman" panose="02020603050405020304" pitchFamily="18" charset="0"/>
              </a:rPr>
              <a:t>O          3K</a:t>
            </a:r>
            <a:r>
              <a:rPr lang="en-US" baseline="-25000" dirty="0" smtClean="0">
                <a:latin typeface="Times New Roman" panose="02020603050405020304" pitchFamily="18" charset="0"/>
              </a:rPr>
              <a:t>0</a:t>
            </a:r>
            <a:r>
              <a:rPr lang="ru-RU" baseline="-25000" dirty="0" smtClean="0">
                <a:latin typeface="Times New Roman" panose="02020603050405020304" pitchFamily="18" charset="0"/>
              </a:rPr>
              <a:t>,33</a:t>
            </a:r>
            <a:r>
              <a:rPr lang="en-US" dirty="0" smtClean="0">
                <a:latin typeface="Times New Roman" panose="02020603050405020304" pitchFamily="18" charset="0"/>
              </a:rPr>
              <a:t>Al</a:t>
            </a:r>
            <a:r>
              <a:rPr lang="ru-RU" baseline="-25000" dirty="0" smtClean="0">
                <a:latin typeface="Times New Roman" panose="02020603050405020304" pitchFamily="18" charset="0"/>
              </a:rPr>
              <a:t>2,33</a:t>
            </a:r>
            <a:r>
              <a:rPr lang="en-US" dirty="0" smtClean="0">
                <a:latin typeface="Times New Roman" panose="02020603050405020304" pitchFamily="18" charset="0"/>
              </a:rPr>
              <a:t>Si</a:t>
            </a:r>
            <a:r>
              <a:rPr lang="en-US" baseline="-25000" dirty="0" smtClean="0">
                <a:latin typeface="Times New Roman" panose="02020603050405020304" pitchFamily="18" charset="0"/>
              </a:rPr>
              <a:t>3</a:t>
            </a:r>
            <a:r>
              <a:rPr lang="ru-RU" baseline="-25000" dirty="0" smtClean="0">
                <a:latin typeface="Times New Roman" panose="02020603050405020304" pitchFamily="18" charset="0"/>
              </a:rPr>
              <a:t>,67</a:t>
            </a:r>
            <a:r>
              <a:rPr lang="ru-RU" dirty="0" smtClean="0">
                <a:latin typeface="Times New Roman" panose="02020603050405020304" pitchFamily="18" charset="0"/>
              </a:rPr>
              <a:t>О</a:t>
            </a:r>
            <a:r>
              <a:rPr lang="ru-RU" baseline="-25000" dirty="0" smtClean="0">
                <a:latin typeface="Times New Roman" panose="02020603050405020304" pitchFamily="18" charset="0"/>
              </a:rPr>
              <a:t>10</a:t>
            </a:r>
            <a:r>
              <a:rPr lang="en-US" dirty="0" smtClean="0">
                <a:latin typeface="Times New Roman" panose="02020603050405020304" pitchFamily="18" charset="0"/>
              </a:rPr>
              <a:t>OH + 10H</a:t>
            </a:r>
            <a:r>
              <a:rPr lang="en-US" baseline="-25000" dirty="0" smtClean="0">
                <a:latin typeface="Times New Roman" panose="02020603050405020304" pitchFamily="18" charset="0"/>
              </a:rPr>
              <a:t>4</a:t>
            </a:r>
            <a:r>
              <a:rPr lang="en-US" dirty="0" smtClean="0">
                <a:latin typeface="Times New Roman" panose="02020603050405020304" pitchFamily="18" charset="0"/>
              </a:rPr>
              <a:t>SiO</a:t>
            </a:r>
            <a:r>
              <a:rPr lang="en-US" baseline="-25000" dirty="0" smtClean="0">
                <a:latin typeface="Times New Roman" panose="02020603050405020304" pitchFamily="18" charset="0"/>
              </a:rPr>
              <a:t>4</a:t>
            </a:r>
            <a:r>
              <a:rPr lang="en-US" dirty="0" smtClean="0">
                <a:latin typeface="Times New Roman" panose="02020603050405020304" pitchFamily="18" charset="0"/>
              </a:rPr>
              <a:t>+ 6K</a:t>
            </a:r>
            <a:r>
              <a:rPr lang="en-US" baseline="30000" dirty="0" smtClean="0">
                <a:latin typeface="Times New Roman" panose="02020603050405020304" pitchFamily="18" charset="0"/>
              </a:rPr>
              <a:t>+</a:t>
            </a:r>
            <a:r>
              <a:rPr lang="en-US" dirty="0" smtClean="0">
                <a:latin typeface="Times New Roman" panose="02020603050405020304" pitchFamily="18" charset="0"/>
              </a:rPr>
              <a:t>+ Q </a:t>
            </a:r>
            <a:endParaRPr lang="ru-RU" dirty="0">
              <a:latin typeface="Times New Roman" panose="02020603050405020304" pitchFamily="18" charset="0"/>
            </a:endParaRPr>
          </a:p>
        </p:txBody>
      </p:sp>
      <p:sp>
        <p:nvSpPr>
          <p:cNvPr id="30" name="Line 5"/>
          <p:cNvSpPr>
            <a:spLocks noChangeShapeType="1"/>
          </p:cNvSpPr>
          <p:nvPr/>
        </p:nvSpPr>
        <p:spPr bwMode="auto">
          <a:xfrm>
            <a:off x="3043380" y="3717827"/>
            <a:ext cx="442941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652989" y="4026388"/>
            <a:ext cx="24729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en-US" sz="2000" b="1" dirty="0">
                <a:solidFill>
                  <a:srgbClr val="C00000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) Acid dissolution</a:t>
            </a:r>
            <a:endParaRPr lang="ru-RU" sz="2000" b="1" dirty="0">
              <a:solidFill>
                <a:srgbClr val="C00000"/>
              </a:solidFill>
              <a:latin typeface="Palatino Linotype" panose="0204050205050503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242154" y="3137163"/>
            <a:ext cx="2255586" cy="349608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3" name="Прямоугольник 32"/>
          <p:cNvSpPr/>
          <p:nvPr/>
        </p:nvSpPr>
        <p:spPr>
          <a:xfrm>
            <a:off x="8822880" y="4683329"/>
            <a:ext cx="26496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Saline </a:t>
            </a:r>
            <a:r>
              <a:rPr lang="en-US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crust</a:t>
            </a:r>
          </a:p>
          <a:p>
            <a:pPr algn="ctr"/>
            <a:r>
              <a:rPr lang="en-US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composed of Fe and Al-hydrated sulfates</a:t>
            </a:r>
            <a:endParaRPr lang="ru-RU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4" name="Прямая со стрелкой 33"/>
          <p:cNvCxnSpPr/>
          <p:nvPr/>
        </p:nvCxnSpPr>
        <p:spPr>
          <a:xfrm>
            <a:off x="9144594" y="5242413"/>
            <a:ext cx="0" cy="61318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  <a:effectLst>
            <a:glow rad="63500">
              <a:schemeClr val="bg1"/>
            </a:glow>
            <a:outerShdw blurRad="50800" dist="50800" dir="5400000" algn="ctr" rotWithShape="0">
              <a:srgbClr val="000000">
                <a:alpha val="96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60033" y="4458108"/>
            <a:ext cx="7505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</a:rPr>
              <a:t>Al(Si</a:t>
            </a:r>
            <a:r>
              <a:rPr lang="en-US" baseline="-25000" dirty="0">
                <a:latin typeface="Times New Roman" panose="02020603050405020304" pitchFamily="18" charset="0"/>
              </a:rPr>
              <a:t>4</a:t>
            </a:r>
            <a:r>
              <a:rPr lang="en-US" dirty="0">
                <a:latin typeface="Times New Roman" panose="02020603050405020304" pitchFamily="18" charset="0"/>
              </a:rPr>
              <a:t>O</a:t>
            </a:r>
            <a:r>
              <a:rPr lang="en-US" baseline="-25000" dirty="0">
                <a:latin typeface="Times New Roman" panose="02020603050405020304" pitchFamily="18" charset="0"/>
              </a:rPr>
              <a:t>10</a:t>
            </a:r>
            <a:r>
              <a:rPr lang="en-US" dirty="0">
                <a:latin typeface="Times New Roman" panose="02020603050405020304" pitchFamily="18" charset="0"/>
              </a:rPr>
              <a:t>)(</a:t>
            </a:r>
            <a:r>
              <a:rPr lang="en-US" dirty="0" smtClean="0">
                <a:latin typeface="Times New Roman" panose="02020603050405020304" pitchFamily="18" charset="0"/>
              </a:rPr>
              <a:t>OH)</a:t>
            </a:r>
            <a:r>
              <a:rPr lang="en-US" baseline="-25000" dirty="0" smtClean="0">
                <a:latin typeface="Times New Roman" panose="02020603050405020304" pitchFamily="18" charset="0"/>
              </a:rPr>
              <a:t>8</a:t>
            </a:r>
            <a:r>
              <a:rPr lang="en-US" dirty="0" smtClean="0">
                <a:latin typeface="Times New Roman" panose="02020603050405020304" pitchFamily="18" charset="0"/>
              </a:rPr>
              <a:t>+</a:t>
            </a:r>
            <a:r>
              <a:rPr lang="ru-RU" dirty="0" smtClean="0">
                <a:latin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</a:rPr>
              <a:t>6H</a:t>
            </a:r>
            <a:r>
              <a:rPr lang="en-US" baseline="30000" dirty="0" smtClean="0">
                <a:latin typeface="Times New Roman" panose="02020603050405020304" pitchFamily="18" charset="0"/>
              </a:rPr>
              <a:t>+</a:t>
            </a:r>
            <a:r>
              <a:rPr lang="ru-RU" dirty="0" smtClean="0">
                <a:latin typeface="Times New Roman" panose="02020603050405020304" pitchFamily="18" charset="0"/>
              </a:rPr>
              <a:t>      </a:t>
            </a:r>
            <a:r>
              <a:rPr lang="en-US" dirty="0" smtClean="0">
                <a:latin typeface="Times New Roman" panose="02020603050405020304" pitchFamily="18" charset="0"/>
              </a:rPr>
              <a:t>  4Al</a:t>
            </a:r>
            <a:r>
              <a:rPr lang="en-US" baseline="30000" dirty="0" smtClean="0">
                <a:latin typeface="Times New Roman" panose="02020603050405020304" pitchFamily="18" charset="0"/>
              </a:rPr>
              <a:t>3+</a:t>
            </a:r>
            <a:r>
              <a:rPr lang="ru-RU" baseline="30000" dirty="0" smtClean="0">
                <a:latin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</a:rPr>
              <a:t>+</a:t>
            </a:r>
            <a:r>
              <a:rPr lang="ru-RU" dirty="0" smtClean="0">
                <a:latin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</a:rPr>
              <a:t>H</a:t>
            </a:r>
            <a:r>
              <a:rPr lang="en-US" baseline="-25000" dirty="0" smtClean="0">
                <a:latin typeface="Times New Roman" panose="02020603050405020304" pitchFamily="18" charset="0"/>
              </a:rPr>
              <a:t>4</a:t>
            </a:r>
            <a:r>
              <a:rPr lang="en-US" dirty="0" smtClean="0">
                <a:latin typeface="Times New Roman" panose="02020603050405020304" pitchFamily="18" charset="0"/>
              </a:rPr>
              <a:t>SiO</a:t>
            </a:r>
            <a:r>
              <a:rPr lang="en-US" baseline="-25000" dirty="0" smtClean="0">
                <a:latin typeface="Times New Roman" panose="02020603050405020304" pitchFamily="18" charset="0"/>
              </a:rPr>
              <a:t>4</a:t>
            </a:r>
            <a:r>
              <a:rPr lang="en-US" dirty="0" smtClean="0">
                <a:latin typeface="Times New Roman" panose="02020603050405020304" pitchFamily="18" charset="0"/>
              </a:rPr>
              <a:t>+8H</a:t>
            </a:r>
            <a:r>
              <a:rPr lang="en-US" baseline="-25000" dirty="0" smtClean="0">
                <a:latin typeface="Times New Roman" panose="02020603050405020304" pitchFamily="18" charset="0"/>
              </a:rPr>
              <a:t>2</a:t>
            </a:r>
            <a:r>
              <a:rPr lang="en-US" dirty="0" smtClean="0">
                <a:latin typeface="Times New Roman" panose="02020603050405020304" pitchFamily="18" charset="0"/>
              </a:rPr>
              <a:t>O</a:t>
            </a:r>
            <a:endParaRPr lang="ru-RU" dirty="0">
              <a:latin typeface="Times New Roman" panose="02020603050405020304" pitchFamily="18" charset="0"/>
            </a:endParaRPr>
          </a:p>
        </p:txBody>
      </p:sp>
      <p:sp>
        <p:nvSpPr>
          <p:cNvPr id="36" name="Line 5"/>
          <p:cNvSpPr>
            <a:spLocks noChangeShapeType="1"/>
          </p:cNvSpPr>
          <p:nvPr/>
        </p:nvSpPr>
        <p:spPr bwMode="auto">
          <a:xfrm>
            <a:off x="2700539" y="4683329"/>
            <a:ext cx="442941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924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" y="66172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Chemical </a:t>
            </a:r>
            <a:r>
              <a:rPr lang="en-US" sz="2400" b="1" dirty="0" smtClean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properties of </a:t>
            </a:r>
            <a:r>
              <a:rPr lang="en-US" sz="2400" b="1" dirty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waste dumps</a:t>
            </a:r>
            <a:r>
              <a:rPr lang="ru-RU" sz="2400" b="1" dirty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en-US" sz="2400" b="1" dirty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dump tailings and acid mine drainage (AMD)</a:t>
            </a:r>
            <a:r>
              <a:rPr lang="ru-RU" sz="2400" b="1" dirty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9377511"/>
              </p:ext>
            </p:extLst>
          </p:nvPr>
        </p:nvGraphicFramePr>
        <p:xfrm>
          <a:off x="0" y="887203"/>
          <a:ext cx="12191999" cy="3484176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1604207">
                  <a:extLst>
                    <a:ext uri="{9D8B030D-6E8A-4147-A177-3AD203B41FA5}">
                      <a16:colId xmlns:a16="http://schemas.microsoft.com/office/drawing/2014/main" val="1406442283"/>
                    </a:ext>
                  </a:extLst>
                </a:gridCol>
                <a:gridCol w="1604207">
                  <a:extLst>
                    <a:ext uri="{9D8B030D-6E8A-4147-A177-3AD203B41FA5}">
                      <a16:colId xmlns:a16="http://schemas.microsoft.com/office/drawing/2014/main" val="1807458427"/>
                    </a:ext>
                  </a:extLst>
                </a:gridCol>
                <a:gridCol w="1604207">
                  <a:extLst>
                    <a:ext uri="{9D8B030D-6E8A-4147-A177-3AD203B41FA5}">
                      <a16:colId xmlns:a16="http://schemas.microsoft.com/office/drawing/2014/main" val="1889984462"/>
                    </a:ext>
                  </a:extLst>
                </a:gridCol>
                <a:gridCol w="498660">
                  <a:extLst>
                    <a:ext uri="{9D8B030D-6E8A-4147-A177-3AD203B41FA5}">
                      <a16:colId xmlns:a16="http://schemas.microsoft.com/office/drawing/2014/main" val="472667631"/>
                    </a:ext>
                  </a:extLst>
                </a:gridCol>
                <a:gridCol w="859423">
                  <a:extLst>
                    <a:ext uri="{9D8B030D-6E8A-4147-A177-3AD203B41FA5}">
                      <a16:colId xmlns:a16="http://schemas.microsoft.com/office/drawing/2014/main" val="102518951"/>
                    </a:ext>
                  </a:extLst>
                </a:gridCol>
                <a:gridCol w="567130">
                  <a:extLst>
                    <a:ext uri="{9D8B030D-6E8A-4147-A177-3AD203B41FA5}">
                      <a16:colId xmlns:a16="http://schemas.microsoft.com/office/drawing/2014/main" val="3489599346"/>
                    </a:ext>
                  </a:extLst>
                </a:gridCol>
                <a:gridCol w="422339">
                  <a:extLst>
                    <a:ext uri="{9D8B030D-6E8A-4147-A177-3AD203B41FA5}">
                      <a16:colId xmlns:a16="http://schemas.microsoft.com/office/drawing/2014/main" val="2016824346"/>
                    </a:ext>
                  </a:extLst>
                </a:gridCol>
                <a:gridCol w="697855">
                  <a:extLst>
                    <a:ext uri="{9D8B030D-6E8A-4147-A177-3AD203B41FA5}">
                      <a16:colId xmlns:a16="http://schemas.microsoft.com/office/drawing/2014/main" val="2403331703"/>
                    </a:ext>
                  </a:extLst>
                </a:gridCol>
                <a:gridCol w="477726">
                  <a:extLst>
                    <a:ext uri="{9D8B030D-6E8A-4147-A177-3AD203B41FA5}">
                      <a16:colId xmlns:a16="http://schemas.microsoft.com/office/drawing/2014/main" val="682631986"/>
                    </a:ext>
                  </a:extLst>
                </a:gridCol>
                <a:gridCol w="411525">
                  <a:extLst>
                    <a:ext uri="{9D8B030D-6E8A-4147-A177-3AD203B41FA5}">
                      <a16:colId xmlns:a16="http://schemas.microsoft.com/office/drawing/2014/main" val="2360763956"/>
                    </a:ext>
                  </a:extLst>
                </a:gridCol>
                <a:gridCol w="608484">
                  <a:extLst>
                    <a:ext uri="{9D8B030D-6E8A-4147-A177-3AD203B41FA5}">
                      <a16:colId xmlns:a16="http://schemas.microsoft.com/office/drawing/2014/main" val="1136963914"/>
                    </a:ext>
                  </a:extLst>
                </a:gridCol>
                <a:gridCol w="477039">
                  <a:extLst>
                    <a:ext uri="{9D8B030D-6E8A-4147-A177-3AD203B41FA5}">
                      <a16:colId xmlns:a16="http://schemas.microsoft.com/office/drawing/2014/main" val="3224730930"/>
                    </a:ext>
                  </a:extLst>
                </a:gridCol>
                <a:gridCol w="589800">
                  <a:extLst>
                    <a:ext uri="{9D8B030D-6E8A-4147-A177-3AD203B41FA5}">
                      <a16:colId xmlns:a16="http://schemas.microsoft.com/office/drawing/2014/main" val="1571225252"/>
                    </a:ext>
                  </a:extLst>
                </a:gridCol>
                <a:gridCol w="640650">
                  <a:extLst>
                    <a:ext uri="{9D8B030D-6E8A-4147-A177-3AD203B41FA5}">
                      <a16:colId xmlns:a16="http://schemas.microsoft.com/office/drawing/2014/main" val="523955477"/>
                    </a:ext>
                  </a:extLst>
                </a:gridCol>
                <a:gridCol w="538947">
                  <a:extLst>
                    <a:ext uri="{9D8B030D-6E8A-4147-A177-3AD203B41FA5}">
                      <a16:colId xmlns:a16="http://schemas.microsoft.com/office/drawing/2014/main" val="590013130"/>
                    </a:ext>
                  </a:extLst>
                </a:gridCol>
                <a:gridCol w="589800">
                  <a:extLst>
                    <a:ext uri="{9D8B030D-6E8A-4147-A177-3AD203B41FA5}">
                      <a16:colId xmlns:a16="http://schemas.microsoft.com/office/drawing/2014/main" val="775263613"/>
                    </a:ext>
                  </a:extLst>
                </a:gridCol>
              </a:tblGrid>
              <a:tr h="488154">
                <a:tc rowSpan="2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802" marR="8802" marT="8802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Site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802" marR="8802" marT="8802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</a:t>
                      </a:r>
                      <a:r>
                        <a:rPr lang="en-US" sz="1400" b="1" u="none" strike="noStrike" dirty="0" err="1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oal</a:t>
                      </a:r>
                      <a:r>
                        <a:rPr lang="en-US" sz="1400" b="1" u="none" strike="noStrike" baseline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deposit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802" marR="8802" marT="8802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рН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802" marR="8802" marT="8802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TDS, </a:t>
                      </a:r>
                      <a:r>
                        <a:rPr lang="el-G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μ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S/cm</a:t>
                      </a:r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802" marR="8802" marT="8802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Composition of readily soluble salts </a:t>
                      </a:r>
                    </a:p>
                    <a:p>
                      <a:pPr algn="ctr" fontAlgn="ctr"/>
                      <a:r>
                        <a:rPr lang="en-US" sz="1400" b="1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 (</a:t>
                      </a:r>
                      <a:r>
                        <a:rPr lang="en-US" sz="1400" b="1" u="none" strike="noStrike" dirty="0" err="1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mmol</a:t>
                      </a:r>
                      <a:r>
                        <a:rPr lang="en-US" sz="1400" b="1" u="none" strike="noStrike" baseline="-25000" dirty="0" err="1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r>
                        <a:rPr lang="en-US" sz="1400" b="1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/dm</a:t>
                      </a:r>
                      <a:r>
                        <a:rPr lang="en-US" sz="1400" b="1" u="none" strike="noStrike" baseline="300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r>
                        <a:rPr lang="en-US" sz="1400" b="1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</a:p>
                  </a:txBody>
                  <a:tcPr marL="8802" marR="8802" marT="8802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kern="1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r>
                        <a:rPr lang="en-US" sz="1400" b="1" u="none" strike="noStrike" kern="1200" dirty="0" err="1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Titratable</a:t>
                      </a:r>
                      <a:r>
                        <a:rPr lang="en-US" sz="1400" b="1" u="none" strike="noStrike" kern="1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acidity</a:t>
                      </a:r>
                      <a:r>
                        <a:rPr lang="en-US" sz="1400" b="1" u="none" strike="noStrike" kern="1200" baseline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</a:t>
                      </a:r>
                      <a:r>
                        <a:rPr lang="en-US" sz="1400" b="1" u="none" strike="noStrike" dirty="0" err="1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mmol</a:t>
                      </a:r>
                      <a:r>
                        <a:rPr lang="en-US" sz="1400" b="1" u="none" strike="noStrike" baseline="-25000" dirty="0" err="1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r>
                        <a:rPr lang="ru-RU" sz="1400" b="1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</a:t>
                      </a:r>
                      <a:r>
                        <a:rPr lang="en-US" sz="1400" b="1" u="none" strike="noStrike" dirty="0" err="1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dm</a:t>
                      </a:r>
                      <a:r>
                        <a:rPr lang="ru-RU" sz="1400" b="1" u="none" strike="noStrike" baseline="300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r>
                        <a:rPr lang="ru-RU" sz="1400" b="1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802" marR="8802" marT="8802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Fe</a:t>
                      </a:r>
                      <a:r>
                        <a:rPr lang="ru-RU" sz="14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r>
                        <a:rPr lang="en-US" sz="1400" b="1" u="none" strike="noStrike" dirty="0" err="1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mmol</a:t>
                      </a:r>
                      <a:r>
                        <a:rPr lang="en-US" sz="1400" b="1" u="none" strike="noStrike" baseline="-25000" dirty="0" err="1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r>
                        <a:rPr lang="ru-RU" sz="1400" b="1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</a:t>
                      </a:r>
                      <a:r>
                        <a:rPr lang="en-US" sz="1400" b="1" u="none" strike="noStrike" dirty="0" err="1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dm</a:t>
                      </a:r>
                      <a:r>
                        <a:rPr lang="ru-RU" sz="1400" b="1" u="none" strike="noStrike" baseline="300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lang="ru-RU" sz="1400" b="1" i="0" u="none" strike="noStrike" baseline="3000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802" marR="8802" marT="8802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2316077"/>
                  </a:ext>
                </a:extLst>
              </a:tr>
              <a:tr h="629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HCO</a:t>
                      </a:r>
                      <a:r>
                        <a:rPr lang="en-US" sz="1400" b="1" u="none" strike="noStrike" baseline="-25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r>
                        <a:rPr lang="en-US" sz="1400" b="1" u="none" strike="noStrike" baseline="30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802" marR="8802" marT="8802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Cl</a:t>
                      </a:r>
                      <a:r>
                        <a:rPr lang="en-US" sz="1400" b="1" u="none" strike="noStrike" baseline="30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802" marR="8802" marT="8802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SO</a:t>
                      </a:r>
                      <a:r>
                        <a:rPr lang="en-US" sz="1400" b="1" u="none" strike="noStrike" baseline="-25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r>
                        <a:rPr lang="en-US" sz="1400" b="1" u="none" strike="noStrike" baseline="30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2-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802" marR="8802" marT="8802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Ca</a:t>
                      </a:r>
                      <a:r>
                        <a:rPr lang="en-US" sz="1400" b="1" u="none" strike="noStrike" baseline="30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2+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802" marR="8802" marT="8802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Mg</a:t>
                      </a:r>
                      <a:r>
                        <a:rPr lang="en-US" sz="1400" b="1" u="none" strike="noStrike" baseline="30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2+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802" marR="8802" marT="8802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</a:t>
                      </a:r>
                      <a:r>
                        <a:rPr lang="en-US" sz="1400" b="1" u="none" strike="noStrike" baseline="30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+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802" marR="8802" marT="8802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Na</a:t>
                      </a:r>
                      <a:r>
                        <a:rPr lang="en-US" sz="1400" b="1" u="none" strike="noStrike" baseline="30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+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802" marR="8802" marT="8802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r>
                        <a:rPr lang="en-US" sz="1400" b="1" u="none" strike="noStrike" baseline="30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+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802" marR="8802" marT="8802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Al</a:t>
                      </a:r>
                      <a:r>
                        <a:rPr lang="en-US" sz="1400" b="1" u="none" strike="noStrike" baseline="30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3+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802" marR="8802" marT="8802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Fe</a:t>
                      </a:r>
                      <a:r>
                        <a:rPr lang="en-US" sz="1400" b="1" u="none" strike="noStrike" baseline="300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2+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802" marR="8802" marT="8802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Fe</a:t>
                      </a:r>
                      <a:r>
                        <a:rPr lang="en-US" sz="1400" b="1" u="none" strike="noStrike" baseline="300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3+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802" marR="8802" marT="8802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3104578"/>
                  </a:ext>
                </a:extLst>
              </a:tr>
              <a:tr h="12340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Waste</a:t>
                      </a:r>
                      <a:r>
                        <a:rPr lang="en-US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dumps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802" marR="8802" marT="8802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9F8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«</a:t>
                      </a:r>
                      <a:r>
                        <a:rPr lang="en-US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Tula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»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802" marR="8802" marT="8802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9F8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baseline="0" dirty="0" err="1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Skuratovskoe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802" marR="8802" marT="8802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9F8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.3</a:t>
                      </a:r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802" marR="8802" marT="8802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9F8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21400</a:t>
                      </a:r>
                    </a:p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802" marR="8802" marT="8802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9F8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ND</a:t>
                      </a:r>
                      <a:r>
                        <a:rPr lang="en-US" sz="1400" b="1" i="0" u="none" strike="noStrike" baseline="300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ru-RU" sz="1400" b="1" i="0" u="none" strike="noStrike" baseline="300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802" marR="8802" marT="8802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9F8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ND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802" marR="8802" marT="8802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9F8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802" marR="8802" marT="8802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9F8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360</a:t>
                      </a:r>
                    </a:p>
                  </a:txBody>
                  <a:tcPr marL="8802" marR="8802" marT="8802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9F8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9.8</a:t>
                      </a:r>
                    </a:p>
                  </a:txBody>
                  <a:tcPr marL="8802" marR="8802" marT="8802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9F8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0.04</a:t>
                      </a:r>
                    </a:p>
                  </a:txBody>
                  <a:tcPr marL="8802" marR="8802" marT="8802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9F8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10.8</a:t>
                      </a:r>
                    </a:p>
                  </a:txBody>
                  <a:tcPr marL="8802" marR="8802" marT="8802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9F8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591.8</a:t>
                      </a:r>
                    </a:p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802" marR="8802" marT="8802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9F8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34.2</a:t>
                      </a:r>
                    </a:p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802" marR="8802" marT="8802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9F8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47.7</a:t>
                      </a:r>
                    </a:p>
                    <a:p>
                      <a:pPr algn="ctr" fontAlgn="ctr"/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802" marR="8802" marT="8802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9F8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61.3</a:t>
                      </a:r>
                    </a:p>
                    <a:p>
                      <a:pPr algn="ctr" fontAlgn="ctr"/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802" marR="8802" marT="8802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9F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7638410"/>
                  </a:ext>
                </a:extLst>
              </a:tr>
              <a:tr h="123402">
                <a:tc v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802" marR="8802" marT="8802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9F8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«</a:t>
                      </a:r>
                      <a:r>
                        <a:rPr lang="en-US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Uzlovaya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»</a:t>
                      </a:r>
                    </a:p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802" marR="8802" marT="8802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9F8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 err="1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Dedilovo-Uzlovskoe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802" marR="8802" marT="8802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9F8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802" marR="8802" marT="8802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9F8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9800</a:t>
                      </a:r>
                    </a:p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802" marR="8802" marT="8802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9F8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«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802" marR="8802" marT="8802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9F8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802" marR="8802" marT="8802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9F8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104.2</a:t>
                      </a:r>
                    </a:p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802" marR="8802" marT="8802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9F8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802" marR="8802" marT="8802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9F8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5.9</a:t>
                      </a:r>
                    </a:p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802" marR="8802" marT="8802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9F8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0.1</a:t>
                      </a:r>
                    </a:p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802" marR="8802" marT="8802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9F8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8.7</a:t>
                      </a:r>
                    </a:p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802" marR="8802" marT="8802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9F8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147.3</a:t>
                      </a:r>
                    </a:p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802" marR="8802" marT="8802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9F8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39.1</a:t>
                      </a:r>
                    </a:p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802" marR="8802" marT="8802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9F8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3.8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802" marR="8802" marT="8802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9F8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103.8</a:t>
                      </a:r>
                    </a:p>
                    <a:p>
                      <a:pPr algn="ctr" fontAlgn="ctr"/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802" marR="8802" marT="8802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9F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1278746"/>
                  </a:ext>
                </a:extLst>
              </a:tr>
              <a:tr h="12340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Dump</a:t>
                      </a:r>
                      <a:r>
                        <a:rPr lang="en-US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tailings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802" marR="8802" marT="8802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9F8E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«</a:t>
                      </a:r>
                      <a:r>
                        <a:rPr lang="en-US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Tula</a:t>
                      </a:r>
                      <a:r>
                        <a:rPr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»</a:t>
                      </a:r>
                      <a:endParaRPr lang="ru-RU" sz="1400" b="1" u="none" strike="noStrike" kern="1200" dirty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802" marR="8802" marT="8802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9F8E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Skuratovskoe</a:t>
                      </a:r>
                      <a:endParaRPr lang="ru-RU" sz="1400" b="1" u="none" strike="noStrike" kern="1200" dirty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802" marR="8802" marT="8802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9F8E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3.8-4.4</a:t>
                      </a:r>
                      <a:endParaRPr lang="ru-RU" sz="1400" b="1" u="none" strike="noStrike" kern="1200" dirty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802" marR="8802" marT="8802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9F8E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481-3360</a:t>
                      </a:r>
                      <a:endParaRPr lang="ru-RU" sz="1400" b="1" u="none" strike="noStrike" kern="1200" dirty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802" marR="8802" marT="8802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9F8E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ND</a:t>
                      </a:r>
                    </a:p>
                  </a:txBody>
                  <a:tcPr marL="8802" marR="8802" marT="8802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9F8E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r>
                        <a:rPr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.1-2.8</a:t>
                      </a:r>
                      <a:endParaRPr lang="ru-RU" sz="1400" b="1" u="none" strike="noStrike" kern="1200" dirty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802" marR="8802" marT="8802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9F8E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2.0-30.1</a:t>
                      </a:r>
                      <a:endParaRPr lang="ru-RU" sz="1400" b="1" u="none" strike="noStrike" kern="1200" dirty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802" marR="8802" marT="8802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9F8E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1.4-33.2</a:t>
                      </a:r>
                    </a:p>
                  </a:txBody>
                  <a:tcPr marL="8802" marR="8802" marT="8802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9F8E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0.2-6.1</a:t>
                      </a:r>
                    </a:p>
                  </a:txBody>
                  <a:tcPr marL="8802" marR="8802" marT="8802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9F8E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0.1-0.5</a:t>
                      </a:r>
                    </a:p>
                  </a:txBody>
                  <a:tcPr marL="8802" marR="8802" marT="8802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9F8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strike="noStrike" kern="1200" noProof="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0.1-1.4</a:t>
                      </a:r>
                    </a:p>
                  </a:txBody>
                  <a:tcPr marL="8802" marR="8802" marT="8802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9F8E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0,4-3,6</a:t>
                      </a:r>
                      <a:endParaRPr lang="ru-RU" sz="1400" b="1" u="none" strike="noStrike" kern="1200" dirty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802" marR="8802" marT="8802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9F8E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0,1-6,6</a:t>
                      </a:r>
                      <a:endParaRPr lang="ru-RU" sz="1400" b="1" u="none" strike="noStrike" kern="1200" dirty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802" marR="8802" marT="8802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9F8E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0,1-0,6</a:t>
                      </a:r>
                      <a:endParaRPr lang="ru-RU" sz="1400" b="1" u="none" strike="noStrike" kern="1200" dirty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802" marR="8802" marT="8802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9F8E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0,3-1,6</a:t>
                      </a:r>
                      <a:endParaRPr lang="ru-RU" sz="1400" b="1" u="none" strike="noStrike" kern="1200" dirty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802" marR="8802" marT="8802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9F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6840881"/>
                  </a:ext>
                </a:extLst>
              </a:tr>
              <a:tr h="123402">
                <a:tc v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802" marR="8802" marT="8802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9F8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«</a:t>
                      </a:r>
                      <a:r>
                        <a:rPr lang="en-US" sz="1400" b="1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Uzlovaya</a:t>
                      </a:r>
                      <a:r>
                        <a:rPr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»</a:t>
                      </a:r>
                    </a:p>
                  </a:txBody>
                  <a:tcPr marL="8802" marR="8802" marT="8802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9F8E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Dedilovo-Uzlovskoe</a:t>
                      </a:r>
                      <a:endParaRPr lang="ru-RU" sz="1400" b="1" u="none" strike="noStrike" kern="1200" dirty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802" marR="8802" marT="8802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9F8E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3.7-4.4</a:t>
                      </a:r>
                      <a:endParaRPr lang="ru-RU" sz="1400" b="1" u="none" strike="noStrike" kern="1200" dirty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328" marR="8328" marT="8328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9F8E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333-2400</a:t>
                      </a:r>
                    </a:p>
                  </a:txBody>
                  <a:tcPr marL="8328" marR="8328" marT="8328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9F8E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ND</a:t>
                      </a:r>
                    </a:p>
                  </a:txBody>
                  <a:tcPr marL="8802" marR="8802" marT="8802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9F8E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0.1-1.7</a:t>
                      </a:r>
                      <a:endParaRPr lang="ru-RU" sz="1400" b="1" u="none" strike="noStrike" kern="1200" dirty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328" marR="8328" marT="8328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9F8E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0.8-26</a:t>
                      </a:r>
                      <a:endParaRPr lang="ru-RU" sz="1400" b="1" u="none" strike="noStrike" kern="1200" dirty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328" marR="8328" marT="8328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9F8E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1.9-40,3</a:t>
                      </a:r>
                      <a:endParaRPr lang="ru-RU" sz="1400" b="1" u="none" strike="noStrike" kern="1200" dirty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328" marR="8328" marT="8328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9F8E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0.2-2.4</a:t>
                      </a:r>
                      <a:endParaRPr lang="ru-RU" sz="1400" b="1" u="none" strike="noStrike" kern="1200" dirty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328" marR="8328" marT="8328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9F8E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0.1-0.3</a:t>
                      </a:r>
                      <a:endParaRPr lang="ru-RU" sz="1400" b="1" u="none" strike="noStrike" kern="1200" dirty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328" marR="8328" marT="8328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9F8E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0.1-0.5</a:t>
                      </a:r>
                      <a:endParaRPr lang="ru-RU" sz="1400" b="1" u="none" strike="noStrike" kern="1200" dirty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328" marR="8328" marT="8328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9F8E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0,4-4,3</a:t>
                      </a:r>
                    </a:p>
                  </a:txBody>
                  <a:tcPr marL="8328" marR="8328" marT="8328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9F8E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0,1-11,5</a:t>
                      </a:r>
                    </a:p>
                  </a:txBody>
                  <a:tcPr marL="8328" marR="8328" marT="8328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9F8E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0,1-1,3</a:t>
                      </a:r>
                      <a:endParaRPr lang="ru-RU" sz="1400" b="1" u="none" strike="noStrike" kern="1200" dirty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802" marR="8802" marT="8802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9F8E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0,1-2,6</a:t>
                      </a:r>
                      <a:endParaRPr lang="ru-RU" sz="1400" b="1" u="none" strike="noStrike" kern="1200" dirty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802" marR="8802" marT="8802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9F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2085335"/>
                  </a:ext>
                </a:extLst>
              </a:tr>
              <a:tr h="12340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AMD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802" marR="8802" marT="8802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9F8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«</a:t>
                      </a:r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Tula</a:t>
                      </a:r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»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802" marR="8802" marT="8802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9F8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Skuratovskoe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802" marR="8802" marT="8802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9F8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5.3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802" marR="8802" marT="8802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9F8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998</a:t>
                      </a:r>
                    </a:p>
                  </a:txBody>
                  <a:tcPr marL="8802" marR="8802" marT="8802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9F8E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</a:t>
                      </a:r>
                      <a:r>
                        <a:rPr lang="en-US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ru-RU" sz="1400" b="1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802" marR="8802" marT="8802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9F8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0.2</a:t>
                      </a:r>
                    </a:p>
                  </a:txBody>
                  <a:tcPr marL="8802" marR="8802" marT="8802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9F8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9.3</a:t>
                      </a:r>
                    </a:p>
                  </a:txBody>
                  <a:tcPr marL="8802" marR="8802" marT="8802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9F8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10.7</a:t>
                      </a:r>
                    </a:p>
                  </a:txBody>
                  <a:tcPr marL="8802" marR="8802" marT="8802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9F8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1.2</a:t>
                      </a:r>
                    </a:p>
                  </a:txBody>
                  <a:tcPr marL="8802" marR="8802" marT="8802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9F8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0.1</a:t>
                      </a:r>
                    </a:p>
                  </a:txBody>
                  <a:tcPr marL="8802" marR="8802" marT="8802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9F8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0.5</a:t>
                      </a:r>
                    </a:p>
                  </a:txBody>
                  <a:tcPr marL="8802" marR="8802" marT="8802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9F8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0.2</a:t>
                      </a:r>
                    </a:p>
                  </a:txBody>
                  <a:tcPr marL="8802" marR="8802" marT="8802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9F8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ND</a:t>
                      </a:r>
                    </a:p>
                  </a:txBody>
                  <a:tcPr marL="8802" marR="8802" marT="8802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9F8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ND</a:t>
                      </a:r>
                    </a:p>
                  </a:txBody>
                  <a:tcPr marL="8802" marR="8802" marT="8802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9F8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ND</a:t>
                      </a:r>
                    </a:p>
                  </a:txBody>
                  <a:tcPr marL="8802" marR="8802" marT="8802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9F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1761800"/>
                  </a:ext>
                </a:extLst>
              </a:tr>
              <a:tr h="123402">
                <a:tc v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802" marR="8802" marT="8802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9F8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«</a:t>
                      </a:r>
                      <a:r>
                        <a:rPr lang="en-US" sz="14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Uzlovaya</a:t>
                      </a:r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»</a:t>
                      </a:r>
                    </a:p>
                  </a:txBody>
                  <a:tcPr marL="8802" marR="8802" marT="8802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9F8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Dedilovo-Uzlovskoe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802" marR="8802" marT="8802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9F8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802" marR="8802" marT="8802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9F8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1584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802" marR="8802" marT="8802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9F8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</a:t>
                      </a:r>
                      <a:r>
                        <a:rPr lang="en-US" sz="1400" b="1" i="0" u="none" strike="noStrike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ru-RU" sz="1400" b="1" i="0" u="none" strike="noStrike" dirty="0" smtClean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802" marR="8802" marT="8802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9F8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0.03</a:t>
                      </a:r>
                      <a:endParaRPr lang="ru-RU" sz="1400" b="1" i="0" u="none" strike="noStrike" dirty="0" smtClean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802" marR="8802" marT="8802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9F8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15.2</a:t>
                      </a:r>
                    </a:p>
                  </a:txBody>
                  <a:tcPr marL="8802" marR="8802" marT="8802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9F8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25.3</a:t>
                      </a:r>
                    </a:p>
                  </a:txBody>
                  <a:tcPr marL="8802" marR="8802" marT="8802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9F8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1.5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802" marR="8802" marT="8802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9F8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0.03</a:t>
                      </a:r>
                    </a:p>
                  </a:txBody>
                  <a:tcPr marL="8802" marR="8802" marT="8802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9F8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0.1</a:t>
                      </a:r>
                    </a:p>
                  </a:txBody>
                  <a:tcPr marL="8802" marR="8802" marT="8802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9F8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2.6</a:t>
                      </a:r>
                    </a:p>
                  </a:txBody>
                  <a:tcPr marL="8802" marR="8802" marT="8802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9F8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ND</a:t>
                      </a:r>
                    </a:p>
                  </a:txBody>
                  <a:tcPr marL="8802" marR="8802" marT="8802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9F8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29.2</a:t>
                      </a:r>
                    </a:p>
                  </a:txBody>
                  <a:tcPr marL="8802" marR="8802" marT="8802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9F8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6.5</a:t>
                      </a:r>
                    </a:p>
                  </a:txBody>
                  <a:tcPr marL="8802" marR="8802" marT="8802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9F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2494175"/>
                  </a:ext>
                </a:extLst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-95622" y="4730745"/>
            <a:ext cx="29063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n-US" sz="1400" b="1" dirty="0" smtClean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*ND</a:t>
            </a:r>
            <a:r>
              <a:rPr lang="en-US" sz="1400" b="1" baseline="30000" dirty="0" smtClean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–</a:t>
            </a:r>
            <a:r>
              <a:rPr lang="en-US" sz="1400" b="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not </a:t>
            </a:r>
            <a:r>
              <a:rPr lang="en-US" sz="1400" b="1" dirty="0" smtClean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detected</a:t>
            </a:r>
            <a:endParaRPr lang="ru-RU" sz="1400" b="1" baseline="300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124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С</a:t>
            </a:r>
            <a:r>
              <a:rPr lang="en-US" sz="2400" b="1" dirty="0" err="1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omposition</a:t>
            </a:r>
            <a:r>
              <a:rPr lang="en-US" sz="2400" b="1" dirty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of soil liquid phase</a:t>
            </a:r>
            <a:r>
              <a:rPr lang="ru-RU" sz="2400" b="1" dirty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b="1" dirty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cmol</a:t>
            </a:r>
            <a:r>
              <a:rPr lang="ru-RU" sz="2400" b="1" baseline="-25000" dirty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с</a:t>
            </a:r>
            <a:r>
              <a:rPr lang="ru-RU" sz="2400" b="1" dirty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L</a:t>
            </a:r>
            <a:r>
              <a:rPr lang="en-US" sz="2400" b="1" baseline="30000" dirty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-1</a:t>
            </a:r>
            <a:endParaRPr lang="ru-RU" sz="2400" b="1" baseline="30000" dirty="0">
              <a:solidFill>
                <a:schemeClr val="accent5"/>
              </a:solidFill>
              <a:latin typeface="Palatino Linotype" panose="0204050205050503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507189" y="3538688"/>
            <a:ext cx="30893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Greyzemic </a:t>
            </a:r>
            <a:r>
              <a:rPr lang="en-US" sz="1600" dirty="0" err="1" smtClean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Phaeozems</a:t>
            </a:r>
            <a:r>
              <a:rPr lang="ru-RU" sz="1600" dirty="0" smtClean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1600" dirty="0" smtClean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natural)</a:t>
            </a:r>
            <a:endParaRPr lang="ru-RU" sz="1600" dirty="0">
              <a:solidFill>
                <a:schemeClr val="accent5"/>
              </a:solidFill>
              <a:latin typeface="Palatino Linotype" panose="0204050205050503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2580" y="447377"/>
            <a:ext cx="355738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Greyzemic </a:t>
            </a:r>
            <a:r>
              <a:rPr lang="en-US" sz="1600" dirty="0" err="1" smtClean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Phaeozems</a:t>
            </a:r>
            <a:r>
              <a:rPr lang="en-US" sz="1600" dirty="0" smtClean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(transformed)</a:t>
            </a:r>
            <a:endParaRPr lang="ru-RU" sz="1600" dirty="0">
              <a:solidFill>
                <a:schemeClr val="accent5"/>
              </a:solidFill>
              <a:latin typeface="Palatino Linotype" panose="0204050205050503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87" y="6510312"/>
            <a:ext cx="4971189" cy="34261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455" y="3858725"/>
            <a:ext cx="3779428" cy="28953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244" y="5167221"/>
            <a:ext cx="1739388" cy="1115834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8929298" y="4530814"/>
            <a:ext cx="16222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HCO</a:t>
            </a:r>
            <a:r>
              <a:rPr lang="en-US" sz="1400" b="1" baseline="-25000" dirty="0"/>
              <a:t>3</a:t>
            </a:r>
            <a:r>
              <a:rPr lang="en-US" sz="1400" b="1" dirty="0"/>
              <a:t>-Ca</a:t>
            </a:r>
          </a:p>
          <a:p>
            <a:r>
              <a:rPr lang="ru-RU" sz="1400" b="1" dirty="0"/>
              <a:t> </a:t>
            </a:r>
            <a:r>
              <a:rPr lang="en-US" sz="1400" b="1" dirty="0"/>
              <a:t>salt composition</a:t>
            </a:r>
            <a:endParaRPr lang="ru-RU" sz="1400" b="1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9" y="740123"/>
            <a:ext cx="4468735" cy="2732807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464711" y="3351342"/>
            <a:ext cx="3384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/>
              <a:t>Mine tailing in the vicinity of the spoil heap</a:t>
            </a:r>
            <a:endParaRPr lang="ru-RU" sz="14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394520" y="1431273"/>
            <a:ext cx="13252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/>
              <a:t>SO</a:t>
            </a:r>
            <a:r>
              <a:rPr lang="en-US" sz="1400" b="1" baseline="-25000" dirty="0" smtClean="0"/>
              <a:t>4</a:t>
            </a:r>
            <a:r>
              <a:rPr lang="en-US" sz="1400" b="1" dirty="0" smtClean="0"/>
              <a:t>-Al-Ca salt</a:t>
            </a:r>
          </a:p>
          <a:p>
            <a:r>
              <a:rPr lang="en-US" sz="1400" b="1" dirty="0" smtClean="0"/>
              <a:t> composition</a:t>
            </a:r>
            <a:endParaRPr lang="ru-RU" sz="1400" b="1" dirty="0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750" y="742518"/>
            <a:ext cx="4509310" cy="2742269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5990589" y="3394058"/>
            <a:ext cx="25762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/>
              <a:t>Middle part of the dump tailing </a:t>
            </a:r>
            <a:endParaRPr lang="ru-RU" sz="1400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5450148" y="2540603"/>
            <a:ext cx="13252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/>
              <a:t>SO</a:t>
            </a:r>
            <a:r>
              <a:rPr lang="en-US" sz="1400" b="1" baseline="-25000" dirty="0" smtClean="0"/>
              <a:t>4</a:t>
            </a:r>
            <a:r>
              <a:rPr lang="en-US" sz="1400" b="1" dirty="0" smtClean="0"/>
              <a:t>-Ca salt</a:t>
            </a:r>
          </a:p>
          <a:p>
            <a:r>
              <a:rPr lang="en-US" sz="1400" b="1" dirty="0" smtClean="0"/>
              <a:t> composition</a:t>
            </a:r>
            <a:endParaRPr lang="ru-RU" sz="1400" b="1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1169487" y="5884452"/>
            <a:ext cx="222503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/>
              <a:t>Far part of the dump tailing</a:t>
            </a:r>
            <a:endParaRPr lang="ru-RU" sz="1400" b="1" dirty="0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383" y="3707965"/>
            <a:ext cx="3592705" cy="2437653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36162"/>
            <a:ext cx="4550345" cy="2340000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5872417" y="6061018"/>
            <a:ext cx="144462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/>
              <a:t>Mine subsidence</a:t>
            </a:r>
            <a:endParaRPr lang="ru-RU" sz="1400" b="1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643454" y="4633263"/>
            <a:ext cx="13252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/>
              <a:t>SO</a:t>
            </a:r>
            <a:r>
              <a:rPr lang="en-US" sz="1400" b="1" baseline="-25000" dirty="0" smtClean="0"/>
              <a:t>4</a:t>
            </a:r>
            <a:r>
              <a:rPr lang="en-US" sz="1400" b="1" dirty="0" smtClean="0"/>
              <a:t>-Ca salt</a:t>
            </a:r>
          </a:p>
          <a:p>
            <a:r>
              <a:rPr lang="en-US" sz="1400" b="1" dirty="0" smtClean="0"/>
              <a:t> composition</a:t>
            </a:r>
            <a:endParaRPr lang="ru-RU" sz="1400" b="1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5327974" y="5202293"/>
            <a:ext cx="13252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/>
              <a:t>SO</a:t>
            </a:r>
            <a:r>
              <a:rPr lang="en-US" sz="1400" b="1" baseline="-25000" dirty="0" smtClean="0"/>
              <a:t>4</a:t>
            </a:r>
            <a:r>
              <a:rPr lang="en-US" sz="1400" b="1" dirty="0" smtClean="0"/>
              <a:t>-Ca salt</a:t>
            </a:r>
          </a:p>
          <a:p>
            <a:r>
              <a:rPr lang="en-US" sz="1400" b="1" dirty="0" smtClean="0"/>
              <a:t> composition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291783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С</a:t>
            </a:r>
            <a:r>
              <a:rPr lang="en-US" sz="2400" b="1" dirty="0" err="1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omposition</a:t>
            </a:r>
            <a:r>
              <a:rPr lang="en-US" sz="2400" b="1" dirty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of soil liquid phase</a:t>
            </a:r>
            <a:r>
              <a:rPr lang="ru-RU" sz="2400" b="1" dirty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b="1" dirty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cmol</a:t>
            </a:r>
            <a:r>
              <a:rPr lang="ru-RU" sz="2400" b="1" baseline="-25000" dirty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с</a:t>
            </a:r>
            <a:r>
              <a:rPr lang="ru-RU" sz="2400" b="1" dirty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L</a:t>
            </a:r>
            <a:r>
              <a:rPr lang="en-US" sz="2400" b="1" baseline="30000" dirty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-1</a:t>
            </a:r>
            <a:endParaRPr lang="ru-RU" sz="2400" b="1" baseline="30000" dirty="0">
              <a:solidFill>
                <a:schemeClr val="accent5"/>
              </a:solidFill>
              <a:latin typeface="Palatino Linotype" panose="0204050205050503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87" y="6510312"/>
            <a:ext cx="4971189" cy="34261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30805" y="447542"/>
            <a:ext cx="31822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Haplic </a:t>
            </a:r>
            <a:r>
              <a:rPr lang="en-US" sz="1600" dirty="0" err="1" smtClean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Phaeozems</a:t>
            </a:r>
            <a:r>
              <a:rPr lang="en-US" sz="1600" dirty="0" smtClean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(transformed)</a:t>
            </a:r>
            <a:endParaRPr lang="ru-RU" sz="1600" dirty="0">
              <a:solidFill>
                <a:schemeClr val="accent5"/>
              </a:solidFill>
              <a:latin typeface="Palatino Linotype" panose="0204050205050503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131" y="3655265"/>
            <a:ext cx="3836454" cy="278045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651447" y="4260663"/>
            <a:ext cx="16965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HCO</a:t>
            </a:r>
            <a:r>
              <a:rPr lang="en-US" sz="1400" b="1" baseline="-25000" dirty="0"/>
              <a:t>3</a:t>
            </a:r>
            <a:r>
              <a:rPr lang="en-US" sz="1400" b="1" dirty="0"/>
              <a:t>-Cl-Ca</a:t>
            </a:r>
          </a:p>
          <a:p>
            <a:r>
              <a:rPr lang="ru-RU" sz="1400" b="1" dirty="0"/>
              <a:t> </a:t>
            </a:r>
            <a:r>
              <a:rPr lang="en-US" sz="1400" b="1" dirty="0"/>
              <a:t>salt composition</a:t>
            </a:r>
            <a:endParaRPr lang="ru-RU" sz="14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131" y="4837813"/>
            <a:ext cx="1721352" cy="110280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9102807" y="3316711"/>
            <a:ext cx="271420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Haplic </a:t>
            </a:r>
            <a:r>
              <a:rPr lang="en-US" sz="1600" dirty="0" err="1" smtClean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Phaeozems</a:t>
            </a:r>
            <a:r>
              <a:rPr lang="en-US" sz="1600" dirty="0" smtClean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(natural)</a:t>
            </a:r>
            <a:endParaRPr lang="ru-RU" sz="1600" dirty="0">
              <a:solidFill>
                <a:schemeClr val="accent5"/>
              </a:solidFill>
              <a:latin typeface="Palatino Linotype" panose="0204050205050503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0730"/>
            <a:ext cx="4467399" cy="2763817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615992" y="1847694"/>
            <a:ext cx="115038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/>
              <a:t>SO</a:t>
            </a:r>
            <a:r>
              <a:rPr lang="en-US" sz="1400" b="1" baseline="-25000" dirty="0" smtClean="0"/>
              <a:t>4</a:t>
            </a:r>
            <a:r>
              <a:rPr lang="en-US" sz="1400" b="1" dirty="0" smtClean="0"/>
              <a:t>-Ca</a:t>
            </a:r>
          </a:p>
          <a:p>
            <a:r>
              <a:rPr lang="en-US" sz="1400" b="1" dirty="0" smtClean="0"/>
              <a:t> salt</a:t>
            </a:r>
          </a:p>
          <a:p>
            <a:r>
              <a:rPr lang="en-US" sz="1400" b="1" dirty="0" smtClean="0"/>
              <a:t> composition</a:t>
            </a:r>
            <a:endParaRPr lang="ru-RU" sz="14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30805" y="3455925"/>
            <a:ext cx="3384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/>
              <a:t>Mine tailing in the vicinity of the spoil heap</a:t>
            </a:r>
            <a:endParaRPr lang="ru-RU" sz="1400" b="1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407" y="696526"/>
            <a:ext cx="4022827" cy="2739310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5535127" y="3414144"/>
            <a:ext cx="25762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/>
              <a:t>Middle part of the dump tailing </a:t>
            </a:r>
            <a:endParaRPr lang="ru-RU" sz="1400" b="1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00" y="3743612"/>
            <a:ext cx="4338700" cy="2476129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797875" y="4232417"/>
            <a:ext cx="13252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/>
              <a:t>SO</a:t>
            </a:r>
            <a:r>
              <a:rPr lang="en-US" sz="1400" b="1" baseline="-25000" dirty="0" smtClean="0"/>
              <a:t>4</a:t>
            </a:r>
            <a:r>
              <a:rPr lang="en-US" sz="1400" b="1" dirty="0" smtClean="0"/>
              <a:t>-Al-Ca salt</a:t>
            </a:r>
          </a:p>
          <a:p>
            <a:r>
              <a:rPr lang="en-US" sz="1400" b="1" dirty="0" smtClean="0"/>
              <a:t> composition</a:t>
            </a:r>
            <a:endParaRPr lang="ru-RU" sz="14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679440" y="1319801"/>
            <a:ext cx="115038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/>
              <a:t>SO</a:t>
            </a:r>
            <a:r>
              <a:rPr lang="en-US" sz="1400" b="1" baseline="-25000" dirty="0" smtClean="0"/>
              <a:t>4</a:t>
            </a:r>
            <a:r>
              <a:rPr lang="en-US" sz="1400" b="1" dirty="0" smtClean="0"/>
              <a:t>-Ca</a:t>
            </a:r>
          </a:p>
          <a:p>
            <a:r>
              <a:rPr lang="en-US" sz="1400" b="1" dirty="0" smtClean="0"/>
              <a:t> salt</a:t>
            </a:r>
          </a:p>
          <a:p>
            <a:r>
              <a:rPr lang="en-US" sz="1400" b="1" dirty="0" smtClean="0"/>
              <a:t> composition</a:t>
            </a:r>
            <a:endParaRPr lang="ru-RU" sz="1400" b="1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500" y="3754249"/>
            <a:ext cx="3471845" cy="2681472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5855779" y="6373841"/>
            <a:ext cx="144462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/>
              <a:t>Mine subsidence</a:t>
            </a:r>
            <a:endParaRPr lang="ru-RU" sz="14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5113950" y="4494027"/>
            <a:ext cx="16222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HCO</a:t>
            </a:r>
            <a:r>
              <a:rPr lang="en-US" sz="1400" b="1" baseline="-25000" dirty="0"/>
              <a:t>3</a:t>
            </a:r>
            <a:r>
              <a:rPr lang="en-US" sz="1400" b="1" dirty="0"/>
              <a:t>-Ca</a:t>
            </a:r>
          </a:p>
          <a:p>
            <a:r>
              <a:rPr lang="ru-RU" sz="1400" b="1" dirty="0"/>
              <a:t> </a:t>
            </a:r>
            <a:r>
              <a:rPr lang="en-US" sz="1400" b="1" dirty="0"/>
              <a:t>salt composition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1805039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5156" y="6307028"/>
            <a:ext cx="110776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*total </a:t>
            </a:r>
            <a:r>
              <a:rPr lang="en-US" sz="1200" dirty="0" err="1" smtClean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Che</a:t>
            </a:r>
            <a:r>
              <a:rPr lang="en-US" sz="1200" dirty="0" smtClean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content in soil (</a:t>
            </a:r>
            <a:r>
              <a:rPr lang="en-US" sz="1200" dirty="0" err="1" smtClean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cmoL</a:t>
            </a:r>
            <a:r>
              <a:rPr lang="en-US" sz="1200" dirty="0" smtClean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/kg) </a:t>
            </a:r>
          </a:p>
          <a:p>
            <a:r>
              <a:rPr lang="en-US" sz="1200" dirty="0" smtClean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** a share (%) of</a:t>
            </a:r>
            <a:r>
              <a:rPr lang="en-US" sz="1200" dirty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 err="1" smtClean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Che</a:t>
            </a:r>
            <a:r>
              <a:rPr lang="en-US" sz="1200" dirty="0" smtClean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in soil solution from the total content in soil (under the line)</a:t>
            </a:r>
            <a:endParaRPr lang="ru-RU" sz="1200" dirty="0">
              <a:solidFill>
                <a:schemeClr val="accent5"/>
              </a:solidFill>
              <a:latin typeface="Palatino Linotype" panose="0204050205050503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29497" y="65930"/>
            <a:ext cx="12192000" cy="40011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000" b="1" dirty="0" smtClean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Mobility of </a:t>
            </a:r>
            <a:r>
              <a:rPr lang="en-US" sz="2000" b="1" dirty="0" err="1" smtClean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Che</a:t>
            </a:r>
            <a:r>
              <a:rPr lang="en-US" sz="2000" b="1" dirty="0" smtClean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in soil solutions (Greyzemic </a:t>
            </a:r>
            <a:r>
              <a:rPr lang="en-US" sz="2000" b="1" dirty="0" err="1" smtClean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Phaeozems</a:t>
            </a:r>
            <a:r>
              <a:rPr lang="en-US" sz="2000" b="1" dirty="0" smtClean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ru-RU" sz="2000" b="1" dirty="0">
              <a:solidFill>
                <a:schemeClr val="accent5"/>
              </a:solidFill>
              <a:latin typeface="Palatino Linotype" panose="0204050205050503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494053"/>
            <a:ext cx="775827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Greyzemic </a:t>
            </a:r>
            <a:r>
              <a:rPr lang="en-US" sz="1600" b="1" dirty="0" err="1" smtClean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Phaeozems</a:t>
            </a:r>
            <a:r>
              <a:rPr lang="ru-RU" sz="1600" b="1" dirty="0" smtClean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 smtClean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(natural site)</a:t>
            </a:r>
            <a:r>
              <a:rPr lang="ru-RU" sz="1600" b="1" dirty="0" smtClean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r>
              <a:rPr lang="en-US" sz="1600" b="1" dirty="0" smtClean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A horizons</a:t>
            </a:r>
            <a:r>
              <a:rPr lang="ru-RU" sz="1600" b="1" dirty="0" smtClean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ru-RU" sz="1600" dirty="0" smtClean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С</a:t>
            </a:r>
            <a:r>
              <a:rPr lang="en-US" dirty="0" smtClean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l&gt;Ca&gt;S&gt;</a:t>
            </a:r>
            <a:r>
              <a:rPr lang="en-US" dirty="0" err="1" smtClean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Sr</a:t>
            </a:r>
            <a:r>
              <a:rPr lang="en-US" dirty="0" smtClean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&gt;Mg~Na~Ni&gt;Cu&gt;</a:t>
            </a:r>
            <a:r>
              <a:rPr lang="en-US" dirty="0" err="1" smtClean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K~Si</a:t>
            </a:r>
            <a:r>
              <a:rPr lang="en-US" dirty="0" smtClean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&gt;</a:t>
            </a:r>
            <a:r>
              <a:rPr lang="en-US" dirty="0" err="1" smtClean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Al~Fe~Mn~Ti~Zn</a:t>
            </a:r>
            <a:endParaRPr lang="ru-RU" dirty="0" smtClean="0">
              <a:solidFill>
                <a:schemeClr val="accent5"/>
              </a:solidFill>
              <a:latin typeface="Palatino Linotype" panose="0204050205050503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600" b="1" dirty="0" smtClean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B horizons</a:t>
            </a:r>
            <a:r>
              <a:rPr lang="ru-RU" sz="1600" b="1" dirty="0" smtClean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en-US" sz="1600" b="1" dirty="0" smtClean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smtClean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Cl&gt;Ca&gt;S&gt;</a:t>
            </a:r>
            <a:r>
              <a:rPr lang="en-US" dirty="0" err="1" smtClean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Sr</a:t>
            </a:r>
            <a:r>
              <a:rPr lang="en-US" dirty="0" smtClean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&gt;</a:t>
            </a:r>
            <a:r>
              <a:rPr lang="en-US" dirty="0" err="1" smtClean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Mg~Na</a:t>
            </a:r>
            <a:r>
              <a:rPr lang="en-US" dirty="0" smtClean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&gt;Cu&gt;</a:t>
            </a:r>
            <a:r>
              <a:rPr lang="en-US" dirty="0" err="1" smtClean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K~Al~Si~Fe~Mn~Ti~Ni~Zn</a:t>
            </a:r>
            <a:endParaRPr lang="ru-RU" dirty="0" smtClean="0">
              <a:solidFill>
                <a:schemeClr val="accent5"/>
              </a:solidFill>
              <a:latin typeface="Palatino Linotype" panose="0204050205050503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600" b="1" dirty="0" smtClean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Greyzemic </a:t>
            </a:r>
            <a:r>
              <a:rPr lang="en-US" sz="1600" b="1" dirty="0" err="1" smtClean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Phaeozems</a:t>
            </a:r>
            <a:r>
              <a:rPr lang="ru-RU" sz="1600" b="1" dirty="0" smtClean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 smtClean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(transformed)</a:t>
            </a:r>
            <a:r>
              <a:rPr lang="ru-RU" sz="1600" b="1" dirty="0" smtClean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sz="1600" b="1" dirty="0" smtClean="0">
              <a:solidFill>
                <a:schemeClr val="accent5"/>
              </a:solidFill>
              <a:latin typeface="Palatino Linotype" panose="0204050205050503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600" b="1" dirty="0" smtClean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A horizons</a:t>
            </a:r>
            <a:r>
              <a:rPr lang="ru-RU" sz="1600" b="1" dirty="0" smtClean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en-US" sz="1600" b="1" dirty="0" smtClean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Cl&gt;Ca&gt;S&gt;</a:t>
            </a:r>
            <a:r>
              <a:rPr lang="en-US" dirty="0" err="1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Sr~Zn</a:t>
            </a:r>
            <a:r>
              <a:rPr lang="en-US" dirty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&gt;Ni&gt;Mg&gt;Na&gt;Al&gt;</a:t>
            </a:r>
            <a:r>
              <a:rPr lang="en-US" dirty="0" err="1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Cu~K</a:t>
            </a:r>
            <a:r>
              <a:rPr lang="en-US" dirty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&gt;Si&gt;Fe&gt;</a:t>
            </a:r>
            <a:r>
              <a:rPr lang="en-US" dirty="0" err="1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Mn</a:t>
            </a:r>
            <a:r>
              <a:rPr lang="en-US" dirty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&gt;</a:t>
            </a:r>
            <a:r>
              <a:rPr lang="en-US" dirty="0" err="1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Ti</a:t>
            </a:r>
            <a:endParaRPr lang="en-US" dirty="0">
              <a:solidFill>
                <a:schemeClr val="accent5"/>
              </a:solidFill>
              <a:latin typeface="Palatino Linotype" panose="0204050205050503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600" b="1" dirty="0" smtClean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B horizons</a:t>
            </a:r>
            <a:r>
              <a:rPr lang="ru-RU" sz="1600" b="1" dirty="0" smtClean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en-US" sz="1600" b="1" dirty="0" smtClean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smtClean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Cl&gt;S&gt;Ca&gt;</a:t>
            </a:r>
            <a:r>
              <a:rPr lang="en-US" dirty="0" err="1" smtClean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Sr</a:t>
            </a:r>
            <a:r>
              <a:rPr lang="en-US" dirty="0" smtClean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&gt;Ni&gt;</a:t>
            </a:r>
            <a:r>
              <a:rPr lang="en-US" dirty="0" err="1" smtClean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Zn~Mg</a:t>
            </a:r>
            <a:r>
              <a:rPr lang="en-US" dirty="0" smtClean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&gt;Na&gt;Al&gt;Cu&gt;Si&gt;K&gt;Fe&gt;</a:t>
            </a:r>
            <a:r>
              <a:rPr lang="en-US" dirty="0" err="1" smtClean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Mn</a:t>
            </a:r>
            <a:r>
              <a:rPr lang="en-US" dirty="0" smtClean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&gt;</a:t>
            </a:r>
            <a:r>
              <a:rPr lang="en-US" dirty="0" err="1" smtClean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Ti</a:t>
            </a:r>
            <a:endParaRPr lang="ru-RU" dirty="0">
              <a:solidFill>
                <a:schemeClr val="accent5"/>
              </a:solidFill>
              <a:latin typeface="Palatino Linotype" panose="0204050205050503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9942"/>
            <a:ext cx="12192000" cy="377390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005099" y="4543327"/>
            <a:ext cx="52163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Technogenic</a:t>
            </a:r>
            <a:r>
              <a:rPr lang="en-US" sz="1600" b="1" dirty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 smtClean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deposit</a:t>
            </a:r>
            <a:r>
              <a:rPr lang="ru-RU" sz="1600" b="1" dirty="0" smtClean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r>
              <a:rPr lang="ru-RU" sz="1600" b="1" dirty="0" smtClean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С</a:t>
            </a:r>
            <a:r>
              <a:rPr lang="en-US" sz="1600" b="1" dirty="0" smtClean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l&gt;Ca&gt;Zn&gt;S&gt;</a:t>
            </a:r>
            <a:r>
              <a:rPr lang="en-US" sz="1600" b="1" dirty="0" err="1" smtClean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Sr</a:t>
            </a:r>
            <a:r>
              <a:rPr lang="en-US" sz="1600" b="1" dirty="0" smtClean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&gt;Na&gt;Mg&gt;Ni&gt;K&gt;Al&gt;</a:t>
            </a:r>
            <a:r>
              <a:rPr lang="en-US" sz="1600" b="1" dirty="0" err="1" smtClean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Si~Cu</a:t>
            </a:r>
            <a:r>
              <a:rPr lang="en-US" sz="1600" b="1" dirty="0" smtClean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&gt;Fe&gt;</a:t>
            </a:r>
            <a:r>
              <a:rPr lang="en-US" sz="1600" b="1" dirty="0" err="1" smtClean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Mn</a:t>
            </a:r>
            <a:r>
              <a:rPr lang="en-US" sz="1600" b="1" dirty="0" smtClean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&gt;</a:t>
            </a:r>
            <a:r>
              <a:rPr lang="en-US" sz="1600" b="1" dirty="0" err="1" smtClean="0">
                <a:solidFill>
                  <a:schemeClr val="accent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Ti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38957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3457</TotalTime>
  <Words>2423</Words>
  <Application>Microsoft Office PowerPoint</Application>
  <PresentationFormat>Широкоэкранный</PresentationFormat>
  <Paragraphs>489</Paragraphs>
  <Slides>18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8" baseType="lpstr">
      <vt:lpstr>Arial</vt:lpstr>
      <vt:lpstr>Arial Narrow</vt:lpstr>
      <vt:lpstr>Calibri</vt:lpstr>
      <vt:lpstr>Calibri Light</vt:lpstr>
      <vt:lpstr>Cambria Math</vt:lpstr>
      <vt:lpstr>Century Gothic</vt:lpstr>
      <vt:lpstr>Palatino Linotype</vt:lpstr>
      <vt:lpstr>Tahoma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Formation of chemical composition of erosion products of sulphude-bearing dumps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Mobility of Che in soil solutions of natural and techogenically-transformed soils</vt:lpstr>
      <vt:lpstr>Liquid phase of technogenically transformed soils*</vt:lpstr>
      <vt:lpstr>Презентация PowerPoint</vt:lpstr>
      <vt:lpstr>Презентация PowerPoint</vt:lpstr>
      <vt:lpstr>Vertical differentiation of carbonates in impacted by coal mining</vt:lpstr>
      <vt:lpstr>Презентация PowerPoint</vt:lpstr>
      <vt:lpstr>Conclusions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Alexander</dc:creator>
  <cp:lastModifiedBy>hiumuser</cp:lastModifiedBy>
  <cp:revision>146</cp:revision>
  <dcterms:created xsi:type="dcterms:W3CDTF">2022-05-16T05:22:15Z</dcterms:created>
  <dcterms:modified xsi:type="dcterms:W3CDTF">2022-05-27T03:53:52Z</dcterms:modified>
</cp:coreProperties>
</file>