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CD4"/>
    <a:srgbClr val="1A3A80"/>
    <a:srgbClr val="326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086" autoAdjust="0"/>
  </p:normalViewPr>
  <p:slideViewPr>
    <p:cSldViewPr snapToGrid="0">
      <p:cViewPr varScale="1">
        <p:scale>
          <a:sx n="62" d="100"/>
          <a:sy n="62" d="100"/>
        </p:scale>
        <p:origin x="3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5221-E7E5-40DA-8BA7-9EE06C4ADA6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1F03B-8882-42F7-89D3-3F4ECED972F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151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1F03B-8882-42F7-89D3-3F4ECED972F3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2400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1F03B-8882-42F7-89D3-3F4ECED972F3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491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1ADE-967D-08A9-ECEE-6321D68D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0ACF3-A49D-7D20-C096-9F52C446F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D3454-113D-038C-66F4-36144D38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6176-BBFA-0AE1-8887-2A8ECB7C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6B86D-8CEF-8A3A-31E4-14258D95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086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8343-F170-FF37-0D7A-687CE7A2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F7C7F-5DFE-6CF9-F0F2-ED55CBDB3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ABEF-FDE6-4861-471E-375DEC65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36F40-DC67-F773-185C-95909212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6518C-8833-AFEB-BA10-DA156E63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37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2328E-B569-DC66-8038-83B70A0F9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C6762-B65D-5CA3-E735-9C144FF8D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CE38C-A698-FE76-1A78-9D4596A3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A2C8-8C3E-F5B8-5394-11145A9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EB6E8-0498-6E37-87CB-85249696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72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CE8B-D522-6713-AF31-B23667CF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5B51-8B96-6B2D-E515-3807302A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0C3D-73DC-1B0B-0A10-0987F33E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4427-92B4-684C-66FE-9C4D9C19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7255-F292-C136-5D55-A4EA0334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140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2665-25A2-4C41-57F4-952DA1A3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79A4-2E69-69DA-380B-E042DF0AF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D506-19CE-F34E-A84D-A3D9BB33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02E48-59AA-0E2E-5D03-D410F905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B127-0A15-EAFB-DF54-1E729DB8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204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C6D6-B820-5985-11D9-A23DF764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AD1CF-F2E8-83E5-1057-D1B3DE6AD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6934C-A101-7667-EBF7-F2132BC5D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B0B5-E82E-608B-DEF8-BC7C696D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3FA9C-10CD-6B6B-5D40-605C9A97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5608A-4B85-9A9F-9605-9A10DC97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379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5B12-7626-4F07-4740-078349B4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81483-2900-82E0-8E14-2BE21F2E9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2C7E2-40FA-5A81-1FF6-AD8ACC441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B7902-8BB3-0A09-696F-1A9C2DED0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734B5-761C-9EA5-F268-9AB6B4C83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31662-5158-C7A0-9C4E-031120D3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E0C88-AC55-1F94-2873-0701E518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3F010-EDB0-FC32-B8F7-1F450979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427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264C-B050-39CC-F120-7FD9915E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49658-6547-F292-F3E7-C5A219F7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19407-BE49-7DD2-D325-81AC74A9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8056D-4DC6-4CF1-5E25-DD424FCA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4715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5DE3F-141D-15E0-BBC3-7CD1E7E3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96162-A5B5-721C-A31F-5F9197B7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210ED-23E6-4EE0-7377-84970851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425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83C2-340D-43FA-0D3F-8D294D99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3108D-88B1-0D5C-D895-AD0A2C9B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8A4B4-0543-8F68-1BCC-4B053D08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3FED4-3AEC-8DE9-9CB9-89C59A77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DDEA-098C-560E-DA10-457B52BF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F0C91-F1C9-9005-E9E8-65C7A69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80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98B4-B6C8-FFCC-F5B8-BF669A14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542F6-E84F-ABD5-FE9D-D67DEEBEB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B1E1B-1DA1-9A12-E80B-61F6DF4B3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4493E-0C0C-1E46-FA92-8DB09895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67BA4-B3E5-B1E7-12A4-D4F44C53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91E09-C3E7-6D41-F0AA-7894D602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98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8D2B2-ED29-9AD7-3946-711F8071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35BE8-2D08-B498-98C7-2FB36D66B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41055-492A-EB8A-F71C-A8BFD0EC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D0A5-4444-4ED7-A3AF-474B7C9D1E37}" type="datetimeFigureOut">
              <a:rPr lang="en-NL" smtClean="0"/>
              <a:t>21/05/2022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B9E44-23E2-0D49-A729-8BD7D4E95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2DDB5-3D3B-76AD-CFD2-B0869F2AD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08E8-59F2-4A48-AE66-234DDA329E1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19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F557-D765-9452-7E62-9FB5E05D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2" y="789854"/>
            <a:ext cx="12112487" cy="2387600"/>
          </a:xfrm>
        </p:spPr>
        <p:txBody>
          <a:bodyPr>
            <a:normAutofit fontScale="90000"/>
          </a:bodyPr>
          <a:lstStyle/>
          <a:p>
            <a:r>
              <a:rPr lang="en-GB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Possible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controls on Arctic clouds by natural aerosols from  long-range transport of biogenic emissions and ozone depletion events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F193A-D0A6-C9C7-8995-CFDA87B49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540" y="3488076"/>
            <a:ext cx="9926919" cy="1655762"/>
          </a:xfrm>
        </p:spPr>
        <p:txBody>
          <a:bodyPr/>
          <a:lstStyle/>
          <a:p>
            <a:r>
              <a:rPr lang="en-GB" dirty="0"/>
              <a:t>Rupert Holzinger, Oliver </a:t>
            </a:r>
            <a:r>
              <a:rPr lang="en-GB" dirty="0" err="1"/>
              <a:t>Eppers</a:t>
            </a:r>
            <a:r>
              <a:rPr lang="en-GB" dirty="0"/>
              <a:t>, </a:t>
            </a:r>
            <a:r>
              <a:rPr lang="en-GB" dirty="0" err="1"/>
              <a:t>Kouji</a:t>
            </a:r>
            <a:r>
              <a:rPr lang="en-GB" dirty="0"/>
              <a:t> Adachi, Heiko </a:t>
            </a:r>
            <a:r>
              <a:rPr lang="en-GB" dirty="0" err="1"/>
              <a:t>Bozem</a:t>
            </a:r>
            <a:r>
              <a:rPr lang="en-GB" dirty="0"/>
              <a:t>, Markus Hartmann, Andreas </a:t>
            </a:r>
            <a:r>
              <a:rPr lang="en-GB" dirty="0" err="1"/>
              <a:t>Herber</a:t>
            </a:r>
            <a:r>
              <a:rPr lang="en-GB" dirty="0"/>
              <a:t>, Makoto Koike, Dylan Millet, </a:t>
            </a:r>
            <a:r>
              <a:rPr lang="en-GB" dirty="0" err="1"/>
              <a:t>Sho</a:t>
            </a:r>
            <a:r>
              <a:rPr lang="en-GB" dirty="0"/>
              <a:t> Ohata, and Frank </a:t>
            </a:r>
            <a:r>
              <a:rPr lang="en-GB" dirty="0" err="1"/>
              <a:t>Stratmann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20516-B0EF-BBBC-B447-92E5480AE362}"/>
              </a:ext>
            </a:extLst>
          </p:cNvPr>
          <p:cNvSpPr txBox="1"/>
          <p:nvPr/>
        </p:nvSpPr>
        <p:spPr>
          <a:xfrm>
            <a:off x="1805793" y="4498925"/>
            <a:ext cx="10286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Institute for Marine and Atmospheric Research, Utrecht (IMAU), Utrecht University, The Netherlands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Johannes Gutenberg University of Mainz, Institute for Atmospheric Physics, Mainz, Germany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Particle Chemistry Department, Max Planck Institute for Chemistry, Mainz, Germany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Meteorological Research Institute, Tsukuba, Japan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Leibniz-Institute for Tropospheric Research (TROPOS), Leipzig, Germany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Alfred Wegener Institute Helmholtz Centre for Polar and Marine Research (AWI), Bremerhaven, Germany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Earth and Planetary Science, The University of Tokyo, Tokyo, Japan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 of Minnesota, Saint Paul, MN, USA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9" descr="utrechtlog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F7A974-C0A3-3247-A7BD-5FC846ED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738" y="5935659"/>
            <a:ext cx="1104033" cy="7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53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B9F-26BA-28C8-F167-32ACB089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AA4DD-37FD-137C-BA5F-5FCE6828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851"/>
            <a:ext cx="12192000" cy="5916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447A0-8580-0E98-F84D-4DF6C856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44684"/>
          </a:xfrm>
          <a:solidFill>
            <a:srgbClr val="1A3A8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Lessons from airborne VOC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measurements during PAMARCMIP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2018 concerning aged biogenic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emissions and ozone depletion events</a:t>
            </a:r>
            <a:endParaRPr lang="en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F1B500-EC78-7944-640B-2B00349B6AE4}"/>
              </a:ext>
            </a:extLst>
          </p:cNvPr>
          <p:cNvGrpSpPr/>
          <p:nvPr/>
        </p:nvGrpSpPr>
        <p:grpSpPr>
          <a:xfrm>
            <a:off x="271186" y="252417"/>
            <a:ext cx="3017883" cy="1368867"/>
            <a:chOff x="188058" y="252417"/>
            <a:chExt cx="3017883" cy="1368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CC1685-603D-9D74-53A0-E7DCF3EE9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10" b="25905"/>
            <a:stretch/>
          </p:blipFill>
          <p:spPr>
            <a:xfrm>
              <a:off x="188058" y="252417"/>
              <a:ext cx="3017883" cy="13688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10B029-69C5-C6CD-0E8D-1E4B58780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058" y="1302214"/>
              <a:ext cx="718375" cy="31907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1A5B43-E2D3-BFDF-B2EB-C03DBCCA4C8B}"/>
              </a:ext>
            </a:extLst>
          </p:cNvPr>
          <p:cNvSpPr/>
          <p:nvPr/>
        </p:nvSpPr>
        <p:spPr>
          <a:xfrm>
            <a:off x="0" y="2144684"/>
            <a:ext cx="12192000" cy="4708873"/>
          </a:xfrm>
          <a:prstGeom prst="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E6F56F-A9D3-C626-D900-2DFED6070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591" y="4402269"/>
            <a:ext cx="3840566" cy="2298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BFFC33-A816-3C27-E447-5F02D16E5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916" y="2272568"/>
            <a:ext cx="3421604" cy="3918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BB999E-87F8-7058-2FDB-5A7E934A4FF7}"/>
              </a:ext>
            </a:extLst>
          </p:cNvPr>
          <p:cNvSpPr txBox="1"/>
          <p:nvPr/>
        </p:nvSpPr>
        <p:spPr>
          <a:xfrm>
            <a:off x="8750734" y="6152709"/>
            <a:ext cx="3065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>
                <a:solidFill>
                  <a:schemeClr val="bg1"/>
                </a:solidFill>
              </a:rPr>
              <a:t>acetone [ppt]</a:t>
            </a:r>
            <a:endParaRPr lang="en-NL" sz="4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055E99-2E91-7DF6-06FC-55F2D505E6AA}"/>
              </a:ext>
            </a:extLst>
          </p:cNvPr>
          <p:cNvSpPr txBox="1"/>
          <p:nvPr/>
        </p:nvSpPr>
        <p:spPr>
          <a:xfrm>
            <a:off x="3619085" y="2654613"/>
            <a:ext cx="467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L"/>
            </a:defPPr>
            <a:lvl1pPr>
              <a:defRPr sz="4000" b="1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acetone is tracer for continental influence</a:t>
            </a:r>
            <a:endParaRPr lang="en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254B34-3FA6-60C5-519F-827F9EB0F1B9}"/>
              </a:ext>
            </a:extLst>
          </p:cNvPr>
          <p:cNvGrpSpPr/>
          <p:nvPr/>
        </p:nvGrpSpPr>
        <p:grpSpPr>
          <a:xfrm>
            <a:off x="135458" y="2651760"/>
            <a:ext cx="5372207" cy="3642997"/>
            <a:chOff x="135458" y="2651760"/>
            <a:chExt cx="5372207" cy="36429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39EEE9-E86C-67CE-192C-F799D90E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458" y="2651760"/>
              <a:ext cx="3056351" cy="3642997"/>
            </a:xfrm>
            <a:prstGeom prst="rect">
              <a:avLst/>
            </a:prstGeom>
            <a:ln w="28575">
              <a:solidFill>
                <a:srgbClr val="FC2CD4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C2B58-D8C0-4D4A-37D2-F099E1E21503}"/>
                </a:ext>
              </a:extLst>
            </p:cNvPr>
            <p:cNvSpPr/>
            <p:nvPr/>
          </p:nvSpPr>
          <p:spPr>
            <a:xfrm>
              <a:off x="5167422" y="4297111"/>
              <a:ext cx="340243" cy="365375"/>
            </a:xfrm>
            <a:prstGeom prst="ellipse">
              <a:avLst/>
            </a:prstGeom>
            <a:noFill/>
            <a:ln w="57150">
              <a:solidFill>
                <a:srgbClr val="FC2C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FE8A034-6D7F-AA19-4686-4CACC66411C2}"/>
                </a:ext>
              </a:extLst>
            </p:cNvPr>
            <p:cNvCxnSpPr>
              <a:cxnSpLocks/>
              <a:stCxn id="9" idx="2"/>
              <a:endCxn id="18" idx="3"/>
            </p:cNvCxnSpPr>
            <p:nvPr/>
          </p:nvCxnSpPr>
          <p:spPr>
            <a:xfrm flipH="1" flipV="1">
              <a:off x="3191809" y="4473259"/>
              <a:ext cx="1975613" cy="6540"/>
            </a:xfrm>
            <a:prstGeom prst="straightConnector1">
              <a:avLst/>
            </a:prstGeom>
            <a:ln w="50800">
              <a:solidFill>
                <a:srgbClr val="FC2C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9" descr="utrechtlog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5A4144-F49E-79BC-C525-47500355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6738" y="5935659"/>
            <a:ext cx="1104033" cy="7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6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B9F-26BA-28C8-F167-32ACB089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AA4DD-37FD-137C-BA5F-5FCE6828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851"/>
            <a:ext cx="12192000" cy="5916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447A0-8580-0E98-F84D-4DF6C856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44684"/>
          </a:xfrm>
          <a:solidFill>
            <a:srgbClr val="1A3A8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Lessons from airborne VOC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measurements during PAMARCMIP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2018 concerning aged biogenic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emissions and ozone depletion events</a:t>
            </a:r>
            <a:endParaRPr lang="en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F1B500-EC78-7944-640B-2B00349B6AE4}"/>
              </a:ext>
            </a:extLst>
          </p:cNvPr>
          <p:cNvGrpSpPr/>
          <p:nvPr/>
        </p:nvGrpSpPr>
        <p:grpSpPr>
          <a:xfrm>
            <a:off x="271186" y="252417"/>
            <a:ext cx="3017883" cy="1368867"/>
            <a:chOff x="188058" y="252417"/>
            <a:chExt cx="3017883" cy="1368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CC1685-603D-9D74-53A0-E7DCF3EE9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10" b="25905"/>
            <a:stretch/>
          </p:blipFill>
          <p:spPr>
            <a:xfrm>
              <a:off x="188058" y="252417"/>
              <a:ext cx="3017883" cy="13688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10B029-69C5-C6CD-0E8D-1E4B58780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058" y="1302214"/>
              <a:ext cx="718375" cy="31907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1A5B43-E2D3-BFDF-B2EB-C03DBCCA4C8B}"/>
              </a:ext>
            </a:extLst>
          </p:cNvPr>
          <p:cNvSpPr/>
          <p:nvPr/>
        </p:nvSpPr>
        <p:spPr>
          <a:xfrm>
            <a:off x="0" y="2141801"/>
            <a:ext cx="12192000" cy="4708873"/>
          </a:xfrm>
          <a:prstGeom prst="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B5A399-FC74-01ED-543D-BC0DC91EC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17" y="2405204"/>
            <a:ext cx="2968729" cy="4090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238E10-B220-DCD4-61B3-1266C31D8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706" y="4411644"/>
            <a:ext cx="7173433" cy="21003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C02FEC-ABD6-2021-8393-FFBEDC0E2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987" y="2405204"/>
            <a:ext cx="8357966" cy="1848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F115CC-AA09-894F-1C58-8443100F2F9A}"/>
              </a:ext>
            </a:extLst>
          </p:cNvPr>
          <p:cNvSpPr/>
          <p:nvPr/>
        </p:nvSpPr>
        <p:spPr>
          <a:xfrm>
            <a:off x="3316846" y="71919"/>
            <a:ext cx="8875154" cy="2031325"/>
          </a:xfrm>
          <a:prstGeom prst="rect">
            <a:avLst/>
          </a:prstGeom>
          <a:solidFill>
            <a:srgbClr val="1A3A8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Do ODEs control clouds through emission of INP?</a:t>
            </a:r>
          </a:p>
          <a:p>
            <a:pPr algn="ctr"/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4" name="Picture 49" descr="utrechtlog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67F359-5C0B-DFF8-45DE-3CB9F982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6738" y="5935659"/>
            <a:ext cx="1104033" cy="7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2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B9F-26BA-28C8-F167-32ACB089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AA4DD-37FD-137C-BA5F-5FCE6828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851"/>
            <a:ext cx="12192000" cy="5916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447A0-8580-0E98-F84D-4DF6C856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44684"/>
          </a:xfrm>
          <a:solidFill>
            <a:srgbClr val="1A3A8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Lessons from airborne VOC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measurements during PAMARCMIP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2018 concerning aged biogenic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emissions and ozone depletion events</a:t>
            </a:r>
            <a:endParaRPr lang="en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F1B500-EC78-7944-640B-2B00349B6AE4}"/>
              </a:ext>
            </a:extLst>
          </p:cNvPr>
          <p:cNvGrpSpPr/>
          <p:nvPr/>
        </p:nvGrpSpPr>
        <p:grpSpPr>
          <a:xfrm>
            <a:off x="271186" y="252417"/>
            <a:ext cx="3017883" cy="1368867"/>
            <a:chOff x="188058" y="252417"/>
            <a:chExt cx="3017883" cy="1368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CC1685-603D-9D74-53A0-E7DCF3EE9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10" b="25905"/>
            <a:stretch/>
          </p:blipFill>
          <p:spPr>
            <a:xfrm>
              <a:off x="188058" y="252417"/>
              <a:ext cx="3017883" cy="13688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10B029-69C5-C6CD-0E8D-1E4B58780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058" y="1302214"/>
              <a:ext cx="718375" cy="31907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1A5B43-E2D3-BFDF-B2EB-C03DBCCA4C8B}"/>
              </a:ext>
            </a:extLst>
          </p:cNvPr>
          <p:cNvSpPr/>
          <p:nvPr/>
        </p:nvSpPr>
        <p:spPr>
          <a:xfrm>
            <a:off x="0" y="2144684"/>
            <a:ext cx="12192000" cy="4708873"/>
          </a:xfrm>
          <a:prstGeom prst="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5686DF-75B2-503C-7C8C-0024F5B24AC1}"/>
              </a:ext>
            </a:extLst>
          </p:cNvPr>
          <p:cNvGrpSpPr/>
          <p:nvPr/>
        </p:nvGrpSpPr>
        <p:grpSpPr>
          <a:xfrm>
            <a:off x="469833" y="2305718"/>
            <a:ext cx="11252334" cy="2800868"/>
            <a:chOff x="520566" y="2147547"/>
            <a:chExt cx="11252334" cy="28008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7C8A2A-9457-9D00-18D3-0CF7A7CA2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8534" y="2147547"/>
              <a:ext cx="3494366" cy="27337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40F7BE0-ECEB-DDD0-841E-AE9C50BE6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566" y="2147547"/>
              <a:ext cx="3494365" cy="280086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8481BB5-6E7C-AD39-376C-CC3524988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561" y="4127861"/>
            <a:ext cx="9265951" cy="2572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49" descr="utrechtlog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EDA69B9-F890-4ED9-5DCF-E51180A9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6738" y="5935659"/>
            <a:ext cx="1104033" cy="7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B9F-26BA-28C8-F167-32ACB089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AA4DD-37FD-137C-BA5F-5FCE6828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851"/>
            <a:ext cx="12192000" cy="5916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447A0-8580-0E98-F84D-4DF6C856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44684"/>
          </a:xfrm>
          <a:solidFill>
            <a:srgbClr val="1A3A8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Lessons from airborne VOC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measurements during PAMARCMIP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2018 concerning aged biogenic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emissions and ozone depletion events</a:t>
            </a:r>
            <a:endParaRPr lang="en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F1B500-EC78-7944-640B-2B00349B6AE4}"/>
              </a:ext>
            </a:extLst>
          </p:cNvPr>
          <p:cNvGrpSpPr/>
          <p:nvPr/>
        </p:nvGrpSpPr>
        <p:grpSpPr>
          <a:xfrm>
            <a:off x="271186" y="252417"/>
            <a:ext cx="3017883" cy="1368867"/>
            <a:chOff x="188058" y="252417"/>
            <a:chExt cx="3017883" cy="1368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CC1685-603D-9D74-53A0-E7DCF3EE9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10" b="25905"/>
            <a:stretch/>
          </p:blipFill>
          <p:spPr>
            <a:xfrm>
              <a:off x="188058" y="252417"/>
              <a:ext cx="3017883" cy="13688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10B029-69C5-C6CD-0E8D-1E4B58780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058" y="1302214"/>
              <a:ext cx="718375" cy="31907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1A5B43-E2D3-BFDF-B2EB-C03DBCCA4C8B}"/>
              </a:ext>
            </a:extLst>
          </p:cNvPr>
          <p:cNvSpPr/>
          <p:nvPr/>
        </p:nvSpPr>
        <p:spPr>
          <a:xfrm>
            <a:off x="0" y="2144684"/>
            <a:ext cx="12192000" cy="4708873"/>
          </a:xfrm>
          <a:prstGeom prst="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8E91F-6ABE-25FD-4F16-9E57903F6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19" y="2783008"/>
            <a:ext cx="2808192" cy="1217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36D17B-50A9-529D-8CAE-E1633145F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327" y="2194044"/>
            <a:ext cx="5973333" cy="46101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31C835-2D28-C5D2-93FD-19E4A3AFCF89}"/>
              </a:ext>
            </a:extLst>
          </p:cNvPr>
          <p:cNvSpPr txBox="1"/>
          <p:nvPr/>
        </p:nvSpPr>
        <p:spPr>
          <a:xfrm>
            <a:off x="346323" y="4072980"/>
            <a:ext cx="2633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73 ions from photooxidation of isoprene, </a:t>
            </a:r>
            <a:br>
              <a:rPr lang="en-GB" sz="2400" b="1" i="1" dirty="0">
                <a:solidFill>
                  <a:schemeClr val="bg1"/>
                </a:solidFill>
              </a:rPr>
            </a:br>
            <a:r>
              <a:rPr lang="en-GB" sz="2400" b="1" i="1" dirty="0">
                <a:solidFill>
                  <a:schemeClr val="bg1"/>
                </a:solidFill>
              </a:rPr>
              <a:t>11 monoterpenes, </a:t>
            </a:r>
            <a:br>
              <a:rPr lang="en-GB" sz="2400" b="1" i="1" dirty="0">
                <a:solidFill>
                  <a:schemeClr val="bg1"/>
                </a:solidFill>
              </a:rPr>
            </a:br>
            <a:r>
              <a:rPr lang="en-GB" sz="2400" b="1" i="1" dirty="0">
                <a:solidFill>
                  <a:schemeClr val="bg1"/>
                </a:solidFill>
              </a:rPr>
              <a:t>4 sesquiterpenes</a:t>
            </a:r>
            <a:endParaRPr lang="en-NL" sz="24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646FB0-60F3-ED54-37CE-C2C49A07AEA9}"/>
              </a:ext>
            </a:extLst>
          </p:cNvPr>
          <p:cNvSpPr txBox="1"/>
          <p:nvPr/>
        </p:nvSpPr>
        <p:spPr>
          <a:xfrm>
            <a:off x="9456238" y="2281733"/>
            <a:ext cx="26331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66% of biogenic above the LOD for more than 3% of the measurements. </a:t>
            </a:r>
          </a:p>
          <a:p>
            <a:endParaRPr lang="en-GB" sz="800" b="1" i="1" dirty="0">
              <a:solidFill>
                <a:schemeClr val="bg1"/>
              </a:solidFill>
            </a:endParaRPr>
          </a:p>
          <a:p>
            <a:r>
              <a:rPr lang="en-GB" sz="2400" b="1" i="1" dirty="0">
                <a:solidFill>
                  <a:schemeClr val="bg1"/>
                </a:solidFill>
              </a:rPr>
              <a:t>..of all other ions 23% …</a:t>
            </a:r>
          </a:p>
        </p:txBody>
      </p:sp>
      <p:pic>
        <p:nvPicPr>
          <p:cNvPr id="20" name="Picture 49" descr="utrechtlog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5D8F109-0606-156F-787C-50465E72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6738" y="5935659"/>
            <a:ext cx="1104033" cy="7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9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B9F-26BA-28C8-F167-32ACB089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AA4DD-37FD-137C-BA5F-5FCE6828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851"/>
            <a:ext cx="12192000" cy="5916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447A0-8580-0E98-F84D-4DF6C856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44684"/>
          </a:xfrm>
          <a:solidFill>
            <a:srgbClr val="1A3A8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Lessons from airborne VOC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measurements during PAMARCMIP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2018 concerning aged biogenic </a:t>
            </a:r>
            <a:b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</a:br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emissions and ozone depletion events</a:t>
            </a:r>
            <a:endParaRPr lang="en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F1B500-EC78-7944-640B-2B00349B6AE4}"/>
              </a:ext>
            </a:extLst>
          </p:cNvPr>
          <p:cNvGrpSpPr/>
          <p:nvPr/>
        </p:nvGrpSpPr>
        <p:grpSpPr>
          <a:xfrm>
            <a:off x="271186" y="252417"/>
            <a:ext cx="3017883" cy="1368867"/>
            <a:chOff x="188058" y="252417"/>
            <a:chExt cx="3017883" cy="1368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CC1685-603D-9D74-53A0-E7DCF3EE9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10" b="25905"/>
            <a:stretch/>
          </p:blipFill>
          <p:spPr>
            <a:xfrm>
              <a:off x="188058" y="252417"/>
              <a:ext cx="3017883" cy="13688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10B029-69C5-C6CD-0E8D-1E4B58780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058" y="1302214"/>
              <a:ext cx="718375" cy="31907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6D17B-50A9-529D-8CAE-E1633145F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327" y="2194044"/>
            <a:ext cx="5973333" cy="46101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646FB0-60F3-ED54-37CE-C2C49A07AEA9}"/>
              </a:ext>
            </a:extLst>
          </p:cNvPr>
          <p:cNvSpPr txBox="1"/>
          <p:nvPr/>
        </p:nvSpPr>
        <p:spPr>
          <a:xfrm>
            <a:off x="9456238" y="2281733"/>
            <a:ext cx="26331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66% of biogenic above the LOD for more than 3% of the measurements. </a:t>
            </a:r>
          </a:p>
          <a:p>
            <a:endParaRPr lang="en-GB" sz="800" b="1" i="1" dirty="0">
              <a:solidFill>
                <a:schemeClr val="bg1"/>
              </a:solidFill>
            </a:endParaRPr>
          </a:p>
          <a:p>
            <a:r>
              <a:rPr lang="en-GB" sz="2400" b="1" i="1" dirty="0">
                <a:solidFill>
                  <a:schemeClr val="bg1"/>
                </a:solidFill>
              </a:rPr>
              <a:t>..of all other ions 23%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A5B43-E2D3-BFDF-B2EB-C03DBCCA4C8B}"/>
              </a:ext>
            </a:extLst>
          </p:cNvPr>
          <p:cNvSpPr/>
          <p:nvPr/>
        </p:nvSpPr>
        <p:spPr>
          <a:xfrm>
            <a:off x="0" y="2144684"/>
            <a:ext cx="12192000" cy="4708873"/>
          </a:xfrm>
          <a:prstGeom prst="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AA280-DB09-0843-B1EA-CD998C76F567}"/>
              </a:ext>
            </a:extLst>
          </p:cNvPr>
          <p:cNvSpPr txBox="1"/>
          <p:nvPr/>
        </p:nvSpPr>
        <p:spPr>
          <a:xfrm>
            <a:off x="541987" y="2677855"/>
            <a:ext cx="435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L"/>
            </a:defPPr>
            <a:lvl1pPr>
              <a:defRPr sz="4000" b="1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Is this important?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90428-012E-6AFD-9F07-ED24BBF82863}"/>
              </a:ext>
            </a:extLst>
          </p:cNvPr>
          <p:cNvSpPr txBox="1"/>
          <p:nvPr/>
        </p:nvSpPr>
        <p:spPr>
          <a:xfrm>
            <a:off x="648531" y="3960715"/>
            <a:ext cx="8504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L"/>
            </a:defPPr>
            <a:lvl1pPr>
              <a:defRPr sz="4000" b="1" i="1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ym typeface="Wingdings" panose="05000000000000000000" pitchFamily="2" charset="2"/>
              </a:rPr>
              <a:t>C</a:t>
            </a:r>
            <a:r>
              <a:rPr lang="en-GB" dirty="0"/>
              <a:t>ondensable oxidation products: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dirty="0"/>
              <a:t>similar levels as DMS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3B9D3-D6DC-3607-907E-62BA9A098F05}"/>
              </a:ext>
            </a:extLst>
          </p:cNvPr>
          <p:cNvSpPr txBox="1"/>
          <p:nvPr/>
        </p:nvSpPr>
        <p:spPr>
          <a:xfrm>
            <a:off x="648531" y="5306868"/>
            <a:ext cx="8504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L"/>
            </a:defPPr>
            <a:lvl1pPr>
              <a:defRPr sz="4000" b="1" i="1">
                <a:solidFill>
                  <a:schemeClr val="bg1"/>
                </a:solidFill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dirty="0"/>
              <a:t>mass concentration ~20% of measured aerosols (185-850 nm)</a:t>
            </a:r>
            <a:endParaRPr lang="en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C96834-345A-1432-127D-4950D68B538A}"/>
              </a:ext>
            </a:extLst>
          </p:cNvPr>
          <p:cNvSpPr/>
          <p:nvPr/>
        </p:nvSpPr>
        <p:spPr>
          <a:xfrm>
            <a:off x="3316846" y="71919"/>
            <a:ext cx="8875154" cy="2031325"/>
          </a:xfrm>
          <a:prstGeom prst="rect">
            <a:avLst/>
          </a:prstGeom>
          <a:solidFill>
            <a:srgbClr val="1A3A8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Are biogenic emissions an important source of CCN?</a:t>
            </a:r>
          </a:p>
          <a:p>
            <a:pPr algn="ctr"/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49" descr="utrechtlog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C01455-BFDD-C968-A486-BBB81AB1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6738" y="5935659"/>
            <a:ext cx="1104033" cy="7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361</Words>
  <Application>Microsoft Office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Possible controls on Arctic clouds by natural aerosols from  long-range transport of biogenic emissions and ozone depletion events</vt:lpstr>
      <vt:lpstr>Lessons from airborne VOC  measurements during PAMARCMIP  2018 concerning aged biogenic  emissions and ozone depletion events</vt:lpstr>
      <vt:lpstr>Lessons from airborne VOC  measurements during PAMARCMIP  2018 concerning aged biogenic  emissions and ozone depletion events</vt:lpstr>
      <vt:lpstr>Lessons from airborne VOC  measurements during PAMARCMIP  2018 concerning aged biogenic  emissions and ozone depletion events</vt:lpstr>
      <vt:lpstr>Lessons from airborne VOC  measurements during PAMARCMIP  2018 concerning aged biogenic  emissions and ozone depletion events</vt:lpstr>
      <vt:lpstr>Lessons from airborne VOC  measurements during PAMARCMIP  2018 concerning aged biogenic  emissions and ozone depletion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controls on Arctic clouds by natural aerosols from  long-range transport of biogenic emissions and ozone depletion events</dc:title>
  <dc:creator>Holzinger, R. (Rupert)</dc:creator>
  <cp:lastModifiedBy>Holzinger, R. (Rupert)</cp:lastModifiedBy>
  <cp:revision>10</cp:revision>
  <dcterms:created xsi:type="dcterms:W3CDTF">2022-05-20T12:00:50Z</dcterms:created>
  <dcterms:modified xsi:type="dcterms:W3CDTF">2022-05-21T17:42:56Z</dcterms:modified>
</cp:coreProperties>
</file>