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82F4C5E8-7270-4F47-9424-C01ADAA2A47B}"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2041236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2F4C5E8-7270-4F47-9424-C01ADAA2A47B}"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2564991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2F4C5E8-7270-4F47-9424-C01ADAA2A47B}"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3633361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2F4C5E8-7270-4F47-9424-C01ADAA2A47B}"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4100702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Edytuj style wzorca tekstu</a:t>
            </a:r>
          </a:p>
        </p:txBody>
      </p:sp>
      <p:sp>
        <p:nvSpPr>
          <p:cNvPr id="4" name="Symbol zastępczy daty 3"/>
          <p:cNvSpPr>
            <a:spLocks noGrp="1"/>
          </p:cNvSpPr>
          <p:nvPr>
            <p:ph type="dt" sz="half" idx="10"/>
          </p:nvPr>
        </p:nvSpPr>
        <p:spPr/>
        <p:txBody>
          <a:bodyPr/>
          <a:lstStyle/>
          <a:p>
            <a:fld id="{82F4C5E8-7270-4F47-9424-C01ADAA2A47B}"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72279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82F4C5E8-7270-4F47-9424-C01ADAA2A47B}"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1312046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82F4C5E8-7270-4F47-9424-C01ADAA2A47B}" type="datetimeFigureOut">
              <a:rPr lang="pl-PL" smtClean="0"/>
              <a:t>02.05.2022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2448117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82F4C5E8-7270-4F47-9424-C01ADAA2A47B}" type="datetimeFigureOut">
              <a:rPr lang="pl-PL" smtClean="0"/>
              <a:t>02.05.2022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1504524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82F4C5E8-7270-4F47-9424-C01ADAA2A47B}" type="datetimeFigureOut">
              <a:rPr lang="pl-PL" smtClean="0"/>
              <a:t>02.05.2022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49999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82F4C5E8-7270-4F47-9424-C01ADAA2A47B}"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204842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Symbol zastępczy daty 4"/>
          <p:cNvSpPr>
            <a:spLocks noGrp="1"/>
          </p:cNvSpPr>
          <p:nvPr>
            <p:ph type="dt" sz="half" idx="10"/>
          </p:nvPr>
        </p:nvSpPr>
        <p:spPr/>
        <p:txBody>
          <a:bodyPr/>
          <a:lstStyle/>
          <a:p>
            <a:fld id="{82F4C5E8-7270-4F47-9424-C01ADAA2A47B}"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83913A0-AB1D-43FA-9731-576150C92956}" type="slidenum">
              <a:rPr lang="pl-PL" smtClean="0"/>
              <a:t>‹#›</a:t>
            </a:fld>
            <a:endParaRPr lang="pl-PL"/>
          </a:p>
        </p:txBody>
      </p:sp>
    </p:spTree>
    <p:extLst>
      <p:ext uri="{BB962C8B-B14F-4D97-AF65-F5344CB8AC3E}">
        <p14:creationId xmlns:p14="http://schemas.microsoft.com/office/powerpoint/2010/main" val="655207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4C5E8-7270-4F47-9424-C01ADAA2A47B}" type="datetimeFigureOut">
              <a:rPr lang="pl-PL" smtClean="0"/>
              <a:t>02.05.2022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913A0-AB1D-43FA-9731-576150C92956}" type="slidenum">
              <a:rPr lang="pl-PL" smtClean="0"/>
              <a:t>‹#›</a:t>
            </a:fld>
            <a:endParaRPr lang="pl-PL"/>
          </a:p>
        </p:txBody>
      </p:sp>
    </p:spTree>
    <p:extLst>
      <p:ext uri="{BB962C8B-B14F-4D97-AF65-F5344CB8AC3E}">
        <p14:creationId xmlns:p14="http://schemas.microsoft.com/office/powerpoint/2010/main" val="4030217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en-US" dirty="0"/>
              <a:t>Diurnal anisotropy of polar neutron monitors, Dome C looks </a:t>
            </a:r>
            <a:r>
              <a:rPr lang="en-US" dirty="0" smtClean="0"/>
              <a:t>poleward</a:t>
            </a:r>
            <a:endParaRPr lang="pl-PL" dirty="0"/>
          </a:p>
        </p:txBody>
      </p:sp>
      <p:sp>
        <p:nvSpPr>
          <p:cNvPr id="3" name="Podtytuł 2"/>
          <p:cNvSpPr>
            <a:spLocks noGrp="1"/>
          </p:cNvSpPr>
          <p:nvPr>
            <p:ph type="subTitle" idx="1"/>
          </p:nvPr>
        </p:nvSpPr>
        <p:spPr/>
        <p:txBody>
          <a:bodyPr/>
          <a:lstStyle/>
          <a:p>
            <a:endParaRPr lang="pl-PL" dirty="0" smtClean="0"/>
          </a:p>
          <a:p>
            <a:r>
              <a:rPr lang="en-US" b="1" dirty="0" smtClean="0"/>
              <a:t>Alexander </a:t>
            </a:r>
            <a:r>
              <a:rPr lang="en-US" b="1" dirty="0" err="1" smtClean="0"/>
              <a:t>Mishev</a:t>
            </a:r>
            <a:r>
              <a:rPr lang="en-US" dirty="0" smtClean="0"/>
              <a:t>,</a:t>
            </a:r>
            <a:endParaRPr lang="pl-PL" dirty="0"/>
          </a:p>
          <a:p>
            <a:r>
              <a:rPr lang="en-US" dirty="0" smtClean="0"/>
              <a:t>Agnieszka </a:t>
            </a:r>
            <a:r>
              <a:rPr lang="en-US" dirty="0"/>
              <a:t>Gil, </a:t>
            </a:r>
            <a:r>
              <a:rPr lang="en-US" dirty="0" err="1" smtClean="0"/>
              <a:t>Stepan</a:t>
            </a:r>
            <a:r>
              <a:rPr lang="en-US" dirty="0" smtClean="0"/>
              <a:t> </a:t>
            </a:r>
            <a:r>
              <a:rPr lang="en-US" dirty="0" err="1"/>
              <a:t>Poluianov</a:t>
            </a:r>
            <a:r>
              <a:rPr lang="en-US" dirty="0"/>
              <a:t> and Ilya </a:t>
            </a:r>
            <a:r>
              <a:rPr lang="en-US" dirty="0" err="1" smtClean="0"/>
              <a:t>Usoskin</a:t>
            </a:r>
            <a:endParaRPr lang="pl-PL" dirty="0"/>
          </a:p>
        </p:txBody>
      </p:sp>
      <p:sp>
        <p:nvSpPr>
          <p:cNvPr id="4" name="Prostokąt 3"/>
          <p:cNvSpPr/>
          <p:nvPr/>
        </p:nvSpPr>
        <p:spPr>
          <a:xfrm>
            <a:off x="5415909" y="5874322"/>
            <a:ext cx="1360181" cy="369332"/>
          </a:xfrm>
          <a:prstGeom prst="rect">
            <a:avLst/>
          </a:prstGeom>
        </p:spPr>
        <p:txBody>
          <a:bodyPr wrap="none">
            <a:spAutoFit/>
          </a:bodyPr>
          <a:lstStyle/>
          <a:p>
            <a:r>
              <a:rPr lang="pl-PL" dirty="0" smtClean="0"/>
              <a:t>EGU22-1221</a:t>
            </a:r>
            <a:endParaRPr lang="pl-PL" dirty="0"/>
          </a:p>
        </p:txBody>
      </p:sp>
      <p:pic>
        <p:nvPicPr>
          <p:cNvPr id="5" name="Obraz 4"/>
          <p:cNvPicPr>
            <a:picLocks noChangeAspect="1"/>
          </p:cNvPicPr>
          <p:nvPr/>
        </p:nvPicPr>
        <p:blipFill>
          <a:blip r:embed="rId2"/>
          <a:stretch>
            <a:fillRect/>
          </a:stretch>
        </p:blipFill>
        <p:spPr>
          <a:xfrm>
            <a:off x="3643311" y="103142"/>
            <a:ext cx="4905375" cy="1200150"/>
          </a:xfrm>
          <a:prstGeom prst="rect">
            <a:avLst/>
          </a:prstGeom>
        </p:spPr>
      </p:pic>
    </p:spTree>
    <p:extLst>
      <p:ext uri="{BB962C8B-B14F-4D97-AF65-F5344CB8AC3E}">
        <p14:creationId xmlns:p14="http://schemas.microsoft.com/office/powerpoint/2010/main" val="266711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Motivation</a:t>
            </a:r>
            <a:endParaRPr lang="pl-PL" dirty="0"/>
          </a:p>
        </p:txBody>
      </p:sp>
      <p:sp>
        <p:nvSpPr>
          <p:cNvPr id="3" name="Prostokąt 2"/>
          <p:cNvSpPr/>
          <p:nvPr/>
        </p:nvSpPr>
        <p:spPr>
          <a:xfrm>
            <a:off x="182880" y="1700622"/>
            <a:ext cx="4955177" cy="5130507"/>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Calibri" panose="020F0502020204030204" pitchFamily="34" charset="0"/>
              </a:rPr>
              <a:t>Galactic cosmic rays (GCR) show a small local anisotropy detected as a diurnal variability of neutron monitor (NM) count rates. As the asymptotic directions of different NMs are diverse, the capability of the GCR diurnal variation observation is also various. Here we present that the Dome C (DOMC) NM is barely sensitive to the diurnal variation. Its amplitude is very small, 0.03%, in comparison to other polar NMs, for which the diurnal variability amplitudes vary from 0.16 to 0.4%. This fact is associated to the narrow asymptotic-direction cone of DOMC NM looking almost to the South pole with geographic latitude above 75</a:t>
            </a:r>
            <a:r>
              <a:rPr lang="en-US" baseline="30000" dirty="0">
                <a:latin typeface="Calibri" panose="020F0502020204030204" pitchFamily="34" charset="0"/>
                <a:ea typeface="Calibri" panose="020F0502020204030204" pitchFamily="34" charset="0"/>
                <a:cs typeface="Calibri" panose="020F0502020204030204" pitchFamily="34" charset="0"/>
              </a:rPr>
              <a:t>o</a:t>
            </a:r>
            <a:r>
              <a:rPr lang="en-US" dirty="0">
                <a:latin typeface="Calibri" panose="020F0502020204030204" pitchFamily="34" charset="0"/>
                <a:ea typeface="Calibri" panose="020F0502020204030204" pitchFamily="34" charset="0"/>
                <a:cs typeface="Calibri" panose="020F0502020204030204" pitchFamily="34" charset="0"/>
              </a:rPr>
              <a:t>. Thus, DOMC NM is the only existing NM accepting cosmic-ray particles from the off-equatorial region, which makes this station a unique detector. </a:t>
            </a:r>
            <a:endParaRPr lang="pl-PL" sz="16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4" name="Obraz 3"/>
          <p:cNvPicPr>
            <a:picLocks noChangeAspect="1"/>
          </p:cNvPicPr>
          <p:nvPr/>
        </p:nvPicPr>
        <p:blipFill>
          <a:blip r:embed="rId2"/>
          <a:stretch>
            <a:fillRect/>
          </a:stretch>
        </p:blipFill>
        <p:spPr>
          <a:xfrm>
            <a:off x="5077098" y="748937"/>
            <a:ext cx="6977062" cy="3938782"/>
          </a:xfrm>
          <a:prstGeom prst="rect">
            <a:avLst/>
          </a:prstGeom>
        </p:spPr>
      </p:pic>
      <p:sp>
        <p:nvSpPr>
          <p:cNvPr id="5" name="Prostokąt 4"/>
          <p:cNvSpPr/>
          <p:nvPr/>
        </p:nvSpPr>
        <p:spPr>
          <a:xfrm>
            <a:off x="9276098" y="4886865"/>
            <a:ext cx="2661883" cy="369332"/>
          </a:xfrm>
          <a:prstGeom prst="rect">
            <a:avLst/>
          </a:prstGeom>
        </p:spPr>
        <p:txBody>
          <a:bodyPr wrap="none">
            <a:spAutoFit/>
          </a:bodyPr>
          <a:lstStyle/>
          <a:p>
            <a:r>
              <a:rPr lang="pl-PL" dirty="0" smtClean="0"/>
              <a:t>https://cosmicrays.oulu.fi/</a:t>
            </a:r>
            <a:endParaRPr lang="pl-PL" dirty="0"/>
          </a:p>
        </p:txBody>
      </p:sp>
    </p:spTree>
    <p:extLst>
      <p:ext uri="{BB962C8B-B14F-4D97-AF65-F5344CB8AC3E}">
        <p14:creationId xmlns:p14="http://schemas.microsoft.com/office/powerpoint/2010/main" val="3622165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p:cNvPicPr>
            <a:picLocks noChangeAspect="1"/>
          </p:cNvPicPr>
          <p:nvPr/>
        </p:nvPicPr>
        <p:blipFill>
          <a:blip r:embed="rId2"/>
          <a:stretch>
            <a:fillRect/>
          </a:stretch>
        </p:blipFill>
        <p:spPr>
          <a:xfrm>
            <a:off x="371066" y="189139"/>
            <a:ext cx="7496175" cy="6305550"/>
          </a:xfrm>
          <a:prstGeom prst="rect">
            <a:avLst/>
          </a:prstGeom>
        </p:spPr>
      </p:pic>
      <p:sp>
        <p:nvSpPr>
          <p:cNvPr id="3" name="Prostokąt 2"/>
          <p:cNvSpPr/>
          <p:nvPr/>
        </p:nvSpPr>
        <p:spPr>
          <a:xfrm>
            <a:off x="7541622" y="906756"/>
            <a:ext cx="4397829" cy="2862322"/>
          </a:xfrm>
          <a:prstGeom prst="rect">
            <a:avLst/>
          </a:prstGeom>
        </p:spPr>
        <p:txBody>
          <a:bodyPr wrap="square">
            <a:spAutoFit/>
          </a:bodyPr>
          <a:lstStyle/>
          <a:p>
            <a:r>
              <a:rPr lang="pl-PL" dirty="0" err="1" smtClean="0"/>
              <a:t>Simplified</a:t>
            </a:r>
            <a:r>
              <a:rPr lang="pl-PL" dirty="0" smtClean="0"/>
              <a:t> not-to-</a:t>
            </a:r>
            <a:r>
              <a:rPr lang="pl-PL" dirty="0" err="1" smtClean="0"/>
              <a:t>scale</a:t>
            </a:r>
            <a:r>
              <a:rPr lang="pl-PL" dirty="0" smtClean="0"/>
              <a:t> </a:t>
            </a:r>
            <a:r>
              <a:rPr lang="pl-PL" dirty="0" err="1" smtClean="0"/>
              <a:t>scheme</a:t>
            </a:r>
            <a:r>
              <a:rPr lang="pl-PL" dirty="0" smtClean="0"/>
              <a:t> of the GCR </a:t>
            </a:r>
            <a:r>
              <a:rPr lang="pl-PL" dirty="0" err="1" smtClean="0"/>
              <a:t>anisotropy</a:t>
            </a:r>
            <a:r>
              <a:rPr lang="pl-PL" dirty="0" smtClean="0"/>
              <a:t> in the </a:t>
            </a:r>
            <a:r>
              <a:rPr lang="pl-PL" dirty="0" err="1" smtClean="0"/>
              <a:t>vicinity</a:t>
            </a:r>
            <a:r>
              <a:rPr lang="pl-PL" dirty="0" smtClean="0"/>
              <a:t> of Earth  (</a:t>
            </a:r>
            <a:r>
              <a:rPr lang="pl-PL" dirty="0" err="1" smtClean="0"/>
              <a:t>denoted</a:t>
            </a:r>
            <a:r>
              <a:rPr lang="pl-PL" dirty="0" smtClean="0"/>
              <a:t> as the </a:t>
            </a:r>
            <a:r>
              <a:rPr lang="pl-PL" dirty="0" err="1" smtClean="0"/>
              <a:t>grey</a:t>
            </a:r>
            <a:r>
              <a:rPr lang="pl-PL" dirty="0" smtClean="0"/>
              <a:t> </a:t>
            </a:r>
            <a:r>
              <a:rPr lang="pl-PL" dirty="0" err="1" smtClean="0"/>
              <a:t>circle</a:t>
            </a:r>
            <a:r>
              <a:rPr lang="pl-PL" dirty="0" smtClean="0"/>
              <a:t>): the plot </a:t>
            </a:r>
            <a:r>
              <a:rPr lang="pl-PL" dirty="0" err="1" smtClean="0"/>
              <a:t>corresponds</a:t>
            </a:r>
            <a:r>
              <a:rPr lang="pl-PL" dirty="0" smtClean="0"/>
              <a:t> to the </a:t>
            </a:r>
            <a:r>
              <a:rPr lang="pl-PL" dirty="0" err="1" smtClean="0"/>
              <a:t>ecliptic</a:t>
            </a:r>
            <a:r>
              <a:rPr lang="pl-PL" dirty="0" smtClean="0"/>
              <a:t> </a:t>
            </a:r>
            <a:r>
              <a:rPr lang="pl-PL" dirty="0" err="1" smtClean="0"/>
              <a:t>plane</a:t>
            </a:r>
            <a:r>
              <a:rPr lang="pl-PL" dirty="0" smtClean="0"/>
              <a:t> as </a:t>
            </a:r>
            <a:r>
              <a:rPr lang="pl-PL" dirty="0" err="1" smtClean="0"/>
              <a:t>viewed</a:t>
            </a:r>
            <a:r>
              <a:rPr lang="pl-PL" dirty="0" smtClean="0"/>
              <a:t> from the </a:t>
            </a:r>
            <a:r>
              <a:rPr lang="pl-PL" dirty="0" err="1" smtClean="0"/>
              <a:t>north</a:t>
            </a:r>
            <a:r>
              <a:rPr lang="pl-PL" dirty="0" smtClean="0"/>
              <a:t>. </a:t>
            </a:r>
            <a:r>
              <a:rPr lang="pl-PL" dirty="0" err="1" smtClean="0"/>
              <a:t>Two</a:t>
            </a:r>
            <a:r>
              <a:rPr lang="pl-PL" dirty="0" smtClean="0"/>
              <a:t> </a:t>
            </a:r>
            <a:r>
              <a:rPr lang="pl-PL" dirty="0" err="1" smtClean="0"/>
              <a:t>main</a:t>
            </a:r>
            <a:r>
              <a:rPr lang="pl-PL" dirty="0" smtClean="0"/>
              <a:t> </a:t>
            </a:r>
            <a:r>
              <a:rPr lang="pl-PL" dirty="0" err="1" smtClean="0"/>
              <a:t>mechanisms</a:t>
            </a:r>
            <a:r>
              <a:rPr lang="pl-PL" dirty="0" smtClean="0"/>
              <a:t> </a:t>
            </a:r>
            <a:r>
              <a:rPr lang="pl-PL" dirty="0" err="1" smtClean="0"/>
              <a:t>are</a:t>
            </a:r>
            <a:r>
              <a:rPr lang="pl-PL" dirty="0" smtClean="0"/>
              <a:t>: </a:t>
            </a:r>
            <a:r>
              <a:rPr lang="pl-PL" dirty="0" err="1" smtClean="0"/>
              <a:t>radial</a:t>
            </a:r>
            <a:r>
              <a:rPr lang="pl-PL" dirty="0" smtClean="0"/>
              <a:t> </a:t>
            </a:r>
            <a:r>
              <a:rPr lang="pl-PL" dirty="0" err="1" smtClean="0"/>
              <a:t>outward</a:t>
            </a:r>
            <a:r>
              <a:rPr lang="pl-PL" dirty="0" smtClean="0"/>
              <a:t> </a:t>
            </a:r>
            <a:r>
              <a:rPr lang="pl-PL" dirty="0" err="1" smtClean="0"/>
              <a:t>convection</a:t>
            </a:r>
            <a:r>
              <a:rPr lang="pl-PL" dirty="0" smtClean="0"/>
              <a:t> by the </a:t>
            </a:r>
            <a:r>
              <a:rPr lang="pl-PL" dirty="0" err="1" smtClean="0"/>
              <a:t>solar</a:t>
            </a:r>
            <a:r>
              <a:rPr lang="pl-PL" dirty="0" smtClean="0"/>
              <a:t> wind and </a:t>
            </a:r>
            <a:r>
              <a:rPr lang="pl-PL" dirty="0" err="1" smtClean="0"/>
              <a:t>inward</a:t>
            </a:r>
            <a:r>
              <a:rPr lang="pl-PL" dirty="0" smtClean="0"/>
              <a:t> </a:t>
            </a:r>
            <a:r>
              <a:rPr lang="pl-PL" dirty="0" err="1" smtClean="0"/>
              <a:t>diffusion</a:t>
            </a:r>
            <a:r>
              <a:rPr lang="pl-PL" dirty="0" smtClean="0"/>
              <a:t> </a:t>
            </a:r>
            <a:r>
              <a:rPr lang="pl-PL" dirty="0" err="1" smtClean="0"/>
              <a:t>along</a:t>
            </a:r>
            <a:r>
              <a:rPr lang="pl-PL" dirty="0" smtClean="0"/>
              <a:t> the HMF </a:t>
            </a:r>
            <a:r>
              <a:rPr lang="pl-PL" dirty="0" err="1" smtClean="0"/>
              <a:t>line</a:t>
            </a:r>
            <a:r>
              <a:rPr lang="pl-PL" dirty="0" smtClean="0"/>
              <a:t>. The </a:t>
            </a:r>
            <a:r>
              <a:rPr lang="pl-PL" dirty="0" err="1" smtClean="0"/>
              <a:t>summary</a:t>
            </a:r>
            <a:r>
              <a:rPr lang="pl-PL" dirty="0" smtClean="0"/>
              <a:t> </a:t>
            </a:r>
            <a:r>
              <a:rPr lang="pl-PL" dirty="0" err="1" smtClean="0"/>
              <a:t>anisotropy</a:t>
            </a:r>
            <a:r>
              <a:rPr lang="pl-PL" dirty="0" smtClean="0"/>
              <a:t> </a:t>
            </a:r>
            <a:r>
              <a:rPr lang="pl-PL" dirty="0" err="1" smtClean="0"/>
              <a:t>vector</a:t>
            </a:r>
            <a:r>
              <a:rPr lang="pl-PL" dirty="0" smtClean="0"/>
              <a:t> </a:t>
            </a:r>
            <a:r>
              <a:rPr lang="pl-PL" dirty="0" err="1" smtClean="0"/>
              <a:t>is</a:t>
            </a:r>
            <a:r>
              <a:rPr lang="pl-PL" dirty="0" smtClean="0"/>
              <a:t> </a:t>
            </a:r>
            <a:r>
              <a:rPr lang="pl-PL" dirty="0" err="1" smtClean="0"/>
              <a:t>shown</a:t>
            </a:r>
            <a:r>
              <a:rPr lang="pl-PL" dirty="0" smtClean="0"/>
              <a:t> by the </a:t>
            </a:r>
            <a:r>
              <a:rPr lang="pl-PL" dirty="0" err="1" smtClean="0"/>
              <a:t>thick</a:t>
            </a:r>
            <a:r>
              <a:rPr lang="pl-PL" dirty="0" smtClean="0"/>
              <a:t> red </a:t>
            </a:r>
            <a:r>
              <a:rPr lang="pl-PL" dirty="0" err="1" smtClean="0"/>
              <a:t>arrow</a:t>
            </a:r>
            <a:r>
              <a:rPr lang="pl-PL" dirty="0" smtClean="0"/>
              <a:t>. </a:t>
            </a:r>
            <a:r>
              <a:rPr lang="pl-PL" dirty="0" err="1" smtClean="0"/>
              <a:t>Other</a:t>
            </a:r>
            <a:r>
              <a:rPr lang="pl-PL" dirty="0" smtClean="0"/>
              <a:t> </a:t>
            </a:r>
            <a:r>
              <a:rPr lang="pl-PL" dirty="0" err="1" smtClean="0"/>
              <a:t>mechanisms</a:t>
            </a:r>
            <a:r>
              <a:rPr lang="pl-PL" dirty="0" smtClean="0"/>
              <a:t>, </a:t>
            </a:r>
            <a:r>
              <a:rPr lang="pl-PL" dirty="0" err="1" smtClean="0"/>
              <a:t>e.g</a:t>
            </a:r>
            <a:r>
              <a:rPr lang="pl-PL" dirty="0" smtClean="0"/>
              <a:t>., the </a:t>
            </a:r>
            <a:r>
              <a:rPr lang="pl-PL" dirty="0" err="1" smtClean="0"/>
              <a:t>Earth's</a:t>
            </a:r>
            <a:r>
              <a:rPr lang="pl-PL" dirty="0" smtClean="0"/>
              <a:t> </a:t>
            </a:r>
            <a:r>
              <a:rPr lang="pl-PL" dirty="0" err="1" smtClean="0"/>
              <a:t>movement</a:t>
            </a:r>
            <a:r>
              <a:rPr lang="pl-PL" dirty="0" smtClean="0"/>
              <a:t>, </a:t>
            </a:r>
            <a:r>
              <a:rPr lang="pl-PL" dirty="0" err="1" smtClean="0"/>
              <a:t>are</a:t>
            </a:r>
            <a:r>
              <a:rPr lang="pl-PL" dirty="0" smtClean="0"/>
              <a:t> not </a:t>
            </a:r>
            <a:r>
              <a:rPr lang="pl-PL" dirty="0" err="1" smtClean="0"/>
              <a:t>shown</a:t>
            </a:r>
            <a:r>
              <a:rPr lang="pl-PL" dirty="0" smtClean="0"/>
              <a:t>.</a:t>
            </a:r>
            <a:endParaRPr lang="pl-PL" dirty="0"/>
          </a:p>
        </p:txBody>
      </p:sp>
    </p:spTree>
    <p:extLst>
      <p:ext uri="{BB962C8B-B14F-4D97-AF65-F5344CB8AC3E}">
        <p14:creationId xmlns:p14="http://schemas.microsoft.com/office/powerpoint/2010/main" val="228319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p:cNvPicPr>
            <a:picLocks noChangeAspect="1"/>
          </p:cNvPicPr>
          <p:nvPr/>
        </p:nvPicPr>
        <p:blipFill>
          <a:blip r:embed="rId2"/>
          <a:stretch>
            <a:fillRect/>
          </a:stretch>
        </p:blipFill>
        <p:spPr>
          <a:xfrm>
            <a:off x="124504" y="52523"/>
            <a:ext cx="5934075" cy="5686425"/>
          </a:xfrm>
          <a:prstGeom prst="rect">
            <a:avLst/>
          </a:prstGeom>
        </p:spPr>
      </p:pic>
      <p:sp>
        <p:nvSpPr>
          <p:cNvPr id="3" name="Prostokąt 2"/>
          <p:cNvSpPr/>
          <p:nvPr/>
        </p:nvSpPr>
        <p:spPr>
          <a:xfrm>
            <a:off x="182877" y="5573485"/>
            <a:ext cx="5817328" cy="1200329"/>
          </a:xfrm>
          <a:prstGeom prst="rect">
            <a:avLst/>
          </a:prstGeom>
        </p:spPr>
        <p:txBody>
          <a:bodyPr wrap="square">
            <a:spAutoFit/>
          </a:bodyPr>
          <a:lstStyle/>
          <a:p>
            <a:r>
              <a:rPr lang="pl-PL" dirty="0" smtClean="0"/>
              <a:t>High-pass (2 </a:t>
            </a:r>
            <a:r>
              <a:rPr lang="pl-PL" dirty="0" err="1" smtClean="0"/>
              <a:t>years</a:t>
            </a:r>
            <a:r>
              <a:rPr lang="pl-PL" dirty="0" smtClean="0"/>
              <a:t>) </a:t>
            </a:r>
            <a:r>
              <a:rPr lang="pl-PL" dirty="0" err="1" smtClean="0"/>
              <a:t>filtered</a:t>
            </a:r>
            <a:r>
              <a:rPr lang="pl-PL" dirty="0" smtClean="0"/>
              <a:t> </a:t>
            </a:r>
            <a:r>
              <a:rPr lang="pl-PL" dirty="0" err="1" smtClean="0"/>
              <a:t>hourly</a:t>
            </a:r>
            <a:r>
              <a:rPr lang="pl-PL" dirty="0" smtClean="0"/>
              <a:t> </a:t>
            </a:r>
            <a:r>
              <a:rPr lang="pl-PL" dirty="0" err="1" smtClean="0"/>
              <a:t>count</a:t>
            </a:r>
            <a:r>
              <a:rPr lang="pl-PL" dirty="0" smtClean="0"/>
              <a:t> </a:t>
            </a:r>
            <a:r>
              <a:rPr lang="pl-PL" dirty="0" err="1" smtClean="0"/>
              <a:t>rates</a:t>
            </a:r>
            <a:r>
              <a:rPr lang="pl-PL" dirty="0" smtClean="0"/>
              <a:t>, for the period 16-Mar-2016 – 31-Aug-2021, for </a:t>
            </a:r>
            <a:r>
              <a:rPr lang="pl-PL" dirty="0" err="1" smtClean="0"/>
              <a:t>six</a:t>
            </a:r>
            <a:r>
              <a:rPr lang="pl-PL" dirty="0" smtClean="0"/>
              <a:t> neutron </a:t>
            </a:r>
            <a:r>
              <a:rPr lang="pl-PL" dirty="0" err="1" smtClean="0"/>
              <a:t>monitors</a:t>
            </a:r>
            <a:r>
              <a:rPr lang="pl-PL" dirty="0" smtClean="0"/>
              <a:t> </a:t>
            </a:r>
            <a:r>
              <a:rPr lang="pl-PL" dirty="0" err="1" smtClean="0"/>
              <a:t>studied</a:t>
            </a:r>
            <a:r>
              <a:rPr lang="pl-PL" dirty="0" smtClean="0"/>
              <a:t> </a:t>
            </a:r>
            <a:r>
              <a:rPr lang="pl-PL" dirty="0" err="1" smtClean="0"/>
              <a:t>here</a:t>
            </a:r>
            <a:r>
              <a:rPr lang="pl-PL" dirty="0" smtClean="0"/>
              <a:t>: DOMC (a), OULU (b), THUL (c), SOPO (d), APTY (e), and TERA (f).</a:t>
            </a:r>
            <a:endParaRPr lang="pl-PL" dirty="0"/>
          </a:p>
        </p:txBody>
      </p:sp>
      <p:pic>
        <p:nvPicPr>
          <p:cNvPr id="4" name="Obraz 3"/>
          <p:cNvPicPr>
            <a:picLocks noChangeAspect="1"/>
          </p:cNvPicPr>
          <p:nvPr/>
        </p:nvPicPr>
        <p:blipFill>
          <a:blip r:embed="rId3"/>
          <a:stretch>
            <a:fillRect/>
          </a:stretch>
        </p:blipFill>
        <p:spPr>
          <a:xfrm>
            <a:off x="6210300" y="199616"/>
            <a:ext cx="5981700" cy="4333875"/>
          </a:xfrm>
          <a:prstGeom prst="rect">
            <a:avLst/>
          </a:prstGeom>
        </p:spPr>
      </p:pic>
      <p:sp>
        <p:nvSpPr>
          <p:cNvPr id="5" name="Prostokąt 4"/>
          <p:cNvSpPr/>
          <p:nvPr/>
        </p:nvSpPr>
        <p:spPr>
          <a:xfrm>
            <a:off x="6247721" y="4442435"/>
            <a:ext cx="6096000" cy="2031325"/>
          </a:xfrm>
          <a:prstGeom prst="rect">
            <a:avLst/>
          </a:prstGeom>
        </p:spPr>
        <p:txBody>
          <a:bodyPr>
            <a:spAutoFit/>
          </a:bodyPr>
          <a:lstStyle/>
          <a:p>
            <a:r>
              <a:rPr lang="pl-PL" dirty="0" err="1" smtClean="0"/>
              <a:t>Asymptotic</a:t>
            </a:r>
            <a:r>
              <a:rPr lang="pl-PL" dirty="0" smtClean="0"/>
              <a:t> </a:t>
            </a:r>
            <a:r>
              <a:rPr lang="pl-PL" dirty="0" err="1" smtClean="0"/>
              <a:t>directions</a:t>
            </a:r>
            <a:r>
              <a:rPr lang="pl-PL" dirty="0" smtClean="0"/>
              <a:t> of the polar </a:t>
            </a:r>
            <a:r>
              <a:rPr lang="pl-PL" dirty="0" err="1" smtClean="0"/>
              <a:t>NMs</a:t>
            </a:r>
            <a:r>
              <a:rPr lang="pl-PL" dirty="0" smtClean="0"/>
              <a:t> </a:t>
            </a:r>
            <a:r>
              <a:rPr lang="pl-PL" dirty="0" err="1" smtClean="0"/>
              <a:t>considered</a:t>
            </a:r>
            <a:r>
              <a:rPr lang="pl-PL" dirty="0" smtClean="0"/>
              <a:t> </a:t>
            </a:r>
            <a:r>
              <a:rPr lang="pl-PL" dirty="0" err="1" smtClean="0"/>
              <a:t>here</a:t>
            </a:r>
            <a:r>
              <a:rPr lang="pl-PL" dirty="0" smtClean="0"/>
              <a:t> </a:t>
            </a:r>
            <a:r>
              <a:rPr lang="pl-PL" dirty="0" err="1" smtClean="0"/>
              <a:t>are</a:t>
            </a:r>
            <a:r>
              <a:rPr lang="pl-PL" dirty="0" smtClean="0"/>
              <a:t> </a:t>
            </a:r>
            <a:r>
              <a:rPr lang="pl-PL" dirty="0" err="1" smtClean="0"/>
              <a:t>represented</a:t>
            </a:r>
            <a:r>
              <a:rPr lang="pl-PL" dirty="0" smtClean="0"/>
              <a:t> by </a:t>
            </a:r>
            <a:r>
              <a:rPr lang="pl-PL" dirty="0" err="1" smtClean="0"/>
              <a:t>colored</a:t>
            </a:r>
            <a:r>
              <a:rPr lang="pl-PL" dirty="0" smtClean="0"/>
              <a:t> </a:t>
            </a:r>
            <a:r>
              <a:rPr lang="pl-PL" dirty="0" err="1" smtClean="0"/>
              <a:t>curves</a:t>
            </a:r>
            <a:r>
              <a:rPr lang="pl-PL" dirty="0" smtClean="0"/>
              <a:t>, as </a:t>
            </a:r>
            <a:r>
              <a:rPr lang="pl-PL" dirty="0" err="1" smtClean="0"/>
              <a:t>denoted</a:t>
            </a:r>
            <a:r>
              <a:rPr lang="pl-PL" dirty="0" smtClean="0"/>
              <a:t> on the top. </a:t>
            </a:r>
            <a:r>
              <a:rPr lang="pl-PL" dirty="0" err="1" smtClean="0"/>
              <a:t>Computations</a:t>
            </a:r>
            <a:r>
              <a:rPr lang="pl-PL" dirty="0" smtClean="0"/>
              <a:t> </a:t>
            </a:r>
            <a:r>
              <a:rPr lang="pl-PL" dirty="0" err="1" smtClean="0"/>
              <a:t>were</a:t>
            </a:r>
            <a:r>
              <a:rPr lang="pl-PL" dirty="0" smtClean="0"/>
              <a:t> </a:t>
            </a:r>
            <a:r>
              <a:rPr lang="pl-PL" dirty="0" err="1" smtClean="0"/>
              <a:t>made</a:t>
            </a:r>
            <a:r>
              <a:rPr lang="pl-PL" dirty="0" smtClean="0"/>
              <a:t> </a:t>
            </a:r>
            <a:r>
              <a:rPr lang="pl-PL" dirty="0" err="1" smtClean="0"/>
              <a:t>using</a:t>
            </a:r>
            <a:r>
              <a:rPr lang="pl-PL" dirty="0" smtClean="0"/>
              <a:t> the MAGNETOCOSMICS </a:t>
            </a:r>
            <a:r>
              <a:rPr lang="pl-PL" dirty="0" err="1" smtClean="0"/>
              <a:t>code</a:t>
            </a:r>
            <a:r>
              <a:rPr lang="pl-PL" dirty="0" smtClean="0"/>
              <a:t> for the </a:t>
            </a:r>
            <a:r>
              <a:rPr lang="pl-PL" dirty="0" err="1" smtClean="0"/>
              <a:t>date</a:t>
            </a:r>
            <a:r>
              <a:rPr lang="pl-PL" dirty="0" smtClean="0"/>
              <a:t> of 22-Aug-2016 for GCR </a:t>
            </a:r>
            <a:r>
              <a:rPr lang="pl-PL" dirty="0" err="1" smtClean="0"/>
              <a:t>particles</a:t>
            </a:r>
            <a:r>
              <a:rPr lang="pl-PL" dirty="0" smtClean="0"/>
              <a:t> with </a:t>
            </a:r>
            <a:r>
              <a:rPr lang="pl-PL" dirty="0" err="1" smtClean="0"/>
              <a:t>rigidity</a:t>
            </a:r>
            <a:r>
              <a:rPr lang="pl-PL" dirty="0" smtClean="0"/>
              <a:t> </a:t>
            </a:r>
            <a:r>
              <a:rPr lang="pl-PL" dirty="0" err="1" smtClean="0"/>
              <a:t>between</a:t>
            </a:r>
            <a:r>
              <a:rPr lang="pl-PL" dirty="0" smtClean="0"/>
              <a:t> 1 – 20 GV as </a:t>
            </a:r>
            <a:r>
              <a:rPr lang="pl-PL" dirty="0" err="1" smtClean="0"/>
              <a:t>denoted</a:t>
            </a:r>
            <a:r>
              <a:rPr lang="pl-PL" dirty="0" smtClean="0"/>
              <a:t> by the </a:t>
            </a:r>
            <a:r>
              <a:rPr lang="pl-PL" dirty="0" err="1" smtClean="0"/>
              <a:t>numbers</a:t>
            </a:r>
            <a:r>
              <a:rPr lang="pl-PL" dirty="0" smtClean="0"/>
              <a:t> </a:t>
            </a:r>
            <a:r>
              <a:rPr lang="pl-PL" dirty="0" err="1" smtClean="0"/>
              <a:t>near</a:t>
            </a:r>
            <a:r>
              <a:rPr lang="pl-PL" dirty="0" smtClean="0"/>
              <a:t> </a:t>
            </a:r>
            <a:r>
              <a:rPr lang="pl-PL" dirty="0" err="1" smtClean="0"/>
              <a:t>each</a:t>
            </a:r>
            <a:r>
              <a:rPr lang="pl-PL" dirty="0" smtClean="0"/>
              <a:t> </a:t>
            </a:r>
            <a:r>
              <a:rPr lang="pl-PL" dirty="0" err="1" smtClean="0"/>
              <a:t>curve</a:t>
            </a:r>
            <a:r>
              <a:rPr lang="pl-PL" dirty="0" smtClean="0"/>
              <a:t>. </a:t>
            </a:r>
            <a:r>
              <a:rPr lang="pl-PL" dirty="0" err="1" smtClean="0"/>
              <a:t>Locations</a:t>
            </a:r>
            <a:r>
              <a:rPr lang="pl-PL" dirty="0" smtClean="0"/>
              <a:t> of the </a:t>
            </a:r>
            <a:r>
              <a:rPr lang="pl-PL" dirty="0" err="1" smtClean="0"/>
              <a:t>geomagnetic</a:t>
            </a:r>
            <a:r>
              <a:rPr lang="pl-PL" dirty="0" smtClean="0"/>
              <a:t> </a:t>
            </a:r>
            <a:r>
              <a:rPr lang="pl-PL" dirty="0" err="1" smtClean="0"/>
              <a:t>poles</a:t>
            </a:r>
            <a:r>
              <a:rPr lang="pl-PL" dirty="0" smtClean="0"/>
              <a:t> (IGRF, </a:t>
            </a:r>
            <a:r>
              <a:rPr lang="pl-PL" dirty="0" err="1" smtClean="0"/>
              <a:t>epoch</a:t>
            </a:r>
            <a:r>
              <a:rPr lang="pl-PL" dirty="0" smtClean="0"/>
              <a:t> 2020) </a:t>
            </a:r>
            <a:r>
              <a:rPr lang="pl-PL" dirty="0" err="1" smtClean="0"/>
              <a:t>are</a:t>
            </a:r>
            <a:r>
              <a:rPr lang="pl-PL" dirty="0" smtClean="0"/>
              <a:t> </a:t>
            </a:r>
            <a:r>
              <a:rPr lang="pl-PL" dirty="0" err="1" smtClean="0"/>
              <a:t>indicated</a:t>
            </a:r>
            <a:r>
              <a:rPr lang="pl-PL" dirty="0" smtClean="0"/>
              <a:t> by </a:t>
            </a:r>
            <a:r>
              <a:rPr lang="pl-PL" dirty="0" err="1" smtClean="0"/>
              <a:t>stars</a:t>
            </a:r>
            <a:r>
              <a:rPr lang="pl-PL" dirty="0" smtClean="0"/>
              <a:t>.</a:t>
            </a:r>
            <a:endParaRPr lang="pl-PL" dirty="0"/>
          </a:p>
        </p:txBody>
      </p:sp>
    </p:spTree>
    <p:extLst>
      <p:ext uri="{BB962C8B-B14F-4D97-AF65-F5344CB8AC3E}">
        <p14:creationId xmlns:p14="http://schemas.microsoft.com/office/powerpoint/2010/main" val="552220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p:cNvPicPr>
            <a:picLocks noChangeAspect="1"/>
          </p:cNvPicPr>
          <p:nvPr/>
        </p:nvPicPr>
        <p:blipFill>
          <a:blip r:embed="rId2"/>
          <a:stretch>
            <a:fillRect/>
          </a:stretch>
        </p:blipFill>
        <p:spPr>
          <a:xfrm>
            <a:off x="108178" y="191997"/>
            <a:ext cx="5874612" cy="5520186"/>
          </a:xfrm>
          <a:prstGeom prst="rect">
            <a:avLst/>
          </a:prstGeom>
        </p:spPr>
      </p:pic>
      <p:pic>
        <p:nvPicPr>
          <p:cNvPr id="3" name="Obraz 2"/>
          <p:cNvPicPr>
            <a:picLocks noChangeAspect="1"/>
          </p:cNvPicPr>
          <p:nvPr/>
        </p:nvPicPr>
        <p:blipFill>
          <a:blip r:embed="rId3"/>
          <a:stretch>
            <a:fillRect/>
          </a:stretch>
        </p:blipFill>
        <p:spPr>
          <a:xfrm>
            <a:off x="6407760" y="30070"/>
            <a:ext cx="5679329" cy="5560833"/>
          </a:xfrm>
          <a:prstGeom prst="rect">
            <a:avLst/>
          </a:prstGeom>
        </p:spPr>
      </p:pic>
      <p:sp>
        <p:nvSpPr>
          <p:cNvPr id="4" name="Prostokąt 3"/>
          <p:cNvSpPr/>
          <p:nvPr/>
        </p:nvSpPr>
        <p:spPr>
          <a:xfrm>
            <a:off x="97428" y="5687832"/>
            <a:ext cx="6096000" cy="1200329"/>
          </a:xfrm>
          <a:prstGeom prst="rect">
            <a:avLst/>
          </a:prstGeom>
        </p:spPr>
        <p:txBody>
          <a:bodyPr>
            <a:spAutoFit/>
          </a:bodyPr>
          <a:lstStyle/>
          <a:p>
            <a:r>
              <a:rPr lang="pl-PL" dirty="0" err="1" smtClean="0"/>
              <a:t>Amplitudes</a:t>
            </a:r>
            <a:r>
              <a:rPr lang="pl-PL" dirty="0" smtClean="0"/>
              <a:t> of the </a:t>
            </a:r>
            <a:r>
              <a:rPr lang="pl-PL" dirty="0" err="1" smtClean="0"/>
              <a:t>diurnal</a:t>
            </a:r>
            <a:r>
              <a:rPr lang="pl-PL" dirty="0" smtClean="0"/>
              <a:t> </a:t>
            </a:r>
            <a:r>
              <a:rPr lang="pl-PL" dirty="0" err="1" smtClean="0"/>
              <a:t>variability</a:t>
            </a:r>
            <a:r>
              <a:rPr lang="pl-PL" dirty="0" smtClean="0"/>
              <a:t> </a:t>
            </a:r>
            <a:r>
              <a:rPr lang="pl-PL" dirty="0" err="1" smtClean="0"/>
              <a:t>calculated</a:t>
            </a:r>
            <a:r>
              <a:rPr lang="pl-PL" dirty="0" smtClean="0"/>
              <a:t> for the period of 16-Mar-2016 – 31-Aug-2021 for </a:t>
            </a:r>
            <a:r>
              <a:rPr lang="pl-PL" dirty="0" err="1" smtClean="0"/>
              <a:t>six</a:t>
            </a:r>
            <a:r>
              <a:rPr lang="pl-PL" dirty="0" smtClean="0"/>
              <a:t> </a:t>
            </a:r>
            <a:r>
              <a:rPr lang="pl-PL" dirty="0" err="1" smtClean="0"/>
              <a:t>NMs</a:t>
            </a:r>
            <a:r>
              <a:rPr lang="pl-PL" dirty="0" smtClean="0"/>
              <a:t>: DOMC, OULU, THUL, SOPO, APTY, and TERA (</a:t>
            </a:r>
            <a:r>
              <a:rPr lang="pl-PL" dirty="0" err="1" smtClean="0"/>
              <a:t>panels</a:t>
            </a:r>
            <a:r>
              <a:rPr lang="pl-PL" dirty="0" smtClean="0"/>
              <a:t> a – f, </a:t>
            </a:r>
            <a:r>
              <a:rPr lang="pl-PL" dirty="0" err="1" smtClean="0"/>
              <a:t>respectively</a:t>
            </a:r>
            <a:r>
              <a:rPr lang="pl-PL" dirty="0" smtClean="0"/>
              <a:t>). The </a:t>
            </a:r>
            <a:r>
              <a:rPr lang="pl-PL" dirty="0" err="1" smtClean="0"/>
              <a:t>blue</a:t>
            </a:r>
            <a:r>
              <a:rPr lang="pl-PL" dirty="0" smtClean="0"/>
              <a:t> </a:t>
            </a:r>
            <a:r>
              <a:rPr lang="pl-PL" dirty="0" err="1" smtClean="0"/>
              <a:t>dashed</a:t>
            </a:r>
            <a:r>
              <a:rPr lang="pl-PL" dirty="0" smtClean="0"/>
              <a:t> </a:t>
            </a:r>
            <a:r>
              <a:rPr lang="pl-PL" dirty="0" err="1" smtClean="0"/>
              <a:t>line</a:t>
            </a:r>
            <a:r>
              <a:rPr lang="pl-PL" dirty="0" smtClean="0"/>
              <a:t> </a:t>
            </a:r>
            <a:r>
              <a:rPr lang="pl-PL" dirty="0" err="1" smtClean="0"/>
              <a:t>denotes</a:t>
            </a:r>
            <a:r>
              <a:rPr lang="pl-PL" dirty="0" smtClean="0"/>
              <a:t> the </a:t>
            </a:r>
            <a:r>
              <a:rPr lang="pl-PL" dirty="0" err="1" smtClean="0"/>
              <a:t>mean</a:t>
            </a:r>
            <a:r>
              <a:rPr lang="pl-PL" dirty="0" smtClean="0"/>
              <a:t> </a:t>
            </a:r>
            <a:r>
              <a:rPr lang="pl-PL" dirty="0" err="1" smtClean="0"/>
              <a:t>amplitude</a:t>
            </a:r>
            <a:r>
              <a:rPr lang="pl-PL" dirty="0" smtClean="0"/>
              <a:t> for </a:t>
            </a:r>
            <a:r>
              <a:rPr lang="pl-PL" dirty="0" err="1" smtClean="0"/>
              <a:t>each</a:t>
            </a:r>
            <a:r>
              <a:rPr lang="pl-PL" dirty="0" smtClean="0"/>
              <a:t> NM.</a:t>
            </a:r>
            <a:endParaRPr lang="pl-PL" dirty="0"/>
          </a:p>
        </p:txBody>
      </p:sp>
      <p:sp>
        <p:nvSpPr>
          <p:cNvPr id="5" name="Prostokąt 4"/>
          <p:cNvSpPr/>
          <p:nvPr/>
        </p:nvSpPr>
        <p:spPr>
          <a:xfrm>
            <a:off x="7036526" y="5590903"/>
            <a:ext cx="4981303" cy="1200329"/>
          </a:xfrm>
          <a:prstGeom prst="rect">
            <a:avLst/>
          </a:prstGeom>
        </p:spPr>
        <p:txBody>
          <a:bodyPr wrap="square">
            <a:spAutoFit/>
          </a:bodyPr>
          <a:lstStyle/>
          <a:p>
            <a:r>
              <a:rPr lang="pl-PL" dirty="0" smtClean="0"/>
              <a:t>Power </a:t>
            </a:r>
            <a:r>
              <a:rPr lang="pl-PL" dirty="0" err="1" smtClean="0"/>
              <a:t>spectral</a:t>
            </a:r>
            <a:r>
              <a:rPr lang="pl-PL" dirty="0" smtClean="0"/>
              <a:t> </a:t>
            </a:r>
            <a:r>
              <a:rPr lang="pl-PL" dirty="0" err="1" smtClean="0"/>
              <a:t>density</a:t>
            </a:r>
            <a:r>
              <a:rPr lang="pl-PL" dirty="0" smtClean="0"/>
              <a:t> of the </a:t>
            </a:r>
            <a:r>
              <a:rPr lang="pl-PL" dirty="0" err="1" smtClean="0"/>
              <a:t>count</a:t>
            </a:r>
            <a:r>
              <a:rPr lang="pl-PL" dirty="0" smtClean="0"/>
              <a:t> </a:t>
            </a:r>
            <a:r>
              <a:rPr lang="pl-PL" dirty="0" err="1" smtClean="0"/>
              <a:t>rates</a:t>
            </a:r>
            <a:r>
              <a:rPr lang="pl-PL" dirty="0" smtClean="0"/>
              <a:t> for the </a:t>
            </a:r>
            <a:r>
              <a:rPr lang="pl-PL" dirty="0" err="1" smtClean="0"/>
              <a:t>six</a:t>
            </a:r>
            <a:r>
              <a:rPr lang="pl-PL" dirty="0" smtClean="0"/>
              <a:t> </a:t>
            </a:r>
            <a:r>
              <a:rPr lang="pl-PL" dirty="0" err="1" smtClean="0"/>
              <a:t>NMs</a:t>
            </a:r>
            <a:r>
              <a:rPr lang="pl-PL" dirty="0" smtClean="0"/>
              <a:t>: DOMC, OULU, THUL, SOPO, APTY, and TERA for the </a:t>
            </a:r>
            <a:r>
              <a:rPr lang="pl-PL" dirty="0" err="1" smtClean="0"/>
              <a:t>time</a:t>
            </a:r>
            <a:r>
              <a:rPr lang="pl-PL" dirty="0" smtClean="0"/>
              <a:t> </a:t>
            </a:r>
            <a:r>
              <a:rPr lang="pl-PL" dirty="0" err="1" smtClean="0"/>
              <a:t>interval</a:t>
            </a:r>
            <a:r>
              <a:rPr lang="pl-PL" dirty="0" smtClean="0"/>
              <a:t> </a:t>
            </a:r>
            <a:r>
              <a:rPr lang="pl-PL" dirty="0" err="1" smtClean="0"/>
              <a:t>between</a:t>
            </a:r>
            <a:r>
              <a:rPr lang="pl-PL" dirty="0" smtClean="0"/>
              <a:t> 16-Mar-2016 – 31-Aug-2021 </a:t>
            </a:r>
            <a:r>
              <a:rPr lang="pl-PL" dirty="0" err="1" smtClean="0"/>
              <a:t>around</a:t>
            </a:r>
            <a:r>
              <a:rPr lang="pl-PL" dirty="0" smtClean="0"/>
              <a:t> the 24-hr period</a:t>
            </a:r>
            <a:endParaRPr lang="pl-PL" dirty="0"/>
          </a:p>
        </p:txBody>
      </p:sp>
    </p:spTree>
    <p:extLst>
      <p:ext uri="{BB962C8B-B14F-4D97-AF65-F5344CB8AC3E}">
        <p14:creationId xmlns:p14="http://schemas.microsoft.com/office/powerpoint/2010/main" val="831268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Summary</a:t>
            </a:r>
            <a:endParaRPr lang="pl-PL" dirty="0"/>
          </a:p>
        </p:txBody>
      </p:sp>
      <p:sp>
        <p:nvSpPr>
          <p:cNvPr id="3" name="Prostokąt 2"/>
          <p:cNvSpPr/>
          <p:nvPr/>
        </p:nvSpPr>
        <p:spPr>
          <a:xfrm>
            <a:off x="357052" y="1888310"/>
            <a:ext cx="11469188" cy="2031325"/>
          </a:xfrm>
          <a:prstGeom prst="rect">
            <a:avLst/>
          </a:prstGeom>
        </p:spPr>
        <p:txBody>
          <a:bodyPr wrap="square">
            <a:spAutoFit/>
          </a:bodyPr>
          <a:lstStyle/>
          <a:p>
            <a:pPr marL="285750" indent="-285750">
              <a:buFont typeface="Arial" panose="020B0604020202020204" pitchFamily="34" charset="0"/>
              <a:buChar char="•"/>
            </a:pPr>
            <a:r>
              <a:rPr lang="pl-PL" dirty="0" smtClean="0"/>
              <a:t>DOMC </a:t>
            </a:r>
            <a:r>
              <a:rPr lang="pl-PL" dirty="0" err="1" smtClean="0"/>
              <a:t>is</a:t>
            </a:r>
            <a:r>
              <a:rPr lang="pl-PL" dirty="0" smtClean="0"/>
              <a:t> the </a:t>
            </a:r>
            <a:r>
              <a:rPr lang="pl-PL" dirty="0" err="1" smtClean="0"/>
              <a:t>only</a:t>
            </a:r>
            <a:r>
              <a:rPr lang="pl-PL" dirty="0" smtClean="0"/>
              <a:t> NM with </a:t>
            </a:r>
            <a:r>
              <a:rPr lang="pl-PL" dirty="0" err="1" smtClean="0"/>
              <a:t>nearly</a:t>
            </a:r>
            <a:r>
              <a:rPr lang="pl-PL" dirty="0" smtClean="0"/>
              <a:t> </a:t>
            </a:r>
            <a:r>
              <a:rPr lang="pl-PL" dirty="0" err="1" smtClean="0"/>
              <a:t>absent</a:t>
            </a:r>
            <a:r>
              <a:rPr lang="pl-PL" dirty="0" smtClean="0"/>
              <a:t> </a:t>
            </a:r>
            <a:r>
              <a:rPr lang="pl-PL" dirty="0" err="1" smtClean="0"/>
              <a:t>diurnal</a:t>
            </a:r>
            <a:r>
              <a:rPr lang="pl-PL" dirty="0" smtClean="0"/>
              <a:t> </a:t>
            </a:r>
            <a:r>
              <a:rPr lang="pl-PL" dirty="0" err="1" smtClean="0"/>
              <a:t>variability</a:t>
            </a:r>
            <a:r>
              <a:rPr lang="pl-PL" dirty="0" smtClean="0"/>
              <a:t> in </a:t>
            </a:r>
            <a:r>
              <a:rPr lang="pl-PL" dirty="0" err="1" smtClean="0"/>
              <a:t>its</a:t>
            </a:r>
            <a:r>
              <a:rPr lang="pl-PL" dirty="0" smtClean="0"/>
              <a:t> data. </a:t>
            </a:r>
            <a:r>
              <a:rPr lang="pl-PL" dirty="0" err="1" smtClean="0"/>
              <a:t>This</a:t>
            </a:r>
            <a:r>
              <a:rPr lang="pl-PL" dirty="0" smtClean="0"/>
              <a:t> </a:t>
            </a:r>
            <a:r>
              <a:rPr lang="pl-PL" dirty="0" err="1" smtClean="0"/>
              <a:t>is</a:t>
            </a:r>
            <a:r>
              <a:rPr lang="pl-PL" dirty="0" smtClean="0"/>
              <a:t> </a:t>
            </a:r>
            <a:r>
              <a:rPr lang="pl-PL" dirty="0" err="1" smtClean="0"/>
              <a:t>because</a:t>
            </a:r>
            <a:r>
              <a:rPr lang="pl-PL" dirty="0" smtClean="0"/>
              <a:t> </a:t>
            </a:r>
            <a:r>
              <a:rPr lang="pl-PL" dirty="0" err="1" smtClean="0"/>
              <a:t>that</a:t>
            </a:r>
            <a:r>
              <a:rPr lang="pl-PL" dirty="0" smtClean="0"/>
              <a:t> </a:t>
            </a:r>
            <a:r>
              <a:rPr lang="pl-PL" dirty="0" err="1" smtClean="0"/>
              <a:t>this</a:t>
            </a:r>
            <a:r>
              <a:rPr lang="pl-PL" dirty="0" smtClean="0"/>
              <a:t> NM </a:t>
            </a:r>
            <a:r>
              <a:rPr lang="pl-PL" dirty="0" err="1" smtClean="0"/>
              <a:t>looks</a:t>
            </a:r>
            <a:r>
              <a:rPr lang="pl-PL" dirty="0" smtClean="0"/>
              <a:t> </a:t>
            </a:r>
            <a:r>
              <a:rPr lang="pl-PL" dirty="0" err="1" smtClean="0"/>
              <a:t>nearly</a:t>
            </a:r>
            <a:r>
              <a:rPr lang="pl-PL" dirty="0" smtClean="0"/>
              <a:t> </a:t>
            </a:r>
            <a:r>
              <a:rPr lang="pl-PL" dirty="0" err="1" smtClean="0"/>
              <a:t>vertically</a:t>
            </a:r>
            <a:r>
              <a:rPr lang="pl-PL" dirty="0" smtClean="0"/>
              <a:t> to the </a:t>
            </a:r>
            <a:r>
              <a:rPr lang="pl-PL" dirty="0" err="1" smtClean="0"/>
              <a:t>South</a:t>
            </a:r>
            <a:r>
              <a:rPr lang="pl-PL" dirty="0" smtClean="0"/>
              <a:t>-pole </a:t>
            </a:r>
            <a:r>
              <a:rPr lang="pl-PL" dirty="0" err="1" smtClean="0"/>
              <a:t>direction</a:t>
            </a:r>
            <a:r>
              <a:rPr lang="pl-PL" dirty="0" smtClean="0"/>
              <a:t> (</a:t>
            </a:r>
            <a:r>
              <a:rPr lang="pl-PL" dirty="0" err="1" smtClean="0"/>
              <a:t>latitudes</a:t>
            </a:r>
            <a:r>
              <a:rPr lang="pl-PL" dirty="0" smtClean="0"/>
              <a:t> </a:t>
            </a:r>
            <a:r>
              <a:rPr lang="pl-PL" dirty="0" err="1" smtClean="0"/>
              <a:t>above</a:t>
            </a:r>
            <a:r>
              <a:rPr lang="pl-PL" dirty="0" smtClean="0"/>
              <a:t> 75◦ </a:t>
            </a:r>
            <a:r>
              <a:rPr lang="pl-PL" dirty="0" err="1" smtClean="0"/>
              <a:t>south</a:t>
            </a:r>
            <a:r>
              <a:rPr lang="pl-PL" dirty="0" smtClean="0"/>
              <a:t>), as </a:t>
            </a:r>
            <a:r>
              <a:rPr lang="pl-PL" dirty="0" err="1" smtClean="0"/>
              <a:t>confirmed</a:t>
            </a:r>
            <a:r>
              <a:rPr lang="pl-PL" dirty="0" smtClean="0"/>
              <a:t> by the </a:t>
            </a:r>
            <a:r>
              <a:rPr lang="pl-PL" dirty="0" err="1" smtClean="0"/>
              <a:t>computations</a:t>
            </a:r>
            <a:r>
              <a:rPr lang="pl-PL" dirty="0" smtClean="0"/>
              <a:t> of </a:t>
            </a:r>
            <a:r>
              <a:rPr lang="pl-PL" dirty="0" err="1" smtClean="0"/>
              <a:t>its</a:t>
            </a:r>
            <a:r>
              <a:rPr lang="pl-PL" dirty="0" smtClean="0"/>
              <a:t> AD. </a:t>
            </a:r>
          </a:p>
          <a:p>
            <a:pPr marL="285750" indent="-285750">
              <a:buFont typeface="Arial" panose="020B0604020202020204" pitchFamily="34" charset="0"/>
              <a:buChar char="•"/>
            </a:pPr>
            <a:r>
              <a:rPr lang="en-US" dirty="0" smtClean="0"/>
              <a:t>The global NM network within the geomagnetic field can serve as a giant spectrometer, using the Earth’s rotation to scan the space and evaluate the cosmic-ray anisotropy (see the “Spaceship Earth” concept, Bieber &amp; </a:t>
            </a:r>
            <a:r>
              <a:rPr lang="en-US" dirty="0" err="1" smtClean="0"/>
              <a:t>Evenson</a:t>
            </a:r>
            <a:r>
              <a:rPr lang="en-US" dirty="0" smtClean="0"/>
              <a:t>, 1995). </a:t>
            </a:r>
          </a:p>
          <a:p>
            <a:pPr marL="285750" indent="-285750">
              <a:buFont typeface="Arial" panose="020B0604020202020204" pitchFamily="34" charset="0"/>
              <a:buChar char="•"/>
            </a:pPr>
            <a:r>
              <a:rPr lang="en-US" dirty="0" smtClean="0"/>
              <a:t>NMs located at different locations with the corresponding rigidity cut-offs are sensitive to different parts of the incoming CR-particle spectrum and arrival direction since the response of each station depends on its location, particle rigidity, altitude and the angle of incidence of the incoming SEPs. </a:t>
            </a:r>
            <a:endParaRPr lang="pl-PL" dirty="0"/>
          </a:p>
        </p:txBody>
      </p:sp>
      <p:sp>
        <p:nvSpPr>
          <p:cNvPr id="4" name="pole tekstowe 3"/>
          <p:cNvSpPr txBox="1"/>
          <p:nvPr/>
        </p:nvSpPr>
        <p:spPr>
          <a:xfrm>
            <a:off x="3161211" y="4676503"/>
            <a:ext cx="1968138" cy="461665"/>
          </a:xfrm>
          <a:prstGeom prst="rect">
            <a:avLst/>
          </a:prstGeom>
          <a:noFill/>
        </p:spPr>
        <p:txBody>
          <a:bodyPr wrap="square" rtlCol="0">
            <a:spAutoFit/>
          </a:bodyPr>
          <a:lstStyle/>
          <a:p>
            <a:r>
              <a:rPr lang="pl-PL" sz="2400" dirty="0" err="1" smtClean="0"/>
              <a:t>Thank</a:t>
            </a:r>
            <a:r>
              <a:rPr lang="pl-PL" sz="2400" dirty="0" smtClean="0"/>
              <a:t> </a:t>
            </a:r>
            <a:r>
              <a:rPr lang="pl-PL" sz="2400" dirty="0" err="1" smtClean="0"/>
              <a:t>you</a:t>
            </a:r>
            <a:r>
              <a:rPr lang="pl-PL" sz="2400" dirty="0" smtClean="0"/>
              <a:t>!</a:t>
            </a:r>
            <a:endParaRPr lang="pl-PL" sz="2400" dirty="0"/>
          </a:p>
        </p:txBody>
      </p:sp>
    </p:spTree>
    <p:extLst>
      <p:ext uri="{BB962C8B-B14F-4D97-AF65-F5344CB8AC3E}">
        <p14:creationId xmlns:p14="http://schemas.microsoft.com/office/powerpoint/2010/main" val="162293733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586</Words>
  <Application>Microsoft Office PowerPoint</Application>
  <PresentationFormat>Panoramiczny</PresentationFormat>
  <Paragraphs>18</Paragraphs>
  <Slides>6</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6</vt:i4>
      </vt:variant>
    </vt:vector>
  </HeadingPairs>
  <TitlesOfParts>
    <vt:vector size="10" baseType="lpstr">
      <vt:lpstr>Arial</vt:lpstr>
      <vt:lpstr>Calibri</vt:lpstr>
      <vt:lpstr>Calibri Light</vt:lpstr>
      <vt:lpstr>Motyw pakietu Office</vt:lpstr>
      <vt:lpstr>Diurnal anisotropy of polar neutron monitors, Dome C looks poleward</vt:lpstr>
      <vt:lpstr>Motivation</vt:lpstr>
      <vt:lpstr>Prezentacja programu PowerPoint</vt:lpstr>
      <vt:lpstr>Prezentacja programu PowerPoint</vt:lpstr>
      <vt:lpstr>Prezentacja programu PowerPoint</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Diurnal anisotropy of polar neutron monitors, Dome C looks poleward</dc:title>
  <dc:creator>Aga</dc:creator>
  <cp:lastModifiedBy>Aga</cp:lastModifiedBy>
  <cp:revision>5</cp:revision>
  <dcterms:created xsi:type="dcterms:W3CDTF">2022-05-02T13:42:59Z</dcterms:created>
  <dcterms:modified xsi:type="dcterms:W3CDTF">2022-05-02T14:02:29Z</dcterms:modified>
</cp:coreProperties>
</file>