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7" r:id="rId2"/>
    <p:sldId id="273" r:id="rId3"/>
    <p:sldId id="287" r:id="rId4"/>
    <p:sldId id="275" r:id="rId5"/>
    <p:sldId id="274" r:id="rId6"/>
    <p:sldId id="278" r:id="rId7"/>
    <p:sldId id="276" r:id="rId8"/>
    <p:sldId id="289" r:id="rId9"/>
    <p:sldId id="277" r:id="rId10"/>
    <p:sldId id="290" r:id="rId11"/>
    <p:sldId id="27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4BA"/>
    <a:srgbClr val="373545"/>
    <a:srgbClr val="8F6C6D"/>
    <a:srgbClr val="8B6065"/>
    <a:srgbClr val="51FF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528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15246-E426-4E63-AE4C-001F75B624A3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84E4-6ED9-4CCF-8D8A-973FB2BDE5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184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pictures show examples of landslides in the study area, blocking the road, causing damage to house, and destroying agricultural area.</a:t>
            </a:r>
          </a:p>
          <a:p>
            <a:r>
              <a:rPr lang="en-US" dirty="0"/>
              <a:t>The pictures on the right-hand side also indicate different soil characteristics although the sites are neighboring.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3A64A-FA10-4326-AC34-882863209DE5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515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pictures show examples of landslides in the study area, blocking the road, causing damage to house, and destroying agricultural area.</a:t>
            </a:r>
          </a:p>
          <a:p>
            <a:r>
              <a:rPr lang="en-US" dirty="0"/>
              <a:t>The pictures on the right-hand side also indicate different soil characteristics although the sites are neighboring.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3A64A-FA10-4326-AC34-882863209DE5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57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4486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2259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8422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9272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62005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582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99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5229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143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6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003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28831D3-E36C-431C-887D-27A40877CC17}" type="datetimeFigureOut">
              <a:rPr lang="en-ID" smtClean="0"/>
              <a:t>24/05/2022</a:t>
            </a:fld>
            <a:endParaRPr lang="en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D551C1D-8180-42B4-9DBC-D301D951A835}" type="slidenum">
              <a:rPr lang="en-ID" smtClean="0"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30775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organizer.copernicus.org/EGU22/EGU22-12675.html" TargetMode="External"/><Relationship Id="rId2" Type="http://schemas.openxmlformats.org/officeDocument/2006/relationships/hyperlink" Target="https://meetingorganizer.copernicus.org/EGU22/EGU22-6969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tribratanews.kulonprogo.jogja.polri.go.id/terjadi-tanah-longsor-di-wilayah-banjarharjo-kalibawan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tp://ftp.cpc.ncep.noaa.gov/precip/CMORPH_V1.0/CRT/8km-30min/" TargetMode="External"/><Relationship Id="rId2" Type="http://schemas.openxmlformats.org/officeDocument/2006/relationships/hyperlink" Target="ftp://hokusai.eorc.jaxa.jp/GSMaP_GNR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A8C0-F8D3-40BD-8149-B249074FC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071" y="1407616"/>
            <a:ext cx="10441858" cy="1739347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Verdana-Bold"/>
              </a:rPr>
              <a:t>Dynamic Rainfall Thresholds for Landslide Early Warning System </a:t>
            </a:r>
            <a:b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Verdana-Bold"/>
              </a:rPr>
            </a:b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Verdana-Bold"/>
              </a:rPr>
              <a:t>in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Verdana-Bold"/>
              </a:rPr>
              <a:t>Progo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Verdana-Bold"/>
              </a:rPr>
              <a:t> Catchment, Java, Indonesia </a:t>
            </a:r>
            <a:endParaRPr lang="en-ID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2A61F-DC6A-446C-B65E-84DA2548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662" y="3295587"/>
            <a:ext cx="11542676" cy="6337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400" b="1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Ratna Satyaningsih</a:t>
            </a:r>
            <a:r>
              <a:rPr lang="sv-SE" sz="1400" baseline="300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1,2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, Victor Jetten</a:t>
            </a:r>
            <a:r>
              <a:rPr lang="sv-SE" sz="1400" baseline="300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1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, Janneke Ettema</a:t>
            </a:r>
            <a:r>
              <a:rPr lang="sv-SE" sz="1400" baseline="300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1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, Ardhasena Sopaheluwakan</a:t>
            </a:r>
            <a:r>
              <a:rPr lang="sv-SE" sz="1400" baseline="300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3</a:t>
            </a:r>
            <a:r>
              <a:rPr lang="sv-SE" sz="14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4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Danang Eko </a:t>
            </a:r>
            <a:r>
              <a:rPr lang="en-ID" sz="14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Nuryanto</a:t>
            </a:r>
            <a:r>
              <a:rPr lang="en-ID" sz="1400" baseline="300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ID" sz="14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, Yakob Umer</a:t>
            </a:r>
            <a:r>
              <a:rPr lang="en-ID" sz="1400" baseline="300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ID" sz="1400" baseline="-250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ID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</a:rPr>
              <a:t>Tri </a:t>
            </a:r>
            <a:r>
              <a:rPr lang="en-ID" sz="1400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</a:rPr>
              <a:t>Astuti</a:t>
            </a:r>
            <a:r>
              <a:rPr lang="en-ID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</a:rPr>
              <a:t> Nuraini</a:t>
            </a:r>
            <a:r>
              <a:rPr lang="en-ID" sz="1400" baseline="30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</a:rPr>
              <a:t>2</a:t>
            </a:r>
            <a:r>
              <a:rPr lang="en-ID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</a:rPr>
              <a:t>, and </a:t>
            </a:r>
            <a:r>
              <a:rPr lang="en-ID" sz="1400" dirty="0" err="1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</a:rPr>
              <a:t>Rian</a:t>
            </a:r>
            <a:r>
              <a:rPr lang="en-ID" sz="14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</a:rPr>
              <a:t> Anggraeni</a:t>
            </a:r>
            <a:r>
              <a:rPr lang="en-ID" sz="1400" baseline="30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</a:rPr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400" baseline="30000" dirty="0">
              <a:solidFill>
                <a:schemeClr val="accent6">
                  <a:lumMod val="50000"/>
                </a:schemeClr>
              </a:solidFill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1400" dirty="0">
              <a:solidFill>
                <a:schemeClr val="accent6">
                  <a:lumMod val="50000"/>
                </a:schemeClr>
              </a:solidFill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baseline="300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Faculty of Geo-Information Sciences and Earth Observation, University of Twente, Enschede, The Netherlands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baseline="300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Center for Research and Development, Agency for Meteorology Climatology and Geophysics (BMKG), Jakarta,    Indonesia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baseline="300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Center for Applied Climate Services, Agency for Meteorology Climatology and Geophysics (BMKG), Jakarta, Indonesia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accent6">
                  <a:lumMod val="50000"/>
                </a:schemeClr>
              </a:solidFill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accent6">
                  <a:lumMod val="50000"/>
                </a:schemeClr>
              </a:solidFill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accent6">
                  <a:lumMod val="50000"/>
                </a:schemeClr>
              </a:solidFill>
              <a:latin typeface="Verdana Pro" panose="020B0604030504040204" pitchFamily="34" charset="0"/>
              <a:ea typeface="Verdan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  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        r.satyaningsih@utwente.nl | ratna.satyaningsih@bmkg.go.id</a:t>
            </a:r>
            <a:endParaRPr lang="en-ID" sz="1400" dirty="0">
              <a:solidFill>
                <a:schemeClr val="accent6">
                  <a:lumMod val="50000"/>
                </a:schemeClr>
              </a:solidFill>
              <a:latin typeface="Verdana Pro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206A4-E906-46B3-928A-FBAF000B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01" y="259682"/>
            <a:ext cx="581760" cy="720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DCD3107-70E2-4332-BBEF-333B8E443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8" y="259682"/>
            <a:ext cx="613772" cy="720000"/>
          </a:xfrm>
          <a:prstGeom prst="rect">
            <a:avLst/>
          </a:prstGeom>
        </p:spPr>
      </p:pic>
      <p:pic>
        <p:nvPicPr>
          <p:cNvPr id="9" name="Graphic 8" descr="Email outline">
            <a:extLst>
              <a:ext uri="{FF2B5EF4-FFF2-40B4-BE49-F238E27FC236}">
                <a16:creationId xmlns:a16="http://schemas.microsoft.com/office/drawing/2014/main" id="{B9556CDE-BD38-4FC0-9BDA-1607247BA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459" y="5557734"/>
            <a:ext cx="288000" cy="288000"/>
          </a:xfrm>
          <a:prstGeom prst="rect">
            <a:avLst/>
          </a:prstGeom>
        </p:spPr>
      </p:pic>
      <p:pic>
        <p:nvPicPr>
          <p:cNvPr id="1026" name="Picture 2" descr="EGU 2022 - European Geosciences Union General Assembly | Copernicus">
            <a:extLst>
              <a:ext uri="{FF2B5EF4-FFF2-40B4-BE49-F238E27FC236}">
                <a16:creationId xmlns:a16="http://schemas.microsoft.com/office/drawing/2014/main" id="{6FA5BADE-BA6A-6A10-7FDE-39E8C7BD8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1" y="351207"/>
            <a:ext cx="250714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B0AAFCC0-C015-0F55-118A-97558F22B9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421" y="5627184"/>
            <a:ext cx="900000" cy="900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62D626D-F6F1-A31D-5663-90C4FEF157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5806" y="5627184"/>
            <a:ext cx="64315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133D70A5-B8CA-F25F-017E-7DCC6FB4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2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3E5F-0D49-0963-3C46-F87C2FBE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Related work presented in EGU2022</a:t>
            </a:r>
            <a:endParaRPr lang="en-ID" cap="none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CC57C-17D3-AE05-A712-DA0E0551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Landslide Early Warning System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 of a local impact-based Landslide Early Warning System using physically-based multi-hazards modelling and machine learning in Java, Indonesia.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 [Session NH3.7]</a:t>
            </a:r>
          </a:p>
          <a:p>
            <a:r>
              <a:rPr lang="en-US" sz="2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Revisited Rainfall Threshold In the Indonesia Landslide Early Warning System 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 [Session NH3.7]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Weather modeling/simulation</a:t>
            </a:r>
          </a:p>
          <a:p>
            <a:r>
              <a:rPr lang="en-ID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Simulation of a heavy rainfall-induced landslide event over </a:t>
            </a:r>
            <a:r>
              <a:rPr lang="en-ID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Kulonprogo</a:t>
            </a:r>
            <a:r>
              <a:rPr lang="en-ID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Yogyakarta in Indonesia using WRF: Sensitivity to cloud microphysics parameterization</a:t>
            </a:r>
            <a:r>
              <a:rPr lang="en-ID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[Session AS1.1]</a:t>
            </a:r>
          </a:p>
          <a:p>
            <a:endParaRPr lang="en-ID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3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5F5BF-AE55-4429-8140-C6BB40950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925501"/>
            <a:ext cx="7772400" cy="3246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ID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C2B58-D181-C882-9823-17FF8E446C79}"/>
              </a:ext>
            </a:extLst>
          </p:cNvPr>
          <p:cNvSpPr txBox="1"/>
          <p:nvPr/>
        </p:nvSpPr>
        <p:spPr>
          <a:xfrm>
            <a:off x="2764953" y="4224040"/>
            <a:ext cx="6931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accent6">
                    <a:lumMod val="50000"/>
                  </a:schemeClr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This study is within BILEWS (a Blueprint for Indonesian Landslide Early Warning System) project, funded by NOW-WOTRO</a:t>
            </a:r>
            <a:endParaRPr lang="en-ID" sz="1400" i="1" dirty="0"/>
          </a:p>
        </p:txBody>
      </p:sp>
    </p:spTree>
    <p:extLst>
      <p:ext uri="{BB962C8B-B14F-4D97-AF65-F5344CB8AC3E}">
        <p14:creationId xmlns:p14="http://schemas.microsoft.com/office/powerpoint/2010/main" val="287387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7B7D-FAF9-2452-5C25-3CB0841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>
                <a:solidFill>
                  <a:schemeClr val="accent6">
                    <a:lumMod val="75000"/>
                  </a:schemeClr>
                </a:solidFill>
              </a:rPr>
              <a:t>Progo</a:t>
            </a:r>
            <a:r>
              <a:rPr lang="en-US" cap="none" dirty="0">
                <a:solidFill>
                  <a:schemeClr val="accent6">
                    <a:lumMod val="75000"/>
                  </a:schemeClr>
                </a:solidFill>
              </a:rPr>
              <a:t> Catchment</a:t>
            </a:r>
            <a:endParaRPr lang="en-ID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EBC03B9-B654-E200-ADD6-DFEF57ACF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58" y="1792936"/>
            <a:ext cx="9020018" cy="439831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E3FF37-661C-7EE3-C290-C0BA3EF0D7A0}"/>
              </a:ext>
            </a:extLst>
          </p:cNvPr>
          <p:cNvSpPr txBox="1"/>
          <p:nvPr/>
        </p:nvSpPr>
        <p:spPr>
          <a:xfrm>
            <a:off x="7231304" y="5920859"/>
            <a:ext cx="2653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L. Lombardo</a:t>
            </a:r>
            <a:endParaRPr lang="en-ID" i="1" dirty="0"/>
          </a:p>
        </p:txBody>
      </p:sp>
    </p:spTree>
    <p:extLst>
      <p:ext uri="{BB962C8B-B14F-4D97-AF65-F5344CB8AC3E}">
        <p14:creationId xmlns:p14="http://schemas.microsoft.com/office/powerpoint/2010/main" val="395551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D4637C-DE99-459F-8D4F-244CF6452D1F}"/>
              </a:ext>
            </a:extLst>
          </p:cNvPr>
          <p:cNvSpPr txBox="1"/>
          <p:nvPr/>
        </p:nvSpPr>
        <p:spPr>
          <a:xfrm>
            <a:off x="1620580" y="3213556"/>
            <a:ext cx="2281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E6E6E6"/>
                </a:solidFill>
                <a:latin typeface="Arial Nova Cond Light" panose="020B0306020202020204" pitchFamily="34" charset="0"/>
              </a:rPr>
              <a:t>Photo Source: </a:t>
            </a:r>
            <a:r>
              <a:rPr lang="en-US" sz="800" i="1" dirty="0" err="1">
                <a:solidFill>
                  <a:srgbClr val="E6E6E6"/>
                </a:solidFill>
                <a:latin typeface="Arial Nova Cond Light" panose="020B0306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Polres</a:t>
            </a:r>
            <a:r>
              <a:rPr lang="en-US" sz="800" i="1" dirty="0">
                <a:solidFill>
                  <a:srgbClr val="E6E6E6"/>
                </a:solidFill>
                <a:latin typeface="Arial Nova Cond Light" panose="020B0306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" i="1" dirty="0" err="1">
                <a:solidFill>
                  <a:srgbClr val="E6E6E6"/>
                </a:solidFill>
                <a:latin typeface="Arial Nova Cond Light" panose="020B0306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Kulonprogo</a:t>
            </a:r>
            <a:endParaRPr lang="en-ID" sz="800" i="1" dirty="0">
              <a:solidFill>
                <a:srgbClr val="E6E6E6"/>
              </a:solidFill>
              <a:latin typeface="Arial Nova Cond Light" panose="020B0306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7BB9F1-FDB6-4540-A743-D3F8C6021FB5}"/>
              </a:ext>
            </a:extLst>
          </p:cNvPr>
          <p:cNvGrpSpPr/>
          <p:nvPr/>
        </p:nvGrpSpPr>
        <p:grpSpPr>
          <a:xfrm>
            <a:off x="1194179" y="1463390"/>
            <a:ext cx="7200000" cy="5100986"/>
            <a:chOff x="0" y="0"/>
            <a:chExt cx="7200000" cy="5100986"/>
          </a:xfrm>
        </p:grpSpPr>
        <p:pic>
          <p:nvPicPr>
            <p:cNvPr id="5" name="Content Placeholder 4" descr="A picture containing outdoor, person, tree, plant&#10;&#10;Description automatically generated">
              <a:extLst>
                <a:ext uri="{FF2B5EF4-FFF2-40B4-BE49-F238E27FC236}">
                  <a16:creationId xmlns:a16="http://schemas.microsoft.com/office/drawing/2014/main" id="{9F68B092-ACF3-4B9F-89B0-5744F1746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00000" cy="2700000"/>
            </a:xfrm>
            <a:prstGeom prst="rect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7EA36E0-3311-4376-A285-990A6236C343}"/>
                </a:ext>
              </a:extLst>
            </p:cNvPr>
            <p:cNvGrpSpPr/>
            <p:nvPr/>
          </p:nvGrpSpPr>
          <p:grpSpPr>
            <a:xfrm>
              <a:off x="0" y="2700000"/>
              <a:ext cx="3600000" cy="2400986"/>
              <a:chOff x="18905" y="2879053"/>
              <a:chExt cx="3600000" cy="2400986"/>
            </a:xfrm>
          </p:grpSpPr>
          <p:pic>
            <p:nvPicPr>
              <p:cNvPr id="18" name="Picture 17" descr="A picture containing outdoor, ground, grass, valley&#10;&#10;Description automatically generated">
                <a:extLst>
                  <a:ext uri="{FF2B5EF4-FFF2-40B4-BE49-F238E27FC236}">
                    <a16:creationId xmlns:a16="http://schemas.microsoft.com/office/drawing/2014/main" id="{DEF1E415-6B09-4A1F-BF35-7A8FDD97B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05" y="2879053"/>
                <a:ext cx="3600000" cy="2367584"/>
              </a:xfrm>
              <a:prstGeom prst="rect">
                <a:avLst/>
              </a:prstGeom>
              <a:ln w="12700">
                <a:solidFill>
                  <a:srgbClr val="373545"/>
                </a:solidFill>
              </a:ln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FE3C0A-9BC8-41A6-8E43-4F9029BC41ED}"/>
                  </a:ext>
                </a:extLst>
              </p:cNvPr>
              <p:cNvSpPr txBox="1"/>
              <p:nvPr/>
            </p:nvSpPr>
            <p:spPr>
              <a:xfrm>
                <a:off x="28735" y="5064595"/>
                <a:ext cx="18434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i="1" dirty="0">
                    <a:solidFill>
                      <a:srgbClr val="E6E6E6"/>
                    </a:solidFill>
                    <a:latin typeface="Arial Nova Cond Light" panose="020B0306020202020204" pitchFamily="34" charset="0"/>
                  </a:rPr>
                  <a:t>Photo Source: </a:t>
                </a:r>
                <a:r>
                  <a:rPr lang="en-US" sz="800" i="1" dirty="0" err="1">
                    <a:solidFill>
                      <a:srgbClr val="E6E6E6"/>
                    </a:solidFill>
                    <a:latin typeface="Arial Nova Cond Light" panose="020B0306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Polres</a:t>
                </a:r>
                <a:r>
                  <a:rPr lang="en-US" sz="800" i="1" dirty="0">
                    <a:solidFill>
                      <a:srgbClr val="E6E6E6"/>
                    </a:solidFill>
                    <a:latin typeface="Arial Nova Cond Light" panose="020B0306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</a:t>
                </a:r>
                <a:r>
                  <a:rPr lang="en-US" sz="800" i="1" dirty="0" err="1">
                    <a:solidFill>
                      <a:srgbClr val="E6E6E6"/>
                    </a:solidFill>
                    <a:latin typeface="Arial Nova Cond Light" panose="020B0306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Kulonprogo</a:t>
                </a:r>
                <a:endParaRPr lang="en-ID" sz="800" i="1" dirty="0">
                  <a:solidFill>
                    <a:srgbClr val="E6E6E6"/>
                  </a:solidFill>
                  <a:latin typeface="Arial Nova Cond Light" panose="020B0306020202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E273F9-1A8D-4F3D-AC9F-5F000E05366B}"/>
                </a:ext>
              </a:extLst>
            </p:cNvPr>
            <p:cNvSpPr txBox="1"/>
            <p:nvPr/>
          </p:nvSpPr>
          <p:spPr>
            <a:xfrm>
              <a:off x="2803089" y="4829168"/>
              <a:ext cx="7888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 Cond Light" panose="020B0306020202020204" pitchFamily="34" charset="0"/>
                </a:rPr>
                <a:t>03/02/2018</a:t>
              </a:r>
              <a:endParaRPr lang="en-ID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306020202020204" pitchFamily="34" charset="0"/>
              </a:endParaRPr>
            </a:p>
          </p:txBody>
        </p:sp>
        <p:pic>
          <p:nvPicPr>
            <p:cNvPr id="6" name="Picture 5" descr="A picture containing ground, outdoor, dirt&#10;&#10;Description automatically generated">
              <a:extLst>
                <a:ext uri="{FF2B5EF4-FFF2-40B4-BE49-F238E27FC236}">
                  <a16:creationId xmlns:a16="http://schemas.microsoft.com/office/drawing/2014/main" id="{000EA04A-B3A9-489C-8C0D-A73F332E3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0000" y="0"/>
              <a:ext cx="3600000" cy="2700000"/>
            </a:xfrm>
            <a:prstGeom prst="rect">
              <a:avLst/>
            </a:prstGeom>
            <a:ln w="12700">
              <a:solidFill>
                <a:srgbClr val="373545"/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A14312-DFA0-4361-88D4-C0609E6A7217}"/>
              </a:ext>
            </a:extLst>
          </p:cNvPr>
          <p:cNvGrpSpPr/>
          <p:nvPr/>
        </p:nvGrpSpPr>
        <p:grpSpPr>
          <a:xfrm>
            <a:off x="4804009" y="2984678"/>
            <a:ext cx="6474442" cy="3579699"/>
            <a:chOff x="3564090" y="1401264"/>
            <a:chExt cx="6386799" cy="357969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B4C0FC-1E76-475C-AECF-A84FD672AA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64090" y="2579975"/>
              <a:ext cx="3551267" cy="2373430"/>
              <a:chOff x="2981781" y="4844192"/>
              <a:chExt cx="1606290" cy="9766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C3DC169-E442-4BE4-AA6B-4472FC48CC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193"/>
              <a:stretch/>
            </p:blipFill>
            <p:spPr>
              <a:xfrm>
                <a:off x="2981781" y="4844192"/>
                <a:ext cx="1606290" cy="976692"/>
              </a:xfrm>
              <a:prstGeom prst="rect">
                <a:avLst/>
              </a:prstGeom>
              <a:ln w="12700">
                <a:solidFill>
                  <a:srgbClr val="373545"/>
                </a:solidFill>
              </a:ln>
            </p:spPr>
          </p:pic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71F6B64-4B5B-4AB6-A8C5-DBD85B9D74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99951" y="5459019"/>
                <a:ext cx="840876" cy="132758"/>
              </a:xfrm>
              <a:prstGeom prst="straightConnector1">
                <a:avLst/>
              </a:prstGeom>
              <a:ln w="12700">
                <a:solidFill>
                  <a:srgbClr val="FFFF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557371-E912-4E82-A236-3F1E2FFD00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72165" y="1401264"/>
              <a:ext cx="2678724" cy="3579699"/>
              <a:chOff x="1816646" y="2974208"/>
              <a:chExt cx="1724521" cy="230455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A06072D-C5A5-4EE9-889C-041335A7A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6646" y="2974208"/>
                <a:ext cx="1724521" cy="2304558"/>
              </a:xfrm>
              <a:prstGeom prst="rect">
                <a:avLst/>
              </a:prstGeom>
              <a:ln w="12700">
                <a:solidFill>
                  <a:srgbClr val="373545"/>
                </a:solidFill>
              </a:ln>
            </p:spPr>
          </p:pic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6A6B88C-0A30-475B-9538-BEF688FFE02D}"/>
                  </a:ext>
                </a:extLst>
              </p:cNvPr>
              <p:cNvCxnSpPr/>
              <p:nvPr/>
            </p:nvCxnSpPr>
            <p:spPr>
              <a:xfrm flipH="1">
                <a:off x="3186421" y="4662763"/>
                <a:ext cx="0" cy="356449"/>
              </a:xfrm>
              <a:prstGeom prst="straightConnector1">
                <a:avLst/>
              </a:prstGeom>
              <a:ln w="12700">
                <a:solidFill>
                  <a:srgbClr val="FFFF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63170924-23A8-CEBF-0E66-E6533178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327982"/>
            <a:ext cx="9784080" cy="1508760"/>
          </a:xfrm>
        </p:spPr>
        <p:txBody>
          <a:bodyPr/>
          <a:lstStyle/>
          <a:p>
            <a:r>
              <a:rPr lang="en-US" cap="none" dirty="0">
                <a:solidFill>
                  <a:schemeClr val="accent6">
                    <a:lumMod val="75000"/>
                  </a:schemeClr>
                </a:solidFill>
              </a:rPr>
              <a:t>Landslides in the study area</a:t>
            </a:r>
            <a:endParaRPr lang="en-ID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3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7B7D-FAF9-2452-5C25-3CB0841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Datasets</a:t>
            </a:r>
            <a:endParaRPr lang="en-ID" cap="none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CFDB8F8-1406-B781-263C-B86772215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303176"/>
              </p:ext>
            </p:extLst>
          </p:nvPr>
        </p:nvGraphicFramePr>
        <p:xfrm>
          <a:off x="416689" y="1620456"/>
          <a:ext cx="11528384" cy="412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6658">
                  <a:extLst>
                    <a:ext uri="{9D8B030D-6E8A-4147-A177-3AD203B41FA5}">
                      <a16:colId xmlns:a16="http://schemas.microsoft.com/office/drawing/2014/main" val="68700785"/>
                    </a:ext>
                  </a:extLst>
                </a:gridCol>
                <a:gridCol w="2208254">
                  <a:extLst>
                    <a:ext uri="{9D8B030D-6E8A-4147-A177-3AD203B41FA5}">
                      <a16:colId xmlns:a16="http://schemas.microsoft.com/office/drawing/2014/main" val="556344816"/>
                    </a:ext>
                  </a:extLst>
                </a:gridCol>
                <a:gridCol w="1665153">
                  <a:extLst>
                    <a:ext uri="{9D8B030D-6E8A-4147-A177-3AD203B41FA5}">
                      <a16:colId xmlns:a16="http://schemas.microsoft.com/office/drawing/2014/main" val="1501626669"/>
                    </a:ext>
                  </a:extLst>
                </a:gridCol>
                <a:gridCol w="5008319">
                  <a:extLst>
                    <a:ext uri="{9D8B030D-6E8A-4147-A177-3AD203B41FA5}">
                      <a16:colId xmlns:a16="http://schemas.microsoft.com/office/drawing/2014/main" val="3376061034"/>
                    </a:ext>
                  </a:extLst>
                </a:gridCol>
              </a:tblGrid>
              <a:tr h="28718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Data</a:t>
                      </a:r>
                      <a:endParaRPr lang="en-ID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Period</a:t>
                      </a:r>
                      <a:endParaRPr lang="en-ID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Period</a:t>
                      </a:r>
                      <a:endParaRPr lang="en-ID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Source</a:t>
                      </a:r>
                      <a:endParaRPr lang="en-ID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47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Landslide data</a:t>
                      </a:r>
                    </a:p>
                    <a:p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2012-2020</a:t>
                      </a:r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2012-2020</a:t>
                      </a:r>
                      <a:endParaRPr lang="en-ID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National Agency for Disaster Management, Territorial police department, Center for Health Crisis, Volcanology Survey Indonesia, field survey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8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Rainfall </a:t>
                      </a:r>
                      <a:endParaRPr lang="en-ID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Resolution</a:t>
                      </a:r>
                      <a:endParaRPr lang="en-ID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D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Source</a:t>
                      </a:r>
                      <a:endParaRPr lang="en-ID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46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3038" indent="0"/>
                      <a:r>
                        <a:rPr lang="en-ID" sz="1800" i="0" kern="12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GSMaP</a:t>
                      </a:r>
                      <a:r>
                        <a:rPr lang="en-ID" sz="1800" i="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-GNRT</a:t>
                      </a:r>
                      <a:endParaRPr lang="en-ID" sz="1800" i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0.1</a:t>
                      </a:r>
                      <a:r>
                        <a:rPr lang="en-ID" sz="18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ID" sz="18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×0.1</a:t>
                      </a:r>
                      <a:r>
                        <a:rPr lang="en-ID" sz="18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ID" sz="18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hourly</a:t>
                      </a:r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u="sng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ftp://hokusai.eorc.jaxa.jp/GSMaP_GNRT/</a:t>
                      </a:r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3038" indent="0"/>
                      <a:r>
                        <a:rPr lang="en-US" sz="1800" i="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CMORPH-CRT</a:t>
                      </a:r>
                      <a:endParaRPr lang="en-ID" sz="1800" i="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km×8 km</a:t>
                      </a:r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30-min</a:t>
                      </a:r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u="sng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ftp://ftp.cpc.ncep.noaa.gov/precip/CMORPH_V1.0/CRT/8km-30min/</a:t>
                      </a:r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5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3038" indent="0"/>
                      <a:r>
                        <a:rPr lang="en-US" sz="1800" i="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Automatic rain stations data</a:t>
                      </a:r>
                      <a:endParaRPr lang="en-ID" sz="1800" i="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10-min</a:t>
                      </a:r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Indonesian Agency for Meteorology Climatology and Geophysics (BMKG)</a:t>
                      </a:r>
                      <a:endParaRPr lang="en-ID" sz="18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9807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FAFFB-5F22-49FC-9D2B-544048C2904F}"/>
              </a:ext>
            </a:extLst>
          </p:cNvPr>
          <p:cNvGraphicFramePr>
            <a:graphicFrameLocks noGrp="1"/>
          </p:cNvGraphicFramePr>
          <p:nvPr/>
        </p:nvGraphicFramePr>
        <p:xfrm>
          <a:off x="2129742" y="1551008"/>
          <a:ext cx="8113853" cy="365760"/>
        </p:xfrm>
        <a:graphic>
          <a:graphicData uri="http://schemas.openxmlformats.org/drawingml/2006/table">
            <a:tbl>
              <a:tblPr/>
              <a:tblGrid>
                <a:gridCol w="8113853">
                  <a:extLst>
                    <a:ext uri="{9D8B030D-6E8A-4147-A177-3AD203B41FA5}">
                      <a16:colId xmlns:a16="http://schemas.microsoft.com/office/drawing/2014/main" val="20291989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08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7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7B7D-FAF9-2452-5C25-3CB0841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</a:t>
            </a:r>
            <a:endParaRPr lang="en-ID" cap="none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27140-BF80-9744-E033-2889BC0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3060003"/>
            <a:ext cx="10082397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Frequentist method (Brunetti et al. 2010, </a:t>
            </a:r>
            <a:r>
              <a:rPr lang="en-ID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Peruccacci</a:t>
            </a:r>
            <a:r>
              <a:rPr lang="en-ID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al. 2012)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F77F8D-7A1E-354E-0BC8-56AE98484CF1}"/>
                  </a:ext>
                </a:extLst>
              </p:cNvPr>
              <p:cNvSpPr txBox="1"/>
              <p:nvPr/>
            </p:nvSpPr>
            <p:spPr>
              <a:xfrm>
                <a:off x="2754655" y="3874067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D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ID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ID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ID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F77F8D-7A1E-354E-0BC8-56AE98484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655" y="3874067"/>
                <a:ext cx="4572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E96DF76-DB1B-BAAF-7F90-E7E90DEC9133}"/>
              </a:ext>
            </a:extLst>
          </p:cNvPr>
          <p:cNvSpPr txBox="1"/>
          <p:nvPr/>
        </p:nvSpPr>
        <p:spPr>
          <a:xfrm>
            <a:off x="1202918" y="4809349"/>
            <a:ext cx="100823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66700" algn="l"/>
              </a:tabLst>
            </a:pPr>
            <a:r>
              <a:rPr lang="en-ID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	: accumulated rainfall (mm)</a:t>
            </a:r>
          </a:p>
          <a:p>
            <a:pPr>
              <a:tabLst>
                <a:tab pos="266700" algn="l"/>
              </a:tabLst>
            </a:pPr>
            <a:r>
              <a:rPr lang="en-ID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	: duration D (hour)</a:t>
            </a:r>
          </a:p>
          <a:p>
            <a:pPr>
              <a:tabLst>
                <a:tab pos="266700" algn="l"/>
              </a:tabLst>
            </a:pPr>
            <a:r>
              <a:rPr lang="en-ID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⍺	: scaling constant (the intercept) </a:t>
            </a:r>
          </a:p>
          <a:p>
            <a:pPr>
              <a:tabLst>
                <a:tab pos="266700" algn="l"/>
              </a:tabLst>
            </a:pPr>
            <a:r>
              <a:rPr lang="en-ID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𝛾	: shape parameter that defines the slope of the threshold curve</a:t>
            </a:r>
            <a:endParaRPr lang="en-ID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1A2307-1DB9-5E04-8C04-E7E3D62BA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35" y="575556"/>
            <a:ext cx="3754284" cy="21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7B7D-FAF9-2452-5C25-3CB0841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Rainfall events</a:t>
            </a:r>
            <a:endParaRPr lang="en-ID" cap="none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E1A81-9F14-99E8-ECEE-95A11321A170}"/>
              </a:ext>
            </a:extLst>
          </p:cNvPr>
          <p:cNvGrpSpPr/>
          <p:nvPr/>
        </p:nvGrpSpPr>
        <p:grpSpPr>
          <a:xfrm>
            <a:off x="2873609" y="912258"/>
            <a:ext cx="5824439" cy="5909768"/>
            <a:chOff x="2797406" y="921831"/>
            <a:chExt cx="5824439" cy="59097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F550F0B-A279-7DB7-055F-4AC94372A906}"/>
                </a:ext>
              </a:extLst>
            </p:cNvPr>
            <p:cNvGrpSpPr/>
            <p:nvPr/>
          </p:nvGrpSpPr>
          <p:grpSpPr>
            <a:xfrm>
              <a:off x="2797406" y="921831"/>
              <a:ext cx="5824439" cy="5319019"/>
              <a:chOff x="4893010" y="-570043"/>
              <a:chExt cx="5824439" cy="5319019"/>
            </a:xfrm>
          </p:grpSpPr>
          <p:pic>
            <p:nvPicPr>
              <p:cNvPr id="15" name="Content Placeholder 10" descr="Chart, histogram&#10;&#10;Description automatically generated">
                <a:extLst>
                  <a:ext uri="{FF2B5EF4-FFF2-40B4-BE49-F238E27FC236}">
                    <a16:creationId xmlns:a16="http://schemas.microsoft.com/office/drawing/2014/main" id="{7759B739-172A-492E-3DF7-A167CDC8D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3010" y="89423"/>
                <a:ext cx="5824439" cy="4659553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669D9D8-5A37-8D3C-BB0B-3BABA9DC22DF}"/>
                  </a:ext>
                </a:extLst>
              </p:cNvPr>
              <p:cNvGrpSpPr/>
              <p:nvPr/>
            </p:nvGrpSpPr>
            <p:grpSpPr>
              <a:xfrm>
                <a:off x="9299096" y="-570043"/>
                <a:ext cx="1297833" cy="4531870"/>
                <a:chOff x="3254181" y="1191013"/>
                <a:chExt cx="1384452" cy="3356328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3CBF1D2-D11E-2220-EF9D-168152CBB52F}"/>
                    </a:ext>
                  </a:extLst>
                </p:cNvPr>
                <p:cNvCxnSpPr/>
                <p:nvPr/>
              </p:nvCxnSpPr>
              <p:spPr>
                <a:xfrm>
                  <a:off x="3968877" y="1775341"/>
                  <a:ext cx="0" cy="277200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4B13B5F-9AAD-BB32-39BD-D48F7F27B690}"/>
                    </a:ext>
                  </a:extLst>
                </p:cNvPr>
                <p:cNvGrpSpPr/>
                <p:nvPr/>
              </p:nvGrpSpPr>
              <p:grpSpPr>
                <a:xfrm>
                  <a:off x="3254181" y="1191013"/>
                  <a:ext cx="1384452" cy="518582"/>
                  <a:chOff x="3254181" y="1191013"/>
                  <a:chExt cx="1384452" cy="518582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79E28E04-FB95-DED6-971F-E814004CB71E}"/>
                      </a:ext>
                    </a:extLst>
                  </p:cNvPr>
                  <p:cNvSpPr txBox="1"/>
                  <p:nvPr/>
                </p:nvSpPr>
                <p:spPr>
                  <a:xfrm>
                    <a:off x="3254181" y="1191013"/>
                    <a:ext cx="1384452" cy="296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bg1"/>
                        </a:solidFill>
                      </a:rPr>
                      <a:t>Landslide</a:t>
                    </a:r>
                    <a:endParaRPr lang="en-ID" sz="2000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25" name="Straight Arrow Connector 24">
                    <a:extLst>
                      <a:ext uri="{FF2B5EF4-FFF2-40B4-BE49-F238E27FC236}">
                        <a16:creationId xmlns:a16="http://schemas.microsoft.com/office/drawing/2014/main" id="{519D678F-59AA-81BF-192D-43E2A97FAA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958037" y="1442977"/>
                    <a:ext cx="0" cy="266618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F910E0-BF95-2F50-9C32-0FFF1267C0A2}"/>
                  </a:ext>
                </a:extLst>
              </p:cNvPr>
              <p:cNvSpPr txBox="1"/>
              <p:nvPr/>
            </p:nvSpPr>
            <p:spPr>
              <a:xfrm flipH="1">
                <a:off x="8922596" y="1356141"/>
                <a:ext cx="1044000" cy="369332"/>
              </a:xfrm>
              <a:prstGeom prst="homePlate">
                <a:avLst/>
              </a:prstGeom>
              <a:solidFill>
                <a:srgbClr val="75B6E5">
                  <a:alpha val="36863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endParaRPr lang="en-ID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5EEEE67-BBA6-1C64-66EA-704FF44A78E3}"/>
                  </a:ext>
                </a:extLst>
              </p:cNvPr>
              <p:cNvCxnSpPr/>
              <p:nvPr/>
            </p:nvCxnSpPr>
            <p:spPr>
              <a:xfrm>
                <a:off x="8922598" y="236567"/>
                <a:ext cx="0" cy="3742886"/>
              </a:xfrm>
              <a:prstGeom prst="line">
                <a:avLst/>
              </a:prstGeom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9164B0-79B3-A093-3F0F-D73CCFE536AA}"/>
                  </a:ext>
                </a:extLst>
              </p:cNvPr>
              <p:cNvSpPr txBox="1"/>
              <p:nvPr/>
            </p:nvSpPr>
            <p:spPr>
              <a:xfrm>
                <a:off x="7759076" y="4166265"/>
                <a:ext cx="1981196" cy="36933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Dry period 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D4F69E6-67E8-366A-A561-BDD5EAE3C9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4080" y="3896574"/>
                <a:ext cx="408517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DB5DE6-46D7-CEB0-8155-0B40EF1F6E65}"/>
                  </a:ext>
                </a:extLst>
              </p:cNvPr>
              <p:cNvSpPr txBox="1"/>
              <p:nvPr/>
            </p:nvSpPr>
            <p:spPr>
              <a:xfrm>
                <a:off x="7531511" y="1302613"/>
                <a:ext cx="2436326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000" dirty="0">
                    <a:solidFill>
                      <a:srgbClr val="75B6E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Rainfall event</a:t>
                </a:r>
              </a:p>
              <a:p>
                <a:r>
                  <a:rPr lang="en-US" sz="2000" dirty="0">
                    <a:solidFill>
                      <a:srgbClr val="75B6E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E,D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7A50AE-2FEB-E7E4-34BB-0D25D2C633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68876" y="6069562"/>
              <a:ext cx="0" cy="36000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5210BE-4FC9-3227-396F-61BCA79285B0}"/>
                </a:ext>
              </a:extLst>
            </p:cNvPr>
            <p:cNvSpPr txBox="1"/>
            <p:nvPr/>
          </p:nvSpPr>
          <p:spPr>
            <a:xfrm>
              <a:off x="4951097" y="6431489"/>
              <a:ext cx="3343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&lt; 1mm/h, ≥ 24 hours</a:t>
              </a:r>
              <a:endParaRPr lang="en-ID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13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7B7D-FAF9-2452-5C25-3CB0841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Rainfall Thresholds</a:t>
            </a:r>
            <a:endParaRPr lang="en-ID" cap="none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0F619E-EE41-C5DD-4426-EC73C2AE8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91" y="2096500"/>
            <a:ext cx="3401575" cy="3401575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DB3B7AE6-E764-BF63-4405-849CA23FA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6" y="2075211"/>
            <a:ext cx="3895352" cy="3895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9AE9B4-E7B9-2FA9-336C-7416AE253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44" y="2075211"/>
            <a:ext cx="3895352" cy="38953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DF235F-DE9C-94C4-7693-7571A1DCE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13" y="2098361"/>
            <a:ext cx="3895352" cy="38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B153AEF2-220B-F243-9BEA-CACB95FC1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4" r="10378"/>
          <a:stretch/>
        </p:blipFill>
        <p:spPr>
          <a:xfrm>
            <a:off x="6890860" y="1458410"/>
            <a:ext cx="5301140" cy="52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17B7D-FAF9-2452-5C25-3CB0841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6">
                    <a:lumMod val="75000"/>
                  </a:schemeClr>
                </a:solidFill>
              </a:rPr>
              <a:t>Rainfall Thresholds Performance</a:t>
            </a:r>
            <a:endParaRPr lang="en-ID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84E1CB-79F4-A09D-0C29-C5D7B72E6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332" y="1863524"/>
            <a:ext cx="5694744" cy="35603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TP (True Positive): landslide-triggering rainfall events above threshold line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FN (False Negative): landslide-triggering rainfall events below threshold line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FP (False Positive): non-landslide-triggering rainfall events above threshold line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TN (True Negative): non-landslide-triggering rainfall events below threshold line</a:t>
            </a:r>
            <a:endParaRPr lang="en-ID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DC164C-D9F0-7E58-9F81-12F16CDE1B9D}"/>
                  </a:ext>
                </a:extLst>
              </p:cNvPr>
              <p:cNvSpPr txBox="1"/>
              <p:nvPr/>
            </p:nvSpPr>
            <p:spPr>
              <a:xfrm>
                <a:off x="3575222" y="5562776"/>
                <a:ext cx="1669111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𝐹𝑃𝑅</m:t>
                      </m:r>
                      <m:r>
                        <a:rPr lang="en-ID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DC164C-D9F0-7E58-9F81-12F16CDE1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22" y="5562776"/>
                <a:ext cx="1669111" cy="523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2560E3-0804-D8F6-3AE8-F83D3D358AE0}"/>
                  </a:ext>
                </a:extLst>
              </p:cNvPr>
              <p:cNvSpPr txBox="1"/>
              <p:nvPr/>
            </p:nvSpPr>
            <p:spPr>
              <a:xfrm>
                <a:off x="1202919" y="5562776"/>
                <a:ext cx="1665905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𝑇𝑃𝑅</m:t>
                      </m:r>
                      <m:r>
                        <a:rPr lang="en-ID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2560E3-0804-D8F6-3AE8-F83D3D358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919" y="5562776"/>
                <a:ext cx="1665905" cy="523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37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7B7D-FAF9-2452-5C25-3CB0841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points and future work</a:t>
            </a:r>
            <a:endParaRPr lang="en-ID" cap="none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27140-BF80-9744-E033-2889BC0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1792936"/>
            <a:ext cx="10752881" cy="4780888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Rainfall thresholds have been derived for the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Progo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Catchment using frequentist method as the basis for landslide early warning in the area</a:t>
            </a:r>
          </a:p>
          <a:p>
            <a:pPr marL="228600" lvl="1" indent="0"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Exploring radar data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Simulating weather that representing the different characteristics triggering landslides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Applying output of weather forecast (1 km x 1 km, hourly) </a:t>
            </a:r>
            <a:endParaRPr lang="en-ID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62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5551</TotalTime>
  <Words>604</Words>
  <Application>Microsoft Office PowerPoint</Application>
  <PresentationFormat>Widescreen</PresentationFormat>
  <Paragraphs>82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Nova Cond Light</vt:lpstr>
      <vt:lpstr>Calibri</vt:lpstr>
      <vt:lpstr>Cambria Math</vt:lpstr>
      <vt:lpstr>Corbel</vt:lpstr>
      <vt:lpstr>Open Sans</vt:lpstr>
      <vt:lpstr>Verdana</vt:lpstr>
      <vt:lpstr>Verdana Pro</vt:lpstr>
      <vt:lpstr>Verdana-Bold</vt:lpstr>
      <vt:lpstr>Wingdings</vt:lpstr>
      <vt:lpstr>Banded</vt:lpstr>
      <vt:lpstr>Dynamic Rainfall Thresholds for Landslide Early Warning System  in Progo Catchment, Java, Indonesia </vt:lpstr>
      <vt:lpstr>Progo Catchment</vt:lpstr>
      <vt:lpstr>Landslides in the study area</vt:lpstr>
      <vt:lpstr>Datasets</vt:lpstr>
      <vt:lpstr>Method</vt:lpstr>
      <vt:lpstr>Rainfall events</vt:lpstr>
      <vt:lpstr>Rainfall Thresholds</vt:lpstr>
      <vt:lpstr>Rainfall Thresholds Performance</vt:lpstr>
      <vt:lpstr>Key points and future work</vt:lpstr>
      <vt:lpstr>PowerPoint Presentation</vt:lpstr>
      <vt:lpstr>Related work presented in EGU2022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Ratna Satyaningsih</dc:creator>
  <cp:lastModifiedBy>Ratna Satyaningsih</cp:lastModifiedBy>
  <cp:revision>202</cp:revision>
  <dcterms:created xsi:type="dcterms:W3CDTF">2021-09-04T13:54:51Z</dcterms:created>
  <dcterms:modified xsi:type="dcterms:W3CDTF">2022-05-25T07:33:04Z</dcterms:modified>
</cp:coreProperties>
</file>