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7" r:id="rId3"/>
    <p:sldId id="262" r:id="rId4"/>
    <p:sldId id="263" r:id="rId5"/>
    <p:sldId id="259" r:id="rId6"/>
    <p:sldId id="260"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9DEBF-B6DF-4107-B12A-4098469F1DB7}" v="1" dt="2022-05-23T07:45:08.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 Meng" userId="08bf3060-f468-4fe1-abcf-93d32d263d1d" providerId="ADAL" clId="{B389DEBF-B6DF-4107-B12A-4098469F1DB7}"/>
    <pc:docChg chg="custSel modSld">
      <pc:chgData name="Xia Meng" userId="08bf3060-f468-4fe1-abcf-93d32d263d1d" providerId="ADAL" clId="{B389DEBF-B6DF-4107-B12A-4098469F1DB7}" dt="2022-05-23T07:47:12.988" v="128" actId="113"/>
      <pc:docMkLst>
        <pc:docMk/>
      </pc:docMkLst>
      <pc:sldChg chg="addSp modSp mod">
        <pc:chgData name="Xia Meng" userId="08bf3060-f468-4fe1-abcf-93d32d263d1d" providerId="ADAL" clId="{B389DEBF-B6DF-4107-B12A-4098469F1DB7}" dt="2022-05-23T07:47:12.988" v="128" actId="113"/>
        <pc:sldMkLst>
          <pc:docMk/>
          <pc:sldMk cId="698191095" sldId="259"/>
        </pc:sldMkLst>
        <pc:spChg chg="add mod">
          <ac:chgData name="Xia Meng" userId="08bf3060-f468-4fe1-abcf-93d32d263d1d" providerId="ADAL" clId="{B389DEBF-B6DF-4107-B12A-4098469F1DB7}" dt="2022-05-23T07:47:12.988" v="128" actId="113"/>
          <ac:spMkLst>
            <pc:docMk/>
            <pc:sldMk cId="698191095" sldId="259"/>
            <ac:spMk id="2" creationId="{7D2F638F-D1CA-4FBE-8A13-9E9D7B3D34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00A84-AFD9-462A-A5D2-36CCD7229D5D}" type="datetimeFigureOut">
              <a:rPr lang="nl-NL" smtClean="0"/>
              <a:t>22-5-2022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4F52-847F-4211-9ADC-EB9D2248E1B4}" type="slidenum">
              <a:rPr lang="nl-NL" smtClean="0"/>
              <a:t>‹#›</a:t>
            </a:fld>
            <a:endParaRPr lang="nl-NL"/>
          </a:p>
        </p:txBody>
      </p:sp>
    </p:spTree>
    <p:extLst>
      <p:ext uri="{BB962C8B-B14F-4D97-AF65-F5344CB8AC3E}">
        <p14:creationId xmlns:p14="http://schemas.microsoft.com/office/powerpoint/2010/main" val="169357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ED44F52-847F-4211-9ADC-EB9D2248E1B4}" type="slidenum">
              <a:rPr lang="nl-NL" smtClean="0"/>
              <a:t>4</a:t>
            </a:fld>
            <a:endParaRPr lang="nl-NL"/>
          </a:p>
        </p:txBody>
      </p:sp>
    </p:spTree>
    <p:extLst>
      <p:ext uri="{BB962C8B-B14F-4D97-AF65-F5344CB8AC3E}">
        <p14:creationId xmlns:p14="http://schemas.microsoft.com/office/powerpoint/2010/main" val="345281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ED44F52-847F-4211-9ADC-EB9D2248E1B4}" type="slidenum">
              <a:rPr lang="nl-NL" smtClean="0"/>
              <a:t>5</a:t>
            </a:fld>
            <a:endParaRPr lang="nl-NL"/>
          </a:p>
        </p:txBody>
      </p:sp>
    </p:spTree>
    <p:extLst>
      <p:ext uri="{BB962C8B-B14F-4D97-AF65-F5344CB8AC3E}">
        <p14:creationId xmlns:p14="http://schemas.microsoft.com/office/powerpoint/2010/main" val="104984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4833-5A4E-4537-AA53-7E461E172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4A8855F3-CD11-4DF6-99A0-6F6E83B34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A28CEEF-D9F1-42E0-95BB-36A264B7125A}"/>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230C7504-BC04-4162-A15B-1F3066EAF55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51350E6-64D6-4ADC-83F6-42A0EEA98BB4}"/>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175282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E44E-D2C6-4BD9-BB4E-875F48CAE0D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FDAF256-91AF-4D8C-A001-605D7BBFC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1FDC7F6-18FE-46D7-BA43-C8A021C191A1}"/>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97908A03-99D3-4693-8EE0-31693CEBB6E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295EC4E-975F-4124-9A2E-902691BAC2CB}"/>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107681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345A2-15A8-458E-B61D-89238AFD57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F9AB1EC-0A6B-49ED-B1FF-9ABD03F04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6CDA639-15D9-4FDC-B7F3-490C689B5ECD}"/>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25230845-1391-4D9A-86CC-F7C08582528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CED185-F25E-48F7-8C04-D760CDB04211}"/>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302686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E6E1-1133-4EC8-B93C-756E504FE16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8D47B81-52BD-484E-9149-9F253A722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216FE73-258F-4E1B-A41A-24C972C8A299}"/>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02E8AA4A-6ED6-4F00-A6BF-149995576E8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577FAE5-BFA2-4106-A4F0-0672F7B2C8BF}"/>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428713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97CD-0E08-43E9-AE04-0989D65B5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779F83F4-1460-45B9-A1C9-153B6E7CC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269A5-53F9-4085-888B-A7540FDA1933}"/>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E0ECF2D7-DD3E-490C-B733-5753F0EE9FA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2E7441C-9D50-4F6A-8F0F-CE224EC2A7A0}"/>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342347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DC0-E472-42CF-927B-302ED5A2FA4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6BEF4C0-8126-475C-BBB8-62A076F29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BED6512-735D-4D08-9E07-D5EFDB8EEE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66D1E665-B0A1-4EBF-91A1-BECFF3EA7DC3}"/>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6" name="Footer Placeholder 5">
            <a:extLst>
              <a:ext uri="{FF2B5EF4-FFF2-40B4-BE49-F238E27FC236}">
                <a16:creationId xmlns:a16="http://schemas.microsoft.com/office/drawing/2014/main" id="{B5CEE0C4-F766-49B3-A2E1-1586D623C48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34073B0-09F0-42BB-8722-0E58FE6DD4DA}"/>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367808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5219-CFC9-48B6-87C6-D813FA1A3562}"/>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199028F9-264A-431E-A1B8-1571F603F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0FBEB-9F61-4496-AD0E-77BBC9ED2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D83A2C6C-5663-41BA-85FC-E457AD6A1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ACE25-6B3E-4572-B5A7-1E96AF67D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92CB673-92A6-4FFF-8E15-C53094AD5110}"/>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8" name="Footer Placeholder 7">
            <a:extLst>
              <a:ext uri="{FF2B5EF4-FFF2-40B4-BE49-F238E27FC236}">
                <a16:creationId xmlns:a16="http://schemas.microsoft.com/office/drawing/2014/main" id="{459CAB89-13FA-42FE-BA07-3E2096A57F06}"/>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CDE7568F-62E2-4F6D-9099-2326F1D2B9DB}"/>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61979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CA9F-6958-41F7-9F80-EE4E8E2CA0A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FEB4921-6596-4D75-9CCC-F9D4E3E1C795}"/>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4" name="Footer Placeholder 3">
            <a:extLst>
              <a:ext uri="{FF2B5EF4-FFF2-40B4-BE49-F238E27FC236}">
                <a16:creationId xmlns:a16="http://schemas.microsoft.com/office/drawing/2014/main" id="{E87A94E0-977B-4F72-8C59-A4C59FCA2320}"/>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97C40BC6-C1B9-4A78-AE0A-B0038A6C2CD8}"/>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427710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E4760-B5D9-4C39-88F1-24569694C779}"/>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3" name="Footer Placeholder 2">
            <a:extLst>
              <a:ext uri="{FF2B5EF4-FFF2-40B4-BE49-F238E27FC236}">
                <a16:creationId xmlns:a16="http://schemas.microsoft.com/office/drawing/2014/main" id="{FF75F8A6-F61D-48EC-B3B8-228171CC256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04D0952-44EB-4EE9-A899-0EDDBBA8DC9B}"/>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384975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E71D-E7D6-4451-B98C-0748B2D20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B7EA72F4-6B69-4683-9DDD-79810334D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5068780B-4B2F-4327-B2D6-69F183AB6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20233-4EC3-4D66-B557-A9D35501B505}"/>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6" name="Footer Placeholder 5">
            <a:extLst>
              <a:ext uri="{FF2B5EF4-FFF2-40B4-BE49-F238E27FC236}">
                <a16:creationId xmlns:a16="http://schemas.microsoft.com/office/drawing/2014/main" id="{8FE7B563-99A8-4506-8F09-D5931CEB51E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555E188-F3B1-4DD4-ACED-EAF03FE4DE97}"/>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31106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9FFD-8ECC-4B04-9708-C1ECAACF7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7D1B89-FD18-49FF-A105-04A92314D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60A49A4E-802D-437C-A169-B8A81C1E2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9D1A8-324D-4609-B137-BF71513C2D44}"/>
              </a:ext>
            </a:extLst>
          </p:cNvPr>
          <p:cNvSpPr>
            <a:spLocks noGrp="1"/>
          </p:cNvSpPr>
          <p:nvPr>
            <p:ph type="dt" sz="half" idx="10"/>
          </p:nvPr>
        </p:nvSpPr>
        <p:spPr/>
        <p:txBody>
          <a:bodyPr/>
          <a:lstStyle/>
          <a:p>
            <a:fld id="{53497EA7-5168-4A72-974D-709955DE1364}" type="datetimeFigureOut">
              <a:rPr lang="nl-NL" smtClean="0"/>
              <a:t>22-5-2022</a:t>
            </a:fld>
            <a:endParaRPr lang="nl-NL"/>
          </a:p>
        </p:txBody>
      </p:sp>
      <p:sp>
        <p:nvSpPr>
          <p:cNvPr id="6" name="Footer Placeholder 5">
            <a:extLst>
              <a:ext uri="{FF2B5EF4-FFF2-40B4-BE49-F238E27FC236}">
                <a16:creationId xmlns:a16="http://schemas.microsoft.com/office/drawing/2014/main" id="{B63C5076-BBA2-4AA3-A656-19BD9114711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7A551CA-C4CC-4D5D-8118-8EB704408A10}"/>
              </a:ext>
            </a:extLst>
          </p:cNvPr>
          <p:cNvSpPr>
            <a:spLocks noGrp="1"/>
          </p:cNvSpPr>
          <p:nvPr>
            <p:ph type="sldNum" sz="quarter" idx="12"/>
          </p:nvPr>
        </p:nvSpPr>
        <p:spPr/>
        <p:txBody>
          <a:bodyPr/>
          <a:lstStyle/>
          <a:p>
            <a:fld id="{D4A37279-B268-453A-B11F-AADF4B55B742}" type="slidenum">
              <a:rPr lang="nl-NL" smtClean="0"/>
              <a:t>‹#›</a:t>
            </a:fld>
            <a:endParaRPr lang="nl-NL"/>
          </a:p>
        </p:txBody>
      </p:sp>
    </p:spTree>
    <p:extLst>
      <p:ext uri="{BB962C8B-B14F-4D97-AF65-F5344CB8AC3E}">
        <p14:creationId xmlns:p14="http://schemas.microsoft.com/office/powerpoint/2010/main" val="414288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74EC7-CE84-45A5-919A-805FC5C4B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8CD353CF-D01F-48A7-AA9E-E9D5DD112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AC8CA3B-EE20-467E-8600-40EE63CC7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97EA7-5168-4A72-974D-709955DE1364}" type="datetimeFigureOut">
              <a:rPr lang="nl-NL" smtClean="0"/>
              <a:t>22-5-2022</a:t>
            </a:fld>
            <a:endParaRPr lang="nl-NL"/>
          </a:p>
        </p:txBody>
      </p:sp>
      <p:sp>
        <p:nvSpPr>
          <p:cNvPr id="5" name="Footer Placeholder 4">
            <a:extLst>
              <a:ext uri="{FF2B5EF4-FFF2-40B4-BE49-F238E27FC236}">
                <a16:creationId xmlns:a16="http://schemas.microsoft.com/office/drawing/2014/main" id="{FACF0DFC-32A1-43DF-85E2-16397A93E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34F093B7-C1EB-4865-9B17-EE7D18C04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37279-B268-453A-B11F-AADF4B55B742}" type="slidenum">
              <a:rPr lang="nl-NL" smtClean="0"/>
              <a:t>‹#›</a:t>
            </a:fld>
            <a:endParaRPr lang="nl-NL"/>
          </a:p>
        </p:txBody>
      </p:sp>
    </p:spTree>
    <p:extLst>
      <p:ext uri="{BB962C8B-B14F-4D97-AF65-F5344CB8AC3E}">
        <p14:creationId xmlns:p14="http://schemas.microsoft.com/office/powerpoint/2010/main" val="203460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56F7-F6BF-4617-B2F8-BBCBDEEEB5B2}"/>
              </a:ext>
            </a:extLst>
          </p:cNvPr>
          <p:cNvSpPr>
            <a:spLocks noGrp="1"/>
          </p:cNvSpPr>
          <p:nvPr>
            <p:ph type="ctrTitle"/>
          </p:nvPr>
        </p:nvSpPr>
        <p:spPr>
          <a:xfrm>
            <a:off x="1256872" y="1334419"/>
            <a:ext cx="10065249" cy="2387600"/>
          </a:xfrm>
        </p:spPr>
        <p:txBody>
          <a:bodyPr>
            <a:normAutofit fontScale="90000"/>
          </a:bodyPr>
          <a:lstStyle/>
          <a:p>
            <a:r>
              <a:rPr lang="en-US" dirty="0">
                <a:latin typeface="Times New Roman" panose="02020603050405020304" pitchFamily="18" charset="0"/>
                <a:cs typeface="Times New Roman" panose="02020603050405020304" pitchFamily="18" charset="0"/>
              </a:rPr>
              <a:t>Can litter quality explain landscape evolution: testing a soil-landscape evolution model</a:t>
            </a:r>
            <a:endParaRPr lang="nl-NL" dirty="0"/>
          </a:p>
        </p:txBody>
      </p:sp>
      <p:sp>
        <p:nvSpPr>
          <p:cNvPr id="3" name="Subtitle 2">
            <a:extLst>
              <a:ext uri="{FF2B5EF4-FFF2-40B4-BE49-F238E27FC236}">
                <a16:creationId xmlns:a16="http://schemas.microsoft.com/office/drawing/2014/main" id="{980ABCF8-13CC-4C7D-9667-FF98560B641C}"/>
              </a:ext>
            </a:extLst>
          </p:cNvPr>
          <p:cNvSpPr>
            <a:spLocks noGrp="1"/>
          </p:cNvSpPr>
          <p:nvPr>
            <p:ph type="subTitle" idx="1"/>
          </p:nvPr>
        </p:nvSpPr>
        <p:spPr>
          <a:xfrm>
            <a:off x="1717495" y="4456600"/>
            <a:ext cx="9440239" cy="1655762"/>
          </a:xfrm>
        </p:spPr>
        <p:txBody>
          <a:bodyPr/>
          <a:lstStyle/>
          <a:p>
            <a:pPr algn="l"/>
            <a:endParaRPr lang="nl-NL" dirty="0"/>
          </a:p>
          <a:p>
            <a:pPr algn="l"/>
            <a:r>
              <a:rPr lang="nl-NL" b="1" dirty="0">
                <a:solidFill>
                  <a:schemeClr val="accent1">
                    <a:lumMod val="50000"/>
                  </a:schemeClr>
                </a:solidFill>
                <a:latin typeface="Times New Roman" panose="02020603050405020304" pitchFamily="18" charset="0"/>
                <a:cs typeface="Times New Roman" panose="02020603050405020304" pitchFamily="18" charset="0"/>
              </a:rPr>
              <a:t>Xia Meng</a:t>
            </a:r>
            <a:r>
              <a:rPr lang="nl-NL" dirty="0">
                <a:latin typeface="Times New Roman" panose="02020603050405020304" pitchFamily="18" charset="0"/>
                <a:cs typeface="Times New Roman" panose="02020603050405020304" pitchFamily="18" charset="0"/>
              </a:rPr>
              <a:t>, Arnaud J.A.M. Temme, W. Marijn van der Meij, Annemieke M. Kooijman, Erik L.H. Cammeraat</a:t>
            </a:r>
          </a:p>
        </p:txBody>
      </p:sp>
      <p:sp>
        <p:nvSpPr>
          <p:cNvPr id="4" name="Rectangle 3">
            <a:extLst>
              <a:ext uri="{FF2B5EF4-FFF2-40B4-BE49-F238E27FC236}">
                <a16:creationId xmlns:a16="http://schemas.microsoft.com/office/drawing/2014/main" id="{BFB38469-9AC8-43AD-AE56-2839B9AD3301}"/>
              </a:ext>
            </a:extLst>
          </p:cNvPr>
          <p:cNvSpPr/>
          <p:nvPr/>
        </p:nvSpPr>
        <p:spPr>
          <a:xfrm rot="10800000">
            <a:off x="5778" y="150412"/>
            <a:ext cx="12157753" cy="300823"/>
          </a:xfrm>
          <a:prstGeom prst="rect">
            <a:avLst/>
          </a:prstGeom>
          <a:gradFill flip="none" rotWithShape="1">
            <a:gsLst>
              <a:gs pos="0">
                <a:schemeClr val="accent1">
                  <a:lumMod val="5000"/>
                  <a:lumOff val="95000"/>
                </a:schemeClr>
              </a:gs>
              <a:gs pos="43000">
                <a:schemeClr val="accent1">
                  <a:lumMod val="45000"/>
                  <a:lumOff val="55000"/>
                </a:schemeClr>
              </a:gs>
              <a:gs pos="70000">
                <a:schemeClr val="accent1">
                  <a:lumMod val="7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Share-Net Netherlands">
            <a:extLst>
              <a:ext uri="{FF2B5EF4-FFF2-40B4-BE49-F238E27FC236}">
                <a16:creationId xmlns:a16="http://schemas.microsoft.com/office/drawing/2014/main" id="{907A9F6E-C152-4F90-93B1-226B43E1A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3" t="24560" b="27171"/>
          <a:stretch/>
        </p:blipFill>
        <p:spPr bwMode="auto">
          <a:xfrm>
            <a:off x="9832369" y="0"/>
            <a:ext cx="2279792" cy="599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GU 2022 - European Geosciences Union General Assembly | Copernicus">
            <a:extLst>
              <a:ext uri="{FF2B5EF4-FFF2-40B4-BE49-F238E27FC236}">
                <a16:creationId xmlns:a16="http://schemas.microsoft.com/office/drawing/2014/main" id="{CB0BEE7D-D052-4358-9EE8-F4286EA75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369" y="5788298"/>
            <a:ext cx="2256874" cy="6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38DBF-A57B-4119-A829-ED40760A9451}"/>
              </a:ext>
            </a:extLst>
          </p:cNvPr>
          <p:cNvPicPr/>
          <p:nvPr/>
        </p:nvPicPr>
        <p:blipFill rotWithShape="1">
          <a:blip r:embed="rId2" cstate="print">
            <a:extLst>
              <a:ext uri="{28A0092B-C50C-407E-A947-70E740481C1C}">
                <a14:useLocalDpi xmlns:a14="http://schemas.microsoft.com/office/drawing/2010/main" val="0"/>
              </a:ext>
            </a:extLst>
          </a:blip>
          <a:srcRect l="1060" r="57026"/>
          <a:stretch/>
        </p:blipFill>
        <p:spPr bwMode="auto">
          <a:xfrm>
            <a:off x="447746" y="3751604"/>
            <a:ext cx="1961543" cy="2938409"/>
          </a:xfrm>
          <a:prstGeom prst="rect">
            <a:avLst/>
          </a:prstGeom>
          <a:noFill/>
          <a:ln>
            <a:noFill/>
          </a:ln>
        </p:spPr>
      </p:pic>
      <p:pic>
        <p:nvPicPr>
          <p:cNvPr id="5" name="Picture 4">
            <a:extLst>
              <a:ext uri="{FF2B5EF4-FFF2-40B4-BE49-F238E27FC236}">
                <a16:creationId xmlns:a16="http://schemas.microsoft.com/office/drawing/2014/main" id="{4738E8A8-75BC-4B88-8E15-A7152B7700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285" y="239905"/>
            <a:ext cx="9840039" cy="4575340"/>
          </a:xfrm>
          <a:prstGeom prst="rect">
            <a:avLst/>
          </a:prstGeom>
          <a:noFill/>
          <a:ln>
            <a:noFill/>
          </a:ln>
        </p:spPr>
      </p:pic>
      <p:cxnSp>
        <p:nvCxnSpPr>
          <p:cNvPr id="7" name="Straight Connector 6">
            <a:extLst>
              <a:ext uri="{FF2B5EF4-FFF2-40B4-BE49-F238E27FC236}">
                <a16:creationId xmlns:a16="http://schemas.microsoft.com/office/drawing/2014/main" id="{A778644F-06B9-43E3-A9CE-830FAF43FBAD}"/>
              </a:ext>
            </a:extLst>
          </p:cNvPr>
          <p:cNvCxnSpPr/>
          <p:nvPr/>
        </p:nvCxnSpPr>
        <p:spPr>
          <a:xfrm flipV="1">
            <a:off x="1458930" y="4089115"/>
            <a:ext cx="605355" cy="1131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BABBE-F3D9-44DB-A5D4-E32C987BC485}"/>
              </a:ext>
            </a:extLst>
          </p:cNvPr>
          <p:cNvCxnSpPr/>
          <p:nvPr/>
        </p:nvCxnSpPr>
        <p:spPr>
          <a:xfrm flipV="1">
            <a:off x="1458930" y="4815245"/>
            <a:ext cx="1900719" cy="4055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1CFEB-4792-4935-A507-4040EB6B0EB1}"/>
              </a:ext>
            </a:extLst>
          </p:cNvPr>
          <p:cNvSpPr txBox="1"/>
          <p:nvPr/>
        </p:nvSpPr>
        <p:spPr>
          <a:xfrm>
            <a:off x="3064339" y="5295152"/>
            <a:ext cx="8839985" cy="1200329"/>
          </a:xfrm>
          <a:prstGeom prst="rect">
            <a:avLst/>
          </a:prstGeom>
          <a:solidFill>
            <a:schemeClr val="accent1">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kern="0" dirty="0">
                <a:effectLst/>
                <a:latin typeface="Times New Roman" panose="02020603050405020304" pitchFamily="18" charset="0"/>
                <a:ea typeface="SimSun" panose="02010600030101010101" pitchFamily="2" charset="-122"/>
              </a:rPr>
              <a:t>We hypothesize that the topographic differences among these patches are caused by </a:t>
            </a:r>
            <a:r>
              <a:rPr lang="en-GB" sz="2400" kern="0" dirty="0">
                <a:effectLst/>
                <a:latin typeface="Times New Roman" panose="02020603050405020304" pitchFamily="18" charset="0"/>
                <a:ea typeface="SimSun" panose="02010600030101010101" pitchFamily="2" charset="-122"/>
                <a:cs typeface="SimSun" panose="02010600030101010101" pitchFamily="2" charset="-122"/>
              </a:rPr>
              <a:t>long-term interactions between various litter and soil-landscape processes. </a:t>
            </a:r>
            <a:endParaRPr lang="nl-NL" sz="2400" dirty="0"/>
          </a:p>
        </p:txBody>
      </p:sp>
      <p:sp>
        <p:nvSpPr>
          <p:cNvPr id="13" name="TextBox 12">
            <a:extLst>
              <a:ext uri="{FF2B5EF4-FFF2-40B4-BE49-F238E27FC236}">
                <a16:creationId xmlns:a16="http://schemas.microsoft.com/office/drawing/2014/main" id="{7BDB463A-281F-46DE-BCDC-C4880F57973D}"/>
              </a:ext>
            </a:extLst>
          </p:cNvPr>
          <p:cNvSpPr txBox="1"/>
          <p:nvPr/>
        </p:nvSpPr>
        <p:spPr>
          <a:xfrm>
            <a:off x="0" y="0"/>
            <a:ext cx="1726058" cy="523220"/>
          </a:xfrm>
          <a:prstGeom prst="rect">
            <a:avLst/>
          </a:prstGeom>
          <a:solidFill>
            <a:schemeClr val="accent1">
              <a:lumMod val="40000"/>
              <a:lumOff val="6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Study area</a:t>
            </a:r>
            <a:endParaRPr lang="nl-N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71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133E6C4E-884C-4961-B19B-792E93618923}"/>
              </a:ext>
            </a:extLst>
          </p:cNvPr>
          <p:cNvPicPr/>
          <p:nvPr/>
        </p:nvPicPr>
        <p:blipFill>
          <a:blip r:embed="rId2">
            <a:alphaModFix amt="85000"/>
          </a:blip>
          <a:stretch>
            <a:fillRect/>
          </a:stretch>
        </p:blipFill>
        <p:spPr>
          <a:xfrm>
            <a:off x="1421086" y="82193"/>
            <a:ext cx="10038023" cy="5969286"/>
          </a:xfrm>
          <a:prstGeom prst="rect">
            <a:avLst/>
          </a:prstGeom>
        </p:spPr>
      </p:pic>
      <p:sp>
        <p:nvSpPr>
          <p:cNvPr id="7" name="TextBox 6">
            <a:extLst>
              <a:ext uri="{FF2B5EF4-FFF2-40B4-BE49-F238E27FC236}">
                <a16:creationId xmlns:a16="http://schemas.microsoft.com/office/drawing/2014/main" id="{3FA60B9C-CD1E-4167-AFD5-1DE6B585FCD5}"/>
              </a:ext>
            </a:extLst>
          </p:cNvPr>
          <p:cNvSpPr txBox="1"/>
          <p:nvPr/>
        </p:nvSpPr>
        <p:spPr>
          <a:xfrm>
            <a:off x="205483" y="6150114"/>
            <a:ext cx="11620072" cy="646331"/>
          </a:xfrm>
          <a:prstGeom prst="rect">
            <a:avLst/>
          </a:prstGeom>
          <a:noFill/>
        </p:spPr>
        <p:txBody>
          <a:bodyPr wrap="square">
            <a:spAutoFit/>
          </a:bodyPr>
          <a:lstStyle/>
          <a:p>
            <a:r>
              <a:rPr lang="en-US" dirty="0">
                <a:effectLst/>
                <a:latin typeface="Times New Roman" panose="02020603050405020304" pitchFamily="18" charset="0"/>
                <a:ea typeface="DengXian" panose="02010600030101010101" pitchFamily="2" charset="-122"/>
              </a:rPr>
              <a:t>Soil-landscape evolution models (SLEMs) have succeeded in incorporating soil development with landscape evolution but have the limited inclusion of biota and the impact of litter type is still lacking (Meng et al., Earth-Science Reviews, 2022)</a:t>
            </a:r>
            <a:endParaRPr lang="nl-NL" dirty="0"/>
          </a:p>
        </p:txBody>
      </p:sp>
      <p:sp>
        <p:nvSpPr>
          <p:cNvPr id="8" name="Oval 7">
            <a:extLst>
              <a:ext uri="{FF2B5EF4-FFF2-40B4-BE49-F238E27FC236}">
                <a16:creationId xmlns:a16="http://schemas.microsoft.com/office/drawing/2014/main" id="{13591A6D-54FB-4014-9715-66FEB573474F}"/>
              </a:ext>
            </a:extLst>
          </p:cNvPr>
          <p:cNvSpPr/>
          <p:nvPr/>
        </p:nvSpPr>
        <p:spPr>
          <a:xfrm>
            <a:off x="1068513" y="1469204"/>
            <a:ext cx="1015342" cy="56507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Box 8">
            <a:extLst>
              <a:ext uri="{FF2B5EF4-FFF2-40B4-BE49-F238E27FC236}">
                <a16:creationId xmlns:a16="http://schemas.microsoft.com/office/drawing/2014/main" id="{3EA6069B-6B12-4F64-8EE6-963D4FC36AC5}"/>
              </a:ext>
            </a:extLst>
          </p:cNvPr>
          <p:cNvSpPr txBox="1"/>
          <p:nvPr/>
        </p:nvSpPr>
        <p:spPr>
          <a:xfrm>
            <a:off x="0" y="0"/>
            <a:ext cx="1335640" cy="523220"/>
          </a:xfrm>
          <a:prstGeom prst="rect">
            <a:avLst/>
          </a:prstGeom>
          <a:solidFill>
            <a:schemeClr val="accent1">
              <a:lumMod val="40000"/>
              <a:lumOff val="6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Model</a:t>
            </a:r>
            <a:endParaRPr lang="nl-N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82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023D0-948C-4CF2-AA02-76A7C06F2B5C}"/>
              </a:ext>
            </a:extLst>
          </p:cNvPr>
          <p:cNvPicPr>
            <a:picLocks noChangeAspect="1"/>
          </p:cNvPicPr>
          <p:nvPr/>
        </p:nvPicPr>
        <p:blipFill rotWithShape="1">
          <a:blip r:embed="rId3"/>
          <a:srcRect l="67875"/>
          <a:stretch/>
        </p:blipFill>
        <p:spPr>
          <a:xfrm>
            <a:off x="1643866" y="95836"/>
            <a:ext cx="3143891" cy="6071117"/>
          </a:xfrm>
          <a:prstGeom prst="rect">
            <a:avLst/>
          </a:prstGeom>
        </p:spPr>
      </p:pic>
      <p:sp>
        <p:nvSpPr>
          <p:cNvPr id="7" name="Oval 6">
            <a:extLst>
              <a:ext uri="{FF2B5EF4-FFF2-40B4-BE49-F238E27FC236}">
                <a16:creationId xmlns:a16="http://schemas.microsoft.com/office/drawing/2014/main" id="{E47A63F4-F5A7-4D9D-B6C1-BD4E0E6F0E4F}"/>
              </a:ext>
            </a:extLst>
          </p:cNvPr>
          <p:cNvSpPr/>
          <p:nvPr/>
        </p:nvSpPr>
        <p:spPr>
          <a:xfrm>
            <a:off x="1715784" y="5024270"/>
            <a:ext cx="3000054" cy="945223"/>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2C99D524-A33E-47EF-9395-D44DB282F59F}"/>
              </a:ext>
            </a:extLst>
          </p:cNvPr>
          <p:cNvSpPr txBox="1"/>
          <p:nvPr/>
        </p:nvSpPr>
        <p:spPr>
          <a:xfrm>
            <a:off x="5969285" y="3131394"/>
            <a:ext cx="6097712" cy="646331"/>
          </a:xfrm>
          <a:prstGeom prst="rect">
            <a:avLst/>
          </a:prstGeom>
          <a:noFill/>
          <a:ln w="12700">
            <a:solidFill>
              <a:schemeClr val="accent1">
                <a:lumMod val="50000"/>
              </a:schemeClr>
            </a:solidFill>
          </a:ln>
        </p:spPr>
        <p:txBody>
          <a:bodyPr wrap="square" rtlCol="0">
            <a:spAutoFit/>
          </a:bodyPr>
          <a:lstStyle/>
          <a:p>
            <a:r>
              <a:rPr lang="en-US" sz="1800" kern="0" dirty="0">
                <a:effectLst/>
                <a:latin typeface="Times New Roman" panose="02020603050405020304" pitchFamily="18" charset="0"/>
                <a:ea typeface="SimSun" panose="02010600030101010101" pitchFamily="2" charset="-122"/>
              </a:rPr>
              <a:t>The carbon cycling was adjusted to simulate beech and hornbeam litter with different decomposition rates. </a:t>
            </a:r>
            <a:endParaRPr lang="nl-NL" dirty="0"/>
          </a:p>
        </p:txBody>
      </p:sp>
      <p:sp>
        <p:nvSpPr>
          <p:cNvPr id="10" name="TextBox 9">
            <a:extLst>
              <a:ext uri="{FF2B5EF4-FFF2-40B4-BE49-F238E27FC236}">
                <a16:creationId xmlns:a16="http://schemas.microsoft.com/office/drawing/2014/main" id="{835615F3-81A3-4925-B8A3-AE6CFB110B16}"/>
              </a:ext>
            </a:extLst>
          </p:cNvPr>
          <p:cNvSpPr txBox="1"/>
          <p:nvPr/>
        </p:nvSpPr>
        <p:spPr>
          <a:xfrm>
            <a:off x="5969285" y="4230532"/>
            <a:ext cx="6097712" cy="646331"/>
          </a:xfrm>
          <a:prstGeom prst="rect">
            <a:avLst/>
          </a:prstGeom>
          <a:noFill/>
          <a:ln w="12700">
            <a:solidFill>
              <a:schemeClr val="accent1">
                <a:lumMod val="50000"/>
              </a:schemeClr>
            </a:solidFill>
          </a:ln>
        </p:spPr>
        <p:txBody>
          <a:bodyPr wrap="square">
            <a:spAutoFit/>
          </a:bodyPr>
          <a:lstStyle/>
          <a:p>
            <a:r>
              <a:rPr lang="en-US" sz="1800" kern="0" dirty="0">
                <a:effectLst/>
                <a:latin typeface="Times New Roman" panose="02020603050405020304" pitchFamily="18" charset="0"/>
                <a:ea typeface="SimSun" panose="02010600030101010101" pitchFamily="2" charset="-122"/>
              </a:rPr>
              <a:t>Tree type was related to the Topographic Position Index (TPI) to determine their distribution on the top of soils.</a:t>
            </a:r>
            <a:endParaRPr lang="nl-NL" dirty="0"/>
          </a:p>
        </p:txBody>
      </p:sp>
      <p:sp>
        <p:nvSpPr>
          <p:cNvPr id="12" name="TextBox 11">
            <a:extLst>
              <a:ext uri="{FF2B5EF4-FFF2-40B4-BE49-F238E27FC236}">
                <a16:creationId xmlns:a16="http://schemas.microsoft.com/office/drawing/2014/main" id="{0112EA84-8AFD-4B80-955B-1E6652D50FFE}"/>
              </a:ext>
            </a:extLst>
          </p:cNvPr>
          <p:cNvSpPr txBox="1"/>
          <p:nvPr/>
        </p:nvSpPr>
        <p:spPr>
          <a:xfrm>
            <a:off x="5969285" y="5173715"/>
            <a:ext cx="6097712" cy="646331"/>
          </a:xfrm>
          <a:prstGeom prst="rect">
            <a:avLst/>
          </a:prstGeom>
          <a:noFill/>
          <a:ln w="12700">
            <a:solidFill>
              <a:schemeClr val="accent1">
                <a:lumMod val="50000"/>
              </a:schemeClr>
            </a:solidFill>
          </a:ln>
        </p:spPr>
        <p:txBody>
          <a:bodyPr wrap="square">
            <a:spAutoFit/>
          </a:bodyPr>
          <a:lstStyle/>
          <a:p>
            <a:r>
              <a:rPr lang="en-US" sz="1800" kern="0" dirty="0">
                <a:effectLst/>
                <a:latin typeface="Times New Roman" panose="02020603050405020304" pitchFamily="18" charset="0"/>
                <a:ea typeface="SimSun" panose="02010600030101010101" pitchFamily="2" charset="-122"/>
              </a:rPr>
              <a:t>The process of water erosion and deposition was calibrated using field measurements of erosion rates. </a:t>
            </a:r>
            <a:endParaRPr lang="nl-NL" dirty="0"/>
          </a:p>
        </p:txBody>
      </p:sp>
      <p:cxnSp>
        <p:nvCxnSpPr>
          <p:cNvPr id="14" name="Straight Arrow Connector 13">
            <a:extLst>
              <a:ext uri="{FF2B5EF4-FFF2-40B4-BE49-F238E27FC236}">
                <a16:creationId xmlns:a16="http://schemas.microsoft.com/office/drawing/2014/main" id="{33604654-B566-4C17-B1AE-0A52BD62B684}"/>
              </a:ext>
            </a:extLst>
          </p:cNvPr>
          <p:cNvCxnSpPr>
            <a:cxnSpLocks/>
            <a:stCxn id="8" idx="1"/>
          </p:cNvCxnSpPr>
          <p:nvPr/>
        </p:nvCxnSpPr>
        <p:spPr>
          <a:xfrm flipH="1">
            <a:off x="4541179" y="3454560"/>
            <a:ext cx="1428106" cy="18469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FEDADF-1018-40F0-B508-04807486AA94}"/>
              </a:ext>
            </a:extLst>
          </p:cNvPr>
          <p:cNvCxnSpPr>
            <a:stCxn id="10" idx="1"/>
          </p:cNvCxnSpPr>
          <p:nvPr/>
        </p:nvCxnSpPr>
        <p:spPr>
          <a:xfrm flipH="1">
            <a:off x="4664469" y="4553698"/>
            <a:ext cx="1304816" cy="7885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AC4EC2-8C61-488E-AC3E-F08F586F3360}"/>
              </a:ext>
            </a:extLst>
          </p:cNvPr>
          <p:cNvCxnSpPr>
            <a:stCxn id="12" idx="1"/>
            <a:endCxn id="7" idx="6"/>
          </p:cNvCxnSpPr>
          <p:nvPr/>
        </p:nvCxnSpPr>
        <p:spPr>
          <a:xfrm flipH="1">
            <a:off x="4715838" y="5496881"/>
            <a:ext cx="1253447"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FEA1AA-DA39-4AEF-A7FB-36C10A6FBA2C}"/>
              </a:ext>
            </a:extLst>
          </p:cNvPr>
          <p:cNvSpPr txBox="1"/>
          <p:nvPr/>
        </p:nvSpPr>
        <p:spPr>
          <a:xfrm>
            <a:off x="606175" y="6346486"/>
            <a:ext cx="8311793"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Pedomorphic</a:t>
            </a:r>
            <a:r>
              <a:rPr lang="en-US" dirty="0">
                <a:latin typeface="Times New Roman" panose="02020603050405020304" pitchFamily="18" charset="0"/>
                <a:cs typeface="Times New Roman" panose="02020603050405020304" pitchFamily="18" charset="0"/>
              </a:rPr>
              <a:t> processes simulated in Lorica (Temme and </a:t>
            </a:r>
            <a:r>
              <a:rPr lang="en-US" dirty="0" err="1">
                <a:latin typeface="Times New Roman" panose="02020603050405020304" pitchFamily="18" charset="0"/>
                <a:cs typeface="Times New Roman" panose="02020603050405020304" pitchFamily="18" charset="0"/>
              </a:rPr>
              <a:t>Vanwalleghem</a:t>
            </a:r>
            <a:r>
              <a:rPr lang="en-US" dirty="0">
                <a:latin typeface="Times New Roman" panose="02020603050405020304" pitchFamily="18" charset="0"/>
                <a:cs typeface="Times New Roman" panose="02020603050405020304" pitchFamily="18" charset="0"/>
              </a:rPr>
              <a:t>, 2016) </a:t>
            </a:r>
            <a:endParaRPr lang="nl-NL"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65C6C7F-6740-4FF8-A341-E2BC36628154}"/>
              </a:ext>
            </a:extLst>
          </p:cNvPr>
          <p:cNvSpPr txBox="1"/>
          <p:nvPr/>
        </p:nvSpPr>
        <p:spPr>
          <a:xfrm>
            <a:off x="6524090" y="1108927"/>
            <a:ext cx="442302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Major procedures in including the litter type (the beech litter and hornbeam litter) into Lorica</a:t>
            </a:r>
            <a:endParaRPr lang="nl-NL"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DCCC40-3E8C-4586-9D98-99BA36B9E89F}"/>
              </a:ext>
            </a:extLst>
          </p:cNvPr>
          <p:cNvSpPr txBox="1"/>
          <p:nvPr/>
        </p:nvSpPr>
        <p:spPr>
          <a:xfrm>
            <a:off x="0" y="0"/>
            <a:ext cx="1335640" cy="523220"/>
          </a:xfrm>
          <a:prstGeom prst="rect">
            <a:avLst/>
          </a:prstGeom>
          <a:solidFill>
            <a:schemeClr val="accent1">
              <a:lumMod val="40000"/>
              <a:lumOff val="6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Model</a:t>
            </a:r>
            <a:endParaRPr lang="nl-N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57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phical user interface&#10;&#10;Description automatically generated">
            <a:extLst>
              <a:ext uri="{FF2B5EF4-FFF2-40B4-BE49-F238E27FC236}">
                <a16:creationId xmlns:a16="http://schemas.microsoft.com/office/drawing/2014/main" id="{B7BBC766-2282-407C-BB95-6517FDC6EB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089" y="180199"/>
            <a:ext cx="11813821" cy="6497602"/>
          </a:xfrm>
        </p:spPr>
      </p:pic>
      <p:sp>
        <p:nvSpPr>
          <p:cNvPr id="9" name="TextBox 8">
            <a:extLst>
              <a:ext uri="{FF2B5EF4-FFF2-40B4-BE49-F238E27FC236}">
                <a16:creationId xmlns:a16="http://schemas.microsoft.com/office/drawing/2014/main" id="{A48C7DCE-8A6F-4035-8CD5-68AD3E578AFA}"/>
              </a:ext>
            </a:extLst>
          </p:cNvPr>
          <p:cNvSpPr txBox="1"/>
          <p:nvPr/>
        </p:nvSpPr>
        <p:spPr>
          <a:xfrm>
            <a:off x="0" y="0"/>
            <a:ext cx="1335640" cy="523220"/>
          </a:xfrm>
          <a:prstGeom prst="rect">
            <a:avLst/>
          </a:prstGeom>
          <a:solidFill>
            <a:schemeClr val="accent1">
              <a:lumMod val="40000"/>
              <a:lumOff val="6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Results</a:t>
            </a:r>
            <a:endParaRPr lang="nl-NL"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D2F638F-D1CA-4FBE-8A13-9E9D7B3D3479}"/>
              </a:ext>
            </a:extLst>
          </p:cNvPr>
          <p:cNvSpPr txBox="1"/>
          <p:nvPr/>
        </p:nvSpPr>
        <p:spPr>
          <a:xfrm>
            <a:off x="1655484" y="133339"/>
            <a:ext cx="984129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Simulation time</a:t>
            </a:r>
            <a:r>
              <a:rPr lang="en-US" dirty="0">
                <a:latin typeface="Times New Roman" panose="02020603050405020304" pitchFamily="18" charset="0"/>
                <a:cs typeface="Times New Roman" panose="02020603050405020304" pitchFamily="18" charset="0"/>
              </a:rPr>
              <a:t>:4000 years     </a:t>
            </a:r>
            <a:r>
              <a:rPr lang="en-US" b="1" dirty="0">
                <a:latin typeface="Times New Roman" panose="02020603050405020304" pitchFamily="18" charset="0"/>
                <a:cs typeface="Times New Roman" panose="02020603050405020304" pitchFamily="18" charset="0"/>
              </a:rPr>
              <a:t>scenario</a:t>
            </a:r>
            <a:r>
              <a:rPr lang="en-US" dirty="0">
                <a:latin typeface="Times New Roman" panose="02020603050405020304" pitchFamily="18" charset="0"/>
                <a:cs typeface="Times New Roman" panose="02020603050405020304" pitchFamily="18" charset="0"/>
              </a:rPr>
              <a:t>: water erosion and litter cycle     </a:t>
            </a:r>
            <a:r>
              <a:rPr lang="en-US" b="1" dirty="0">
                <a:latin typeface="Times New Roman" panose="02020603050405020304" pitchFamily="18" charset="0"/>
                <a:cs typeface="Times New Roman" panose="02020603050405020304" pitchFamily="18" charset="0"/>
              </a:rPr>
              <a:t>input</a:t>
            </a:r>
            <a:r>
              <a:rPr lang="en-US" dirty="0">
                <a:latin typeface="Times New Roman" panose="02020603050405020304" pitchFamily="18" charset="0"/>
                <a:cs typeface="Times New Roman" panose="02020603050405020304" pitchFamily="18" charset="0"/>
              </a:rPr>
              <a:t>: smoothed original DEM</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19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975BC-144F-4B1F-8D6E-6ED26935DA51}"/>
              </a:ext>
            </a:extLst>
          </p:cNvPr>
          <p:cNvSpPr>
            <a:spLocks noGrp="1"/>
          </p:cNvSpPr>
          <p:nvPr>
            <p:ph idx="1"/>
          </p:nvPr>
        </p:nvSpPr>
        <p:spPr>
          <a:xfrm>
            <a:off x="4300591" y="3129081"/>
            <a:ext cx="5151634" cy="599838"/>
          </a:xfrm>
        </p:spPr>
        <p:txBody>
          <a:bodyPr>
            <a:noAutofit/>
          </a:bodyPr>
          <a:lstStyle/>
          <a:p>
            <a:pPr marL="0" indent="0">
              <a:buNone/>
            </a:pPr>
            <a:r>
              <a:rPr lang="en-US" sz="6000" dirty="0">
                <a:latin typeface="Times New Roman" panose="02020603050405020304" pitchFamily="18" charset="0"/>
                <a:cs typeface="Times New Roman" panose="02020603050405020304" pitchFamily="18" charset="0"/>
              </a:rPr>
              <a:t>Thank you! </a:t>
            </a:r>
            <a:endParaRPr lang="nl-NL" sz="6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918763A-3DBA-409E-9E2F-0B8184AD5427}"/>
              </a:ext>
            </a:extLst>
          </p:cNvPr>
          <p:cNvSpPr/>
          <p:nvPr/>
        </p:nvSpPr>
        <p:spPr>
          <a:xfrm rot="10800000">
            <a:off x="5778" y="150412"/>
            <a:ext cx="12157753" cy="300823"/>
          </a:xfrm>
          <a:prstGeom prst="rect">
            <a:avLst/>
          </a:prstGeom>
          <a:gradFill flip="none" rotWithShape="1">
            <a:gsLst>
              <a:gs pos="0">
                <a:schemeClr val="accent1">
                  <a:lumMod val="5000"/>
                  <a:lumOff val="95000"/>
                </a:schemeClr>
              </a:gs>
              <a:gs pos="43000">
                <a:schemeClr val="accent1">
                  <a:lumMod val="45000"/>
                  <a:lumOff val="55000"/>
                </a:schemeClr>
              </a:gs>
              <a:gs pos="70000">
                <a:schemeClr val="accent1">
                  <a:lumMod val="7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2" descr="Share-Net Netherlands">
            <a:extLst>
              <a:ext uri="{FF2B5EF4-FFF2-40B4-BE49-F238E27FC236}">
                <a16:creationId xmlns:a16="http://schemas.microsoft.com/office/drawing/2014/main" id="{04D18EDB-122F-441B-8E9F-9370D6D60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3" t="24560" b="27171"/>
          <a:stretch/>
        </p:blipFill>
        <p:spPr bwMode="auto">
          <a:xfrm>
            <a:off x="9832369" y="0"/>
            <a:ext cx="2279792" cy="599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GU 2022 - European Geosciences Union General Assembly | Copernicus">
            <a:extLst>
              <a:ext uri="{FF2B5EF4-FFF2-40B4-BE49-F238E27FC236}">
                <a16:creationId xmlns:a16="http://schemas.microsoft.com/office/drawing/2014/main" id="{009E3A92-E3B1-4542-B8BF-16A8B5897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369" y="5788298"/>
            <a:ext cx="2256874" cy="6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45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214</Words>
  <Application>Microsoft Office PowerPoint</Application>
  <PresentationFormat>Widescreen</PresentationFormat>
  <Paragraphs>18</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Can litter quality explain landscape evolution: testing a soil-landscape evolution model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 Meng</dc:creator>
  <cp:lastModifiedBy>Xia Meng</cp:lastModifiedBy>
  <cp:revision>16</cp:revision>
  <dcterms:created xsi:type="dcterms:W3CDTF">2022-05-19T19:51:50Z</dcterms:created>
  <dcterms:modified xsi:type="dcterms:W3CDTF">2022-05-23T07:47:17Z</dcterms:modified>
</cp:coreProperties>
</file>