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459" r:id="rId2"/>
    <p:sldId id="698" r:id="rId3"/>
    <p:sldId id="699" r:id="rId4"/>
    <p:sldId id="542" r:id="rId5"/>
    <p:sldId id="686" r:id="rId6"/>
    <p:sldId id="706" r:id="rId7"/>
    <p:sldId id="517" r:id="rId8"/>
    <p:sldId id="449" r:id="rId9"/>
    <p:sldId id="700" r:id="rId10"/>
    <p:sldId id="701" r:id="rId11"/>
    <p:sldId id="677" r:id="rId12"/>
    <p:sldId id="702" r:id="rId13"/>
    <p:sldId id="659" r:id="rId14"/>
    <p:sldId id="696" r:id="rId15"/>
    <p:sldId id="663" r:id="rId16"/>
    <p:sldId id="647" r:id="rId17"/>
    <p:sldId id="668" r:id="rId18"/>
    <p:sldId id="678" r:id="rId19"/>
    <p:sldId id="704" r:id="rId20"/>
    <p:sldId id="705" r:id="rId21"/>
  </p:sldIdLst>
  <p:sldSz cx="12192000" cy="6858000"/>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柊 金子" initials="柊" lastIdx="4" clrIdx="0">
    <p:extLst>
      <p:ext uri="{19B8F6BF-5375-455C-9EA6-DF929625EA0E}">
        <p15:presenceInfo xmlns:p15="http://schemas.microsoft.com/office/powerpoint/2012/main" userId="d8878fd87bd4829e" providerId="Windows Live"/>
      </p:ext>
    </p:extLst>
  </p:cmAuthor>
  <p:cmAuthor id="2" name="afua6800" initials="a" lastIdx="1" clrIdx="1">
    <p:extLst>
      <p:ext uri="{19B8F6BF-5375-455C-9EA6-DF929625EA0E}">
        <p15:presenceInfo xmlns:p15="http://schemas.microsoft.com/office/powerpoint/2012/main" userId="S::afua6800@office365.chiba-u.jp::978ee71f-e95b-4211-af9f-d0cf03518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C1C04"/>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0" autoAdjust="0"/>
    <p:restoredTop sz="95438" autoAdjust="0"/>
  </p:normalViewPr>
  <p:slideViewPr>
    <p:cSldViewPr snapToGrid="0">
      <p:cViewPr varScale="1">
        <p:scale>
          <a:sx n="103" d="100"/>
          <a:sy n="103" d="100"/>
        </p:scale>
        <p:origin x="144" y="180"/>
      </p:cViewPr>
      <p:guideLst>
        <p:guide orient="horz" pos="3067"/>
        <p:guide pos="3840"/>
      </p:guideLst>
    </p:cSldViewPr>
  </p:slideViewPr>
  <p:outlineViewPr>
    <p:cViewPr>
      <p:scale>
        <a:sx n="33" d="100"/>
        <a:sy n="33" d="100"/>
      </p:scale>
      <p:origin x="0" y="-8928"/>
    </p:cViewPr>
  </p:outlineViewPr>
  <p:notesTextViewPr>
    <p:cViewPr>
      <p:scale>
        <a:sx n="1" d="1"/>
        <a:sy n="1" d="1"/>
      </p:scale>
      <p:origin x="0" y="0"/>
    </p:cViewPr>
  </p:notesTextViewPr>
  <p:sorterViewPr>
    <p:cViewPr>
      <p:scale>
        <a:sx n="100" d="100"/>
        <a:sy n="100" d="100"/>
      </p:scale>
      <p:origin x="0" y="-126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9797" cy="344091"/>
          </a:xfrm>
          <a:prstGeom prst="rect">
            <a:avLst/>
          </a:prstGeom>
        </p:spPr>
        <p:txBody>
          <a:bodyPr vert="horz" lIns="92541" tIns="46270" rIns="92541" bIns="4627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590" y="0"/>
            <a:ext cx="4309797" cy="344091"/>
          </a:xfrm>
          <a:prstGeom prst="rect">
            <a:avLst/>
          </a:prstGeom>
        </p:spPr>
        <p:txBody>
          <a:bodyPr vert="horz" lIns="92541" tIns="46270" rIns="92541" bIns="46270" rtlCol="0"/>
          <a:lstStyle>
            <a:lvl1pPr algn="r">
              <a:defRPr sz="1200"/>
            </a:lvl1pPr>
          </a:lstStyle>
          <a:p>
            <a:fld id="{1ECC589D-DF47-4A01-B525-185EBE6F8324}" type="datetimeFigureOut">
              <a:rPr kumimoji="1" lang="ja-JP" altLang="en-US" smtClean="0"/>
              <a:t>2022/5/24</a:t>
            </a:fld>
            <a:endParaRPr kumimoji="1" lang="ja-JP" altLang="en-US"/>
          </a:p>
        </p:txBody>
      </p:sp>
      <p:sp>
        <p:nvSpPr>
          <p:cNvPr id="4" name="スライド イメージ プレースホルダー 3"/>
          <p:cNvSpPr>
            <a:spLocks noGrp="1" noRot="1" noChangeAspect="1"/>
          </p:cNvSpPr>
          <p:nvPr>
            <p:ph type="sldImg" idx="2"/>
          </p:nvPr>
        </p:nvSpPr>
        <p:spPr>
          <a:xfrm>
            <a:off x="2916238" y="857250"/>
            <a:ext cx="4113212" cy="2314575"/>
          </a:xfrm>
          <a:prstGeom prst="rect">
            <a:avLst/>
          </a:prstGeom>
          <a:noFill/>
          <a:ln w="12700">
            <a:solidFill>
              <a:prstClr val="black"/>
            </a:solidFill>
          </a:ln>
        </p:spPr>
        <p:txBody>
          <a:bodyPr vert="horz" lIns="92541" tIns="46270" rIns="92541" bIns="46270" rtlCol="0" anchor="ctr"/>
          <a:lstStyle/>
          <a:p>
            <a:endParaRPr lang="ja-JP" altLang="en-US"/>
          </a:p>
        </p:txBody>
      </p:sp>
      <p:sp>
        <p:nvSpPr>
          <p:cNvPr id="5" name="ノート プレースホルダー 4"/>
          <p:cNvSpPr>
            <a:spLocks noGrp="1"/>
          </p:cNvSpPr>
          <p:nvPr>
            <p:ph type="body" sz="quarter" idx="3"/>
          </p:nvPr>
        </p:nvSpPr>
        <p:spPr>
          <a:xfrm>
            <a:off x="994570" y="3300422"/>
            <a:ext cx="7956550" cy="2700338"/>
          </a:xfrm>
          <a:prstGeom prst="rect">
            <a:avLst/>
          </a:prstGeom>
        </p:spPr>
        <p:txBody>
          <a:bodyPr vert="horz" lIns="92541" tIns="46270" rIns="92541" bIns="462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2"/>
            <a:ext cx="4309797" cy="344090"/>
          </a:xfrm>
          <a:prstGeom prst="rect">
            <a:avLst/>
          </a:prstGeom>
        </p:spPr>
        <p:txBody>
          <a:bodyPr vert="horz" lIns="92541" tIns="46270" rIns="92541" bIns="462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590" y="6513912"/>
            <a:ext cx="4309797" cy="344090"/>
          </a:xfrm>
          <a:prstGeom prst="rect">
            <a:avLst/>
          </a:prstGeom>
        </p:spPr>
        <p:txBody>
          <a:bodyPr vert="horz" lIns="92541" tIns="46270" rIns="92541" bIns="46270" rtlCol="0" anchor="b"/>
          <a:lstStyle>
            <a:lvl1pPr algn="r">
              <a:defRPr sz="1200"/>
            </a:lvl1pPr>
          </a:lstStyle>
          <a:p>
            <a:fld id="{DFC7E0C4-38AB-47BF-9BA2-DB06D17D9961}" type="slidenum">
              <a:rPr kumimoji="1" lang="ja-JP" altLang="en-US" smtClean="0"/>
              <a:t>‹#›</a:t>
            </a:fld>
            <a:endParaRPr kumimoji="1" lang="ja-JP" altLang="en-US"/>
          </a:p>
        </p:txBody>
      </p:sp>
    </p:spTree>
    <p:extLst>
      <p:ext uri="{BB962C8B-B14F-4D97-AF65-F5344CB8AC3E}">
        <p14:creationId xmlns:p14="http://schemas.microsoft.com/office/powerpoint/2010/main" val="25197285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1</a:t>
            </a:fld>
            <a:endParaRPr kumimoji="1" lang="ja-JP" altLang="en-US"/>
          </a:p>
        </p:txBody>
      </p:sp>
    </p:spTree>
    <p:extLst>
      <p:ext uri="{BB962C8B-B14F-4D97-AF65-F5344CB8AC3E}">
        <p14:creationId xmlns:p14="http://schemas.microsoft.com/office/powerpoint/2010/main" val="425055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About 1 nT</a:t>
            </a:r>
            <a:endParaRPr kumimoji="1" lang="ja-JP" altLang="en-US"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14</a:t>
            </a:fld>
            <a:endParaRPr kumimoji="1" lang="ja-JP" altLang="en-US"/>
          </a:p>
        </p:txBody>
      </p:sp>
    </p:spTree>
    <p:extLst>
      <p:ext uri="{BB962C8B-B14F-4D97-AF65-F5344CB8AC3E}">
        <p14:creationId xmlns:p14="http://schemas.microsoft.com/office/powerpoint/2010/main" val="299644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About 1 nT</a:t>
            </a:r>
            <a:endParaRPr kumimoji="1" lang="ja-JP" altLang="en-US"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15</a:t>
            </a:fld>
            <a:endParaRPr kumimoji="1" lang="ja-JP" altLang="en-US"/>
          </a:p>
        </p:txBody>
      </p:sp>
    </p:spTree>
    <p:extLst>
      <p:ext uri="{BB962C8B-B14F-4D97-AF65-F5344CB8AC3E}">
        <p14:creationId xmlns:p14="http://schemas.microsoft.com/office/powerpoint/2010/main" val="418667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0.001%</a:t>
            </a:r>
            <a:endParaRPr kumimoji="1" lang="ja-JP" altLang="en-US"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16</a:t>
            </a:fld>
            <a:endParaRPr kumimoji="1" lang="ja-JP" altLang="en-US"/>
          </a:p>
        </p:txBody>
      </p:sp>
    </p:spTree>
    <p:extLst>
      <p:ext uri="{BB962C8B-B14F-4D97-AF65-F5344CB8AC3E}">
        <p14:creationId xmlns:p14="http://schemas.microsoft.com/office/powerpoint/2010/main" val="231779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0.001%</a:t>
            </a:r>
            <a:endParaRPr kumimoji="1" lang="ja-JP" altLang="en-US"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17</a:t>
            </a:fld>
            <a:endParaRPr kumimoji="1" lang="ja-JP" altLang="en-US"/>
          </a:p>
        </p:txBody>
      </p:sp>
    </p:spTree>
    <p:extLst>
      <p:ext uri="{BB962C8B-B14F-4D97-AF65-F5344CB8AC3E}">
        <p14:creationId xmlns:p14="http://schemas.microsoft.com/office/powerpoint/2010/main" val="94970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0.001%</a:t>
            </a:r>
            <a:endParaRPr kumimoji="1" lang="ja-JP" altLang="en-US"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18</a:t>
            </a:fld>
            <a:endParaRPr kumimoji="1" lang="ja-JP" altLang="en-US"/>
          </a:p>
        </p:txBody>
      </p:sp>
    </p:spTree>
    <p:extLst>
      <p:ext uri="{BB962C8B-B14F-4D97-AF65-F5344CB8AC3E}">
        <p14:creationId xmlns:p14="http://schemas.microsoft.com/office/powerpoint/2010/main" val="12027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0.001%</a:t>
            </a:r>
            <a:endParaRPr kumimoji="1" lang="ja-JP" altLang="en-US"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19</a:t>
            </a:fld>
            <a:endParaRPr kumimoji="1" lang="ja-JP" altLang="en-US"/>
          </a:p>
        </p:txBody>
      </p:sp>
    </p:spTree>
    <p:extLst>
      <p:ext uri="{BB962C8B-B14F-4D97-AF65-F5344CB8AC3E}">
        <p14:creationId xmlns:p14="http://schemas.microsoft.com/office/powerpoint/2010/main" val="4254960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20</a:t>
            </a:fld>
            <a:endParaRPr kumimoji="1" lang="ja-JP" altLang="en-US"/>
          </a:p>
        </p:txBody>
      </p:sp>
    </p:spTree>
    <p:extLst>
      <p:ext uri="{BB962C8B-B14F-4D97-AF65-F5344CB8AC3E}">
        <p14:creationId xmlns:p14="http://schemas.microsoft.com/office/powerpoint/2010/main" val="2708406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404">
              <a:defRPr/>
            </a:pPr>
            <a:r>
              <a:rPr kumimoji="1" lang="ja-JP" altLang="en-US" dirty="0"/>
              <a:t>高圧送電線　面的に配置</a:t>
            </a:r>
            <a:endParaRPr kumimoji="1" lang="en-US" altLang="ja-JP" dirty="0"/>
          </a:p>
        </p:txBody>
      </p:sp>
      <p:sp>
        <p:nvSpPr>
          <p:cNvPr id="4" name="スライド番号プレースホルダー 3"/>
          <p:cNvSpPr>
            <a:spLocks noGrp="1"/>
          </p:cNvSpPr>
          <p:nvPr>
            <p:ph type="sldNum" sz="quarter" idx="10"/>
          </p:nvPr>
        </p:nvSpPr>
        <p:spPr/>
        <p:txBody>
          <a:bodyPr/>
          <a:lstStyle/>
          <a:p>
            <a:fld id="{A28E5EFD-A216-4E47-AF60-6EA14C87DC97}" type="slidenum">
              <a:rPr kumimoji="1" lang="ja-JP" altLang="en-US" smtClean="0"/>
              <a:pPr/>
              <a:t>4</a:t>
            </a:fld>
            <a:endParaRPr kumimoji="1" lang="ja-JP" altLang="en-US"/>
          </a:p>
        </p:txBody>
      </p:sp>
    </p:spTree>
    <p:extLst>
      <p:ext uri="{BB962C8B-B14F-4D97-AF65-F5344CB8AC3E}">
        <p14:creationId xmlns:p14="http://schemas.microsoft.com/office/powerpoint/2010/main" val="382491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404">
              <a:defRPr/>
            </a:pPr>
            <a:endParaRPr kumimoji="1" lang="en-US" altLang="ja-JP" dirty="0"/>
          </a:p>
        </p:txBody>
      </p:sp>
      <p:sp>
        <p:nvSpPr>
          <p:cNvPr id="4" name="スライド番号プレースホルダー 3"/>
          <p:cNvSpPr>
            <a:spLocks noGrp="1"/>
          </p:cNvSpPr>
          <p:nvPr>
            <p:ph type="sldNum" sz="quarter" idx="10"/>
          </p:nvPr>
        </p:nvSpPr>
        <p:spPr/>
        <p:txBody>
          <a:bodyPr/>
          <a:lstStyle/>
          <a:p>
            <a:fld id="{A28E5EFD-A216-4E47-AF60-6EA14C87DC97}" type="slidenum">
              <a:rPr kumimoji="1" lang="ja-JP" altLang="en-US" smtClean="0"/>
              <a:pPr/>
              <a:t>5</a:t>
            </a:fld>
            <a:endParaRPr kumimoji="1" lang="ja-JP" altLang="en-US"/>
          </a:p>
        </p:txBody>
      </p:sp>
    </p:spTree>
    <p:extLst>
      <p:ext uri="{BB962C8B-B14F-4D97-AF65-F5344CB8AC3E}">
        <p14:creationId xmlns:p14="http://schemas.microsoft.com/office/powerpoint/2010/main" val="132256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7</a:t>
            </a:fld>
            <a:endParaRPr kumimoji="1" lang="ja-JP" altLang="en-US"/>
          </a:p>
        </p:txBody>
      </p:sp>
    </p:spTree>
    <p:extLst>
      <p:ext uri="{BB962C8B-B14F-4D97-AF65-F5344CB8AC3E}">
        <p14:creationId xmlns:p14="http://schemas.microsoft.com/office/powerpoint/2010/main" val="403285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次に特異スペクトル解析について説明します</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8</a:t>
            </a:fld>
            <a:endParaRPr kumimoji="1" lang="ja-JP" altLang="en-US"/>
          </a:p>
        </p:txBody>
      </p:sp>
    </p:spTree>
    <p:extLst>
      <p:ext uri="{BB962C8B-B14F-4D97-AF65-F5344CB8AC3E}">
        <p14:creationId xmlns:p14="http://schemas.microsoft.com/office/powerpoint/2010/main" val="427853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9</a:t>
            </a:fld>
            <a:endParaRPr kumimoji="1" lang="ja-JP" altLang="en-US"/>
          </a:p>
        </p:txBody>
      </p:sp>
    </p:spTree>
    <p:extLst>
      <p:ext uri="{BB962C8B-B14F-4D97-AF65-F5344CB8AC3E}">
        <p14:creationId xmlns:p14="http://schemas.microsoft.com/office/powerpoint/2010/main" val="75271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10</a:t>
            </a:fld>
            <a:endParaRPr kumimoji="1" lang="ja-JP" altLang="en-US"/>
          </a:p>
        </p:txBody>
      </p:sp>
    </p:spTree>
    <p:extLst>
      <p:ext uri="{BB962C8B-B14F-4D97-AF65-F5344CB8AC3E}">
        <p14:creationId xmlns:p14="http://schemas.microsoft.com/office/powerpoint/2010/main" val="196604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固有値　</a:t>
            </a:r>
            <a:r>
              <a:rPr kumimoji="1" lang="en-US" altLang="ja-JP" dirty="0"/>
              <a:t>&gt;1</a:t>
            </a:r>
            <a:endParaRPr kumimoji="1" lang="ja-JP" altLang="en-US"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11</a:t>
            </a:fld>
            <a:endParaRPr kumimoji="1" lang="ja-JP" altLang="en-US"/>
          </a:p>
        </p:txBody>
      </p:sp>
    </p:spTree>
    <p:extLst>
      <p:ext uri="{BB962C8B-B14F-4D97-AF65-F5344CB8AC3E}">
        <p14:creationId xmlns:p14="http://schemas.microsoft.com/office/powerpoint/2010/main" val="2594583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7E0C4-38AB-47BF-9BA2-DB06D17D9961}" type="slidenum">
              <a:rPr kumimoji="1" lang="ja-JP" altLang="en-US" smtClean="0"/>
              <a:t>13</a:t>
            </a:fld>
            <a:endParaRPr kumimoji="1" lang="ja-JP" altLang="en-US"/>
          </a:p>
        </p:txBody>
      </p:sp>
    </p:spTree>
    <p:extLst>
      <p:ext uri="{BB962C8B-B14F-4D97-AF65-F5344CB8AC3E}">
        <p14:creationId xmlns:p14="http://schemas.microsoft.com/office/powerpoint/2010/main" val="26711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9A8032-E2F0-4065-B494-5DAAB963408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7A7191B-1D49-40EF-BB46-A719E57A1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F493C3D-8B4E-4339-9799-D21FEE642458}"/>
              </a:ext>
            </a:extLst>
          </p:cNvPr>
          <p:cNvSpPr>
            <a:spLocks noGrp="1"/>
          </p:cNvSpPr>
          <p:nvPr>
            <p:ph type="dt" sz="half" idx="10"/>
          </p:nvPr>
        </p:nvSpPr>
        <p:spPr/>
        <p:txBody>
          <a:bodyPr/>
          <a:lstStyle/>
          <a:p>
            <a:fld id="{D0F2D76F-7A46-482F-8E97-06B49FE7275B}" type="datetime1">
              <a:rPr kumimoji="1" lang="ja-JP" altLang="en-US" smtClean="0"/>
              <a:t>2022/5/24</a:t>
            </a:fld>
            <a:endParaRPr kumimoji="1" lang="ja-JP" altLang="en-US"/>
          </a:p>
        </p:txBody>
      </p:sp>
      <p:sp>
        <p:nvSpPr>
          <p:cNvPr id="5" name="フッター プレースホルダー 4">
            <a:extLst>
              <a:ext uri="{FF2B5EF4-FFF2-40B4-BE49-F238E27FC236}">
                <a16:creationId xmlns:a16="http://schemas.microsoft.com/office/drawing/2014/main" id="{7680A066-B38E-4EB4-9507-4983858C1B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DDE323-F772-48D2-8EE0-9B791FA596F1}"/>
              </a:ext>
            </a:extLst>
          </p:cNvPr>
          <p:cNvSpPr>
            <a:spLocks noGrp="1"/>
          </p:cNvSpPr>
          <p:nvPr>
            <p:ph type="sldNum" sz="quarter" idx="12"/>
          </p:nvPr>
        </p:nvSpPr>
        <p:spPr/>
        <p:txBody>
          <a:bodyPr/>
          <a:lstStyle/>
          <a:p>
            <a:fld id="{670B201E-14D1-48FD-89BD-B5BE32EEB210}" type="slidenum">
              <a:rPr kumimoji="1" lang="ja-JP" altLang="en-US" smtClean="0"/>
              <a:t>‹#›</a:t>
            </a:fld>
            <a:endParaRPr kumimoji="1" lang="ja-JP" altLang="en-US"/>
          </a:p>
        </p:txBody>
      </p:sp>
    </p:spTree>
    <p:extLst>
      <p:ext uri="{BB962C8B-B14F-4D97-AF65-F5344CB8AC3E}">
        <p14:creationId xmlns:p14="http://schemas.microsoft.com/office/powerpoint/2010/main" val="66167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E05AE9-9444-4B22-B878-B06C68C2C71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589568-9832-49F0-9B7B-8C729A40916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366C72-6B20-4133-A755-6BF40CCF4639}"/>
              </a:ext>
            </a:extLst>
          </p:cNvPr>
          <p:cNvSpPr>
            <a:spLocks noGrp="1"/>
          </p:cNvSpPr>
          <p:nvPr>
            <p:ph type="dt" sz="half" idx="10"/>
          </p:nvPr>
        </p:nvSpPr>
        <p:spPr/>
        <p:txBody>
          <a:bodyPr/>
          <a:lstStyle/>
          <a:p>
            <a:fld id="{14811B25-83C3-496F-9BEB-6F7FA0DD2B95}" type="datetime1">
              <a:rPr kumimoji="1" lang="ja-JP" altLang="en-US" smtClean="0"/>
              <a:t>2022/5/24</a:t>
            </a:fld>
            <a:endParaRPr kumimoji="1" lang="ja-JP" altLang="en-US"/>
          </a:p>
        </p:txBody>
      </p:sp>
      <p:sp>
        <p:nvSpPr>
          <p:cNvPr id="5" name="フッター プレースホルダー 4">
            <a:extLst>
              <a:ext uri="{FF2B5EF4-FFF2-40B4-BE49-F238E27FC236}">
                <a16:creationId xmlns:a16="http://schemas.microsoft.com/office/drawing/2014/main" id="{FA71F43B-7A97-429C-888A-04DACF07B8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F791F5-A309-4F0A-9864-F61DAB5CE828}"/>
              </a:ext>
            </a:extLst>
          </p:cNvPr>
          <p:cNvSpPr>
            <a:spLocks noGrp="1"/>
          </p:cNvSpPr>
          <p:nvPr>
            <p:ph type="sldNum" sz="quarter" idx="12"/>
          </p:nvPr>
        </p:nvSpPr>
        <p:spPr/>
        <p:txBody>
          <a:bodyPr/>
          <a:lstStyle/>
          <a:p>
            <a:fld id="{670B201E-14D1-48FD-89BD-B5BE32EEB210}" type="slidenum">
              <a:rPr kumimoji="1" lang="ja-JP" altLang="en-US" smtClean="0"/>
              <a:t>‹#›</a:t>
            </a:fld>
            <a:endParaRPr kumimoji="1" lang="ja-JP" altLang="en-US"/>
          </a:p>
        </p:txBody>
      </p:sp>
    </p:spTree>
    <p:extLst>
      <p:ext uri="{BB962C8B-B14F-4D97-AF65-F5344CB8AC3E}">
        <p14:creationId xmlns:p14="http://schemas.microsoft.com/office/powerpoint/2010/main" val="370544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DE87BEF-04BE-405E-A69D-D3D433A3B50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F159135-9482-485A-9413-A067607C6C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BF0F9B-3123-4FC8-A71D-9EBE10933C01}"/>
              </a:ext>
            </a:extLst>
          </p:cNvPr>
          <p:cNvSpPr>
            <a:spLocks noGrp="1"/>
          </p:cNvSpPr>
          <p:nvPr>
            <p:ph type="dt" sz="half" idx="10"/>
          </p:nvPr>
        </p:nvSpPr>
        <p:spPr/>
        <p:txBody>
          <a:bodyPr/>
          <a:lstStyle/>
          <a:p>
            <a:fld id="{02D6BB27-CF1F-434D-94CD-67B9B03BB54D}" type="datetime1">
              <a:rPr kumimoji="1" lang="ja-JP" altLang="en-US" smtClean="0"/>
              <a:t>2022/5/24</a:t>
            </a:fld>
            <a:endParaRPr kumimoji="1" lang="ja-JP" altLang="en-US"/>
          </a:p>
        </p:txBody>
      </p:sp>
      <p:sp>
        <p:nvSpPr>
          <p:cNvPr id="5" name="フッター プレースホルダー 4">
            <a:extLst>
              <a:ext uri="{FF2B5EF4-FFF2-40B4-BE49-F238E27FC236}">
                <a16:creationId xmlns:a16="http://schemas.microsoft.com/office/drawing/2014/main" id="{F14AA6B6-DCFC-42E8-9D7A-C4517371B4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6930E1-65A7-4467-8447-EEA923D3CC76}"/>
              </a:ext>
            </a:extLst>
          </p:cNvPr>
          <p:cNvSpPr>
            <a:spLocks noGrp="1"/>
          </p:cNvSpPr>
          <p:nvPr>
            <p:ph type="sldNum" sz="quarter" idx="12"/>
          </p:nvPr>
        </p:nvSpPr>
        <p:spPr/>
        <p:txBody>
          <a:bodyPr/>
          <a:lstStyle/>
          <a:p>
            <a:fld id="{670B201E-14D1-48FD-89BD-B5BE32EEB210}" type="slidenum">
              <a:rPr kumimoji="1" lang="ja-JP" altLang="en-US" smtClean="0"/>
              <a:t>‹#›</a:t>
            </a:fld>
            <a:endParaRPr kumimoji="1" lang="ja-JP" altLang="en-US"/>
          </a:p>
        </p:txBody>
      </p:sp>
    </p:spTree>
    <p:extLst>
      <p:ext uri="{BB962C8B-B14F-4D97-AF65-F5344CB8AC3E}">
        <p14:creationId xmlns:p14="http://schemas.microsoft.com/office/powerpoint/2010/main" val="222930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F41CBE-EA37-42BD-966C-E0AAFD59AD4C}"/>
              </a:ext>
            </a:extLst>
          </p:cNvPr>
          <p:cNvSpPr>
            <a:spLocks noGrp="1"/>
          </p:cNvSpPr>
          <p:nvPr>
            <p:ph type="title"/>
          </p:nvPr>
        </p:nvSpPr>
        <p:spPr>
          <a:xfrm>
            <a:off x="0" y="0"/>
            <a:ext cx="12192000" cy="478971"/>
          </a:xfrm>
          <a:solidFill>
            <a:schemeClr val="accent5">
              <a:lumMod val="20000"/>
              <a:lumOff val="80000"/>
            </a:schemeClr>
          </a:solidFill>
        </p:spPr>
        <p:txBody>
          <a:bodyPr>
            <a:noAutofit/>
          </a:bodyPr>
          <a:lstStyle>
            <a:lvl1pPr>
              <a:defRPr sz="2400" b="1">
                <a:latin typeface="Arial" panose="020B0604020202020204" pitchFamily="34" charset="0"/>
                <a:ea typeface="メイリオ" panose="020B0604030504040204" pitchFamily="50" charset="-128"/>
                <a:cs typeface="Arial" panose="020B0604020202020204" pitchFamily="34" charset="0"/>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043F5807-EC3F-4D8A-B25A-A208BF39322F}"/>
              </a:ext>
            </a:extLst>
          </p:cNvPr>
          <p:cNvSpPr>
            <a:spLocks noGrp="1"/>
          </p:cNvSpPr>
          <p:nvPr>
            <p:ph idx="1"/>
          </p:nvPr>
        </p:nvSpPr>
        <p:spPr>
          <a:xfrm>
            <a:off x="420189" y="478970"/>
            <a:ext cx="11336382" cy="5877379"/>
          </a:xfrm>
        </p:spPr>
        <p:txBody>
          <a:bodyPr>
            <a:normAutofit/>
          </a:bodyPr>
          <a:lstStyle>
            <a:lvl1pPr>
              <a:defRPr sz="2800" b="1" baseline="0">
                <a:latin typeface="+mn-ea"/>
                <a:ea typeface="+mn-ea"/>
                <a:cs typeface="Arial" panose="020B0604020202020204" pitchFamily="34" charset="0"/>
              </a:defRPr>
            </a:lvl1pPr>
            <a:lvl2pPr>
              <a:defRPr sz="2800" b="1" baseline="0">
                <a:latin typeface="+mn-ea"/>
                <a:ea typeface="+mn-ea"/>
                <a:cs typeface="Arial" panose="020B0604020202020204" pitchFamily="34" charset="0"/>
              </a:defRPr>
            </a:lvl2pPr>
            <a:lvl3pPr>
              <a:defRPr sz="2800" b="1" baseline="0">
                <a:latin typeface="+mn-ea"/>
                <a:ea typeface="+mn-ea"/>
                <a:cs typeface="Arial" panose="020B0604020202020204" pitchFamily="34" charset="0"/>
              </a:defRPr>
            </a:lvl3pPr>
            <a:lvl4pPr>
              <a:defRPr sz="2800" b="1" baseline="0">
                <a:latin typeface="+mn-ea"/>
                <a:ea typeface="+mn-ea"/>
                <a:cs typeface="Arial" panose="020B0604020202020204" pitchFamily="34" charset="0"/>
              </a:defRPr>
            </a:lvl4pPr>
            <a:lvl5pPr>
              <a:defRPr sz="2800" b="1" baseline="0">
                <a:latin typeface="+mn-ea"/>
                <a:ea typeface="+mn-ea"/>
                <a:cs typeface="Arial" panose="020B0604020202020204" pitchFamily="34" charset="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2F720516-DA0C-4F53-AB89-7A3B45B6AC29}"/>
              </a:ext>
            </a:extLst>
          </p:cNvPr>
          <p:cNvSpPr>
            <a:spLocks noGrp="1"/>
          </p:cNvSpPr>
          <p:nvPr>
            <p:ph type="dt" sz="half" idx="10"/>
          </p:nvPr>
        </p:nvSpPr>
        <p:spPr/>
        <p:txBody>
          <a:bodyPr/>
          <a:lstStyle/>
          <a:p>
            <a:fld id="{A95600E0-1A58-4B82-8274-0F6F106302D1}" type="datetime1">
              <a:rPr kumimoji="1" lang="ja-JP" altLang="en-US" smtClean="0"/>
              <a:t>2022/5/24</a:t>
            </a:fld>
            <a:endParaRPr kumimoji="1" lang="ja-JP" altLang="en-US"/>
          </a:p>
        </p:txBody>
      </p:sp>
      <p:sp>
        <p:nvSpPr>
          <p:cNvPr id="5" name="フッター プレースホルダー 4">
            <a:extLst>
              <a:ext uri="{FF2B5EF4-FFF2-40B4-BE49-F238E27FC236}">
                <a16:creationId xmlns:a16="http://schemas.microsoft.com/office/drawing/2014/main" id="{7E370F68-6AEC-4F79-9195-02FA2697CD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9F42D5-4675-44F7-AAB0-43071C71D8E2}"/>
              </a:ext>
            </a:extLst>
          </p:cNvPr>
          <p:cNvSpPr>
            <a:spLocks noGrp="1"/>
          </p:cNvSpPr>
          <p:nvPr>
            <p:ph type="sldNum" sz="quarter" idx="12"/>
          </p:nvPr>
        </p:nvSpPr>
        <p:spPr>
          <a:xfrm>
            <a:off x="9448800" y="6492875"/>
            <a:ext cx="2743200" cy="365125"/>
          </a:xfrm>
        </p:spPr>
        <p:txBody>
          <a:bodyPr/>
          <a:lstStyle>
            <a:lvl1pPr>
              <a:defRPr>
                <a:latin typeface="メイリオ" panose="020B0604030504040204" pitchFamily="50" charset="-128"/>
                <a:ea typeface="メイリオ" panose="020B0604030504040204" pitchFamily="50" charset="-128"/>
              </a:defRPr>
            </a:lvl1pPr>
          </a:lstStyle>
          <a:p>
            <a:fld id="{670B201E-14D1-48FD-89BD-B5BE32EEB210}" type="slidenum">
              <a:rPr lang="ja-JP" altLang="en-US" smtClean="0"/>
              <a:pPr/>
              <a:t>‹#›</a:t>
            </a:fld>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5036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AC8B70-6EED-45BE-8451-285E6E4760E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44C069-4F24-46D8-AA0E-C8C34DE3E3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17E1A4-D4C9-4378-A757-5705C6DD7B47}"/>
              </a:ext>
            </a:extLst>
          </p:cNvPr>
          <p:cNvSpPr>
            <a:spLocks noGrp="1"/>
          </p:cNvSpPr>
          <p:nvPr>
            <p:ph type="dt" sz="half" idx="10"/>
          </p:nvPr>
        </p:nvSpPr>
        <p:spPr/>
        <p:txBody>
          <a:bodyPr/>
          <a:lstStyle/>
          <a:p>
            <a:fld id="{8C6EEDF1-E8A9-4AB7-A69A-61F5931EA486}" type="datetime1">
              <a:rPr kumimoji="1" lang="ja-JP" altLang="en-US" smtClean="0"/>
              <a:t>2022/5/24</a:t>
            </a:fld>
            <a:endParaRPr kumimoji="1" lang="ja-JP" altLang="en-US"/>
          </a:p>
        </p:txBody>
      </p:sp>
      <p:sp>
        <p:nvSpPr>
          <p:cNvPr id="5" name="フッター プレースホルダー 4">
            <a:extLst>
              <a:ext uri="{FF2B5EF4-FFF2-40B4-BE49-F238E27FC236}">
                <a16:creationId xmlns:a16="http://schemas.microsoft.com/office/drawing/2014/main" id="{E7395335-A974-4183-8A10-E92B338BFA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A8227B-49F5-4B2A-A2DF-053A7D31E702}"/>
              </a:ext>
            </a:extLst>
          </p:cNvPr>
          <p:cNvSpPr>
            <a:spLocks noGrp="1"/>
          </p:cNvSpPr>
          <p:nvPr>
            <p:ph type="sldNum" sz="quarter" idx="12"/>
          </p:nvPr>
        </p:nvSpPr>
        <p:spPr/>
        <p:txBody>
          <a:bodyPr/>
          <a:lstStyle/>
          <a:p>
            <a:fld id="{670B201E-14D1-48FD-89BD-B5BE32EEB210}" type="slidenum">
              <a:rPr kumimoji="1" lang="ja-JP" altLang="en-US" smtClean="0"/>
              <a:t>‹#›</a:t>
            </a:fld>
            <a:endParaRPr kumimoji="1" lang="ja-JP" altLang="en-US"/>
          </a:p>
        </p:txBody>
      </p:sp>
    </p:spTree>
    <p:extLst>
      <p:ext uri="{BB962C8B-B14F-4D97-AF65-F5344CB8AC3E}">
        <p14:creationId xmlns:p14="http://schemas.microsoft.com/office/powerpoint/2010/main" val="64623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3ED95C-0C85-43A7-B08F-2D96A12CFFE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8658C0-1A6F-40A6-89BB-332B0DE0EC6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E7CC707-E41F-45EB-9856-718B46812C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0A7511-73AA-4D6E-99F5-6107D2E9FD3D}"/>
              </a:ext>
            </a:extLst>
          </p:cNvPr>
          <p:cNvSpPr>
            <a:spLocks noGrp="1"/>
          </p:cNvSpPr>
          <p:nvPr>
            <p:ph type="dt" sz="half" idx="10"/>
          </p:nvPr>
        </p:nvSpPr>
        <p:spPr/>
        <p:txBody>
          <a:bodyPr/>
          <a:lstStyle/>
          <a:p>
            <a:fld id="{633A2F6E-C32D-4FB3-ACFE-6EF41FC4E655}" type="datetime1">
              <a:rPr kumimoji="1" lang="ja-JP" altLang="en-US" smtClean="0"/>
              <a:t>2022/5/24</a:t>
            </a:fld>
            <a:endParaRPr kumimoji="1" lang="ja-JP" altLang="en-US"/>
          </a:p>
        </p:txBody>
      </p:sp>
      <p:sp>
        <p:nvSpPr>
          <p:cNvPr id="6" name="フッター プレースホルダー 5">
            <a:extLst>
              <a:ext uri="{FF2B5EF4-FFF2-40B4-BE49-F238E27FC236}">
                <a16:creationId xmlns:a16="http://schemas.microsoft.com/office/drawing/2014/main" id="{48499339-60BA-4E0E-BD5B-B030C51364C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23C19E-F7B1-4F33-A92B-5D6F75AC2738}"/>
              </a:ext>
            </a:extLst>
          </p:cNvPr>
          <p:cNvSpPr>
            <a:spLocks noGrp="1"/>
          </p:cNvSpPr>
          <p:nvPr>
            <p:ph type="sldNum" sz="quarter" idx="12"/>
          </p:nvPr>
        </p:nvSpPr>
        <p:spPr/>
        <p:txBody>
          <a:bodyPr/>
          <a:lstStyle/>
          <a:p>
            <a:fld id="{670B201E-14D1-48FD-89BD-B5BE32EEB210}" type="slidenum">
              <a:rPr kumimoji="1" lang="ja-JP" altLang="en-US" smtClean="0"/>
              <a:t>‹#›</a:t>
            </a:fld>
            <a:endParaRPr kumimoji="1" lang="ja-JP" altLang="en-US"/>
          </a:p>
        </p:txBody>
      </p:sp>
    </p:spTree>
    <p:extLst>
      <p:ext uri="{BB962C8B-B14F-4D97-AF65-F5344CB8AC3E}">
        <p14:creationId xmlns:p14="http://schemas.microsoft.com/office/powerpoint/2010/main" val="7484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C75356-A720-42F4-B742-17C5408E901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5DCCA7-42FD-4321-AC3D-D36E03F6C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830DC7-729B-41E0-B435-910B883817E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275D5DF-8447-4146-B625-98E11578B7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74C5B11-CBE7-4E88-8FC0-A1BCC13654C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7ED2D4F-3D19-4B5D-A9BD-BBA79BDC8765}"/>
              </a:ext>
            </a:extLst>
          </p:cNvPr>
          <p:cNvSpPr>
            <a:spLocks noGrp="1"/>
          </p:cNvSpPr>
          <p:nvPr>
            <p:ph type="dt" sz="half" idx="10"/>
          </p:nvPr>
        </p:nvSpPr>
        <p:spPr/>
        <p:txBody>
          <a:bodyPr/>
          <a:lstStyle/>
          <a:p>
            <a:fld id="{C6886DDE-9F82-4E88-8A6D-9412CB93D719}" type="datetime1">
              <a:rPr kumimoji="1" lang="ja-JP" altLang="en-US" smtClean="0"/>
              <a:t>2022/5/24</a:t>
            </a:fld>
            <a:endParaRPr kumimoji="1" lang="ja-JP" altLang="en-US"/>
          </a:p>
        </p:txBody>
      </p:sp>
      <p:sp>
        <p:nvSpPr>
          <p:cNvPr id="8" name="フッター プレースホルダー 7">
            <a:extLst>
              <a:ext uri="{FF2B5EF4-FFF2-40B4-BE49-F238E27FC236}">
                <a16:creationId xmlns:a16="http://schemas.microsoft.com/office/drawing/2014/main" id="{6DAA3877-7E2A-49C8-9783-37F4E393CAE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236855D-A621-4910-97E6-3000527AD61A}"/>
              </a:ext>
            </a:extLst>
          </p:cNvPr>
          <p:cNvSpPr>
            <a:spLocks noGrp="1"/>
          </p:cNvSpPr>
          <p:nvPr>
            <p:ph type="sldNum" sz="quarter" idx="12"/>
          </p:nvPr>
        </p:nvSpPr>
        <p:spPr/>
        <p:txBody>
          <a:bodyPr/>
          <a:lstStyle/>
          <a:p>
            <a:fld id="{670B201E-14D1-48FD-89BD-B5BE32EEB210}" type="slidenum">
              <a:rPr kumimoji="1" lang="ja-JP" altLang="en-US" smtClean="0"/>
              <a:t>‹#›</a:t>
            </a:fld>
            <a:endParaRPr kumimoji="1" lang="ja-JP" altLang="en-US"/>
          </a:p>
        </p:txBody>
      </p:sp>
    </p:spTree>
    <p:extLst>
      <p:ext uri="{BB962C8B-B14F-4D97-AF65-F5344CB8AC3E}">
        <p14:creationId xmlns:p14="http://schemas.microsoft.com/office/powerpoint/2010/main" val="395674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6C7321ED-88D9-47E5-8B50-79FA70006794}"/>
              </a:ext>
            </a:extLst>
          </p:cNvPr>
          <p:cNvSpPr>
            <a:spLocks noGrp="1"/>
          </p:cNvSpPr>
          <p:nvPr>
            <p:ph type="dt" sz="half" idx="10"/>
          </p:nvPr>
        </p:nvSpPr>
        <p:spPr/>
        <p:txBody>
          <a:bodyPr/>
          <a:lstStyle/>
          <a:p>
            <a:fld id="{331B3CBB-545C-4955-BB8B-9B8810BD91F3}" type="datetime1">
              <a:rPr kumimoji="1" lang="ja-JP" altLang="en-US" smtClean="0"/>
              <a:t>2022/5/24</a:t>
            </a:fld>
            <a:endParaRPr kumimoji="1" lang="ja-JP" altLang="en-US"/>
          </a:p>
        </p:txBody>
      </p:sp>
      <p:sp>
        <p:nvSpPr>
          <p:cNvPr id="4" name="フッター プレースホルダー 3">
            <a:extLst>
              <a:ext uri="{FF2B5EF4-FFF2-40B4-BE49-F238E27FC236}">
                <a16:creationId xmlns:a16="http://schemas.microsoft.com/office/drawing/2014/main" id="{49DCD64F-F95F-468F-BB41-94D14C77555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1EF90CA-FB0C-4D43-A876-CEDA81A9003E}"/>
              </a:ext>
            </a:extLst>
          </p:cNvPr>
          <p:cNvSpPr>
            <a:spLocks noGrp="1"/>
          </p:cNvSpPr>
          <p:nvPr>
            <p:ph type="sldNum" sz="quarter" idx="12"/>
          </p:nvPr>
        </p:nvSpPr>
        <p:spPr/>
        <p:txBody>
          <a:bodyPr/>
          <a:lstStyle/>
          <a:p>
            <a:fld id="{670B201E-14D1-48FD-89BD-B5BE32EEB210}" type="slidenum">
              <a:rPr kumimoji="1" lang="ja-JP" altLang="en-US" smtClean="0"/>
              <a:t>‹#›</a:t>
            </a:fld>
            <a:endParaRPr kumimoji="1" lang="ja-JP" altLang="en-US"/>
          </a:p>
        </p:txBody>
      </p:sp>
      <p:sp>
        <p:nvSpPr>
          <p:cNvPr id="6" name="タイトル 1">
            <a:extLst>
              <a:ext uri="{FF2B5EF4-FFF2-40B4-BE49-F238E27FC236}">
                <a16:creationId xmlns:a16="http://schemas.microsoft.com/office/drawing/2014/main" id="{837D6DA5-E1D5-4221-BF30-21F08D8D799B}"/>
              </a:ext>
            </a:extLst>
          </p:cNvPr>
          <p:cNvSpPr>
            <a:spLocks noGrp="1"/>
          </p:cNvSpPr>
          <p:nvPr>
            <p:ph type="title"/>
          </p:nvPr>
        </p:nvSpPr>
        <p:spPr>
          <a:xfrm>
            <a:off x="0" y="0"/>
            <a:ext cx="12192000" cy="478971"/>
          </a:xfrm>
          <a:solidFill>
            <a:schemeClr val="accent5">
              <a:lumMod val="20000"/>
              <a:lumOff val="80000"/>
            </a:schemeClr>
          </a:solidFill>
        </p:spPr>
        <p:txBody>
          <a:bodyPr>
            <a:noAutofit/>
          </a:bodyPr>
          <a:lstStyle>
            <a:lvl1pPr>
              <a:defRPr sz="2400" b="1">
                <a:latin typeface="Arial" panose="020B0604020202020204" pitchFamily="34" charset="0"/>
                <a:ea typeface="メイリオ" panose="020B0604030504040204" pitchFamily="50" charset="-128"/>
                <a:cs typeface="Arial" panose="020B0604020202020204" pitchFamily="34" charset="0"/>
              </a:defRPr>
            </a:lvl1pPr>
          </a:lstStyle>
          <a:p>
            <a:r>
              <a:rPr kumimoji="1" lang="ja-JP" altLang="en-US" dirty="0"/>
              <a:t>マスター タイトルの書式設定</a:t>
            </a:r>
          </a:p>
        </p:txBody>
      </p:sp>
    </p:spTree>
    <p:extLst>
      <p:ext uri="{BB962C8B-B14F-4D97-AF65-F5344CB8AC3E}">
        <p14:creationId xmlns:p14="http://schemas.microsoft.com/office/powerpoint/2010/main" val="297624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DE1779F-8EE2-4DF7-A1B4-5E2944B43D49}"/>
              </a:ext>
            </a:extLst>
          </p:cNvPr>
          <p:cNvSpPr>
            <a:spLocks noGrp="1"/>
          </p:cNvSpPr>
          <p:nvPr>
            <p:ph type="dt" sz="half" idx="10"/>
          </p:nvPr>
        </p:nvSpPr>
        <p:spPr/>
        <p:txBody>
          <a:bodyPr/>
          <a:lstStyle/>
          <a:p>
            <a:fld id="{697E0D3B-BBFB-4A94-88FB-A256E6A61AB2}" type="datetime1">
              <a:rPr kumimoji="1" lang="ja-JP" altLang="en-US" smtClean="0"/>
              <a:t>2022/5/24</a:t>
            </a:fld>
            <a:endParaRPr kumimoji="1" lang="ja-JP" altLang="en-US"/>
          </a:p>
        </p:txBody>
      </p:sp>
      <p:sp>
        <p:nvSpPr>
          <p:cNvPr id="3" name="フッター プレースホルダー 2">
            <a:extLst>
              <a:ext uri="{FF2B5EF4-FFF2-40B4-BE49-F238E27FC236}">
                <a16:creationId xmlns:a16="http://schemas.microsoft.com/office/drawing/2014/main" id="{3E0FAB87-E287-43E0-8958-C1D29BF22DE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E0E2263-6902-4991-856C-5EAB79324FED}"/>
              </a:ext>
            </a:extLst>
          </p:cNvPr>
          <p:cNvSpPr>
            <a:spLocks noGrp="1"/>
          </p:cNvSpPr>
          <p:nvPr>
            <p:ph type="sldNum" sz="quarter" idx="12"/>
          </p:nvPr>
        </p:nvSpPr>
        <p:spPr/>
        <p:txBody>
          <a:bodyPr/>
          <a:lstStyle/>
          <a:p>
            <a:fld id="{670B201E-14D1-48FD-89BD-B5BE32EEB210}" type="slidenum">
              <a:rPr kumimoji="1" lang="ja-JP" altLang="en-US" smtClean="0"/>
              <a:t>‹#›</a:t>
            </a:fld>
            <a:endParaRPr kumimoji="1" lang="ja-JP" altLang="en-US"/>
          </a:p>
        </p:txBody>
      </p:sp>
    </p:spTree>
    <p:extLst>
      <p:ext uri="{BB962C8B-B14F-4D97-AF65-F5344CB8AC3E}">
        <p14:creationId xmlns:p14="http://schemas.microsoft.com/office/powerpoint/2010/main" val="316917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24120-9048-48F1-854C-8A8F246C52D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E716B6-3F9F-4B7C-A871-286BA7347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A007DB0-619B-4916-BCB1-EF575D8A9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472BAE-F832-431F-847C-72AEF014C5E9}"/>
              </a:ext>
            </a:extLst>
          </p:cNvPr>
          <p:cNvSpPr>
            <a:spLocks noGrp="1"/>
          </p:cNvSpPr>
          <p:nvPr>
            <p:ph type="dt" sz="half" idx="10"/>
          </p:nvPr>
        </p:nvSpPr>
        <p:spPr/>
        <p:txBody>
          <a:bodyPr/>
          <a:lstStyle/>
          <a:p>
            <a:fld id="{E864A4FF-103C-4C26-80EB-2C8BEDEF67A6}" type="datetime1">
              <a:rPr kumimoji="1" lang="ja-JP" altLang="en-US" smtClean="0"/>
              <a:t>2022/5/24</a:t>
            </a:fld>
            <a:endParaRPr kumimoji="1" lang="ja-JP" altLang="en-US"/>
          </a:p>
        </p:txBody>
      </p:sp>
      <p:sp>
        <p:nvSpPr>
          <p:cNvPr id="6" name="フッター プレースホルダー 5">
            <a:extLst>
              <a:ext uri="{FF2B5EF4-FFF2-40B4-BE49-F238E27FC236}">
                <a16:creationId xmlns:a16="http://schemas.microsoft.com/office/drawing/2014/main" id="{E3D5E6C6-F77A-4BA0-BE98-EFCBE742E74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D23BED-65A1-48AC-A587-4136FE43F2AE}"/>
              </a:ext>
            </a:extLst>
          </p:cNvPr>
          <p:cNvSpPr>
            <a:spLocks noGrp="1"/>
          </p:cNvSpPr>
          <p:nvPr>
            <p:ph type="sldNum" sz="quarter" idx="12"/>
          </p:nvPr>
        </p:nvSpPr>
        <p:spPr/>
        <p:txBody>
          <a:bodyPr/>
          <a:lstStyle/>
          <a:p>
            <a:fld id="{670B201E-14D1-48FD-89BD-B5BE32EEB210}" type="slidenum">
              <a:rPr kumimoji="1" lang="ja-JP" altLang="en-US" smtClean="0"/>
              <a:t>‹#›</a:t>
            </a:fld>
            <a:endParaRPr kumimoji="1" lang="ja-JP" altLang="en-US"/>
          </a:p>
        </p:txBody>
      </p:sp>
    </p:spTree>
    <p:extLst>
      <p:ext uri="{BB962C8B-B14F-4D97-AF65-F5344CB8AC3E}">
        <p14:creationId xmlns:p14="http://schemas.microsoft.com/office/powerpoint/2010/main" val="1231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89E0EF-6E92-4B99-ADFF-BFF2205E750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EAD9459-86B7-4113-A0C2-97E2FDAA2C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D8CEB31-3951-4F9B-976A-956BA8574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E42528-A791-45BF-9C55-8BC644175518}"/>
              </a:ext>
            </a:extLst>
          </p:cNvPr>
          <p:cNvSpPr>
            <a:spLocks noGrp="1"/>
          </p:cNvSpPr>
          <p:nvPr>
            <p:ph type="dt" sz="half" idx="10"/>
          </p:nvPr>
        </p:nvSpPr>
        <p:spPr/>
        <p:txBody>
          <a:bodyPr/>
          <a:lstStyle/>
          <a:p>
            <a:fld id="{339894D5-8AF8-4335-AE70-BC708B92DE04}" type="datetime1">
              <a:rPr kumimoji="1" lang="ja-JP" altLang="en-US" smtClean="0"/>
              <a:t>2022/5/24</a:t>
            </a:fld>
            <a:endParaRPr kumimoji="1" lang="ja-JP" altLang="en-US"/>
          </a:p>
        </p:txBody>
      </p:sp>
      <p:sp>
        <p:nvSpPr>
          <p:cNvPr id="6" name="フッター プレースホルダー 5">
            <a:extLst>
              <a:ext uri="{FF2B5EF4-FFF2-40B4-BE49-F238E27FC236}">
                <a16:creationId xmlns:a16="http://schemas.microsoft.com/office/drawing/2014/main" id="{D1FB99D0-E1FE-4C97-A865-AECD49933C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8815E6-B89F-4FEF-85BD-EEA74AACC4CD}"/>
              </a:ext>
            </a:extLst>
          </p:cNvPr>
          <p:cNvSpPr>
            <a:spLocks noGrp="1"/>
          </p:cNvSpPr>
          <p:nvPr>
            <p:ph type="sldNum" sz="quarter" idx="12"/>
          </p:nvPr>
        </p:nvSpPr>
        <p:spPr/>
        <p:txBody>
          <a:bodyPr/>
          <a:lstStyle/>
          <a:p>
            <a:fld id="{670B201E-14D1-48FD-89BD-B5BE32EEB210}" type="slidenum">
              <a:rPr kumimoji="1" lang="ja-JP" altLang="en-US" smtClean="0"/>
              <a:t>‹#›</a:t>
            </a:fld>
            <a:endParaRPr kumimoji="1" lang="ja-JP" altLang="en-US"/>
          </a:p>
        </p:txBody>
      </p:sp>
    </p:spTree>
    <p:extLst>
      <p:ext uri="{BB962C8B-B14F-4D97-AF65-F5344CB8AC3E}">
        <p14:creationId xmlns:p14="http://schemas.microsoft.com/office/powerpoint/2010/main" val="52411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4F20D79-7386-472F-93A4-4E75DD7F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0158D2-DF43-4F89-ACDE-777189592E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9D0F4A-2889-4517-9363-29FD232CA0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D2A62-3B2A-426E-88F1-761E11F1E493}" type="datetime1">
              <a:rPr kumimoji="1" lang="ja-JP" altLang="en-US" smtClean="0"/>
              <a:t>2022/5/24</a:t>
            </a:fld>
            <a:endParaRPr kumimoji="1" lang="ja-JP" altLang="en-US"/>
          </a:p>
        </p:txBody>
      </p:sp>
      <p:sp>
        <p:nvSpPr>
          <p:cNvPr id="5" name="フッター プレースホルダー 4">
            <a:extLst>
              <a:ext uri="{FF2B5EF4-FFF2-40B4-BE49-F238E27FC236}">
                <a16:creationId xmlns:a16="http://schemas.microsoft.com/office/drawing/2014/main" id="{C62B7BB3-69EA-49DA-8424-D3F6CB49B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7E0FA96-47EB-44F5-AF48-D1787357D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B201E-14D1-48FD-89BD-B5BE32EEB210}" type="slidenum">
              <a:rPr kumimoji="1" lang="ja-JP" altLang="en-US" smtClean="0"/>
              <a:t>‹#›</a:t>
            </a:fld>
            <a:endParaRPr kumimoji="1" lang="ja-JP" altLang="en-US"/>
          </a:p>
        </p:txBody>
      </p:sp>
    </p:spTree>
    <p:extLst>
      <p:ext uri="{BB962C8B-B14F-4D97-AF65-F5344CB8AC3E}">
        <p14:creationId xmlns:p14="http://schemas.microsoft.com/office/powerpoint/2010/main" val="3498164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EDC09E-ADB1-402C-AB8D-9098832631CE}"/>
              </a:ext>
            </a:extLst>
          </p:cNvPr>
          <p:cNvSpPr>
            <a:spLocks noGrp="1"/>
          </p:cNvSpPr>
          <p:nvPr>
            <p:ph type="ctrTitle"/>
          </p:nvPr>
        </p:nvSpPr>
        <p:spPr>
          <a:xfrm>
            <a:off x="574612" y="1124217"/>
            <a:ext cx="11042776" cy="2387600"/>
          </a:xfrm>
        </p:spPr>
        <p:txBody>
          <a:bodyPr>
            <a:noAutofit/>
          </a:bodyPr>
          <a:lstStyle/>
          <a:p>
            <a:r>
              <a:rPr lang="en-US" altLang="ja-JP" sz="3200" b="1" kern="100" dirty="0">
                <a:latin typeface="+mn-lt"/>
                <a:ea typeface="+mn-ea"/>
                <a:cs typeface="Times New Roman" panose="02020603050405020304" pitchFamily="18" charset="0"/>
              </a:rPr>
              <a:t>Development of noise reduction method based on MSSA (Multi-channel Singular Spectrum Analysis)    </a:t>
            </a:r>
            <a:r>
              <a:rPr lang="ja-JP" altLang="en-US" sz="3200" b="1" kern="100" dirty="0">
                <a:latin typeface="+mn-lt"/>
                <a:ea typeface="+mn-ea"/>
                <a:cs typeface="Times New Roman" panose="02020603050405020304" pitchFamily="18" charset="0"/>
              </a:rPr>
              <a:t>　</a:t>
            </a:r>
            <a:r>
              <a:rPr lang="en-US" altLang="ja-JP" sz="3200" b="1" kern="100" dirty="0">
                <a:latin typeface="+mn-lt"/>
                <a:ea typeface="+mn-ea"/>
                <a:cs typeface="Times New Roman" panose="02020603050405020304" pitchFamily="18" charset="0"/>
              </a:rPr>
              <a:t> -Application to near field noise observed in Boso Peninsula, Japan-</a:t>
            </a:r>
            <a:endParaRPr kumimoji="1" lang="ja-JP" altLang="en-US" sz="3200" b="1" dirty="0">
              <a:latin typeface="+mn-ea"/>
              <a:ea typeface="+mn-ea"/>
              <a:cs typeface="Arial" panose="020B0604020202020204" pitchFamily="34" charset="0"/>
            </a:endParaRPr>
          </a:p>
        </p:txBody>
      </p:sp>
      <p:sp>
        <p:nvSpPr>
          <p:cNvPr id="4" name="テキスト ボックス 3">
            <a:extLst>
              <a:ext uri="{FF2B5EF4-FFF2-40B4-BE49-F238E27FC236}">
                <a16:creationId xmlns:a16="http://schemas.microsoft.com/office/drawing/2014/main" id="{F8FF5BE1-29AF-6C65-AD5B-64073C13289C}"/>
              </a:ext>
            </a:extLst>
          </p:cNvPr>
          <p:cNvSpPr txBox="1"/>
          <p:nvPr/>
        </p:nvSpPr>
        <p:spPr>
          <a:xfrm>
            <a:off x="0" y="89452"/>
            <a:ext cx="2146852" cy="369332"/>
          </a:xfrm>
          <a:prstGeom prst="rect">
            <a:avLst/>
          </a:prstGeom>
          <a:noFill/>
        </p:spPr>
        <p:txBody>
          <a:bodyPr wrap="square" rtlCol="0">
            <a:spAutoFit/>
          </a:bodyPr>
          <a:lstStyle/>
          <a:p>
            <a:r>
              <a:rPr kumimoji="1" lang="en-US" altLang="ja-JP" b="1" dirty="0"/>
              <a:t>EGU22-12240</a:t>
            </a:r>
            <a:endParaRPr kumimoji="1" lang="ja-JP" altLang="en-US" b="1" dirty="0"/>
          </a:p>
        </p:txBody>
      </p:sp>
      <p:sp>
        <p:nvSpPr>
          <p:cNvPr id="5" name="テキスト ボックス 4">
            <a:extLst>
              <a:ext uri="{FF2B5EF4-FFF2-40B4-BE49-F238E27FC236}">
                <a16:creationId xmlns:a16="http://schemas.microsoft.com/office/drawing/2014/main" id="{F964E3E1-295D-8DF1-EB12-98EEDEA9236A}"/>
              </a:ext>
            </a:extLst>
          </p:cNvPr>
          <p:cNvSpPr txBox="1"/>
          <p:nvPr/>
        </p:nvSpPr>
        <p:spPr>
          <a:xfrm>
            <a:off x="9720470" y="6390861"/>
            <a:ext cx="2471530" cy="369332"/>
          </a:xfrm>
          <a:prstGeom prst="rect">
            <a:avLst/>
          </a:prstGeom>
          <a:noFill/>
        </p:spPr>
        <p:txBody>
          <a:bodyPr wrap="square" rtlCol="0">
            <a:spAutoFit/>
          </a:bodyPr>
          <a:lstStyle/>
          <a:p>
            <a:r>
              <a:rPr kumimoji="1" lang="en-US" altLang="ja-JP" dirty="0"/>
              <a:t>2022/5/24 EGU2022</a:t>
            </a:r>
            <a:endParaRPr kumimoji="1" lang="ja-JP" altLang="en-US" dirty="0"/>
          </a:p>
        </p:txBody>
      </p:sp>
      <p:pic>
        <p:nvPicPr>
          <p:cNvPr id="7" name="図 6" descr="図形&#10;&#10;自動的に生成された説明">
            <a:extLst>
              <a:ext uri="{FF2B5EF4-FFF2-40B4-BE49-F238E27FC236}">
                <a16:creationId xmlns:a16="http://schemas.microsoft.com/office/drawing/2014/main" id="{D53B3033-42F3-34FD-2709-B0C1E7C0E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1018" y="33121"/>
            <a:ext cx="1620982" cy="1546167"/>
          </a:xfrm>
          <a:prstGeom prst="rect">
            <a:avLst/>
          </a:prstGeom>
        </p:spPr>
      </p:pic>
      <p:sp>
        <p:nvSpPr>
          <p:cNvPr id="8" name="字幕 2">
            <a:extLst>
              <a:ext uri="{FF2B5EF4-FFF2-40B4-BE49-F238E27FC236}">
                <a16:creationId xmlns:a16="http://schemas.microsoft.com/office/drawing/2014/main" id="{7F07874E-49A7-ADE0-FF92-F9F740B77903}"/>
              </a:ext>
            </a:extLst>
          </p:cNvPr>
          <p:cNvSpPr txBox="1">
            <a:spLocks/>
          </p:cNvSpPr>
          <p:nvPr/>
        </p:nvSpPr>
        <p:spPr>
          <a:xfrm>
            <a:off x="1803709" y="4226722"/>
            <a:ext cx="8584581" cy="18374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pPr>
            <a:r>
              <a:rPr lang="en-US" altLang="ja-JP" sz="1800" kern="100" dirty="0">
                <a:cs typeface="Times New Roman" panose="02020603050405020304" pitchFamily="18" charset="0"/>
              </a:rPr>
              <a:t>	1. Graduate school of Science and Engineering, Chiba University Japan, </a:t>
            </a:r>
          </a:p>
          <a:p>
            <a:pPr algn="l">
              <a:lnSpc>
                <a:spcPct val="110000"/>
              </a:lnSpc>
            </a:pPr>
            <a:r>
              <a:rPr lang="en-US" altLang="ja-JP" sz="1800" kern="100" dirty="0">
                <a:cs typeface="Times New Roman" panose="02020603050405020304" pitchFamily="18" charset="0"/>
              </a:rPr>
              <a:t>	2. Graduate school of Science Chiba University, Japan, </a:t>
            </a:r>
          </a:p>
          <a:p>
            <a:pPr algn="l">
              <a:lnSpc>
                <a:spcPct val="110000"/>
              </a:lnSpc>
            </a:pPr>
            <a:r>
              <a:rPr lang="en-US" altLang="ja-JP" sz="1800" kern="100" dirty="0">
                <a:cs typeface="Times New Roman" panose="02020603050405020304" pitchFamily="18" charset="0"/>
              </a:rPr>
              <a:t>	3. Center for Environmental Remote Sensing, Chiba University, Japan, </a:t>
            </a:r>
          </a:p>
          <a:p>
            <a:pPr algn="l">
              <a:lnSpc>
                <a:spcPct val="110000"/>
              </a:lnSpc>
            </a:pPr>
            <a:r>
              <a:rPr lang="en-US" altLang="ja-JP" sz="1800" kern="100" dirty="0">
                <a:cs typeface="Times New Roman" panose="02020603050405020304" pitchFamily="18" charset="0"/>
              </a:rPr>
              <a:t>	4. Disaster Medicine Research Institute, Chiba University, Japan </a:t>
            </a:r>
            <a:endParaRPr lang="ja-JP" altLang="ja-JP" sz="1800" kern="100" dirty="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3A816E91-8D74-1EF4-E1E2-1573AE20E105}"/>
              </a:ext>
            </a:extLst>
          </p:cNvPr>
          <p:cNvSpPr txBox="1"/>
          <p:nvPr/>
        </p:nvSpPr>
        <p:spPr>
          <a:xfrm>
            <a:off x="461147" y="3645913"/>
            <a:ext cx="11269703" cy="385170"/>
          </a:xfrm>
          <a:prstGeom prst="rect">
            <a:avLst/>
          </a:prstGeom>
          <a:noFill/>
        </p:spPr>
        <p:txBody>
          <a:bodyPr wrap="square">
            <a:spAutoFit/>
          </a:bodyPr>
          <a:lstStyle/>
          <a:p>
            <a:pPr algn="ctr">
              <a:lnSpc>
                <a:spcPct val="110000"/>
              </a:lnSpc>
            </a:pPr>
            <a:r>
              <a:rPr lang="en-US" altLang="ja-JP" b="1" dirty="0">
                <a:solidFill>
                  <a:srgbClr val="333333"/>
                </a:solidFill>
                <a:cs typeface="Arial" panose="020B0604020202020204" pitchFamily="34" charset="0"/>
              </a:rPr>
              <a:t> </a:t>
            </a:r>
            <a:r>
              <a:rPr lang="en-US" altLang="ja-JP" b="1" dirty="0"/>
              <a:t>Shu Kaneko</a:t>
            </a:r>
            <a:r>
              <a:rPr lang="en-US" altLang="ja-JP" b="1" baseline="30000" dirty="0"/>
              <a:t>1</a:t>
            </a:r>
            <a:r>
              <a:rPr lang="en-US" altLang="ja-JP" b="1" dirty="0"/>
              <a:t>, Toru Mogi</a:t>
            </a:r>
            <a:r>
              <a:rPr lang="en-US" altLang="ja-JP" b="1" baseline="30000" dirty="0"/>
              <a:t>2</a:t>
            </a:r>
            <a:r>
              <a:rPr lang="en-US" altLang="ja-JP" b="1" dirty="0"/>
              <a:t>, Chie Yoshino</a:t>
            </a:r>
            <a:r>
              <a:rPr lang="en-US" altLang="ja-JP" b="1" baseline="30000" dirty="0"/>
              <a:t>2</a:t>
            </a:r>
            <a:r>
              <a:rPr lang="en-US" altLang="ja-JP" b="1" dirty="0"/>
              <a:t>, and Katsumi Hattori</a:t>
            </a:r>
            <a:r>
              <a:rPr lang="en-US" altLang="ja-JP" b="1" baseline="30000" dirty="0"/>
              <a:t>2, 3, 4</a:t>
            </a:r>
            <a:endParaRPr lang="en-US" altLang="ja-JP" b="1" dirty="0"/>
          </a:p>
        </p:txBody>
      </p:sp>
    </p:spTree>
    <p:extLst>
      <p:ext uri="{BB962C8B-B14F-4D97-AF65-F5344CB8AC3E}">
        <p14:creationId xmlns:p14="http://schemas.microsoft.com/office/powerpoint/2010/main" val="371000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DDE1ED-A811-41D1-811A-7105DF14F3CC}"/>
              </a:ext>
            </a:extLst>
          </p:cNvPr>
          <p:cNvSpPr>
            <a:spLocks noGrp="1"/>
          </p:cNvSpPr>
          <p:nvPr>
            <p:ph type="title"/>
          </p:nvPr>
        </p:nvSpPr>
        <p:spPr/>
        <p:txBody>
          <a:bodyPr>
            <a:normAutofit/>
          </a:bodyPr>
          <a:lstStyle/>
          <a:p>
            <a:r>
              <a:rPr lang="en-US" altLang="ja-JP" b="1" dirty="0">
                <a:latin typeface="Arial" panose="020B0604020202020204" pitchFamily="34" charset="0"/>
                <a:cs typeface="Arial" panose="020B0604020202020204" pitchFamily="34" charset="0"/>
              </a:rPr>
              <a:t>2.2 The scheme of noise reduction method using MSSA</a:t>
            </a:r>
            <a:endParaRPr kumimoji="1" lang="ja-JP" altLang="en-US" b="1" dirty="0">
              <a:latin typeface="Arial" panose="020B0604020202020204" pitchFamily="34" charset="0"/>
              <a:cs typeface="Arial" panose="020B0604020202020204" pitchFamily="34" charset="0"/>
            </a:endParaRPr>
          </a:p>
        </p:txBody>
      </p:sp>
      <p:grpSp>
        <p:nvGrpSpPr>
          <p:cNvPr id="61" name="グループ化 60">
            <a:extLst>
              <a:ext uri="{FF2B5EF4-FFF2-40B4-BE49-F238E27FC236}">
                <a16:creationId xmlns:a16="http://schemas.microsoft.com/office/drawing/2014/main" id="{E8590065-0A6E-1DB9-2338-B0FD3E961700}"/>
              </a:ext>
            </a:extLst>
          </p:cNvPr>
          <p:cNvGrpSpPr/>
          <p:nvPr/>
        </p:nvGrpSpPr>
        <p:grpSpPr>
          <a:xfrm>
            <a:off x="127001" y="628523"/>
            <a:ext cx="11937994" cy="5969648"/>
            <a:chOff x="33211512" y="9099245"/>
            <a:chExt cx="12441715" cy="6206609"/>
          </a:xfrm>
        </p:grpSpPr>
        <p:sp>
          <p:nvSpPr>
            <p:cNvPr id="62" name="テキスト ボックス 61">
              <a:extLst>
                <a:ext uri="{FF2B5EF4-FFF2-40B4-BE49-F238E27FC236}">
                  <a16:creationId xmlns:a16="http://schemas.microsoft.com/office/drawing/2014/main" id="{D2C21DDE-FAD4-884B-F8CE-85EE2EFDED55}"/>
                </a:ext>
              </a:extLst>
            </p:cNvPr>
            <p:cNvSpPr txBox="1"/>
            <p:nvPr/>
          </p:nvSpPr>
          <p:spPr>
            <a:xfrm>
              <a:off x="36046646" y="9994813"/>
              <a:ext cx="3528388" cy="415992"/>
            </a:xfrm>
            <a:prstGeom prst="rect">
              <a:avLst/>
            </a:prstGeom>
            <a:noFill/>
          </p:spPr>
          <p:txBody>
            <a:bodyPr wrap="square" rtlCol="0">
              <a:spAutoFit/>
            </a:bodyPr>
            <a:lstStyle/>
            <a:p>
              <a:pPr algn="ctr"/>
              <a:r>
                <a:rPr kumimoji="1" lang="en-US" altLang="ja-JP" sz="2000" b="1" dirty="0"/>
                <a:t>1. MSSA with 7ch</a:t>
              </a:r>
              <a:endParaRPr kumimoji="1" lang="ja-JP" altLang="en-US" sz="2000" b="1" dirty="0"/>
            </a:p>
          </p:txBody>
        </p:sp>
        <p:sp>
          <p:nvSpPr>
            <p:cNvPr id="63" name="テキスト ボックス 62">
              <a:extLst>
                <a:ext uri="{FF2B5EF4-FFF2-40B4-BE49-F238E27FC236}">
                  <a16:creationId xmlns:a16="http://schemas.microsoft.com/office/drawing/2014/main" id="{E775566C-02F9-97FE-F408-D97DFF1B8939}"/>
                </a:ext>
              </a:extLst>
            </p:cNvPr>
            <p:cNvSpPr txBox="1"/>
            <p:nvPr/>
          </p:nvSpPr>
          <p:spPr>
            <a:xfrm>
              <a:off x="36117051" y="12525783"/>
              <a:ext cx="4746488" cy="415992"/>
            </a:xfrm>
            <a:prstGeom prst="rect">
              <a:avLst/>
            </a:prstGeom>
            <a:noFill/>
          </p:spPr>
          <p:txBody>
            <a:bodyPr wrap="square" rtlCol="0">
              <a:spAutoFit/>
            </a:bodyPr>
            <a:lstStyle/>
            <a:p>
              <a:pPr algn="ctr"/>
              <a:r>
                <a:rPr lang="en-US" altLang="ja-JP" sz="2000" b="1" dirty="0">
                  <a:solidFill>
                    <a:srgbClr val="FF0000"/>
                  </a:solidFill>
                </a:rPr>
                <a:t>2</a:t>
              </a:r>
              <a:r>
                <a:rPr kumimoji="1" lang="en-US" altLang="ja-JP" sz="2000" b="1" dirty="0">
                  <a:solidFill>
                    <a:srgbClr val="FF0000"/>
                  </a:solidFill>
                </a:rPr>
                <a:t>. </a:t>
              </a:r>
              <a:r>
                <a:rPr lang="en-US" altLang="ja-JP" sz="2000" b="1" dirty="0">
                  <a:solidFill>
                    <a:srgbClr val="FF0000"/>
                  </a:solidFill>
                </a:rPr>
                <a:t>MSSA with 4ch</a:t>
              </a:r>
              <a:endParaRPr kumimoji="1" lang="ja-JP" altLang="en-US" sz="2000" b="1" dirty="0">
                <a:solidFill>
                  <a:srgbClr val="FF0000"/>
                </a:solidFill>
              </a:endParaRPr>
            </a:p>
          </p:txBody>
        </p:sp>
        <p:sp>
          <p:nvSpPr>
            <p:cNvPr id="65" name="テキスト ボックス 64">
              <a:extLst>
                <a:ext uri="{FF2B5EF4-FFF2-40B4-BE49-F238E27FC236}">
                  <a16:creationId xmlns:a16="http://schemas.microsoft.com/office/drawing/2014/main" id="{8525225B-4B4D-4DDD-3794-53AC92BA2590}"/>
                </a:ext>
              </a:extLst>
            </p:cNvPr>
            <p:cNvSpPr txBox="1"/>
            <p:nvPr/>
          </p:nvSpPr>
          <p:spPr>
            <a:xfrm>
              <a:off x="38897248" y="13390798"/>
              <a:ext cx="3932583" cy="415992"/>
            </a:xfrm>
            <a:prstGeom prst="rect">
              <a:avLst/>
            </a:prstGeom>
            <a:noFill/>
            <a:ln w="38100">
              <a:solidFill>
                <a:schemeClr val="tx1"/>
              </a:solidFill>
            </a:ln>
          </p:spPr>
          <p:txBody>
            <a:bodyPr wrap="square" rtlCol="0">
              <a:spAutoFit/>
            </a:bodyPr>
            <a:lstStyle/>
            <a:p>
              <a:pPr algn="ctr"/>
              <a:r>
                <a:rPr kumimoji="1" lang="en-US" altLang="ja-JP" sz="2000" b="1" dirty="0"/>
                <a:t>3. MSSA with 7ch</a:t>
              </a:r>
              <a:endParaRPr kumimoji="1" lang="ja-JP" altLang="en-US" sz="2000" b="1" dirty="0"/>
            </a:p>
          </p:txBody>
        </p:sp>
        <p:sp>
          <p:nvSpPr>
            <p:cNvPr id="66" name="テキスト ボックス 65">
              <a:extLst>
                <a:ext uri="{FF2B5EF4-FFF2-40B4-BE49-F238E27FC236}">
                  <a16:creationId xmlns:a16="http://schemas.microsoft.com/office/drawing/2014/main" id="{DC69FEE0-4ED5-34D1-EDB1-EDF796B58164}"/>
                </a:ext>
              </a:extLst>
            </p:cNvPr>
            <p:cNvSpPr txBox="1"/>
            <p:nvPr/>
          </p:nvSpPr>
          <p:spPr>
            <a:xfrm>
              <a:off x="34267022" y="9314052"/>
              <a:ext cx="7087636" cy="415992"/>
            </a:xfrm>
            <a:prstGeom prst="rect">
              <a:avLst/>
            </a:prstGeom>
            <a:noFill/>
            <a:ln>
              <a:solidFill>
                <a:schemeClr val="tx1"/>
              </a:solidFill>
            </a:ln>
          </p:spPr>
          <p:txBody>
            <a:bodyPr wrap="square" rtlCol="0">
              <a:spAutoFit/>
            </a:bodyPr>
            <a:lstStyle/>
            <a:p>
              <a:pPr algn="ctr"/>
              <a:r>
                <a:rPr kumimoji="1" lang="en-US" altLang="ja-JP" sz="2000" b="1" dirty="0"/>
                <a:t>Observed time series </a:t>
              </a:r>
              <a:r>
                <a:rPr kumimoji="1" lang="en-US" altLang="ja-JP" sz="2000" b="1" i="1" dirty="0" err="1">
                  <a:latin typeface="Cambria Math" panose="02040503050406030204" pitchFamily="18" charset="0"/>
                  <a:ea typeface="Cambria Math" panose="02040503050406030204" pitchFamily="18" charset="0"/>
                </a:rPr>
                <a:t>Hx</a:t>
              </a:r>
              <a:r>
                <a:rPr kumimoji="1" lang="en-US" altLang="ja-JP" sz="2000" b="1" i="1" dirty="0">
                  <a:latin typeface="Cambria Math" panose="02040503050406030204" pitchFamily="18" charset="0"/>
                  <a:ea typeface="Cambria Math" panose="02040503050406030204" pitchFamily="18" charset="0"/>
                </a:rPr>
                <a:t>, Hy, Hz, Ex, Ey, Hxr, </a:t>
              </a:r>
              <a:r>
                <a:rPr kumimoji="1" lang="en-US" altLang="ja-JP" sz="2000" b="1" dirty="0">
                  <a:latin typeface="Cambria Math" panose="02040503050406030204" pitchFamily="18" charset="0"/>
                  <a:ea typeface="Cambria Math" panose="02040503050406030204" pitchFamily="18" charset="0"/>
                </a:rPr>
                <a:t>and </a:t>
              </a:r>
              <a:r>
                <a:rPr kumimoji="1" lang="en-US" altLang="ja-JP" sz="2000" b="1" i="1" dirty="0">
                  <a:latin typeface="Cambria Math" panose="02040503050406030204" pitchFamily="18" charset="0"/>
                  <a:ea typeface="Cambria Math" panose="02040503050406030204" pitchFamily="18" charset="0"/>
                </a:rPr>
                <a:t>Hyr</a:t>
              </a:r>
              <a:endParaRPr kumimoji="1" lang="ja-JP" altLang="en-US" sz="2000" b="1" i="1" dirty="0">
                <a:latin typeface="Cambria Math" panose="02040503050406030204" pitchFamily="18" charset="0"/>
              </a:endParaRPr>
            </a:p>
          </p:txBody>
        </p:sp>
        <p:sp>
          <p:nvSpPr>
            <p:cNvPr id="67" name="テキスト ボックス 66">
              <a:extLst>
                <a:ext uri="{FF2B5EF4-FFF2-40B4-BE49-F238E27FC236}">
                  <a16:creationId xmlns:a16="http://schemas.microsoft.com/office/drawing/2014/main" id="{D6712C75-B79F-EE0C-074B-AA3A66E24F76}"/>
                </a:ext>
              </a:extLst>
            </p:cNvPr>
            <p:cNvSpPr txBox="1"/>
            <p:nvPr/>
          </p:nvSpPr>
          <p:spPr>
            <a:xfrm>
              <a:off x="33211512" y="11302128"/>
              <a:ext cx="2484784" cy="415992"/>
            </a:xfrm>
            <a:prstGeom prst="rect">
              <a:avLst/>
            </a:prstGeom>
            <a:noFill/>
            <a:ln>
              <a:solidFill>
                <a:schemeClr val="tx1"/>
              </a:solidFill>
            </a:ln>
          </p:spPr>
          <p:txBody>
            <a:bodyPr wrap="square" rtlCol="0">
              <a:spAutoFit/>
            </a:bodyPr>
            <a:lstStyle/>
            <a:p>
              <a:pPr algn="ctr"/>
              <a:r>
                <a:rPr kumimoji="1" lang="en-US" altLang="ja-JP" sz="2000" b="1" dirty="0"/>
                <a:t>Trend time series</a:t>
              </a:r>
              <a:endParaRPr kumimoji="1" lang="ja-JP" altLang="en-US" sz="2000" b="1" dirty="0"/>
            </a:p>
          </p:txBody>
        </p:sp>
        <p:sp>
          <p:nvSpPr>
            <p:cNvPr id="68" name="テキスト ボックス 67">
              <a:extLst>
                <a:ext uri="{FF2B5EF4-FFF2-40B4-BE49-F238E27FC236}">
                  <a16:creationId xmlns:a16="http://schemas.microsoft.com/office/drawing/2014/main" id="{0B45F73F-C59F-1E38-A0D2-BC26D131D8B2}"/>
                </a:ext>
              </a:extLst>
            </p:cNvPr>
            <p:cNvSpPr txBox="1"/>
            <p:nvPr/>
          </p:nvSpPr>
          <p:spPr>
            <a:xfrm>
              <a:off x="39501878" y="11111783"/>
              <a:ext cx="3163126" cy="415992"/>
            </a:xfrm>
            <a:prstGeom prst="rect">
              <a:avLst/>
            </a:prstGeom>
            <a:noFill/>
            <a:ln>
              <a:solidFill>
                <a:schemeClr val="tx1"/>
              </a:solidFill>
            </a:ln>
          </p:spPr>
          <p:txBody>
            <a:bodyPr wrap="square" rtlCol="0">
              <a:spAutoFit/>
            </a:bodyPr>
            <a:lstStyle/>
            <a:p>
              <a:pPr algn="ctr"/>
              <a:r>
                <a:rPr kumimoji="1" lang="en-US" altLang="ja-JP" sz="2000" b="1" dirty="0"/>
                <a:t>Detrended time series</a:t>
              </a:r>
              <a:endParaRPr kumimoji="1" lang="ja-JP" altLang="en-US" sz="2000" b="1" dirty="0"/>
            </a:p>
          </p:txBody>
        </p:sp>
        <p:sp>
          <p:nvSpPr>
            <p:cNvPr id="69" name="テキスト ボックス 68">
              <a:extLst>
                <a:ext uri="{FF2B5EF4-FFF2-40B4-BE49-F238E27FC236}">
                  <a16:creationId xmlns:a16="http://schemas.microsoft.com/office/drawing/2014/main" id="{3F126003-0168-01EA-EB2E-08F5446DBF20}"/>
                </a:ext>
              </a:extLst>
            </p:cNvPr>
            <p:cNvSpPr txBox="1"/>
            <p:nvPr/>
          </p:nvSpPr>
          <p:spPr>
            <a:xfrm>
              <a:off x="41912667" y="11980972"/>
              <a:ext cx="3163127" cy="415992"/>
            </a:xfrm>
            <a:prstGeom prst="rect">
              <a:avLst/>
            </a:prstGeom>
            <a:noFill/>
            <a:ln>
              <a:solidFill>
                <a:schemeClr val="tx1"/>
              </a:solidFill>
            </a:ln>
          </p:spPr>
          <p:txBody>
            <a:bodyPr wrap="square" rtlCol="0">
              <a:spAutoFit/>
            </a:bodyPr>
            <a:lstStyle/>
            <a:p>
              <a:pPr algn="ctr"/>
              <a:r>
                <a:rPr kumimoji="1" lang="en-US" altLang="ja-JP" sz="2000" b="1" i="1" dirty="0">
                  <a:latin typeface="Cambria Math" panose="02040503050406030204" pitchFamily="18" charset="0"/>
                  <a:ea typeface="Cambria Math" panose="02040503050406030204" pitchFamily="18" charset="0"/>
                </a:rPr>
                <a:t>Hz, Ex, and </a:t>
              </a:r>
              <a:r>
                <a:rPr kumimoji="1" lang="en-US" altLang="ja-JP" sz="2000" b="1" i="1" dirty="0" err="1">
                  <a:latin typeface="Cambria Math" panose="02040503050406030204" pitchFamily="18" charset="0"/>
                  <a:ea typeface="Cambria Math" panose="02040503050406030204" pitchFamily="18" charset="0"/>
                </a:rPr>
                <a:t>Ey</a:t>
              </a:r>
              <a:endParaRPr kumimoji="1" lang="ja-JP" altLang="en-US" sz="2000" b="1" dirty="0"/>
            </a:p>
          </p:txBody>
        </p:sp>
        <p:sp>
          <p:nvSpPr>
            <p:cNvPr id="70" name="テキスト ボックス 69">
              <a:extLst>
                <a:ext uri="{FF2B5EF4-FFF2-40B4-BE49-F238E27FC236}">
                  <a16:creationId xmlns:a16="http://schemas.microsoft.com/office/drawing/2014/main" id="{57B9BBF2-A64C-0124-D6BD-85628FBA83DE}"/>
                </a:ext>
              </a:extLst>
            </p:cNvPr>
            <p:cNvSpPr txBox="1"/>
            <p:nvPr/>
          </p:nvSpPr>
          <p:spPr>
            <a:xfrm>
              <a:off x="39070567" y="14109708"/>
              <a:ext cx="3585945" cy="415992"/>
            </a:xfrm>
            <a:prstGeom prst="rect">
              <a:avLst/>
            </a:prstGeom>
            <a:noFill/>
            <a:ln>
              <a:solidFill>
                <a:schemeClr val="tx1"/>
              </a:solidFill>
            </a:ln>
          </p:spPr>
          <p:txBody>
            <a:bodyPr wrap="square" rtlCol="0">
              <a:spAutoFit/>
            </a:bodyPr>
            <a:lstStyle/>
            <a:p>
              <a:pPr algn="ctr"/>
              <a:r>
                <a:rPr kumimoji="1" lang="en-US" altLang="ja-JP" sz="2000" b="1" dirty="0"/>
                <a:t>MT signal time series</a:t>
              </a:r>
              <a:endParaRPr kumimoji="1" lang="ja-JP" altLang="en-US" sz="2000" b="1" dirty="0"/>
            </a:p>
          </p:txBody>
        </p:sp>
        <p:cxnSp>
          <p:nvCxnSpPr>
            <p:cNvPr id="71" name="直線矢印コネクタ 70">
              <a:extLst>
                <a:ext uri="{FF2B5EF4-FFF2-40B4-BE49-F238E27FC236}">
                  <a16:creationId xmlns:a16="http://schemas.microsoft.com/office/drawing/2014/main" id="{614AF443-39EE-BC2C-5EE3-77A2858CBA56}"/>
                </a:ext>
              </a:extLst>
            </p:cNvPr>
            <p:cNvCxnSpPr>
              <a:cxnSpLocks/>
              <a:stCxn id="66" idx="2"/>
              <a:endCxn id="62" idx="0"/>
            </p:cNvCxnSpPr>
            <p:nvPr/>
          </p:nvCxnSpPr>
          <p:spPr>
            <a:xfrm flipH="1">
              <a:off x="37810840" y="9730044"/>
              <a:ext cx="1" cy="2647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コネクタ: カギ線 71">
              <a:extLst>
                <a:ext uri="{FF2B5EF4-FFF2-40B4-BE49-F238E27FC236}">
                  <a16:creationId xmlns:a16="http://schemas.microsoft.com/office/drawing/2014/main" id="{86F53B15-664E-672B-87B5-CFE05DFCB6E4}"/>
                </a:ext>
              </a:extLst>
            </p:cNvPr>
            <p:cNvCxnSpPr>
              <a:cxnSpLocks/>
              <a:stCxn id="62" idx="2"/>
              <a:endCxn id="67" idx="0"/>
            </p:cNvCxnSpPr>
            <p:nvPr/>
          </p:nvCxnSpPr>
          <p:spPr>
            <a:xfrm rot="5400000">
              <a:off x="35686712" y="9177998"/>
              <a:ext cx="891323" cy="3356936"/>
            </a:xfrm>
            <a:prstGeom prst="bentConnector3">
              <a:avLst>
                <a:gd name="adj1" fmla="val 2037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1A23AD61-1913-D7F4-8177-76BE0AF3F133}"/>
                </a:ext>
              </a:extLst>
            </p:cNvPr>
            <p:cNvCxnSpPr>
              <a:cxnSpLocks/>
              <a:stCxn id="62" idx="2"/>
              <a:endCxn id="68" idx="0"/>
            </p:cNvCxnSpPr>
            <p:nvPr/>
          </p:nvCxnSpPr>
          <p:spPr>
            <a:xfrm rot="16200000" flipH="1">
              <a:off x="39096650" y="9124993"/>
              <a:ext cx="700979" cy="3272601"/>
            </a:xfrm>
            <a:prstGeom prst="bentConnector3">
              <a:avLst>
                <a:gd name="adj1" fmla="val 2598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コネクタ: カギ線 73">
              <a:extLst>
                <a:ext uri="{FF2B5EF4-FFF2-40B4-BE49-F238E27FC236}">
                  <a16:creationId xmlns:a16="http://schemas.microsoft.com/office/drawing/2014/main" id="{ADE21A10-6DBE-57ED-A233-E85A6C8BCD8D}"/>
                </a:ext>
              </a:extLst>
            </p:cNvPr>
            <p:cNvCxnSpPr>
              <a:cxnSpLocks/>
              <a:stCxn id="68" idx="2"/>
              <a:endCxn id="77" idx="0"/>
            </p:cNvCxnSpPr>
            <p:nvPr/>
          </p:nvCxnSpPr>
          <p:spPr>
            <a:xfrm rot="5400000">
              <a:off x="39560270" y="10457801"/>
              <a:ext cx="453197" cy="2593146"/>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コネクタ: カギ線 74">
              <a:extLst>
                <a:ext uri="{FF2B5EF4-FFF2-40B4-BE49-F238E27FC236}">
                  <a16:creationId xmlns:a16="http://schemas.microsoft.com/office/drawing/2014/main" id="{BC6A1290-3FDB-8DE2-4F15-BC5C70E5991F}"/>
                </a:ext>
              </a:extLst>
            </p:cNvPr>
            <p:cNvCxnSpPr>
              <a:cxnSpLocks/>
              <a:stCxn id="68" idx="2"/>
              <a:endCxn id="69" idx="0"/>
            </p:cNvCxnSpPr>
            <p:nvPr/>
          </p:nvCxnSpPr>
          <p:spPr>
            <a:xfrm rot="16200000" flipH="1">
              <a:off x="42062238" y="10548979"/>
              <a:ext cx="453197" cy="241079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正方形/長方形 75">
              <a:extLst>
                <a:ext uri="{FF2B5EF4-FFF2-40B4-BE49-F238E27FC236}">
                  <a16:creationId xmlns:a16="http://schemas.microsoft.com/office/drawing/2014/main" id="{18BA38BF-D2F9-DD9B-1787-AB2B8BC2E6E5}"/>
                </a:ext>
              </a:extLst>
            </p:cNvPr>
            <p:cNvSpPr/>
            <p:nvPr/>
          </p:nvSpPr>
          <p:spPr>
            <a:xfrm>
              <a:off x="35816669" y="12295544"/>
              <a:ext cx="5347252" cy="7101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7" name="テキスト ボックス 76">
              <a:extLst>
                <a:ext uri="{FF2B5EF4-FFF2-40B4-BE49-F238E27FC236}">
                  <a16:creationId xmlns:a16="http://schemas.microsoft.com/office/drawing/2014/main" id="{13EEF1B2-A711-5682-8FE3-891B6A1BDC8C}"/>
                </a:ext>
              </a:extLst>
            </p:cNvPr>
            <p:cNvSpPr txBox="1"/>
            <p:nvPr/>
          </p:nvSpPr>
          <p:spPr>
            <a:xfrm>
              <a:off x="37128633" y="11980972"/>
              <a:ext cx="2723322" cy="415992"/>
            </a:xfrm>
            <a:prstGeom prst="rect">
              <a:avLst/>
            </a:prstGeom>
            <a:solidFill>
              <a:schemeClr val="bg1"/>
            </a:solidFill>
            <a:ln>
              <a:solidFill>
                <a:schemeClr val="tx1"/>
              </a:solidFill>
            </a:ln>
          </p:spPr>
          <p:txBody>
            <a:bodyPr wrap="square" rtlCol="0">
              <a:spAutoFit/>
            </a:bodyPr>
            <a:lstStyle/>
            <a:p>
              <a:pPr algn="ctr"/>
              <a:r>
                <a:rPr kumimoji="1" lang="en-US" altLang="ja-JP" sz="2000" b="1" i="1" dirty="0" err="1">
                  <a:latin typeface="Cambria Math" panose="02040503050406030204" pitchFamily="18" charset="0"/>
                  <a:ea typeface="Cambria Math" panose="02040503050406030204" pitchFamily="18" charset="0"/>
                </a:rPr>
                <a:t>Hx</a:t>
              </a:r>
              <a:r>
                <a:rPr kumimoji="1" lang="en-US" altLang="ja-JP" sz="2000" b="1" i="1" dirty="0">
                  <a:latin typeface="Cambria Math" panose="02040503050406030204" pitchFamily="18" charset="0"/>
                  <a:ea typeface="Cambria Math" panose="02040503050406030204" pitchFamily="18" charset="0"/>
                </a:rPr>
                <a:t>, Hy, </a:t>
              </a:r>
              <a:r>
                <a:rPr kumimoji="1" lang="en-US" altLang="ja-JP" sz="2000" b="1" i="1" dirty="0" err="1">
                  <a:latin typeface="Cambria Math" panose="02040503050406030204" pitchFamily="18" charset="0"/>
                  <a:ea typeface="Cambria Math" panose="02040503050406030204" pitchFamily="18" charset="0"/>
                </a:rPr>
                <a:t>Hxr</a:t>
              </a:r>
              <a:r>
                <a:rPr kumimoji="1" lang="en-US" altLang="ja-JP" sz="2000" b="1" i="1" dirty="0">
                  <a:latin typeface="Cambria Math" panose="02040503050406030204" pitchFamily="18" charset="0"/>
                  <a:ea typeface="Cambria Math" panose="02040503050406030204" pitchFamily="18" charset="0"/>
                </a:rPr>
                <a:t>, </a:t>
              </a:r>
              <a:r>
                <a:rPr kumimoji="1" lang="en-US" altLang="ja-JP" sz="2000" b="1" dirty="0">
                  <a:latin typeface="Cambria Math" panose="02040503050406030204" pitchFamily="18" charset="0"/>
                  <a:ea typeface="Cambria Math" panose="02040503050406030204" pitchFamily="18" charset="0"/>
                </a:rPr>
                <a:t>and </a:t>
              </a:r>
              <a:r>
                <a:rPr kumimoji="1" lang="en-US" altLang="ja-JP" sz="2000" b="1" i="1" dirty="0" err="1">
                  <a:latin typeface="Cambria Math" panose="02040503050406030204" pitchFamily="18" charset="0"/>
                  <a:ea typeface="Cambria Math" panose="02040503050406030204" pitchFamily="18" charset="0"/>
                </a:rPr>
                <a:t>Hyr</a:t>
              </a:r>
              <a:endParaRPr kumimoji="1" lang="ja-JP" altLang="en-US" sz="2000" b="1" dirty="0"/>
            </a:p>
          </p:txBody>
        </p:sp>
        <p:cxnSp>
          <p:nvCxnSpPr>
            <p:cNvPr id="78" name="コネクタ: カギ線 77">
              <a:extLst>
                <a:ext uri="{FF2B5EF4-FFF2-40B4-BE49-F238E27FC236}">
                  <a16:creationId xmlns:a16="http://schemas.microsoft.com/office/drawing/2014/main" id="{E6698C86-6193-72DC-12E2-32608C40ED7F}"/>
                </a:ext>
              </a:extLst>
            </p:cNvPr>
            <p:cNvCxnSpPr>
              <a:cxnSpLocks/>
              <a:stCxn id="76" idx="2"/>
              <a:endCxn id="65" idx="0"/>
            </p:cNvCxnSpPr>
            <p:nvPr/>
          </p:nvCxnSpPr>
          <p:spPr>
            <a:xfrm rot="16200000" flipH="1">
              <a:off x="39484372" y="12011628"/>
              <a:ext cx="385091" cy="237324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コネクタ: カギ線 78">
              <a:extLst>
                <a:ext uri="{FF2B5EF4-FFF2-40B4-BE49-F238E27FC236}">
                  <a16:creationId xmlns:a16="http://schemas.microsoft.com/office/drawing/2014/main" id="{13F77ADC-7502-5F9A-6AD6-4A84204F851A}"/>
                </a:ext>
              </a:extLst>
            </p:cNvPr>
            <p:cNvCxnSpPr>
              <a:cxnSpLocks/>
              <a:stCxn id="69" idx="2"/>
              <a:endCxn id="65" idx="0"/>
            </p:cNvCxnSpPr>
            <p:nvPr/>
          </p:nvCxnSpPr>
          <p:spPr>
            <a:xfrm rot="5400000">
              <a:off x="41681970" y="11578536"/>
              <a:ext cx="993833" cy="2630690"/>
            </a:xfrm>
            <a:prstGeom prst="bentConnector3">
              <a:avLst>
                <a:gd name="adj1" fmla="val 8055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FF6496E9-062A-83BC-77B8-C40752A8D1CC}"/>
                </a:ext>
              </a:extLst>
            </p:cNvPr>
            <p:cNvCxnSpPr>
              <a:cxnSpLocks/>
              <a:stCxn id="65" idx="2"/>
              <a:endCxn id="70" idx="0"/>
            </p:cNvCxnSpPr>
            <p:nvPr/>
          </p:nvCxnSpPr>
          <p:spPr>
            <a:xfrm flipH="1">
              <a:off x="40863540" y="13806790"/>
              <a:ext cx="1" cy="3029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正方形/長方形 80">
              <a:extLst>
                <a:ext uri="{FF2B5EF4-FFF2-40B4-BE49-F238E27FC236}">
                  <a16:creationId xmlns:a16="http://schemas.microsoft.com/office/drawing/2014/main" id="{BABC6BCC-7E60-C674-D6CD-FD874E11D83E}"/>
                </a:ext>
              </a:extLst>
            </p:cNvPr>
            <p:cNvSpPr/>
            <p:nvPr/>
          </p:nvSpPr>
          <p:spPr>
            <a:xfrm>
              <a:off x="35941739" y="9984386"/>
              <a:ext cx="3873497" cy="4407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82" name="テキスト ボックス 81">
              <a:extLst>
                <a:ext uri="{FF2B5EF4-FFF2-40B4-BE49-F238E27FC236}">
                  <a16:creationId xmlns:a16="http://schemas.microsoft.com/office/drawing/2014/main" id="{DA2083AE-BF29-99D5-A70F-1B732A886458}"/>
                </a:ext>
              </a:extLst>
            </p:cNvPr>
            <p:cNvSpPr txBox="1"/>
            <p:nvPr/>
          </p:nvSpPr>
          <p:spPr>
            <a:xfrm>
              <a:off x="34573120" y="10629228"/>
              <a:ext cx="2923072" cy="415992"/>
            </a:xfrm>
            <a:prstGeom prst="rect">
              <a:avLst/>
            </a:prstGeom>
            <a:noFill/>
          </p:spPr>
          <p:txBody>
            <a:bodyPr wrap="square" rtlCol="0">
              <a:spAutoFit/>
            </a:bodyPr>
            <a:lstStyle/>
            <a:p>
              <a:pPr algn="ctr"/>
              <a:r>
                <a:rPr kumimoji="1" lang="en-US" altLang="ja-JP" sz="2000" b="1" dirty="0">
                  <a:solidFill>
                    <a:srgbClr val="FF0000"/>
                  </a:solidFill>
                </a:rPr>
                <a:t>Longer period signal</a:t>
              </a:r>
              <a:endParaRPr kumimoji="1" lang="ja-JP" altLang="en-US" sz="2000" b="1" dirty="0">
                <a:solidFill>
                  <a:srgbClr val="FF0000"/>
                </a:solidFill>
              </a:endParaRPr>
            </a:p>
          </p:txBody>
        </p:sp>
        <p:sp>
          <p:nvSpPr>
            <p:cNvPr id="83" name="テキスト ボックス 82">
              <a:extLst>
                <a:ext uri="{FF2B5EF4-FFF2-40B4-BE49-F238E27FC236}">
                  <a16:creationId xmlns:a16="http://schemas.microsoft.com/office/drawing/2014/main" id="{AAECC0B5-01B5-48A7-B9D1-C12259C8F74E}"/>
                </a:ext>
              </a:extLst>
            </p:cNvPr>
            <p:cNvSpPr txBox="1"/>
            <p:nvPr/>
          </p:nvSpPr>
          <p:spPr>
            <a:xfrm>
              <a:off x="37496192" y="10642228"/>
              <a:ext cx="3528388" cy="415992"/>
            </a:xfrm>
            <a:prstGeom prst="rect">
              <a:avLst/>
            </a:prstGeom>
            <a:noFill/>
          </p:spPr>
          <p:txBody>
            <a:bodyPr wrap="square" rtlCol="0">
              <a:spAutoFit/>
            </a:bodyPr>
            <a:lstStyle/>
            <a:p>
              <a:pPr algn="ctr"/>
              <a:r>
                <a:rPr kumimoji="1" lang="en-US" altLang="ja-JP" sz="2000" b="1" dirty="0">
                  <a:solidFill>
                    <a:srgbClr val="FF0000"/>
                  </a:solidFill>
                </a:rPr>
                <a:t>Shorter period signal</a:t>
              </a:r>
              <a:endParaRPr kumimoji="1" lang="ja-JP" altLang="en-US" sz="2000" b="1" dirty="0">
                <a:solidFill>
                  <a:srgbClr val="FF0000"/>
                </a:solidFill>
              </a:endParaRPr>
            </a:p>
          </p:txBody>
        </p:sp>
        <p:sp>
          <p:nvSpPr>
            <p:cNvPr id="84" name="テキスト ボックス 83">
              <a:extLst>
                <a:ext uri="{FF2B5EF4-FFF2-40B4-BE49-F238E27FC236}">
                  <a16:creationId xmlns:a16="http://schemas.microsoft.com/office/drawing/2014/main" id="{3F0B126A-CD64-C3E5-E5F5-5B432FDA9479}"/>
                </a:ext>
              </a:extLst>
            </p:cNvPr>
            <p:cNvSpPr txBox="1"/>
            <p:nvPr/>
          </p:nvSpPr>
          <p:spPr>
            <a:xfrm>
              <a:off x="41661589" y="9099245"/>
              <a:ext cx="3991638" cy="2015959"/>
            </a:xfrm>
            <a:prstGeom prst="rect">
              <a:avLst/>
            </a:prstGeom>
            <a:noFill/>
          </p:spPr>
          <p:txBody>
            <a:bodyPr wrap="square" rtlCol="0">
              <a:spAutoFit/>
            </a:bodyPr>
            <a:lstStyle/>
            <a:p>
              <a:r>
                <a:rPr kumimoji="1" lang="en-US" altLang="ja-JP" sz="2000" b="1" dirty="0"/>
                <a:t>H</a:t>
              </a:r>
              <a:r>
                <a:rPr kumimoji="1" lang="ja-JP" altLang="en-US" sz="2000" b="1" dirty="0"/>
                <a:t>：</a:t>
              </a:r>
              <a:r>
                <a:rPr kumimoji="1" lang="en-US" altLang="ja-JP" sz="2000" b="1" dirty="0"/>
                <a:t>magnetic field </a:t>
              </a:r>
            </a:p>
            <a:p>
              <a:r>
                <a:rPr lang="en-US" altLang="ja-JP" sz="2000" b="1" dirty="0"/>
                <a:t>E</a:t>
              </a:r>
              <a:r>
                <a:rPr lang="ja-JP" altLang="en-US" sz="2000" b="1" dirty="0"/>
                <a:t>：</a:t>
              </a:r>
              <a:r>
                <a:rPr lang="en-US" altLang="ja-JP" sz="2000" b="1" dirty="0"/>
                <a:t>electric</a:t>
              </a:r>
              <a:r>
                <a:rPr lang="ja-JP" altLang="en-US" sz="2000" b="1" dirty="0"/>
                <a:t> </a:t>
              </a:r>
              <a:r>
                <a:rPr lang="en-US" altLang="ja-JP" sz="2000" b="1" dirty="0"/>
                <a:t>field</a:t>
              </a:r>
            </a:p>
            <a:p>
              <a:r>
                <a:rPr kumimoji="1" lang="en-US" altLang="ja-JP" sz="2000" b="1" dirty="0" err="1"/>
                <a:t>Hr</a:t>
              </a:r>
              <a:r>
                <a:rPr kumimoji="1" lang="ja-JP" altLang="en-US" sz="2000" b="1" dirty="0"/>
                <a:t>：</a:t>
              </a:r>
              <a:r>
                <a:rPr kumimoji="1" lang="en-US" altLang="ja-JP" sz="2000" b="1" dirty="0"/>
                <a:t>reference</a:t>
              </a:r>
              <a:r>
                <a:rPr kumimoji="1" lang="ja-JP" altLang="en-US" sz="2000" b="1" dirty="0"/>
                <a:t> </a:t>
              </a:r>
              <a:r>
                <a:rPr kumimoji="1" lang="en-US" altLang="ja-JP" sz="2000" b="1" dirty="0"/>
                <a:t>magnetic</a:t>
              </a:r>
              <a:r>
                <a:rPr kumimoji="1" lang="ja-JP" altLang="en-US" sz="2000" b="1" dirty="0"/>
                <a:t> </a:t>
              </a:r>
              <a:r>
                <a:rPr kumimoji="1" lang="en-US" altLang="ja-JP" sz="2000" b="1" dirty="0"/>
                <a:t>field</a:t>
              </a:r>
              <a:r>
                <a:rPr kumimoji="1" lang="ja-JP" altLang="en-US" sz="2000" b="1" dirty="0"/>
                <a:t> </a:t>
              </a:r>
              <a:endParaRPr kumimoji="1" lang="en-US" altLang="ja-JP" sz="2000" b="1" dirty="0"/>
            </a:p>
            <a:p>
              <a:r>
                <a:rPr lang="en-US" altLang="ja-JP" sz="2000" b="1" dirty="0"/>
                <a:t>x, y, and z</a:t>
              </a:r>
              <a:r>
                <a:rPr lang="ja-JP" altLang="en-US" sz="2000" b="1" dirty="0"/>
                <a:t>：</a:t>
              </a:r>
              <a:endParaRPr lang="en-US" altLang="ja-JP" sz="2000" b="1" dirty="0"/>
            </a:p>
            <a:p>
              <a:r>
                <a:rPr lang="en-US" altLang="ja-JP" sz="2000" b="1" dirty="0"/>
                <a:t>North-South, East-West, and  Vertical downward</a:t>
              </a:r>
              <a:endParaRPr kumimoji="1" lang="ja-JP" altLang="en-US" sz="2000" b="1" dirty="0"/>
            </a:p>
          </p:txBody>
        </p:sp>
        <p:sp>
          <p:nvSpPr>
            <p:cNvPr id="85" name="テキスト ボックス 84">
              <a:extLst>
                <a:ext uri="{FF2B5EF4-FFF2-40B4-BE49-F238E27FC236}">
                  <a16:creationId xmlns:a16="http://schemas.microsoft.com/office/drawing/2014/main" id="{A3BF8700-CAFB-4C98-4C65-74A1F92D542F}"/>
                </a:ext>
              </a:extLst>
            </p:cNvPr>
            <p:cNvSpPr txBox="1"/>
            <p:nvPr/>
          </p:nvSpPr>
          <p:spPr>
            <a:xfrm>
              <a:off x="37300912" y="14889862"/>
              <a:ext cx="7125255" cy="415992"/>
            </a:xfrm>
            <a:prstGeom prst="rect">
              <a:avLst/>
            </a:prstGeom>
            <a:noFill/>
            <a:ln>
              <a:solidFill>
                <a:schemeClr val="tx1"/>
              </a:solidFill>
            </a:ln>
          </p:spPr>
          <p:txBody>
            <a:bodyPr wrap="square" rtlCol="0">
              <a:spAutoFit/>
            </a:bodyPr>
            <a:lstStyle/>
            <a:p>
              <a:pPr algn="ctr"/>
              <a:r>
                <a:rPr kumimoji="1" lang="en-US" altLang="ja-JP" sz="2000" b="1" dirty="0"/>
                <a:t>MT analysis</a:t>
              </a:r>
              <a:r>
                <a:rPr kumimoji="1" lang="ja-JP" altLang="en-US" sz="2000" b="1" dirty="0"/>
                <a:t>（</a:t>
              </a:r>
              <a:r>
                <a:rPr kumimoji="1" lang="en-US" altLang="ja-JP" sz="2000" b="1" dirty="0"/>
                <a:t>M-estimator, </a:t>
              </a:r>
              <a:r>
                <a:rPr kumimoji="1" lang="en-US" altLang="ja-JP" sz="2000" b="1" dirty="0" err="1"/>
                <a:t>Chave</a:t>
              </a:r>
              <a:r>
                <a:rPr kumimoji="1" lang="en-US" altLang="ja-JP" sz="2000" b="1" dirty="0"/>
                <a:t> et al., 1987</a:t>
              </a:r>
              <a:r>
                <a:rPr kumimoji="1" lang="ja-JP" altLang="en-US" sz="2000" b="1" dirty="0"/>
                <a:t>）</a:t>
              </a:r>
            </a:p>
          </p:txBody>
        </p:sp>
        <p:cxnSp>
          <p:nvCxnSpPr>
            <p:cNvPr id="86" name="直線矢印コネクタ 85">
              <a:extLst>
                <a:ext uri="{FF2B5EF4-FFF2-40B4-BE49-F238E27FC236}">
                  <a16:creationId xmlns:a16="http://schemas.microsoft.com/office/drawing/2014/main" id="{E5058719-7108-1270-F8E4-C13EE5DCBFFF}"/>
                </a:ext>
              </a:extLst>
            </p:cNvPr>
            <p:cNvCxnSpPr>
              <a:cxnSpLocks/>
              <a:stCxn id="70" idx="2"/>
              <a:endCxn id="85" idx="0"/>
            </p:cNvCxnSpPr>
            <p:nvPr/>
          </p:nvCxnSpPr>
          <p:spPr>
            <a:xfrm>
              <a:off x="40863540" y="14525700"/>
              <a:ext cx="0" cy="3641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テキスト ボックス 27">
            <a:extLst>
              <a:ext uri="{FF2B5EF4-FFF2-40B4-BE49-F238E27FC236}">
                <a16:creationId xmlns:a16="http://schemas.microsoft.com/office/drawing/2014/main" id="{C92BDF9E-DAEF-DD4A-A9F0-F749758262EA}"/>
              </a:ext>
            </a:extLst>
          </p:cNvPr>
          <p:cNvSpPr txBox="1"/>
          <p:nvPr/>
        </p:nvSpPr>
        <p:spPr>
          <a:xfrm>
            <a:off x="0" y="517261"/>
            <a:ext cx="1228725" cy="369332"/>
          </a:xfrm>
          <a:prstGeom prst="rect">
            <a:avLst/>
          </a:prstGeom>
          <a:noFill/>
        </p:spPr>
        <p:txBody>
          <a:bodyPr wrap="square" rtlCol="0">
            <a:spAutoFit/>
          </a:bodyPr>
          <a:lstStyle/>
          <a:p>
            <a:r>
              <a:rPr kumimoji="1" lang="en-US" altLang="ja-JP" b="1" dirty="0">
                <a:solidFill>
                  <a:srgbClr val="FF0000"/>
                </a:solidFill>
              </a:rPr>
              <a:t>New</a:t>
            </a:r>
            <a:endParaRPr kumimoji="1" lang="ja-JP" altLang="en-US" b="1" dirty="0">
              <a:solidFill>
                <a:srgbClr val="FF0000"/>
              </a:solidFill>
            </a:endParaRPr>
          </a:p>
        </p:txBody>
      </p:sp>
      <p:cxnSp>
        <p:nvCxnSpPr>
          <p:cNvPr id="4" name="直線矢印コネクタ 3">
            <a:extLst>
              <a:ext uri="{FF2B5EF4-FFF2-40B4-BE49-F238E27FC236}">
                <a16:creationId xmlns:a16="http://schemas.microsoft.com/office/drawing/2014/main" id="{CD8DDAF6-D015-2241-84C8-1F48C1DA293F}"/>
              </a:ext>
            </a:extLst>
          </p:cNvPr>
          <p:cNvCxnSpPr>
            <a:cxnSpLocks/>
            <a:stCxn id="32" idx="2"/>
          </p:cNvCxnSpPr>
          <p:nvPr/>
        </p:nvCxnSpPr>
        <p:spPr>
          <a:xfrm flipV="1">
            <a:off x="1416871" y="3962027"/>
            <a:ext cx="1389583" cy="2824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34B250D-6833-DAB3-C1E1-8D468F988859}"/>
              </a:ext>
            </a:extLst>
          </p:cNvPr>
          <p:cNvSpPr txBox="1"/>
          <p:nvPr/>
        </p:nvSpPr>
        <p:spPr>
          <a:xfrm>
            <a:off x="0" y="3321134"/>
            <a:ext cx="2833742" cy="923330"/>
          </a:xfrm>
          <a:prstGeom prst="rect">
            <a:avLst/>
          </a:prstGeom>
          <a:noFill/>
        </p:spPr>
        <p:txBody>
          <a:bodyPr wrap="square" rtlCol="0">
            <a:spAutoFit/>
          </a:bodyPr>
          <a:lstStyle/>
          <a:p>
            <a:r>
              <a:rPr lang="en-US" altLang="ja-JP" b="1" dirty="0"/>
              <a:t>Introduced to estimate reliable common magnetic field</a:t>
            </a:r>
            <a:endParaRPr kumimoji="1" lang="ja-JP" altLang="en-US" b="1" dirty="0"/>
          </a:p>
        </p:txBody>
      </p:sp>
      <p:sp>
        <p:nvSpPr>
          <p:cNvPr id="31" name="テキスト ボックス 30">
            <a:extLst>
              <a:ext uri="{FF2B5EF4-FFF2-40B4-BE49-F238E27FC236}">
                <a16:creationId xmlns:a16="http://schemas.microsoft.com/office/drawing/2014/main" id="{0B8C17DD-3B84-959C-EF57-E70BAEE5F613}"/>
              </a:ext>
            </a:extLst>
          </p:cNvPr>
          <p:cNvSpPr txBox="1"/>
          <p:nvPr/>
        </p:nvSpPr>
        <p:spPr>
          <a:xfrm>
            <a:off x="25022" y="4484420"/>
            <a:ext cx="4028461" cy="2031325"/>
          </a:xfrm>
          <a:prstGeom prst="rect">
            <a:avLst/>
          </a:prstGeom>
          <a:noFill/>
        </p:spPr>
        <p:txBody>
          <a:bodyPr wrap="square" rtlCol="0">
            <a:spAutoFit/>
          </a:bodyPr>
          <a:lstStyle/>
          <a:p>
            <a:pPr>
              <a:spcBef>
                <a:spcPts val="0"/>
              </a:spcBef>
              <a:spcAft>
                <a:spcPts val="0"/>
              </a:spcAft>
            </a:pPr>
            <a:r>
              <a:rPr lang="en-US" altLang="ja-JP" b="1" dirty="0">
                <a:solidFill>
                  <a:srgbClr val="0E101A"/>
                </a:solidFill>
                <a:effectLst/>
              </a:rPr>
              <a:t>However, in the previous method,</a:t>
            </a:r>
            <a:endParaRPr lang="en-US" altLang="ja-JP" dirty="0">
              <a:solidFill>
                <a:srgbClr val="0E101A"/>
              </a:solidFill>
              <a:effectLst/>
            </a:endParaRPr>
          </a:p>
          <a:p>
            <a:pPr>
              <a:spcBef>
                <a:spcPts val="0"/>
              </a:spcBef>
              <a:spcAft>
                <a:spcPts val="0"/>
              </a:spcAft>
            </a:pPr>
            <a:r>
              <a:rPr lang="en-US" altLang="ja-JP" b="1" dirty="0">
                <a:solidFill>
                  <a:srgbClr val="0E101A"/>
                </a:solidFill>
                <a:effectLst/>
              </a:rPr>
              <a:t>Signal discrimination is insufficient because of correlated noise in observed data.</a:t>
            </a:r>
            <a:endParaRPr lang="en-US" altLang="ja-JP" dirty="0">
              <a:solidFill>
                <a:srgbClr val="0E101A"/>
              </a:solidFill>
              <a:effectLst/>
            </a:endParaRPr>
          </a:p>
          <a:p>
            <a:pPr>
              <a:spcBef>
                <a:spcPts val="0"/>
              </a:spcBef>
              <a:spcAft>
                <a:spcPts val="0"/>
              </a:spcAft>
            </a:pPr>
            <a:r>
              <a:rPr lang="en-US" altLang="ja-JP" b="1" dirty="0">
                <a:solidFill>
                  <a:srgbClr val="0E101A"/>
                </a:solidFill>
                <a:effectLst/>
              </a:rPr>
              <a:t>To solve this problem, we introduced MSSA for magnetic field H after the first MSSA.</a:t>
            </a:r>
            <a:endParaRPr lang="en-US" altLang="ja-JP" dirty="0">
              <a:solidFill>
                <a:srgbClr val="0E101A"/>
              </a:solidFill>
              <a:effectLst/>
            </a:endParaRPr>
          </a:p>
        </p:txBody>
      </p:sp>
    </p:spTree>
    <p:extLst>
      <p:ext uri="{BB962C8B-B14F-4D97-AF65-F5344CB8AC3E}">
        <p14:creationId xmlns:p14="http://schemas.microsoft.com/office/powerpoint/2010/main" val="410826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DDE1ED-A811-41D1-811A-7105DF14F3CC}"/>
              </a:ext>
            </a:extLst>
          </p:cNvPr>
          <p:cNvSpPr>
            <a:spLocks noGrp="1"/>
          </p:cNvSpPr>
          <p:nvPr>
            <p:ph type="title"/>
          </p:nvPr>
        </p:nvSpPr>
        <p:spPr/>
        <p:txBody>
          <a:bodyPr>
            <a:normAutofit/>
          </a:bodyPr>
          <a:lstStyle/>
          <a:p>
            <a:r>
              <a:rPr lang="en-US" altLang="ja-JP" b="1" dirty="0">
                <a:latin typeface="Arial" panose="020B0604020202020204" pitchFamily="34" charset="0"/>
                <a:cs typeface="Arial" panose="020B0604020202020204" pitchFamily="34" charset="0"/>
              </a:rPr>
              <a:t>2.3 The guideline of groupin</a:t>
            </a:r>
            <a:r>
              <a:rPr lang="en-US" altLang="ja-JP" dirty="0"/>
              <a:t>g for PCs decomposed by MSSA</a:t>
            </a:r>
            <a:endParaRPr kumimoji="1" lang="ja-JP" altLang="en-US" b="1" dirty="0">
              <a:latin typeface="Arial" panose="020B0604020202020204" pitchFamily="34" charset="0"/>
              <a:cs typeface="Arial" panose="020B0604020202020204" pitchFamily="34" charset="0"/>
            </a:endParaRPr>
          </a:p>
        </p:txBody>
      </p:sp>
      <p:sp>
        <p:nvSpPr>
          <p:cNvPr id="4" name="コンテンツ プレースホルダー 3">
            <a:extLst>
              <a:ext uri="{FF2B5EF4-FFF2-40B4-BE49-F238E27FC236}">
                <a16:creationId xmlns:a16="http://schemas.microsoft.com/office/drawing/2014/main" id="{0A1562D2-AB82-1A48-9479-AD47560E3D74}"/>
              </a:ext>
            </a:extLst>
          </p:cNvPr>
          <p:cNvSpPr>
            <a:spLocks noGrp="1"/>
          </p:cNvSpPr>
          <p:nvPr>
            <p:ph idx="1"/>
          </p:nvPr>
        </p:nvSpPr>
        <p:spPr>
          <a:xfrm>
            <a:off x="198783" y="613610"/>
            <a:ext cx="11877260" cy="5983133"/>
          </a:xfrm>
        </p:spPr>
        <p:txBody>
          <a:bodyPr>
            <a:normAutofit/>
          </a:bodyPr>
          <a:lstStyle/>
          <a:p>
            <a:pPr marL="0" indent="0">
              <a:buNone/>
            </a:pPr>
            <a:endParaRPr lang="en-US" altLang="ja-JP" dirty="0"/>
          </a:p>
          <a:p>
            <a:pPr marL="0" indent="0" algn="l">
              <a:buNone/>
            </a:pPr>
            <a:r>
              <a:rPr lang="ja-JP" altLang="en-US" dirty="0"/>
              <a:t>・</a:t>
            </a:r>
            <a:r>
              <a:rPr lang="en-US" altLang="ja-JP" sz="2800" u="sng" dirty="0"/>
              <a:t>MSSA</a:t>
            </a:r>
            <a:r>
              <a:rPr lang="ja-JP" altLang="en-US" sz="2800" u="sng" dirty="0"/>
              <a:t>②　</a:t>
            </a:r>
            <a:r>
              <a:rPr lang="en-US" altLang="ja-JP" sz="2800" u="sng" dirty="0"/>
              <a:t>4ch</a:t>
            </a:r>
            <a:r>
              <a:rPr lang="ja-JP" altLang="en-US" sz="2800" u="sng" dirty="0"/>
              <a:t>　</a:t>
            </a:r>
            <a:r>
              <a:rPr lang="en-US" altLang="ja-JP" sz="2800" u="sng" dirty="0"/>
              <a:t>Create a </a:t>
            </a:r>
            <a:r>
              <a:rPr lang="en-US" altLang="ja-JP" sz="2800" u="sng" dirty="0">
                <a:solidFill>
                  <a:srgbClr val="FF0000"/>
                </a:solidFill>
              </a:rPr>
              <a:t>common magnetic field</a:t>
            </a:r>
          </a:p>
          <a:p>
            <a:pPr marL="0" indent="0" algn="l">
              <a:buNone/>
            </a:pPr>
            <a:r>
              <a:rPr lang="ja-JP" altLang="en-US" sz="2800" dirty="0"/>
              <a:t> 　</a:t>
            </a:r>
            <a:r>
              <a:rPr lang="en-US" altLang="ja-JP" sz="2800" dirty="0"/>
              <a:t>Add the principal components(PCs) with </a:t>
            </a:r>
            <a:r>
              <a:rPr lang="en-US" altLang="ja-JP" sz="2800" dirty="0">
                <a:solidFill>
                  <a:srgbClr val="FF0000"/>
                </a:solidFill>
              </a:rPr>
              <a:t>high eigenvalues </a:t>
            </a:r>
            <a:r>
              <a:rPr lang="en-US" altLang="ja-JP" sz="2800" dirty="0"/>
              <a:t>and </a:t>
            </a:r>
            <a:r>
              <a:rPr lang="en-US" altLang="ja-JP" sz="2800" dirty="0">
                <a:solidFill>
                  <a:srgbClr val="FF0000"/>
                </a:solidFill>
              </a:rPr>
              <a:t>high correlation coefficients between the observed and reference magnetic fields</a:t>
            </a:r>
            <a:r>
              <a:rPr lang="en-US" altLang="ja-JP" sz="2800" dirty="0"/>
              <a:t>. </a:t>
            </a:r>
          </a:p>
          <a:p>
            <a:pPr marL="0" indent="0" algn="l">
              <a:buNone/>
            </a:pPr>
            <a:endParaRPr lang="en-US" altLang="ja-JP" sz="2800" dirty="0"/>
          </a:p>
          <a:p>
            <a:pPr marL="0" indent="0" algn="l">
              <a:buNone/>
            </a:pPr>
            <a:r>
              <a:rPr lang="ja-JP" altLang="en-US" sz="2800" dirty="0"/>
              <a:t>・</a:t>
            </a:r>
            <a:r>
              <a:rPr lang="en-US" altLang="ja-JP" sz="2800" u="sng" dirty="0"/>
              <a:t>MSSA</a:t>
            </a:r>
            <a:r>
              <a:rPr lang="ja-JP" altLang="en-US" sz="2800" u="sng" dirty="0"/>
              <a:t>③　</a:t>
            </a:r>
            <a:r>
              <a:rPr lang="en-US" altLang="ja-JP" sz="2800" u="sng" dirty="0"/>
              <a:t>7ch</a:t>
            </a:r>
            <a:r>
              <a:rPr lang="ja-JP" altLang="en-US" sz="2800" u="sng" dirty="0"/>
              <a:t>　</a:t>
            </a:r>
            <a:r>
              <a:rPr lang="en-US" altLang="ja-JP" sz="2800" u="sng" dirty="0"/>
              <a:t>Estimate </a:t>
            </a:r>
            <a:r>
              <a:rPr lang="en-US" altLang="ja-JP" sz="2800" u="sng" dirty="0">
                <a:solidFill>
                  <a:srgbClr val="FF0000"/>
                </a:solidFill>
              </a:rPr>
              <a:t>MT signal</a:t>
            </a:r>
          </a:p>
          <a:p>
            <a:pPr marL="0" indent="0">
              <a:buNone/>
            </a:pPr>
            <a:r>
              <a:rPr lang="en-US" altLang="ja-JP" sz="2800" dirty="0"/>
              <a:t>      Add the PCs with </a:t>
            </a:r>
            <a:r>
              <a:rPr lang="en-US" altLang="ja-JP" sz="2800" dirty="0">
                <a:solidFill>
                  <a:srgbClr val="FF0000"/>
                </a:solidFill>
              </a:rPr>
              <a:t>high eigenvalues </a:t>
            </a:r>
            <a:r>
              <a:rPr lang="en-US" altLang="ja-JP" sz="2800" dirty="0"/>
              <a:t>and a </a:t>
            </a:r>
            <a:r>
              <a:rPr lang="en-US" altLang="ja-JP" sz="2800" dirty="0">
                <a:solidFill>
                  <a:srgbClr val="FF0000"/>
                </a:solidFill>
              </a:rPr>
              <a:t>high correlation between the reference magnetic field and the observed electric and vertical magnetic fields</a:t>
            </a:r>
            <a:r>
              <a:rPr lang="en-US" altLang="ja-JP" sz="2800" dirty="0"/>
              <a:t>.</a:t>
            </a:r>
          </a:p>
          <a:p>
            <a:pPr marL="0" indent="0">
              <a:buNone/>
            </a:pPr>
            <a:endParaRPr lang="en-US" altLang="ja-JP" dirty="0"/>
          </a:p>
          <a:p>
            <a:pPr marL="0" indent="0">
              <a:buNone/>
            </a:pPr>
            <a:endParaRPr lang="en-US" altLang="ja-JP" sz="2800" dirty="0"/>
          </a:p>
        </p:txBody>
      </p:sp>
      <p:sp>
        <p:nvSpPr>
          <p:cNvPr id="27" name="スライド番号プレースホルダー 13">
            <a:extLst>
              <a:ext uri="{FF2B5EF4-FFF2-40B4-BE49-F238E27FC236}">
                <a16:creationId xmlns:a16="http://schemas.microsoft.com/office/drawing/2014/main" id="{45DCCBD1-4309-428C-AA24-027C14E7527E}"/>
              </a:ext>
            </a:extLst>
          </p:cNvPr>
          <p:cNvSpPr>
            <a:spLocks noGrp="1"/>
          </p:cNvSpPr>
          <p:nvPr>
            <p:ph type="sldNum" sz="quarter" idx="12"/>
          </p:nvPr>
        </p:nvSpPr>
        <p:spPr/>
        <p:txBody>
          <a:bodyPr/>
          <a:lstStyle/>
          <a:p>
            <a:fld id="{670B201E-14D1-48FD-89BD-B5BE32EEB210}" type="slidenum">
              <a:rPr kumimoji="1" lang="ja-JP" altLang="en-US" smtClean="0"/>
              <a:t>11</a:t>
            </a:fld>
            <a:endParaRPr kumimoji="1" lang="ja-JP" altLang="en-US" dirty="0"/>
          </a:p>
        </p:txBody>
      </p:sp>
    </p:spTree>
    <p:extLst>
      <p:ext uri="{BB962C8B-B14F-4D97-AF65-F5344CB8AC3E}">
        <p14:creationId xmlns:p14="http://schemas.microsoft.com/office/powerpoint/2010/main" val="333653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00E10-0CD9-4554-9BA4-966F845142F7}"/>
              </a:ext>
            </a:extLst>
          </p:cNvPr>
          <p:cNvSpPr>
            <a:spLocks noGrp="1"/>
          </p:cNvSpPr>
          <p:nvPr>
            <p:ph type="title"/>
          </p:nvPr>
        </p:nvSpPr>
        <p:spPr/>
        <p:txBody>
          <a:bodyPr/>
          <a:lstStyle/>
          <a:p>
            <a:r>
              <a:rPr lang="en-US" altLang="ja-JP" b="1" dirty="0"/>
              <a:t>3</a:t>
            </a:r>
            <a:r>
              <a:rPr kumimoji="1" lang="en-US" altLang="ja-JP" b="1" dirty="0">
                <a:latin typeface="Arial" panose="020B0604020202020204" pitchFamily="34" charset="0"/>
                <a:cs typeface="Arial" panose="020B0604020202020204" pitchFamily="34" charset="0"/>
              </a:rPr>
              <a:t>. </a:t>
            </a:r>
            <a:r>
              <a:rPr lang="en-US" altLang="ja-JP" dirty="0"/>
              <a:t>Data</a:t>
            </a:r>
            <a:endParaRPr kumimoji="1" lang="ja-JP" altLang="en-US"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2698BFAC-6618-447E-BD38-7651222FCD08}"/>
              </a:ext>
            </a:extLst>
          </p:cNvPr>
          <p:cNvSpPr>
            <a:spLocks noGrp="1"/>
          </p:cNvSpPr>
          <p:nvPr>
            <p:ph idx="1"/>
          </p:nvPr>
        </p:nvSpPr>
        <p:spPr>
          <a:xfrm>
            <a:off x="127419" y="582903"/>
            <a:ext cx="12064581" cy="2001642"/>
          </a:xfrm>
        </p:spPr>
        <p:txBody>
          <a:bodyPr>
            <a:normAutofit/>
          </a:bodyPr>
          <a:lstStyle/>
          <a:p>
            <a:pPr marL="0" indent="0">
              <a:buNone/>
            </a:pPr>
            <a:r>
              <a:rPr lang="ja-JP" altLang="en-US" sz="1800" b="1" dirty="0">
                <a:latin typeface="Arial" panose="020B0604020202020204" pitchFamily="34" charset="0"/>
                <a:ea typeface="游ゴシック" panose="020B0400000000000000" pitchFamily="50" charset="-128"/>
                <a:cs typeface="Arial" panose="020B0604020202020204" pitchFamily="34" charset="0"/>
              </a:rPr>
              <a:t>・</a:t>
            </a:r>
            <a:r>
              <a:rPr lang="en-US" altLang="ja-JP" sz="1800" b="1" dirty="0">
                <a:latin typeface="Arial" panose="020B0604020202020204" pitchFamily="34" charset="0"/>
                <a:ea typeface="游ゴシック" panose="020B0400000000000000" pitchFamily="50" charset="-128"/>
                <a:cs typeface="Arial" panose="020B0604020202020204" pitchFamily="34" charset="0"/>
              </a:rPr>
              <a:t>Time</a:t>
            </a:r>
            <a:r>
              <a:rPr lang="ja-JP" altLang="en-US" sz="1800" dirty="0">
                <a:latin typeface="Arial" panose="020B0604020202020204" pitchFamily="34" charset="0"/>
                <a:ea typeface="游ゴシック" panose="020B0400000000000000" pitchFamily="50" charset="-128"/>
                <a:cs typeface="Arial" panose="020B0604020202020204" pitchFamily="34" charset="0"/>
              </a:rPr>
              <a:t>：</a:t>
            </a:r>
            <a:r>
              <a:rPr lang="en-US" altLang="ja-JP" sz="1800" dirty="0">
                <a:latin typeface="Arial" panose="020B0604020202020204" pitchFamily="34" charset="0"/>
                <a:ea typeface="游ゴシック" panose="020B0400000000000000" pitchFamily="50" charset="-128"/>
                <a:cs typeface="Arial" panose="020B0604020202020204" pitchFamily="34" charset="0"/>
              </a:rPr>
              <a:t>2-4 (LT, nighttime)</a:t>
            </a:r>
            <a:r>
              <a:rPr lang="en-US" altLang="ja-JP" sz="1800" dirty="0">
                <a:ea typeface="游ゴシック" panose="020B0400000000000000" pitchFamily="50" charset="-128"/>
                <a:cs typeface="Arial" panose="020B0604020202020204" pitchFamily="34" charset="0"/>
              </a:rPr>
              <a:t>, 1</a:t>
            </a:r>
            <a:r>
              <a:rPr lang="en-US" altLang="ja-JP" sz="1800" dirty="0">
                <a:ea typeface="游ゴシック" panose="020B0400000000000000" pitchFamily="50" charset="-128"/>
              </a:rPr>
              <a:t>2-14</a:t>
            </a:r>
            <a:r>
              <a:rPr lang="en-US" altLang="ja-JP" sz="1800" dirty="0">
                <a:ea typeface="游ゴシック" panose="020B0400000000000000" pitchFamily="50" charset="-128"/>
                <a:cs typeface="Arial" panose="020B0604020202020204" pitchFamily="34" charset="0"/>
              </a:rPr>
              <a:t> (LT, daytime)</a:t>
            </a:r>
          </a:p>
          <a:p>
            <a:pPr marL="0" indent="0">
              <a:buNone/>
            </a:pPr>
            <a:r>
              <a:rPr lang="ja-JP" altLang="en-US" sz="1800" dirty="0">
                <a:ea typeface="游ゴシック" panose="020B0400000000000000" pitchFamily="50" charset="-128"/>
                <a:cs typeface="Arial" panose="020B0604020202020204" pitchFamily="34" charset="0"/>
              </a:rPr>
              <a:t>　</a:t>
            </a:r>
            <a:r>
              <a:rPr lang="en-US" altLang="ja-JP" sz="1800" dirty="0">
                <a:ea typeface="游ゴシック" panose="020B0400000000000000" pitchFamily="50" charset="-128"/>
                <a:cs typeface="Arial" panose="020B0604020202020204" pitchFamily="34" charset="0"/>
              </a:rPr>
              <a:t>(Data length</a:t>
            </a:r>
            <a:r>
              <a:rPr lang="ja-JP" altLang="en-US" sz="1800" dirty="0">
                <a:ea typeface="游ゴシック" panose="020B0400000000000000" pitchFamily="50" charset="-128"/>
              </a:rPr>
              <a:t> </a:t>
            </a:r>
            <a:r>
              <a:rPr lang="en-US" altLang="ja-JP" sz="1800" i="1" dirty="0">
                <a:latin typeface="Cambria Math" panose="02040503050406030204" pitchFamily="18" charset="0"/>
                <a:ea typeface="Cambria Math" panose="02040503050406030204" pitchFamily="18" charset="0"/>
              </a:rPr>
              <a:t>N </a:t>
            </a:r>
            <a:r>
              <a:rPr lang="en-US" altLang="ja-JP" sz="1800" dirty="0">
                <a:ea typeface="游ゴシック" panose="020B0400000000000000" pitchFamily="50" charset="-128"/>
                <a:cs typeface="Arial" panose="020B0604020202020204" pitchFamily="34" charset="0"/>
              </a:rPr>
              <a:t>= 7200)</a:t>
            </a:r>
          </a:p>
          <a:p>
            <a:pPr marL="0" indent="0">
              <a:buNone/>
            </a:pPr>
            <a:r>
              <a:rPr lang="ja-JP" altLang="en-US" sz="1800" dirty="0">
                <a:latin typeface="Arial" panose="020B0604020202020204" pitchFamily="34" charset="0"/>
                <a:ea typeface="游ゴシック" panose="020B0400000000000000" pitchFamily="50" charset="-128"/>
                <a:cs typeface="Arial" panose="020B0604020202020204" pitchFamily="34" charset="0"/>
              </a:rPr>
              <a:t>・</a:t>
            </a:r>
            <a:r>
              <a:rPr lang="en-US" altLang="ja-JP" sz="1800" dirty="0">
                <a:latin typeface="Arial" panose="020B0604020202020204" pitchFamily="34" charset="0"/>
                <a:ea typeface="游ゴシック" panose="020B0400000000000000" pitchFamily="50" charset="-128"/>
                <a:cs typeface="Arial" panose="020B0604020202020204" pitchFamily="34" charset="0"/>
              </a:rPr>
              <a:t>Window length</a:t>
            </a:r>
            <a:r>
              <a:rPr lang="ja-JP" altLang="en-US" sz="1800" dirty="0">
                <a:latin typeface="Arial" panose="020B0604020202020204" pitchFamily="34" charset="0"/>
                <a:ea typeface="游ゴシック" panose="020B0400000000000000" pitchFamily="50" charset="-128"/>
                <a:cs typeface="Arial" panose="020B0604020202020204" pitchFamily="34" charset="0"/>
              </a:rPr>
              <a:t> </a:t>
            </a:r>
            <a:r>
              <a:rPr lang="en-US" altLang="ja-JP" sz="1800" dirty="0">
                <a:latin typeface="Arial" panose="020B0604020202020204" pitchFamily="34" charset="0"/>
                <a:ea typeface="游ゴシック" panose="020B0400000000000000" pitchFamily="50" charset="-128"/>
                <a:cs typeface="Arial" panose="020B0604020202020204" pitchFamily="34" charset="0"/>
              </a:rPr>
              <a:t>(</a:t>
            </a:r>
            <a:r>
              <a:rPr lang="en-US" altLang="ja-JP" sz="1800" b="1" i="1" dirty="0">
                <a:latin typeface="Cambria Math" panose="02040503050406030204" pitchFamily="18" charset="0"/>
                <a:ea typeface="Cambria Math" panose="02040503050406030204" pitchFamily="18" charset="0"/>
              </a:rPr>
              <a:t>WL </a:t>
            </a:r>
            <a:r>
              <a:rPr lang="en-US" altLang="ja-JP" sz="1800" dirty="0">
                <a:latin typeface="Arial" panose="020B0604020202020204" pitchFamily="34" charset="0"/>
                <a:ea typeface="游ゴシック" panose="020B0400000000000000" pitchFamily="50" charset="-128"/>
                <a:cs typeface="Arial" panose="020B0604020202020204" pitchFamily="34" charset="0"/>
              </a:rPr>
              <a:t>) </a:t>
            </a:r>
            <a:r>
              <a:rPr lang="en-US" altLang="ja-JP" sz="1800" b="1" dirty="0">
                <a:ea typeface="游ゴシック" panose="020B0400000000000000" pitchFamily="50" charset="-128"/>
              </a:rPr>
              <a:t>: </a:t>
            </a:r>
            <a:r>
              <a:rPr lang="en-US" altLang="ja-JP" sz="1800" dirty="0">
                <a:latin typeface="Arial" panose="020B0604020202020204" pitchFamily="34" charset="0"/>
                <a:ea typeface="游ゴシック" panose="020B0400000000000000" pitchFamily="50" charset="-128"/>
                <a:cs typeface="Arial" panose="020B0604020202020204" pitchFamily="34" charset="0"/>
              </a:rPr>
              <a:t>400, 600, 800                     </a:t>
            </a:r>
          </a:p>
          <a:p>
            <a:pPr marL="0" indent="0">
              <a:buNone/>
            </a:pPr>
            <a:r>
              <a:rPr lang="ja-JP" altLang="en-US" sz="1800" dirty="0">
                <a:latin typeface="Arial" panose="020B0604020202020204" pitchFamily="34" charset="0"/>
                <a:ea typeface="游ゴシック" panose="020B0400000000000000" pitchFamily="50" charset="-128"/>
                <a:cs typeface="Arial" panose="020B0604020202020204" pitchFamily="34" charset="0"/>
              </a:rPr>
              <a:t>・</a:t>
            </a:r>
            <a:r>
              <a:rPr lang="en-US" altLang="ja-JP" sz="1800" dirty="0">
                <a:latin typeface="Arial" panose="020B0604020202020204" pitchFamily="34" charset="0"/>
                <a:ea typeface="游ゴシック" panose="020B0400000000000000" pitchFamily="50" charset="-128"/>
                <a:cs typeface="Arial" panose="020B0604020202020204" pitchFamily="34" charset="0"/>
              </a:rPr>
              <a:t>Instrument </a:t>
            </a:r>
            <a:r>
              <a:rPr lang="ja-JP" altLang="en-US" sz="1800" dirty="0">
                <a:latin typeface="Arial" panose="020B0604020202020204" pitchFamily="34" charset="0"/>
                <a:ea typeface="游ゴシック" panose="020B0400000000000000" pitchFamily="50" charset="-128"/>
                <a:cs typeface="Arial" panose="020B0604020202020204" pitchFamily="34" charset="0"/>
              </a:rPr>
              <a:t>：</a:t>
            </a:r>
            <a:r>
              <a:rPr lang="en-US" altLang="ja-JP" sz="1800" dirty="0">
                <a:latin typeface="Arial" panose="020B0604020202020204" pitchFamily="34" charset="0"/>
                <a:ea typeface="游ゴシック" panose="020B0400000000000000" pitchFamily="50" charset="-128"/>
                <a:cs typeface="Arial" panose="020B0604020202020204" pitchFamily="34" charset="0"/>
              </a:rPr>
              <a:t>U43 (Tierra </a:t>
            </a:r>
            <a:r>
              <a:rPr lang="en-US" altLang="ja-JP" sz="1800" dirty="0" err="1">
                <a:latin typeface="Arial" panose="020B0604020202020204" pitchFamily="34" charset="0"/>
                <a:ea typeface="游ゴシック" panose="020B0400000000000000" pitchFamily="50" charset="-128"/>
                <a:cs typeface="Arial" panose="020B0604020202020204" pitchFamily="34" charset="0"/>
              </a:rPr>
              <a:t>Technica</a:t>
            </a:r>
            <a:r>
              <a:rPr lang="en-US" altLang="ja-JP" sz="1800" dirty="0">
                <a:latin typeface="Arial" panose="020B0604020202020204" pitchFamily="34" charset="0"/>
                <a:ea typeface="游ゴシック" panose="020B0400000000000000" pitchFamily="50" charset="-128"/>
                <a:cs typeface="Arial" panose="020B0604020202020204" pitchFamily="34" charset="0"/>
              </a:rPr>
              <a:t> co., fluxgate magnetometer, 1 sec sampling </a:t>
            </a:r>
          </a:p>
          <a:p>
            <a:pPr marL="0" indent="0">
              <a:buNone/>
            </a:pPr>
            <a:r>
              <a:rPr lang="ja-JP" altLang="en-US" sz="1800" dirty="0">
                <a:latin typeface="Arial" panose="020B0604020202020204" pitchFamily="34" charset="0"/>
                <a:ea typeface="游ゴシック" panose="020B0400000000000000" pitchFamily="50" charset="-128"/>
                <a:cs typeface="Arial" panose="020B0604020202020204" pitchFamily="34" charset="0"/>
              </a:rPr>
              <a:t>・</a:t>
            </a:r>
            <a:r>
              <a:rPr lang="en-US" altLang="ja-JP" sz="1800" dirty="0">
                <a:latin typeface="Arial" panose="020B0604020202020204" pitchFamily="34" charset="0"/>
                <a:ea typeface="游ゴシック" panose="020B0400000000000000" pitchFamily="50" charset="-128"/>
                <a:cs typeface="Arial" panose="020B0604020202020204" pitchFamily="34" charset="0"/>
              </a:rPr>
              <a:t>Reference</a:t>
            </a:r>
            <a:r>
              <a:rPr lang="ja-JP" altLang="en-US" sz="1800" dirty="0">
                <a:latin typeface="Arial" panose="020B0604020202020204" pitchFamily="34" charset="0"/>
                <a:ea typeface="游ゴシック" panose="020B0400000000000000" pitchFamily="50" charset="-128"/>
                <a:cs typeface="Arial" panose="020B0604020202020204" pitchFamily="34" charset="0"/>
              </a:rPr>
              <a:t>：</a:t>
            </a:r>
            <a:r>
              <a:rPr lang="en-US" altLang="ja-JP" sz="1800" dirty="0" err="1">
                <a:latin typeface="Arial" panose="020B0604020202020204" pitchFamily="34" charset="0"/>
                <a:ea typeface="游ゴシック" panose="020B0400000000000000" pitchFamily="50" charset="-128"/>
                <a:cs typeface="Arial" panose="020B0604020202020204" pitchFamily="34" charset="0"/>
              </a:rPr>
              <a:t>Mamanbetsu</a:t>
            </a:r>
            <a:r>
              <a:rPr lang="en-US" altLang="ja-JP" sz="1800" dirty="0">
                <a:latin typeface="Arial" panose="020B0604020202020204" pitchFamily="34" charset="0"/>
                <a:ea typeface="游ゴシック" panose="020B0400000000000000" pitchFamily="50" charset="-128"/>
                <a:cs typeface="Arial" panose="020B0604020202020204" pitchFamily="34" charset="0"/>
              </a:rPr>
              <a:t> (MMB) observatory of JMA, Shimazu co., fluxgate magnetometer 1 sec sampling</a:t>
            </a:r>
            <a:endParaRPr kumimoji="1" lang="ja-JP" altLang="en-US" sz="1800" dirty="0"/>
          </a:p>
        </p:txBody>
      </p:sp>
      <p:sp>
        <p:nvSpPr>
          <p:cNvPr id="12" name="スライド番号プレースホルダー 11">
            <a:extLst>
              <a:ext uri="{FF2B5EF4-FFF2-40B4-BE49-F238E27FC236}">
                <a16:creationId xmlns:a16="http://schemas.microsoft.com/office/drawing/2014/main" id="{B2E7313C-8A9E-43CE-92B5-592F859B2ACE}"/>
              </a:ext>
            </a:extLst>
          </p:cNvPr>
          <p:cNvSpPr>
            <a:spLocks noGrp="1"/>
          </p:cNvSpPr>
          <p:nvPr>
            <p:ph type="sldNum" sz="quarter" idx="12"/>
          </p:nvPr>
        </p:nvSpPr>
        <p:spPr>
          <a:xfrm>
            <a:off x="9417649" y="6446834"/>
            <a:ext cx="2743200" cy="365125"/>
          </a:xfrm>
        </p:spPr>
        <p:txBody>
          <a:bodyPr/>
          <a:lstStyle/>
          <a:p>
            <a:fld id="{670B201E-14D1-48FD-89BD-B5BE32EEB210}" type="slidenum">
              <a:rPr kumimoji="1" lang="ja-JP" altLang="en-US" smtClean="0"/>
              <a:t>12</a:t>
            </a:fld>
            <a:endParaRPr kumimoji="1" lang="ja-JP" altLang="en-US" dirty="0"/>
          </a:p>
        </p:txBody>
      </p:sp>
      <p:graphicFrame>
        <p:nvGraphicFramePr>
          <p:cNvPr id="4" name="表 4">
            <a:extLst>
              <a:ext uri="{FF2B5EF4-FFF2-40B4-BE49-F238E27FC236}">
                <a16:creationId xmlns:a16="http://schemas.microsoft.com/office/drawing/2014/main" id="{BB5B1047-3636-4C68-893B-A1F9A90E5F06}"/>
              </a:ext>
            </a:extLst>
          </p:cNvPr>
          <p:cNvGraphicFramePr>
            <a:graphicFrameLocks noGrp="1"/>
          </p:cNvGraphicFramePr>
          <p:nvPr>
            <p:extLst>
              <p:ext uri="{D42A27DB-BD31-4B8C-83A1-F6EECF244321}">
                <p14:modId xmlns:p14="http://schemas.microsoft.com/office/powerpoint/2010/main" val="2656723828"/>
              </p:ext>
            </p:extLst>
          </p:nvPr>
        </p:nvGraphicFramePr>
        <p:xfrm>
          <a:off x="7761950" y="500783"/>
          <a:ext cx="4512665" cy="1107440"/>
        </p:xfrm>
        <a:graphic>
          <a:graphicData uri="http://schemas.openxmlformats.org/drawingml/2006/table">
            <a:tbl>
              <a:tblPr firstRow="1" bandRow="1">
                <a:tableStyleId>{5C22544A-7EE6-4342-B048-85BDC9FD1C3A}</a:tableStyleId>
              </a:tblPr>
              <a:tblGrid>
                <a:gridCol w="668439">
                  <a:extLst>
                    <a:ext uri="{9D8B030D-6E8A-4147-A177-3AD203B41FA5}">
                      <a16:colId xmlns:a16="http://schemas.microsoft.com/office/drawing/2014/main" val="3947285024"/>
                    </a:ext>
                  </a:extLst>
                </a:gridCol>
                <a:gridCol w="3844226">
                  <a:extLst>
                    <a:ext uri="{9D8B030D-6E8A-4147-A177-3AD203B41FA5}">
                      <a16:colId xmlns:a16="http://schemas.microsoft.com/office/drawing/2014/main" val="2748750822"/>
                    </a:ext>
                  </a:extLst>
                </a:gridCol>
              </a:tblGrid>
              <a:tr h="0">
                <a:tc>
                  <a:txBody>
                    <a:bodyPr/>
                    <a:lstStyle/>
                    <a:p>
                      <a:pPr algn="ctr"/>
                      <a:r>
                        <a:rPr kumimoji="1" lang="en-US" altLang="ja-JP" dirty="0">
                          <a:latin typeface="Arial" panose="020B0604020202020204" pitchFamily="34" charset="0"/>
                          <a:cs typeface="Arial" panose="020B0604020202020204" pitchFamily="34" charset="0"/>
                        </a:rPr>
                        <a:t>Site</a:t>
                      </a:r>
                      <a:endParaRPr kumimoji="1" lang="ja-JP" altLang="en-US" dirty="0">
                        <a:latin typeface="Arial" panose="020B0604020202020204" pitchFamily="34" charset="0"/>
                        <a:cs typeface="Arial" panose="020B0604020202020204" pitchFamily="34" charset="0"/>
                      </a:endParaRPr>
                    </a:p>
                  </a:txBody>
                  <a:tcPr/>
                </a:tc>
                <a:tc>
                  <a:txBody>
                    <a:bodyPr/>
                    <a:lstStyle/>
                    <a:p>
                      <a:pPr algn="ctr"/>
                      <a:r>
                        <a:rPr kumimoji="1" lang="en-US" altLang="ja-JP" dirty="0">
                          <a:latin typeface="Arial" panose="020B0604020202020204" pitchFamily="34" charset="0"/>
                          <a:cs typeface="Arial" panose="020B0604020202020204" pitchFamily="34" charset="0"/>
                        </a:rPr>
                        <a:t>Date</a:t>
                      </a:r>
                      <a:endParaRPr kumimoji="1" lang="ja-JP"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1917033"/>
                  </a:ext>
                </a:extLst>
              </a:tr>
              <a:tr h="370840">
                <a:tc>
                  <a:txBody>
                    <a:bodyPr/>
                    <a:lstStyle/>
                    <a:p>
                      <a:pPr algn="ctr"/>
                      <a:r>
                        <a:rPr kumimoji="1" lang="en-US" altLang="ja-JP" dirty="0">
                          <a:latin typeface="Arial" panose="020B0604020202020204" pitchFamily="34" charset="0"/>
                          <a:cs typeface="Arial" panose="020B0604020202020204" pitchFamily="34" charset="0"/>
                        </a:rPr>
                        <a:t>630</a:t>
                      </a:r>
                      <a:endParaRPr kumimoji="1" lang="ja-JP" altLang="en-US" dirty="0">
                        <a:latin typeface="Arial" panose="020B0604020202020204" pitchFamily="34" charset="0"/>
                        <a:cs typeface="Arial" panose="020B0604020202020204" pitchFamily="34" charset="0"/>
                      </a:endParaRPr>
                    </a:p>
                  </a:txBody>
                  <a:tcPr/>
                </a:tc>
                <a:tc>
                  <a:txBody>
                    <a:bodyPr/>
                    <a:lstStyle/>
                    <a:p>
                      <a:pPr algn="ctr"/>
                      <a:r>
                        <a:rPr kumimoji="1" lang="en-US" altLang="ja-JP" dirty="0">
                          <a:latin typeface="Arial" panose="020B0604020202020204" pitchFamily="34" charset="0"/>
                          <a:cs typeface="Arial" panose="020B0604020202020204" pitchFamily="34" charset="0"/>
                        </a:rPr>
                        <a:t>2015/12/21</a:t>
                      </a:r>
                      <a:r>
                        <a:rPr kumimoji="1" lang="ja-JP" altLang="en-US" baseline="0" dirty="0">
                          <a:latin typeface="Arial" panose="020B0604020202020204" pitchFamily="34" charset="0"/>
                          <a:cs typeface="Arial" panose="020B0604020202020204" pitchFamily="34" charset="0"/>
                        </a:rPr>
                        <a:t> </a:t>
                      </a:r>
                      <a:r>
                        <a:rPr kumimoji="1" lang="en-US" altLang="ja-JP" dirty="0">
                          <a:latin typeface="Arial" panose="020B0604020202020204" pitchFamily="34" charset="0"/>
                          <a:cs typeface="Arial" panose="020B0604020202020204" pitchFamily="34" charset="0"/>
                        </a:rPr>
                        <a:t>– 2016/1/26</a:t>
                      </a:r>
                    </a:p>
                  </a:txBody>
                  <a:tcPr/>
                </a:tc>
                <a:extLst>
                  <a:ext uri="{0D108BD9-81ED-4DB2-BD59-A6C34878D82A}">
                    <a16:rowId xmlns:a16="http://schemas.microsoft.com/office/drawing/2014/main" val="2765629250"/>
                  </a:ext>
                </a:extLst>
              </a:tr>
              <a:tr h="370840">
                <a:tc>
                  <a:txBody>
                    <a:bodyPr/>
                    <a:lstStyle/>
                    <a:p>
                      <a:pPr algn="ctr"/>
                      <a:r>
                        <a:rPr kumimoji="1" lang="en-US" altLang="ja-JP" dirty="0">
                          <a:latin typeface="Arial" panose="020B0604020202020204" pitchFamily="34" charset="0"/>
                          <a:cs typeface="Arial" panose="020B0604020202020204" pitchFamily="34" charset="0"/>
                        </a:rPr>
                        <a:t>720</a:t>
                      </a:r>
                      <a:endParaRPr kumimoji="1" lang="ja-JP" altLang="en-US" dirty="0">
                        <a:latin typeface="Arial" panose="020B0604020202020204" pitchFamily="34" charset="0"/>
                        <a:cs typeface="Arial" panose="020B0604020202020204" pitchFamily="34" charset="0"/>
                      </a:endParaRPr>
                    </a:p>
                  </a:txBody>
                  <a:tcPr/>
                </a:tc>
                <a:tc>
                  <a:txBody>
                    <a:bodyPr/>
                    <a:lstStyle/>
                    <a:p>
                      <a:pPr algn="ctr"/>
                      <a:r>
                        <a:rPr kumimoji="1" lang="en-US" altLang="ja-JP" dirty="0">
                          <a:latin typeface="Arial" panose="020B0604020202020204" pitchFamily="34" charset="0"/>
                          <a:cs typeface="Arial" panose="020B0604020202020204" pitchFamily="34" charset="0"/>
                        </a:rPr>
                        <a:t>2015/12/23 - 2016/1/19</a:t>
                      </a:r>
                      <a:endParaRPr kumimoji="1" lang="ja-JP"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4707801"/>
                  </a:ext>
                </a:extLst>
              </a:tr>
            </a:tbl>
          </a:graphicData>
        </a:graphic>
      </p:graphicFrame>
      <p:pic>
        <p:nvPicPr>
          <p:cNvPr id="6" name="図 5">
            <a:extLst>
              <a:ext uri="{FF2B5EF4-FFF2-40B4-BE49-F238E27FC236}">
                <a16:creationId xmlns:a16="http://schemas.microsoft.com/office/drawing/2014/main" id="{0024EA23-E1DE-4555-B5FA-823FA175BDA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1352" r="9533" b="5725"/>
          <a:stretch/>
        </p:blipFill>
        <p:spPr>
          <a:xfrm>
            <a:off x="44755" y="2584545"/>
            <a:ext cx="4371688" cy="4227414"/>
          </a:xfrm>
          <a:prstGeom prst="rect">
            <a:avLst/>
          </a:prstGeom>
        </p:spPr>
      </p:pic>
      <p:pic>
        <p:nvPicPr>
          <p:cNvPr id="15" name="図 14">
            <a:extLst>
              <a:ext uri="{FF2B5EF4-FFF2-40B4-BE49-F238E27FC236}">
                <a16:creationId xmlns:a16="http://schemas.microsoft.com/office/drawing/2014/main" id="{1081A4D8-5906-44A6-BA5F-86E3F0E15CE3}"/>
              </a:ext>
            </a:extLst>
          </p:cNvPr>
          <p:cNvPicPr>
            <a:picLocks noChangeAspect="1"/>
          </p:cNvPicPr>
          <p:nvPr/>
        </p:nvPicPr>
        <p:blipFill>
          <a:blip r:embed="rId3">
            <a:extLst>
              <a:ext uri="{28A0092B-C50C-407E-A947-70E740481C1C}">
                <a14:useLocalDpi xmlns:a14="http://schemas.microsoft.com/office/drawing/2010/main" val="0"/>
              </a:ext>
            </a:extLst>
          </a:blip>
          <a:srcRect t="91" b="91"/>
          <a:stretch/>
        </p:blipFill>
        <p:spPr>
          <a:xfrm>
            <a:off x="4416443" y="2590804"/>
            <a:ext cx="4753023" cy="4018999"/>
          </a:xfrm>
          <a:prstGeom prst="rect">
            <a:avLst/>
          </a:prstGeom>
        </p:spPr>
      </p:pic>
      <p:cxnSp>
        <p:nvCxnSpPr>
          <p:cNvPr id="10" name="直線コネクタ 9">
            <a:extLst>
              <a:ext uri="{FF2B5EF4-FFF2-40B4-BE49-F238E27FC236}">
                <a16:creationId xmlns:a16="http://schemas.microsoft.com/office/drawing/2014/main" id="{0D96CB3D-31C9-4A48-8966-3BC5E900CB9C}"/>
              </a:ext>
            </a:extLst>
          </p:cNvPr>
          <p:cNvCxnSpPr>
            <a:cxnSpLocks/>
          </p:cNvCxnSpPr>
          <p:nvPr/>
        </p:nvCxnSpPr>
        <p:spPr>
          <a:xfrm flipH="1">
            <a:off x="2022438" y="2845445"/>
            <a:ext cx="2953502" cy="2572905"/>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6E462153-AB17-4F33-8C96-9B7DD65E8280}"/>
              </a:ext>
            </a:extLst>
          </p:cNvPr>
          <p:cNvCxnSpPr>
            <a:cxnSpLocks/>
          </p:cNvCxnSpPr>
          <p:nvPr/>
        </p:nvCxnSpPr>
        <p:spPr>
          <a:xfrm flipH="1" flipV="1">
            <a:off x="2016056" y="5743621"/>
            <a:ext cx="2959884" cy="807438"/>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9BF1E719-751A-44EA-BE02-220A18CF1D77}"/>
              </a:ext>
            </a:extLst>
          </p:cNvPr>
          <p:cNvSpPr txBox="1"/>
          <p:nvPr/>
        </p:nvSpPr>
        <p:spPr>
          <a:xfrm>
            <a:off x="1231884" y="4995327"/>
            <a:ext cx="1183310" cy="369332"/>
          </a:xfrm>
          <a:prstGeom prst="rect">
            <a:avLst/>
          </a:prstGeom>
          <a:solidFill>
            <a:srgbClr val="FF0000"/>
          </a:solidFill>
        </p:spPr>
        <p:txBody>
          <a:bodyPr wrap="square" rtlCol="0">
            <a:spAutoFit/>
          </a:bodyPr>
          <a:lstStyle/>
          <a:p>
            <a:pPr algn="ctr"/>
            <a:r>
              <a:rPr lang="en-US" altLang="ja-JP" b="1" dirty="0">
                <a:solidFill>
                  <a:schemeClr val="bg1"/>
                </a:solidFill>
              </a:rPr>
              <a:t>Boso</a:t>
            </a:r>
            <a:endParaRPr kumimoji="1" lang="ja-JP" altLang="en-US" b="1" dirty="0">
              <a:solidFill>
                <a:schemeClr val="bg1"/>
              </a:solidFill>
            </a:endParaRPr>
          </a:p>
        </p:txBody>
      </p:sp>
      <p:sp>
        <p:nvSpPr>
          <p:cNvPr id="23" name="テキスト ボックス 22">
            <a:extLst>
              <a:ext uri="{FF2B5EF4-FFF2-40B4-BE49-F238E27FC236}">
                <a16:creationId xmlns:a16="http://schemas.microsoft.com/office/drawing/2014/main" id="{E2617FF2-20B9-4488-A013-C540F85430CC}"/>
              </a:ext>
            </a:extLst>
          </p:cNvPr>
          <p:cNvSpPr txBox="1"/>
          <p:nvPr/>
        </p:nvSpPr>
        <p:spPr>
          <a:xfrm>
            <a:off x="1412237" y="3015519"/>
            <a:ext cx="1050865" cy="369332"/>
          </a:xfrm>
          <a:prstGeom prst="rect">
            <a:avLst/>
          </a:prstGeom>
          <a:solidFill>
            <a:schemeClr val="accent1"/>
          </a:solidFill>
        </p:spPr>
        <p:txBody>
          <a:bodyPr wrap="square" rtlCol="0">
            <a:spAutoFit/>
          </a:bodyPr>
          <a:lstStyle/>
          <a:p>
            <a:pPr algn="ctr"/>
            <a:r>
              <a:rPr lang="en-US" altLang="ja-JP" b="1" dirty="0">
                <a:solidFill>
                  <a:schemeClr val="bg1"/>
                </a:solidFill>
              </a:rPr>
              <a:t>MMB</a:t>
            </a:r>
            <a:endParaRPr kumimoji="1" lang="ja-JP" altLang="en-US" b="1" dirty="0">
              <a:solidFill>
                <a:schemeClr val="bg1"/>
              </a:solidFill>
            </a:endParaRPr>
          </a:p>
        </p:txBody>
      </p:sp>
      <p:grpSp>
        <p:nvGrpSpPr>
          <p:cNvPr id="17" name="グループ化 16">
            <a:extLst>
              <a:ext uri="{FF2B5EF4-FFF2-40B4-BE49-F238E27FC236}">
                <a16:creationId xmlns:a16="http://schemas.microsoft.com/office/drawing/2014/main" id="{ADF7EEB0-D4A5-4D66-B383-0E968A7DB6D6}"/>
              </a:ext>
            </a:extLst>
          </p:cNvPr>
          <p:cNvGrpSpPr/>
          <p:nvPr/>
        </p:nvGrpSpPr>
        <p:grpSpPr>
          <a:xfrm>
            <a:off x="8970382" y="4969635"/>
            <a:ext cx="3231143" cy="1200329"/>
            <a:chOff x="6151850" y="4918866"/>
            <a:chExt cx="6732132" cy="1200329"/>
          </a:xfrm>
        </p:grpSpPr>
        <p:sp>
          <p:nvSpPr>
            <p:cNvPr id="21" name="テキスト ボックス 20">
              <a:extLst>
                <a:ext uri="{FF2B5EF4-FFF2-40B4-BE49-F238E27FC236}">
                  <a16:creationId xmlns:a16="http://schemas.microsoft.com/office/drawing/2014/main" id="{05063717-7410-4AB4-B1CD-45081D343876}"/>
                </a:ext>
              </a:extLst>
            </p:cNvPr>
            <p:cNvSpPr txBox="1"/>
            <p:nvPr/>
          </p:nvSpPr>
          <p:spPr>
            <a:xfrm>
              <a:off x="6151850" y="4918866"/>
              <a:ext cx="6732132" cy="1200329"/>
            </a:xfrm>
            <a:prstGeom prst="rect">
              <a:avLst/>
            </a:prstGeom>
            <a:noFill/>
          </p:spPr>
          <p:txBody>
            <a:bodyPr wrap="square" rtlCol="0">
              <a:spAutoFit/>
            </a:bodyPr>
            <a:lstStyle/>
            <a:p>
              <a:r>
                <a:rPr kumimoji="1" lang="ja-JP" altLang="en-US" dirty="0">
                  <a:latin typeface="Arial" panose="020B0604020202020204" pitchFamily="34" charset="0"/>
                  <a:cs typeface="Arial" panose="020B0604020202020204" pitchFamily="34" charset="0"/>
                </a:rPr>
                <a:t>●：</a:t>
              </a:r>
              <a:r>
                <a:rPr kumimoji="1" lang="en-US" altLang="ja-JP" sz="1800" dirty="0">
                  <a:cs typeface="Arial" panose="020B0604020202020204" pitchFamily="34" charset="0"/>
                </a:rPr>
                <a:t>MTU</a:t>
              </a:r>
              <a:r>
                <a:rPr lang="ja-JP" altLang="en-US" sz="1800" dirty="0">
                  <a:cs typeface="Arial" panose="020B0604020202020204" pitchFamily="34" charset="0"/>
                </a:rPr>
                <a:t> </a:t>
              </a:r>
              <a:r>
                <a:rPr kumimoji="1" lang="en-US" altLang="ja-JP" sz="1800" dirty="0">
                  <a:cs typeface="Arial" panose="020B0604020202020204" pitchFamily="34" charset="0"/>
                </a:rPr>
                <a:t>site,                      </a:t>
              </a:r>
            </a:p>
            <a:p>
              <a:r>
                <a:rPr lang="en-US" altLang="ja-JP" dirty="0">
                  <a:cs typeface="Arial" panose="020B0604020202020204" pitchFamily="34" charset="0"/>
                </a:rPr>
                <a:t>    </a:t>
              </a:r>
              <a:r>
                <a:rPr lang="en-US" altLang="ja-JP" sz="1800" dirty="0">
                  <a:cs typeface="Arial" panose="020B0604020202020204" pitchFamily="34" charset="0"/>
                </a:rPr>
                <a:t>15, 150, 2400 Hz sampling </a:t>
              </a:r>
              <a:endParaRPr kumimoji="1" lang="en-US" altLang="ja-JP" sz="1800" dirty="0">
                <a:cs typeface="Arial" panose="020B0604020202020204" pitchFamily="34" charset="0"/>
              </a:endParaRPr>
            </a:p>
            <a:p>
              <a:r>
                <a:rPr lang="ja-JP" altLang="en-US" sz="1800" dirty="0">
                  <a:cs typeface="Arial" panose="020B0604020202020204" pitchFamily="34" charset="0"/>
                </a:rPr>
                <a:t>□：</a:t>
              </a:r>
              <a:r>
                <a:rPr lang="en-US" altLang="ja-JP" sz="1800" dirty="0">
                  <a:cs typeface="Arial" panose="020B0604020202020204" pitchFamily="34" charset="0"/>
                </a:rPr>
                <a:t>U43 site,</a:t>
              </a:r>
              <a:r>
                <a:rPr lang="ja-JP" altLang="en-US" sz="1800" dirty="0">
                  <a:cs typeface="Arial" panose="020B0604020202020204" pitchFamily="34" charset="0"/>
                </a:rPr>
                <a:t> </a:t>
              </a:r>
              <a:r>
                <a:rPr lang="en-US" altLang="ja-JP" sz="1800" dirty="0">
                  <a:cs typeface="Arial" panose="020B0604020202020204" pitchFamily="34" charset="0"/>
                </a:rPr>
                <a:t>1</a:t>
              </a:r>
              <a:r>
                <a:rPr lang="ja-JP" altLang="en-US" sz="1800" dirty="0">
                  <a:cs typeface="Arial" panose="020B0604020202020204" pitchFamily="34" charset="0"/>
                </a:rPr>
                <a:t> </a:t>
              </a:r>
              <a:r>
                <a:rPr lang="en-US" altLang="ja-JP" sz="1800" dirty="0">
                  <a:cs typeface="Arial" panose="020B0604020202020204" pitchFamily="34" charset="0"/>
                </a:rPr>
                <a:t>Hz</a:t>
              </a:r>
              <a:r>
                <a:rPr lang="ja-JP" altLang="en-US" sz="1800" dirty="0">
                  <a:cs typeface="Arial" panose="020B0604020202020204" pitchFamily="34" charset="0"/>
                </a:rPr>
                <a:t> </a:t>
              </a:r>
              <a:r>
                <a:rPr lang="en-US" altLang="ja-JP" sz="1800" dirty="0">
                  <a:cs typeface="Arial" panose="020B0604020202020204" pitchFamily="34" charset="0"/>
                </a:rPr>
                <a:t>sampling</a:t>
              </a:r>
              <a:r>
                <a:rPr lang="ja-JP" altLang="en-US" sz="1800" dirty="0">
                  <a:cs typeface="Arial" panose="020B0604020202020204" pitchFamily="34" charset="0"/>
                </a:rPr>
                <a:t>　</a:t>
              </a:r>
              <a:endParaRPr lang="en-US" altLang="ja-JP" sz="1800" dirty="0">
                <a:cs typeface="Arial" panose="020B0604020202020204" pitchFamily="34" charset="0"/>
              </a:endParaRPr>
            </a:p>
            <a:p>
              <a:r>
                <a:rPr lang="ja-JP" altLang="en-US" sz="1800" dirty="0">
                  <a:cs typeface="Arial" panose="020B0604020202020204" pitchFamily="34" charset="0"/>
                </a:rPr>
                <a:t>　：</a:t>
              </a:r>
              <a:r>
                <a:rPr lang="en-US" altLang="ja-JP" sz="1800" b="1" dirty="0">
                  <a:cs typeface="Arial" panose="020B0604020202020204" pitchFamily="34" charset="0"/>
                </a:rPr>
                <a:t>DC-electrified railways</a:t>
              </a:r>
              <a:endParaRPr lang="en-US" altLang="ja-JP" sz="1800" dirty="0">
                <a:cs typeface="Arial" panose="020B0604020202020204" pitchFamily="34" charset="0"/>
              </a:endParaRPr>
            </a:p>
          </p:txBody>
        </p:sp>
        <p:cxnSp>
          <p:nvCxnSpPr>
            <p:cNvPr id="24" name="直線コネクタ 23">
              <a:extLst>
                <a:ext uri="{FF2B5EF4-FFF2-40B4-BE49-F238E27FC236}">
                  <a16:creationId xmlns:a16="http://schemas.microsoft.com/office/drawing/2014/main" id="{1D8734B9-F934-413A-A9DC-9E57E37E3D91}"/>
                </a:ext>
              </a:extLst>
            </p:cNvPr>
            <p:cNvCxnSpPr/>
            <p:nvPr/>
          </p:nvCxnSpPr>
          <p:spPr>
            <a:xfrm>
              <a:off x="6469971" y="5927474"/>
              <a:ext cx="40529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 name="正方形/長方形 6">
            <a:extLst>
              <a:ext uri="{FF2B5EF4-FFF2-40B4-BE49-F238E27FC236}">
                <a16:creationId xmlns:a16="http://schemas.microsoft.com/office/drawing/2014/main" id="{47846662-9B4F-4566-B440-DC1587366EA1}"/>
              </a:ext>
            </a:extLst>
          </p:cNvPr>
          <p:cNvSpPr/>
          <p:nvPr/>
        </p:nvSpPr>
        <p:spPr>
          <a:xfrm>
            <a:off x="1038687" y="4128117"/>
            <a:ext cx="603682" cy="292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2831C37-A2CE-4212-A8B3-FA04B3FA33BE}"/>
              </a:ext>
            </a:extLst>
          </p:cNvPr>
          <p:cNvSpPr txBox="1"/>
          <p:nvPr/>
        </p:nvSpPr>
        <p:spPr>
          <a:xfrm>
            <a:off x="9214353" y="2509726"/>
            <a:ext cx="2743200" cy="1477328"/>
          </a:xfrm>
          <a:prstGeom prst="rect">
            <a:avLst/>
          </a:prstGeom>
          <a:solidFill>
            <a:schemeClr val="bg1"/>
          </a:solidFill>
          <a:ln>
            <a:noFill/>
          </a:ln>
        </p:spPr>
        <p:txBody>
          <a:bodyPr wrap="square" rtlCol="0">
            <a:spAutoFit/>
          </a:bodyPr>
          <a:lstStyle/>
          <a:p>
            <a:r>
              <a:rPr lang="en-US" altLang="ja-JP" b="1" dirty="0">
                <a:solidFill>
                  <a:srgbClr val="FF0000"/>
                </a:solidFill>
                <a:latin typeface="Arial" panose="020B0604020202020204" pitchFamily="34" charset="0"/>
                <a:cs typeface="Arial" panose="020B0604020202020204" pitchFamily="34" charset="0"/>
              </a:rPr>
              <a:t>63</a:t>
            </a:r>
            <a:r>
              <a:rPr kumimoji="1" lang="en-US" altLang="ja-JP" b="1" dirty="0">
                <a:solidFill>
                  <a:srgbClr val="FF0000"/>
                </a:solidFill>
                <a:latin typeface="Arial" panose="020B0604020202020204" pitchFamily="34" charset="0"/>
                <a:cs typeface="Arial" panose="020B0604020202020204" pitchFamily="34" charset="0"/>
              </a:rPr>
              <a:t>0</a:t>
            </a:r>
          </a:p>
          <a:p>
            <a:r>
              <a:rPr lang="en-US" altLang="ja-JP" b="1" dirty="0">
                <a:solidFill>
                  <a:srgbClr val="FF0000"/>
                </a:solidFill>
                <a:latin typeface="Arial" panose="020B0604020202020204" pitchFamily="34" charset="0"/>
                <a:cs typeface="Arial" panose="020B0604020202020204" pitchFamily="34" charset="0"/>
              </a:rPr>
              <a:t>Spike noise in nighttime</a:t>
            </a:r>
          </a:p>
          <a:p>
            <a:r>
              <a:rPr kumimoji="1" lang="en-US" altLang="ja-JP" b="1" dirty="0">
                <a:solidFill>
                  <a:srgbClr val="FF0000"/>
                </a:solidFill>
                <a:latin typeface="Arial" panose="020B0604020202020204" pitchFamily="34" charset="0"/>
                <a:cs typeface="Arial" panose="020B0604020202020204" pitchFamily="34" charset="0"/>
              </a:rPr>
              <a:t>Correlate</a:t>
            </a:r>
            <a:r>
              <a:rPr lang="en-US" altLang="ja-JP" b="1" dirty="0">
                <a:solidFill>
                  <a:srgbClr val="FF0000"/>
                </a:solidFill>
                <a:latin typeface="Arial" panose="020B0604020202020204" pitchFamily="34" charset="0"/>
                <a:cs typeface="Arial" panose="020B0604020202020204" pitchFamily="34" charset="0"/>
              </a:rPr>
              <a:t>d rectangular noise in daytime</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26" name="正方形/長方形 25">
            <a:extLst>
              <a:ext uri="{FF2B5EF4-FFF2-40B4-BE49-F238E27FC236}">
                <a16:creationId xmlns:a16="http://schemas.microsoft.com/office/drawing/2014/main" id="{194009D5-1313-4D95-93AE-3C6C5FE80FCC}"/>
              </a:ext>
            </a:extLst>
          </p:cNvPr>
          <p:cNvSpPr/>
          <p:nvPr/>
        </p:nvSpPr>
        <p:spPr>
          <a:xfrm>
            <a:off x="6036550" y="4600303"/>
            <a:ext cx="357576"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8" name="正方形/長方形 17">
            <a:extLst>
              <a:ext uri="{FF2B5EF4-FFF2-40B4-BE49-F238E27FC236}">
                <a16:creationId xmlns:a16="http://schemas.microsoft.com/office/drawing/2014/main" id="{AD2F6285-07C0-CBEF-B1BA-58D255524027}"/>
              </a:ext>
            </a:extLst>
          </p:cNvPr>
          <p:cNvSpPr/>
          <p:nvPr/>
        </p:nvSpPr>
        <p:spPr>
          <a:xfrm>
            <a:off x="5857762" y="4886047"/>
            <a:ext cx="357576"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0" name="テキスト ボックス 19">
            <a:extLst>
              <a:ext uri="{FF2B5EF4-FFF2-40B4-BE49-F238E27FC236}">
                <a16:creationId xmlns:a16="http://schemas.microsoft.com/office/drawing/2014/main" id="{80CF3DDE-385A-501C-AEB1-25D99205787C}"/>
              </a:ext>
            </a:extLst>
          </p:cNvPr>
          <p:cNvSpPr txBox="1"/>
          <p:nvPr/>
        </p:nvSpPr>
        <p:spPr>
          <a:xfrm>
            <a:off x="9264964" y="4105300"/>
            <a:ext cx="2692589" cy="646331"/>
          </a:xfrm>
          <a:prstGeom prst="rect">
            <a:avLst/>
          </a:prstGeom>
          <a:solidFill>
            <a:schemeClr val="bg1"/>
          </a:solidFill>
          <a:ln>
            <a:noFill/>
          </a:ln>
        </p:spPr>
        <p:txBody>
          <a:bodyPr wrap="square" rtlCol="0">
            <a:spAutoFit/>
          </a:bodyPr>
          <a:lstStyle/>
          <a:p>
            <a:r>
              <a:rPr kumimoji="1" lang="en-US" altLang="ja-JP" b="1" dirty="0">
                <a:solidFill>
                  <a:srgbClr val="FF0000"/>
                </a:solidFill>
                <a:latin typeface="Arial" panose="020B0604020202020204" pitchFamily="34" charset="0"/>
                <a:cs typeface="Arial" panose="020B0604020202020204" pitchFamily="34" charset="0"/>
              </a:rPr>
              <a:t>720</a:t>
            </a:r>
          </a:p>
          <a:p>
            <a:r>
              <a:rPr lang="en-US" altLang="ja-JP" b="1" dirty="0">
                <a:solidFill>
                  <a:srgbClr val="FF0000"/>
                </a:solidFill>
                <a:latin typeface="Arial" panose="020B0604020202020204" pitchFamily="34" charset="0"/>
                <a:cs typeface="Arial" panose="020B0604020202020204" pitchFamily="34" charset="0"/>
              </a:rPr>
              <a:t>Quiet in the nighttime</a:t>
            </a:r>
            <a:endParaRPr kumimoji="1" lang="ja-JP"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415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7569BE-98F8-76BC-192D-474CDDF93A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2452" y="642788"/>
            <a:ext cx="10027297" cy="5096370"/>
          </a:xfrm>
          <a:prstGeom prst="rect">
            <a:avLst/>
          </a:prstGeom>
        </p:spPr>
      </p:pic>
      <p:sp>
        <p:nvSpPr>
          <p:cNvPr id="5" name="タイトル 4">
            <a:extLst>
              <a:ext uri="{FF2B5EF4-FFF2-40B4-BE49-F238E27FC236}">
                <a16:creationId xmlns:a16="http://schemas.microsoft.com/office/drawing/2014/main" id="{65B463AE-72AF-4C0F-A366-EB13ECBA32CB}"/>
              </a:ext>
            </a:extLst>
          </p:cNvPr>
          <p:cNvSpPr>
            <a:spLocks noGrp="1"/>
          </p:cNvSpPr>
          <p:nvPr>
            <p:ph type="title"/>
          </p:nvPr>
        </p:nvSpPr>
        <p:spPr>
          <a:xfrm>
            <a:off x="0" y="0"/>
            <a:ext cx="12192000" cy="821093"/>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ja-JP" b="1" dirty="0"/>
              <a:t>4</a:t>
            </a:r>
            <a:r>
              <a:rPr lang="en-US" altLang="ja-JP" b="1" dirty="0">
                <a:latin typeface="Arial" panose="020B0604020202020204" pitchFamily="34" charset="0"/>
                <a:cs typeface="Arial" panose="020B0604020202020204" pitchFamily="34" charset="0"/>
              </a:rPr>
              <a:t>. </a:t>
            </a:r>
            <a:r>
              <a:rPr lang="en-US" altLang="ja-JP" sz="2400" b="1" dirty="0"/>
              <a:t>An example of estimated MT signal  (24/Dec/2015) </a:t>
            </a:r>
            <a:r>
              <a:rPr lang="en-US" altLang="ja-JP" sz="2400" b="1" i="1" dirty="0"/>
              <a:t>WL</a:t>
            </a:r>
            <a:r>
              <a:rPr lang="en-US" altLang="ja-JP" sz="2400" b="1" dirty="0"/>
              <a:t>=800</a:t>
            </a:r>
            <a:r>
              <a:rPr lang="ja-JP" altLang="en-US" sz="2400" b="1" dirty="0"/>
              <a:t>　</a:t>
            </a:r>
            <a:r>
              <a:rPr lang="en-US" altLang="ja-JP" sz="2400" b="1" dirty="0"/>
              <a:t>site 720 </a:t>
            </a:r>
            <a:br>
              <a:rPr lang="en-US" altLang="ja-JP" sz="2400" b="1" dirty="0"/>
            </a:br>
            <a:r>
              <a:rPr lang="en-US" altLang="ja-JP" sz="2400" b="1" dirty="0">
                <a:latin typeface="Arial" panose="020B0604020202020204" pitchFamily="34" charset="0"/>
                <a:ea typeface="メイリオ" panose="020B0604030504040204" pitchFamily="50" charset="-128"/>
                <a:cs typeface="Arial" panose="020B0604020202020204" pitchFamily="34" charset="0"/>
              </a:rPr>
              <a:t>LT 03:00~03:10 </a:t>
            </a:r>
            <a:endParaRPr lang="ja-JP" altLang="ja-JP" dirty="0">
              <a:effectLst/>
            </a:endParaRPr>
          </a:p>
        </p:txBody>
      </p:sp>
      <p:grpSp>
        <p:nvGrpSpPr>
          <p:cNvPr id="11" name="グループ化 10">
            <a:extLst>
              <a:ext uri="{FF2B5EF4-FFF2-40B4-BE49-F238E27FC236}">
                <a16:creationId xmlns:a16="http://schemas.microsoft.com/office/drawing/2014/main" id="{3075502F-FE67-CB89-44AC-F01E416989E9}"/>
              </a:ext>
            </a:extLst>
          </p:cNvPr>
          <p:cNvGrpSpPr/>
          <p:nvPr/>
        </p:nvGrpSpPr>
        <p:grpSpPr>
          <a:xfrm>
            <a:off x="3076575" y="854847"/>
            <a:ext cx="8222973" cy="417067"/>
            <a:chOff x="38394317" y="22950974"/>
            <a:chExt cx="6437478" cy="417067"/>
          </a:xfrm>
        </p:grpSpPr>
        <p:cxnSp>
          <p:nvCxnSpPr>
            <p:cNvPr id="12" name="直線コネクタ 11">
              <a:extLst>
                <a:ext uri="{FF2B5EF4-FFF2-40B4-BE49-F238E27FC236}">
                  <a16:creationId xmlns:a16="http://schemas.microsoft.com/office/drawing/2014/main" id="{3319202A-537E-D62C-696B-878092160078}"/>
                </a:ext>
              </a:extLst>
            </p:cNvPr>
            <p:cNvCxnSpPr>
              <a:cxnSpLocks/>
            </p:cNvCxnSpPr>
            <p:nvPr/>
          </p:nvCxnSpPr>
          <p:spPr>
            <a:xfrm>
              <a:off x="38394317" y="23149941"/>
              <a:ext cx="530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61FF269-A9E6-A199-6D38-656DD24E9190}"/>
                </a:ext>
              </a:extLst>
            </p:cNvPr>
            <p:cNvCxnSpPr>
              <a:cxnSpLocks/>
            </p:cNvCxnSpPr>
            <p:nvPr/>
          </p:nvCxnSpPr>
          <p:spPr>
            <a:xfrm>
              <a:off x="41396106" y="23149941"/>
              <a:ext cx="53008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0B90656-64BC-AF6B-A4BD-6450D76A6C0B}"/>
                </a:ext>
              </a:extLst>
            </p:cNvPr>
            <p:cNvCxnSpPr>
              <a:cxnSpLocks/>
            </p:cNvCxnSpPr>
            <p:nvPr/>
          </p:nvCxnSpPr>
          <p:spPr>
            <a:xfrm>
              <a:off x="43346328" y="23164896"/>
              <a:ext cx="530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0E02BA1-EBAD-7564-1FC4-7ED4311C3033}"/>
                </a:ext>
              </a:extLst>
            </p:cNvPr>
            <p:cNvSpPr txBox="1"/>
            <p:nvPr/>
          </p:nvSpPr>
          <p:spPr>
            <a:xfrm>
              <a:off x="38995873" y="22950974"/>
              <a:ext cx="2394998" cy="369332"/>
            </a:xfrm>
            <a:prstGeom prst="rect">
              <a:avLst/>
            </a:prstGeom>
            <a:noFill/>
          </p:spPr>
          <p:txBody>
            <a:bodyPr wrap="square" rtlCol="0">
              <a:spAutoFit/>
            </a:bodyPr>
            <a:lstStyle/>
            <a:p>
              <a:r>
                <a:rPr lang="en-US" altLang="ja-JP" b="1" dirty="0"/>
                <a:t>Detrended time series</a:t>
              </a:r>
              <a:endParaRPr kumimoji="1" lang="ja-JP" altLang="en-US" b="1" dirty="0"/>
            </a:p>
          </p:txBody>
        </p:sp>
        <p:sp>
          <p:nvSpPr>
            <p:cNvPr id="16" name="テキスト ボックス 15">
              <a:extLst>
                <a:ext uri="{FF2B5EF4-FFF2-40B4-BE49-F238E27FC236}">
                  <a16:creationId xmlns:a16="http://schemas.microsoft.com/office/drawing/2014/main" id="{E12675FD-F4AC-073B-DFC9-9B8339DA0747}"/>
                </a:ext>
              </a:extLst>
            </p:cNvPr>
            <p:cNvSpPr txBox="1"/>
            <p:nvPr/>
          </p:nvSpPr>
          <p:spPr>
            <a:xfrm>
              <a:off x="42081791" y="22976052"/>
              <a:ext cx="1283386" cy="377687"/>
            </a:xfrm>
            <a:prstGeom prst="rect">
              <a:avLst/>
            </a:prstGeom>
            <a:noFill/>
          </p:spPr>
          <p:txBody>
            <a:bodyPr wrap="square" rtlCol="0">
              <a:spAutoFit/>
            </a:bodyPr>
            <a:lstStyle/>
            <a:p>
              <a:r>
                <a:rPr lang="en-US" altLang="ja-JP" b="1" dirty="0"/>
                <a:t>MT signal </a:t>
              </a:r>
              <a:endParaRPr kumimoji="1" lang="ja-JP" altLang="en-US" b="1" dirty="0"/>
            </a:p>
          </p:txBody>
        </p:sp>
        <p:sp>
          <p:nvSpPr>
            <p:cNvPr id="17" name="テキスト ボックス 16">
              <a:extLst>
                <a:ext uri="{FF2B5EF4-FFF2-40B4-BE49-F238E27FC236}">
                  <a16:creationId xmlns:a16="http://schemas.microsoft.com/office/drawing/2014/main" id="{A44D6443-0E46-AFA4-C090-691651A0F6A1}"/>
                </a:ext>
              </a:extLst>
            </p:cNvPr>
            <p:cNvSpPr txBox="1"/>
            <p:nvPr/>
          </p:nvSpPr>
          <p:spPr>
            <a:xfrm>
              <a:off x="44037096" y="22990354"/>
              <a:ext cx="794699" cy="377687"/>
            </a:xfrm>
            <a:prstGeom prst="rect">
              <a:avLst/>
            </a:prstGeom>
            <a:noFill/>
          </p:spPr>
          <p:txBody>
            <a:bodyPr wrap="square" rtlCol="0">
              <a:spAutoFit/>
            </a:bodyPr>
            <a:lstStyle/>
            <a:p>
              <a:r>
                <a:rPr lang="en-US" altLang="ja-JP" b="1" dirty="0"/>
                <a:t>Noise</a:t>
              </a:r>
              <a:endParaRPr kumimoji="1" lang="ja-JP" altLang="en-US" b="1" dirty="0"/>
            </a:p>
          </p:txBody>
        </p:sp>
      </p:grpSp>
      <p:sp>
        <p:nvSpPr>
          <p:cNvPr id="18" name="テキスト ボックス 17">
            <a:extLst>
              <a:ext uri="{FF2B5EF4-FFF2-40B4-BE49-F238E27FC236}">
                <a16:creationId xmlns:a16="http://schemas.microsoft.com/office/drawing/2014/main" id="{4343A840-2974-3C51-1FF7-156BD84FDC93}"/>
              </a:ext>
            </a:extLst>
          </p:cNvPr>
          <p:cNvSpPr txBox="1"/>
          <p:nvPr/>
        </p:nvSpPr>
        <p:spPr>
          <a:xfrm>
            <a:off x="-11202" y="5682495"/>
            <a:ext cx="12214404" cy="1169551"/>
          </a:xfrm>
          <a:prstGeom prst="rect">
            <a:avLst/>
          </a:prstGeom>
          <a:noFill/>
        </p:spPr>
        <p:txBody>
          <a:bodyPr wrap="square" rtlCol="0">
            <a:spAutoFit/>
          </a:bodyPr>
          <a:lstStyle/>
          <a:p>
            <a:r>
              <a:rPr kumimoji="1" lang="en-US" altLang="ja-JP" sz="1400" dirty="0"/>
              <a:t>Figure 2. An example of applying this method at WL=800 to low-noise observed data (Site 720, 12/24/2015, 03:00-03:10 (LT)). (a),(b),(c) are reference magnetic field Hyr (nT), the Boso magnetic field Hy (nT), and the Boso electric field Ex (mV/km). The black, blue, and red lines are detrended time series, MT signal estimated by the improved method, and noise signal. The blue lines for each component indicate similar variations in each component. As a result, the correlations between Hy and Hyr and Ex and Hyr are improved. For data with low noise, the common signal (i.e., MT signal) can be estimated by this method.</a:t>
            </a:r>
            <a:endParaRPr kumimoji="1" lang="ja-JP" altLang="en-US" sz="1400" dirty="0"/>
          </a:p>
        </p:txBody>
      </p:sp>
      <p:grpSp>
        <p:nvGrpSpPr>
          <p:cNvPr id="4" name="グループ化 3">
            <a:extLst>
              <a:ext uri="{FF2B5EF4-FFF2-40B4-BE49-F238E27FC236}">
                <a16:creationId xmlns:a16="http://schemas.microsoft.com/office/drawing/2014/main" id="{51512D1D-64C8-1F7C-C745-6953A25734E0}"/>
              </a:ext>
            </a:extLst>
          </p:cNvPr>
          <p:cNvGrpSpPr/>
          <p:nvPr/>
        </p:nvGrpSpPr>
        <p:grpSpPr>
          <a:xfrm>
            <a:off x="557986" y="1039513"/>
            <a:ext cx="618636" cy="3100249"/>
            <a:chOff x="557986" y="1039513"/>
            <a:chExt cx="618636" cy="3100249"/>
          </a:xfrm>
        </p:grpSpPr>
        <p:sp>
          <p:nvSpPr>
            <p:cNvPr id="2" name="テキスト ボックス 1">
              <a:extLst>
                <a:ext uri="{FF2B5EF4-FFF2-40B4-BE49-F238E27FC236}">
                  <a16:creationId xmlns:a16="http://schemas.microsoft.com/office/drawing/2014/main" id="{05FA280D-AD3F-A0DA-CC84-9C2DEA197EC3}"/>
                </a:ext>
              </a:extLst>
            </p:cNvPr>
            <p:cNvSpPr txBox="1"/>
            <p:nvPr/>
          </p:nvSpPr>
          <p:spPr>
            <a:xfrm>
              <a:off x="557986" y="1039513"/>
              <a:ext cx="618636" cy="36933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(a)</a:t>
              </a:r>
              <a:endParaRPr kumimoji="1" lang="ja-JP" altLang="en-US" dirty="0">
                <a:latin typeface="Cambria Math" panose="02040503050406030204" pitchFamily="18" charset="0"/>
              </a:endParaRPr>
            </a:p>
          </p:txBody>
        </p:sp>
        <p:sp>
          <p:nvSpPr>
            <p:cNvPr id="20" name="テキスト ボックス 19">
              <a:extLst>
                <a:ext uri="{FF2B5EF4-FFF2-40B4-BE49-F238E27FC236}">
                  <a16:creationId xmlns:a16="http://schemas.microsoft.com/office/drawing/2014/main" id="{B49DDAE6-A503-98B5-DDC9-201D0656961D}"/>
                </a:ext>
              </a:extLst>
            </p:cNvPr>
            <p:cNvSpPr txBox="1"/>
            <p:nvPr/>
          </p:nvSpPr>
          <p:spPr>
            <a:xfrm>
              <a:off x="557986" y="2348909"/>
              <a:ext cx="618636" cy="36933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(b)</a:t>
              </a:r>
              <a:endParaRPr kumimoji="1" lang="ja-JP" altLang="en-US" dirty="0">
                <a:latin typeface="Cambria Math" panose="02040503050406030204" pitchFamily="18" charset="0"/>
              </a:endParaRPr>
            </a:p>
          </p:txBody>
        </p:sp>
        <p:sp>
          <p:nvSpPr>
            <p:cNvPr id="21" name="テキスト ボックス 20">
              <a:extLst>
                <a:ext uri="{FF2B5EF4-FFF2-40B4-BE49-F238E27FC236}">
                  <a16:creationId xmlns:a16="http://schemas.microsoft.com/office/drawing/2014/main" id="{41C01FE1-6D77-129B-12F6-517306460011}"/>
                </a:ext>
              </a:extLst>
            </p:cNvPr>
            <p:cNvSpPr txBox="1"/>
            <p:nvPr/>
          </p:nvSpPr>
          <p:spPr>
            <a:xfrm>
              <a:off x="557986" y="3770432"/>
              <a:ext cx="618636" cy="36933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(c)</a:t>
              </a:r>
              <a:endParaRPr kumimoji="1" lang="ja-JP" altLang="en-US" dirty="0">
                <a:latin typeface="Cambria Math" panose="02040503050406030204" pitchFamily="18" charset="0"/>
              </a:endParaRPr>
            </a:p>
          </p:txBody>
        </p:sp>
      </p:grpSp>
    </p:spTree>
    <p:extLst>
      <p:ext uri="{BB962C8B-B14F-4D97-AF65-F5344CB8AC3E}">
        <p14:creationId xmlns:p14="http://schemas.microsoft.com/office/powerpoint/2010/main" val="78924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22DD794-1C7A-6760-515A-4BB233F606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0059" y="646543"/>
            <a:ext cx="10311881" cy="5241009"/>
          </a:xfrm>
          <a:prstGeom prst="rect">
            <a:avLst/>
          </a:prstGeom>
        </p:spPr>
      </p:pic>
      <p:sp>
        <p:nvSpPr>
          <p:cNvPr id="5" name="タイトル 4">
            <a:extLst>
              <a:ext uri="{FF2B5EF4-FFF2-40B4-BE49-F238E27FC236}">
                <a16:creationId xmlns:a16="http://schemas.microsoft.com/office/drawing/2014/main" id="{65B463AE-72AF-4C0F-A366-EB13ECBA32CB}"/>
              </a:ext>
            </a:extLst>
          </p:cNvPr>
          <p:cNvSpPr>
            <a:spLocks noGrp="1"/>
          </p:cNvSpPr>
          <p:nvPr>
            <p:ph type="title"/>
          </p:nvPr>
        </p:nvSpPr>
        <p:spPr>
          <a:xfrm>
            <a:off x="0" y="0"/>
            <a:ext cx="12192000" cy="761113"/>
          </a:xfrm>
        </p:spPr>
        <p:txBody>
          <a:bodyPr/>
          <a:lstStyle/>
          <a:p>
            <a:r>
              <a:rPr lang="en-US" altLang="ja-JP" b="1" dirty="0"/>
              <a:t>4</a:t>
            </a:r>
            <a:r>
              <a:rPr lang="en-US" altLang="ja-JP" b="1" dirty="0">
                <a:latin typeface="Arial" panose="020B0604020202020204" pitchFamily="34" charset="0"/>
                <a:cs typeface="Arial" panose="020B0604020202020204" pitchFamily="34" charset="0"/>
              </a:rPr>
              <a:t>. </a:t>
            </a:r>
            <a:r>
              <a:rPr lang="en-US" altLang="ja-JP" sz="2400" b="1" dirty="0"/>
              <a:t>An example of estimated MT signal  (2/Jan/2016) </a:t>
            </a:r>
            <a:r>
              <a:rPr lang="en-US" altLang="ja-JP" sz="2400" b="1" i="1" dirty="0"/>
              <a:t>WL</a:t>
            </a:r>
            <a:r>
              <a:rPr lang="en-US" altLang="ja-JP" sz="2400" b="1" dirty="0"/>
              <a:t>=800</a:t>
            </a:r>
            <a:r>
              <a:rPr lang="ja-JP" altLang="en-US" sz="2400" b="1" dirty="0"/>
              <a:t>　</a:t>
            </a:r>
            <a:r>
              <a:rPr lang="en-US" altLang="ja-JP" sz="2400" b="1" dirty="0"/>
              <a:t>site 630 </a:t>
            </a:r>
            <a:br>
              <a:rPr lang="en-US" altLang="ja-JP" sz="2400" b="1" dirty="0"/>
            </a:br>
            <a:r>
              <a:rPr lang="en-US" altLang="ja-JP" sz="2400" b="1" dirty="0">
                <a:latin typeface="Arial" panose="020B0604020202020204" pitchFamily="34" charset="0"/>
                <a:ea typeface="メイリオ" panose="020B0604030504040204" pitchFamily="50" charset="-128"/>
                <a:cs typeface="Arial" panose="020B0604020202020204" pitchFamily="34" charset="0"/>
              </a:rPr>
              <a:t>LT 02:00~02:10</a:t>
            </a:r>
            <a:endParaRPr lang="ja-JP" altLang="en-US" b="1" dirty="0">
              <a:latin typeface="Arial" panose="020B0604020202020204" pitchFamily="34" charset="0"/>
              <a:cs typeface="Arial" panose="020B0604020202020204" pitchFamily="34" charset="0"/>
            </a:endParaRPr>
          </a:p>
        </p:txBody>
      </p:sp>
      <p:sp>
        <p:nvSpPr>
          <p:cNvPr id="8" name="四角形: 角を丸くする 7">
            <a:extLst>
              <a:ext uri="{FF2B5EF4-FFF2-40B4-BE49-F238E27FC236}">
                <a16:creationId xmlns:a16="http://schemas.microsoft.com/office/drawing/2014/main" id="{678B7AFD-390F-57EA-1425-DE83398EA198}"/>
              </a:ext>
            </a:extLst>
          </p:cNvPr>
          <p:cNvSpPr/>
          <p:nvPr/>
        </p:nvSpPr>
        <p:spPr>
          <a:xfrm>
            <a:off x="1705478" y="2525926"/>
            <a:ext cx="996771" cy="119314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a:extLst>
              <a:ext uri="{FF2B5EF4-FFF2-40B4-BE49-F238E27FC236}">
                <a16:creationId xmlns:a16="http://schemas.microsoft.com/office/drawing/2014/main" id="{625F5E15-082C-0094-CD4C-16C648B0EBF3}"/>
              </a:ext>
            </a:extLst>
          </p:cNvPr>
          <p:cNvCxnSpPr>
            <a:cxnSpLocks/>
          </p:cNvCxnSpPr>
          <p:nvPr/>
        </p:nvCxnSpPr>
        <p:spPr>
          <a:xfrm>
            <a:off x="2371815" y="2951442"/>
            <a:ext cx="0" cy="60100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6496D1FF-B014-5C72-1B24-D5E9EB20D41C}"/>
              </a:ext>
            </a:extLst>
          </p:cNvPr>
          <p:cNvSpPr txBox="1"/>
          <p:nvPr/>
        </p:nvSpPr>
        <p:spPr>
          <a:xfrm>
            <a:off x="2695418" y="3251946"/>
            <a:ext cx="1221380" cy="369332"/>
          </a:xfrm>
          <a:prstGeom prst="rect">
            <a:avLst/>
          </a:prstGeom>
          <a:noFill/>
        </p:spPr>
        <p:txBody>
          <a:bodyPr wrap="square" rtlCol="0">
            <a:spAutoFit/>
          </a:bodyPr>
          <a:lstStyle/>
          <a:p>
            <a:r>
              <a:rPr lang="en-US" altLang="ja-JP" b="1" dirty="0">
                <a:solidFill>
                  <a:srgbClr val="FF0000"/>
                </a:solidFill>
              </a:rPr>
              <a:t>2.78</a:t>
            </a:r>
            <a:r>
              <a:rPr kumimoji="1" lang="en-US" altLang="ja-JP" b="1" dirty="0">
                <a:solidFill>
                  <a:srgbClr val="FF0000"/>
                </a:solidFill>
              </a:rPr>
              <a:t> nT</a:t>
            </a:r>
            <a:endParaRPr kumimoji="1" lang="ja-JP" altLang="en-US" b="1" dirty="0">
              <a:solidFill>
                <a:srgbClr val="FF0000"/>
              </a:solidFill>
            </a:endParaRPr>
          </a:p>
        </p:txBody>
      </p:sp>
      <p:grpSp>
        <p:nvGrpSpPr>
          <p:cNvPr id="14" name="グループ化 13">
            <a:extLst>
              <a:ext uri="{FF2B5EF4-FFF2-40B4-BE49-F238E27FC236}">
                <a16:creationId xmlns:a16="http://schemas.microsoft.com/office/drawing/2014/main" id="{98452F95-B401-0103-11DA-0CEA98BBB28C}"/>
              </a:ext>
            </a:extLst>
          </p:cNvPr>
          <p:cNvGrpSpPr/>
          <p:nvPr/>
        </p:nvGrpSpPr>
        <p:grpSpPr>
          <a:xfrm>
            <a:off x="3315860" y="805689"/>
            <a:ext cx="7297889" cy="345361"/>
            <a:chOff x="38394317" y="22950974"/>
            <a:chExt cx="6437478" cy="417067"/>
          </a:xfrm>
        </p:grpSpPr>
        <p:cxnSp>
          <p:nvCxnSpPr>
            <p:cNvPr id="15" name="直線コネクタ 14">
              <a:extLst>
                <a:ext uri="{FF2B5EF4-FFF2-40B4-BE49-F238E27FC236}">
                  <a16:creationId xmlns:a16="http://schemas.microsoft.com/office/drawing/2014/main" id="{C6F843AB-C186-5632-EBA7-7F90B3E7956C}"/>
                </a:ext>
              </a:extLst>
            </p:cNvPr>
            <p:cNvCxnSpPr>
              <a:cxnSpLocks/>
            </p:cNvCxnSpPr>
            <p:nvPr/>
          </p:nvCxnSpPr>
          <p:spPr>
            <a:xfrm>
              <a:off x="38394317" y="23149941"/>
              <a:ext cx="530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90321D7-C787-7A66-6805-F122EB7A5833}"/>
                </a:ext>
              </a:extLst>
            </p:cNvPr>
            <p:cNvCxnSpPr>
              <a:cxnSpLocks/>
            </p:cNvCxnSpPr>
            <p:nvPr/>
          </p:nvCxnSpPr>
          <p:spPr>
            <a:xfrm>
              <a:off x="41396106" y="23149941"/>
              <a:ext cx="53008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2BF3565-373F-E0DE-9C47-C5A11A8C36D2}"/>
                </a:ext>
              </a:extLst>
            </p:cNvPr>
            <p:cNvCxnSpPr>
              <a:cxnSpLocks/>
            </p:cNvCxnSpPr>
            <p:nvPr/>
          </p:nvCxnSpPr>
          <p:spPr>
            <a:xfrm>
              <a:off x="43346328" y="23164896"/>
              <a:ext cx="530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8D6AD8C2-1D76-F76B-97D9-AEED58296BB2}"/>
                </a:ext>
              </a:extLst>
            </p:cNvPr>
            <p:cNvSpPr txBox="1"/>
            <p:nvPr/>
          </p:nvSpPr>
          <p:spPr>
            <a:xfrm>
              <a:off x="38995873" y="22950974"/>
              <a:ext cx="2394998" cy="369332"/>
            </a:xfrm>
            <a:prstGeom prst="rect">
              <a:avLst/>
            </a:prstGeom>
            <a:noFill/>
          </p:spPr>
          <p:txBody>
            <a:bodyPr wrap="square" rtlCol="0">
              <a:spAutoFit/>
            </a:bodyPr>
            <a:lstStyle/>
            <a:p>
              <a:r>
                <a:rPr lang="en-US" altLang="ja-JP" b="1" dirty="0"/>
                <a:t>Detrended time series</a:t>
              </a:r>
              <a:endParaRPr kumimoji="1" lang="ja-JP" altLang="en-US" b="1" dirty="0"/>
            </a:p>
          </p:txBody>
        </p:sp>
        <p:sp>
          <p:nvSpPr>
            <p:cNvPr id="19" name="テキスト ボックス 18">
              <a:extLst>
                <a:ext uri="{FF2B5EF4-FFF2-40B4-BE49-F238E27FC236}">
                  <a16:creationId xmlns:a16="http://schemas.microsoft.com/office/drawing/2014/main" id="{BBFB6F51-6B02-6078-5496-038105C0186E}"/>
                </a:ext>
              </a:extLst>
            </p:cNvPr>
            <p:cNvSpPr txBox="1"/>
            <p:nvPr/>
          </p:nvSpPr>
          <p:spPr>
            <a:xfrm>
              <a:off x="42081791" y="22976052"/>
              <a:ext cx="1283386" cy="377687"/>
            </a:xfrm>
            <a:prstGeom prst="rect">
              <a:avLst/>
            </a:prstGeom>
            <a:noFill/>
          </p:spPr>
          <p:txBody>
            <a:bodyPr wrap="square" rtlCol="0">
              <a:spAutoFit/>
            </a:bodyPr>
            <a:lstStyle/>
            <a:p>
              <a:r>
                <a:rPr lang="en-US" altLang="ja-JP" b="1" dirty="0"/>
                <a:t>MT signal </a:t>
              </a:r>
              <a:endParaRPr kumimoji="1" lang="ja-JP" altLang="en-US" b="1" dirty="0"/>
            </a:p>
          </p:txBody>
        </p:sp>
        <p:sp>
          <p:nvSpPr>
            <p:cNvPr id="20" name="テキスト ボックス 19">
              <a:extLst>
                <a:ext uri="{FF2B5EF4-FFF2-40B4-BE49-F238E27FC236}">
                  <a16:creationId xmlns:a16="http://schemas.microsoft.com/office/drawing/2014/main" id="{0DDADC87-0C92-CC2F-8004-CE7426C39DCF}"/>
                </a:ext>
              </a:extLst>
            </p:cNvPr>
            <p:cNvSpPr txBox="1"/>
            <p:nvPr/>
          </p:nvSpPr>
          <p:spPr>
            <a:xfrm>
              <a:off x="44037096" y="22990354"/>
              <a:ext cx="794699" cy="377687"/>
            </a:xfrm>
            <a:prstGeom prst="rect">
              <a:avLst/>
            </a:prstGeom>
            <a:noFill/>
          </p:spPr>
          <p:txBody>
            <a:bodyPr wrap="square" rtlCol="0">
              <a:spAutoFit/>
            </a:bodyPr>
            <a:lstStyle/>
            <a:p>
              <a:r>
                <a:rPr lang="en-US" altLang="ja-JP" b="1" dirty="0"/>
                <a:t>Noise</a:t>
              </a:r>
              <a:endParaRPr kumimoji="1" lang="ja-JP" altLang="en-US" b="1" dirty="0"/>
            </a:p>
          </p:txBody>
        </p:sp>
      </p:grpSp>
      <p:sp>
        <p:nvSpPr>
          <p:cNvPr id="3" name="テキスト ボックス 2">
            <a:extLst>
              <a:ext uri="{FF2B5EF4-FFF2-40B4-BE49-F238E27FC236}">
                <a16:creationId xmlns:a16="http://schemas.microsoft.com/office/drawing/2014/main" id="{60939DB7-5D22-158F-5877-108EA84444E3}"/>
              </a:ext>
            </a:extLst>
          </p:cNvPr>
          <p:cNvSpPr txBox="1"/>
          <p:nvPr/>
        </p:nvSpPr>
        <p:spPr>
          <a:xfrm>
            <a:off x="-1" y="5711832"/>
            <a:ext cx="12192000" cy="1169551"/>
          </a:xfrm>
          <a:prstGeom prst="rect">
            <a:avLst/>
          </a:prstGeom>
          <a:noFill/>
        </p:spPr>
        <p:txBody>
          <a:bodyPr wrap="square" rtlCol="0">
            <a:spAutoFit/>
          </a:bodyPr>
          <a:lstStyle/>
          <a:p>
            <a:r>
              <a:rPr kumimoji="1" lang="en-US" altLang="ja-JP" sz="1400" dirty="0"/>
              <a:t>Figure 3. An example of applying this method at WL=800 to data with spike noise in H, Site 630, 02:00-02:10, 1/2/2016 (LT). (a),(b),(c) show the reference magnetic field Hyr (nT), the Boso magnetic field Hy (nT), and the Boso electric field Ex (mV/km). The black, blue, and red lines represent the detrended time series, the MT signal estimated with the present method, and the noise signal. The blue line of Hy shows that the spike noise in Hy has been removed by this method. As a result, the correlation between Hy and Hyr and between Ex and Hyr is improved. In other words, this method can remove the effect of spike noise.</a:t>
            </a:r>
            <a:endParaRPr kumimoji="1" lang="ja-JP" altLang="en-US" sz="1400" dirty="0"/>
          </a:p>
        </p:txBody>
      </p:sp>
      <p:grpSp>
        <p:nvGrpSpPr>
          <p:cNvPr id="24" name="グループ化 23">
            <a:extLst>
              <a:ext uri="{FF2B5EF4-FFF2-40B4-BE49-F238E27FC236}">
                <a16:creationId xmlns:a16="http://schemas.microsoft.com/office/drawing/2014/main" id="{8684151A-3CA6-FE67-378B-305EDC2EB2B9}"/>
              </a:ext>
            </a:extLst>
          </p:cNvPr>
          <p:cNvGrpSpPr/>
          <p:nvPr/>
        </p:nvGrpSpPr>
        <p:grpSpPr>
          <a:xfrm>
            <a:off x="557986" y="1039513"/>
            <a:ext cx="618636" cy="3100249"/>
            <a:chOff x="557986" y="1039513"/>
            <a:chExt cx="618636" cy="3100249"/>
          </a:xfrm>
        </p:grpSpPr>
        <p:sp>
          <p:nvSpPr>
            <p:cNvPr id="25" name="テキスト ボックス 24">
              <a:extLst>
                <a:ext uri="{FF2B5EF4-FFF2-40B4-BE49-F238E27FC236}">
                  <a16:creationId xmlns:a16="http://schemas.microsoft.com/office/drawing/2014/main" id="{D800C224-AE00-BA97-20F2-62709DA8A482}"/>
                </a:ext>
              </a:extLst>
            </p:cNvPr>
            <p:cNvSpPr txBox="1"/>
            <p:nvPr/>
          </p:nvSpPr>
          <p:spPr>
            <a:xfrm>
              <a:off x="557986" y="1039513"/>
              <a:ext cx="618636" cy="36933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(a)</a:t>
              </a:r>
              <a:endParaRPr kumimoji="1" lang="ja-JP" altLang="en-US" dirty="0">
                <a:latin typeface="Cambria Math" panose="02040503050406030204" pitchFamily="18" charset="0"/>
              </a:endParaRPr>
            </a:p>
          </p:txBody>
        </p:sp>
        <p:sp>
          <p:nvSpPr>
            <p:cNvPr id="26" name="テキスト ボックス 25">
              <a:extLst>
                <a:ext uri="{FF2B5EF4-FFF2-40B4-BE49-F238E27FC236}">
                  <a16:creationId xmlns:a16="http://schemas.microsoft.com/office/drawing/2014/main" id="{19D2F75A-19C7-9DEF-257E-73AEB903B461}"/>
                </a:ext>
              </a:extLst>
            </p:cNvPr>
            <p:cNvSpPr txBox="1"/>
            <p:nvPr/>
          </p:nvSpPr>
          <p:spPr>
            <a:xfrm>
              <a:off x="557986" y="2348909"/>
              <a:ext cx="618636" cy="36933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(b)</a:t>
              </a:r>
              <a:endParaRPr kumimoji="1" lang="ja-JP" altLang="en-US" dirty="0">
                <a:latin typeface="Cambria Math" panose="02040503050406030204" pitchFamily="18" charset="0"/>
              </a:endParaRPr>
            </a:p>
          </p:txBody>
        </p:sp>
        <p:sp>
          <p:nvSpPr>
            <p:cNvPr id="27" name="テキスト ボックス 26">
              <a:extLst>
                <a:ext uri="{FF2B5EF4-FFF2-40B4-BE49-F238E27FC236}">
                  <a16:creationId xmlns:a16="http://schemas.microsoft.com/office/drawing/2014/main" id="{8313325F-F7AD-4079-A549-502D8A8B5C0C}"/>
                </a:ext>
              </a:extLst>
            </p:cNvPr>
            <p:cNvSpPr txBox="1"/>
            <p:nvPr/>
          </p:nvSpPr>
          <p:spPr>
            <a:xfrm>
              <a:off x="557986" y="3770432"/>
              <a:ext cx="618636" cy="36933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(c)</a:t>
              </a:r>
              <a:endParaRPr kumimoji="1" lang="ja-JP" altLang="en-US" dirty="0">
                <a:latin typeface="Cambria Math" panose="02040503050406030204" pitchFamily="18" charset="0"/>
              </a:endParaRPr>
            </a:p>
          </p:txBody>
        </p:sp>
      </p:grpSp>
    </p:spTree>
    <p:extLst>
      <p:ext uri="{BB962C8B-B14F-4D97-AF65-F5344CB8AC3E}">
        <p14:creationId xmlns:p14="http://schemas.microsoft.com/office/powerpoint/2010/main" val="339941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22DD794-1C7A-6760-515A-4BB233F606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8962" y="728427"/>
            <a:ext cx="9616751" cy="4887710"/>
          </a:xfrm>
          <a:prstGeom prst="rect">
            <a:avLst/>
          </a:prstGeom>
        </p:spPr>
      </p:pic>
      <p:sp>
        <p:nvSpPr>
          <p:cNvPr id="5" name="タイトル 4">
            <a:extLst>
              <a:ext uri="{FF2B5EF4-FFF2-40B4-BE49-F238E27FC236}">
                <a16:creationId xmlns:a16="http://schemas.microsoft.com/office/drawing/2014/main" id="{65B463AE-72AF-4C0F-A366-EB13ECBA32CB}"/>
              </a:ext>
            </a:extLst>
          </p:cNvPr>
          <p:cNvSpPr>
            <a:spLocks noGrp="1"/>
          </p:cNvSpPr>
          <p:nvPr>
            <p:ph type="title"/>
          </p:nvPr>
        </p:nvSpPr>
        <p:spPr>
          <a:xfrm>
            <a:off x="0" y="0"/>
            <a:ext cx="12192000" cy="728426"/>
          </a:xfrm>
        </p:spPr>
        <p:txBody>
          <a:bodyPr/>
          <a:lstStyle/>
          <a:p>
            <a:r>
              <a:rPr lang="en-US" altLang="ja-JP" b="1" dirty="0"/>
              <a:t>4</a:t>
            </a:r>
            <a:r>
              <a:rPr lang="en-US" altLang="ja-JP" b="1" dirty="0">
                <a:latin typeface="Arial" panose="020B0604020202020204" pitchFamily="34" charset="0"/>
                <a:cs typeface="Arial" panose="020B0604020202020204" pitchFamily="34" charset="0"/>
              </a:rPr>
              <a:t>. </a:t>
            </a:r>
            <a:r>
              <a:rPr lang="en-US" altLang="ja-JP" sz="2400" b="1" dirty="0"/>
              <a:t>An example of estimated MT signal  (4/Jan/2016) </a:t>
            </a:r>
            <a:r>
              <a:rPr lang="en-US" altLang="ja-JP" sz="2400" b="1" i="1" dirty="0"/>
              <a:t>WL</a:t>
            </a:r>
            <a:r>
              <a:rPr lang="en-US" altLang="ja-JP" sz="2400" b="1" dirty="0"/>
              <a:t>=800</a:t>
            </a:r>
            <a:r>
              <a:rPr lang="ja-JP" altLang="en-US" sz="2400" b="1" dirty="0"/>
              <a:t>　</a:t>
            </a:r>
            <a:r>
              <a:rPr lang="en-US" altLang="ja-JP" sz="2400" b="1" dirty="0"/>
              <a:t>site 630 </a:t>
            </a:r>
            <a:br>
              <a:rPr lang="en-US" altLang="ja-JP" sz="2400" b="1" dirty="0"/>
            </a:br>
            <a:r>
              <a:rPr lang="en-US" altLang="ja-JP" sz="2400" b="1" dirty="0">
                <a:latin typeface="Arial" panose="020B0604020202020204" pitchFamily="34" charset="0"/>
                <a:ea typeface="メイリオ" panose="020B0604030504040204" pitchFamily="50" charset="-128"/>
                <a:cs typeface="Arial" panose="020B0604020202020204" pitchFamily="34" charset="0"/>
              </a:rPr>
              <a:t>LT 12:00~12:10</a:t>
            </a:r>
            <a:endParaRPr lang="ja-JP" altLang="en-US" b="1" dirty="0">
              <a:latin typeface="Arial" panose="020B0604020202020204" pitchFamily="34" charset="0"/>
              <a:cs typeface="Arial" panose="020B0604020202020204" pitchFamily="34" charset="0"/>
            </a:endParaRPr>
          </a:p>
        </p:txBody>
      </p:sp>
      <p:sp>
        <p:nvSpPr>
          <p:cNvPr id="8" name="四角形: 角を丸くする 7">
            <a:extLst>
              <a:ext uri="{FF2B5EF4-FFF2-40B4-BE49-F238E27FC236}">
                <a16:creationId xmlns:a16="http://schemas.microsoft.com/office/drawing/2014/main" id="{678B7AFD-390F-57EA-1425-DE83398EA198}"/>
              </a:ext>
            </a:extLst>
          </p:cNvPr>
          <p:cNvSpPr/>
          <p:nvPr/>
        </p:nvSpPr>
        <p:spPr>
          <a:xfrm>
            <a:off x="7770104" y="2552505"/>
            <a:ext cx="1138304" cy="10607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AB543C90-46DA-6E5E-0EFC-BAD79C9A3BDC}"/>
              </a:ext>
            </a:extLst>
          </p:cNvPr>
          <p:cNvSpPr/>
          <p:nvPr/>
        </p:nvSpPr>
        <p:spPr>
          <a:xfrm>
            <a:off x="7847539" y="3997513"/>
            <a:ext cx="1138304" cy="10607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a:extLst>
              <a:ext uri="{FF2B5EF4-FFF2-40B4-BE49-F238E27FC236}">
                <a16:creationId xmlns:a16="http://schemas.microsoft.com/office/drawing/2014/main" id="{625F5E15-082C-0094-CD4C-16C648B0EBF3}"/>
              </a:ext>
            </a:extLst>
          </p:cNvPr>
          <p:cNvCxnSpPr>
            <a:cxnSpLocks/>
          </p:cNvCxnSpPr>
          <p:nvPr/>
        </p:nvCxnSpPr>
        <p:spPr>
          <a:xfrm>
            <a:off x="8063976" y="3066180"/>
            <a:ext cx="0" cy="29284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6496D1FF-B014-5C72-1B24-D5E9EB20D41C}"/>
              </a:ext>
            </a:extLst>
          </p:cNvPr>
          <p:cNvSpPr txBox="1"/>
          <p:nvPr/>
        </p:nvSpPr>
        <p:spPr>
          <a:xfrm>
            <a:off x="8908409" y="3240967"/>
            <a:ext cx="1346396" cy="369332"/>
          </a:xfrm>
          <a:prstGeom prst="rect">
            <a:avLst/>
          </a:prstGeom>
          <a:noFill/>
        </p:spPr>
        <p:txBody>
          <a:bodyPr wrap="square" rtlCol="0">
            <a:spAutoFit/>
          </a:bodyPr>
          <a:lstStyle/>
          <a:p>
            <a:r>
              <a:rPr lang="en-US" altLang="ja-JP" b="1" dirty="0">
                <a:solidFill>
                  <a:srgbClr val="FF0000"/>
                </a:solidFill>
              </a:rPr>
              <a:t>0.98</a:t>
            </a:r>
            <a:r>
              <a:rPr kumimoji="1" lang="en-US" altLang="ja-JP" b="1" dirty="0">
                <a:solidFill>
                  <a:srgbClr val="FF0000"/>
                </a:solidFill>
              </a:rPr>
              <a:t> nT</a:t>
            </a:r>
            <a:endParaRPr kumimoji="1" lang="ja-JP" altLang="en-US" b="1" dirty="0">
              <a:solidFill>
                <a:srgbClr val="FF0000"/>
              </a:solidFill>
            </a:endParaRPr>
          </a:p>
        </p:txBody>
      </p:sp>
      <p:cxnSp>
        <p:nvCxnSpPr>
          <p:cNvPr id="65" name="直線矢印コネクタ 64">
            <a:extLst>
              <a:ext uri="{FF2B5EF4-FFF2-40B4-BE49-F238E27FC236}">
                <a16:creationId xmlns:a16="http://schemas.microsoft.com/office/drawing/2014/main" id="{070F8F5E-EBE0-7661-00DA-5B694CD188ED}"/>
              </a:ext>
            </a:extLst>
          </p:cNvPr>
          <p:cNvCxnSpPr>
            <a:cxnSpLocks/>
          </p:cNvCxnSpPr>
          <p:nvPr/>
        </p:nvCxnSpPr>
        <p:spPr>
          <a:xfrm>
            <a:off x="8230898" y="4592668"/>
            <a:ext cx="0" cy="24058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9BFAEDC9-B49F-4991-D179-C30BA1EC87D2}"/>
              </a:ext>
            </a:extLst>
          </p:cNvPr>
          <p:cNvSpPr txBox="1"/>
          <p:nvPr/>
        </p:nvSpPr>
        <p:spPr>
          <a:xfrm>
            <a:off x="7899140" y="5068755"/>
            <a:ext cx="1682467" cy="369332"/>
          </a:xfrm>
          <a:prstGeom prst="rect">
            <a:avLst/>
          </a:prstGeom>
          <a:noFill/>
        </p:spPr>
        <p:txBody>
          <a:bodyPr wrap="square" rtlCol="0">
            <a:spAutoFit/>
          </a:bodyPr>
          <a:lstStyle/>
          <a:p>
            <a:r>
              <a:rPr kumimoji="1" lang="en-US" altLang="ja-JP" b="1" dirty="0">
                <a:solidFill>
                  <a:srgbClr val="FF0000"/>
                </a:solidFill>
              </a:rPr>
              <a:t>1.0 mV/km</a:t>
            </a:r>
            <a:endParaRPr kumimoji="1" lang="ja-JP" altLang="en-US" b="1" dirty="0">
              <a:solidFill>
                <a:srgbClr val="FF0000"/>
              </a:solidFill>
            </a:endParaRPr>
          </a:p>
        </p:txBody>
      </p:sp>
      <p:grpSp>
        <p:nvGrpSpPr>
          <p:cNvPr id="17" name="グループ化 16">
            <a:extLst>
              <a:ext uri="{FF2B5EF4-FFF2-40B4-BE49-F238E27FC236}">
                <a16:creationId xmlns:a16="http://schemas.microsoft.com/office/drawing/2014/main" id="{016E62E2-BB11-D036-9AB4-BFAA24CAFA64}"/>
              </a:ext>
            </a:extLst>
          </p:cNvPr>
          <p:cNvGrpSpPr/>
          <p:nvPr/>
        </p:nvGrpSpPr>
        <p:grpSpPr>
          <a:xfrm>
            <a:off x="3205114" y="854848"/>
            <a:ext cx="6788148" cy="307052"/>
            <a:chOff x="38394317" y="22950974"/>
            <a:chExt cx="6437478" cy="417067"/>
          </a:xfrm>
        </p:grpSpPr>
        <p:cxnSp>
          <p:nvCxnSpPr>
            <p:cNvPr id="18" name="直線コネクタ 17">
              <a:extLst>
                <a:ext uri="{FF2B5EF4-FFF2-40B4-BE49-F238E27FC236}">
                  <a16:creationId xmlns:a16="http://schemas.microsoft.com/office/drawing/2014/main" id="{EC52EA2E-3DCE-B683-5CFF-F5285AC213F6}"/>
                </a:ext>
              </a:extLst>
            </p:cNvPr>
            <p:cNvCxnSpPr>
              <a:cxnSpLocks/>
            </p:cNvCxnSpPr>
            <p:nvPr/>
          </p:nvCxnSpPr>
          <p:spPr>
            <a:xfrm>
              <a:off x="38394317" y="23149941"/>
              <a:ext cx="530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A728BDA-44F9-3BE7-8832-9ABFDE8D4857}"/>
                </a:ext>
              </a:extLst>
            </p:cNvPr>
            <p:cNvCxnSpPr>
              <a:cxnSpLocks/>
            </p:cNvCxnSpPr>
            <p:nvPr/>
          </p:nvCxnSpPr>
          <p:spPr>
            <a:xfrm>
              <a:off x="41396106" y="23149941"/>
              <a:ext cx="53008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3A5B933-8287-986B-1A43-1814B7755451}"/>
                </a:ext>
              </a:extLst>
            </p:cNvPr>
            <p:cNvCxnSpPr>
              <a:cxnSpLocks/>
            </p:cNvCxnSpPr>
            <p:nvPr/>
          </p:nvCxnSpPr>
          <p:spPr>
            <a:xfrm>
              <a:off x="43346328" y="23164896"/>
              <a:ext cx="530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D966A0C0-C4DE-C249-A57A-DEBA2FF988BD}"/>
                </a:ext>
              </a:extLst>
            </p:cNvPr>
            <p:cNvSpPr txBox="1"/>
            <p:nvPr/>
          </p:nvSpPr>
          <p:spPr>
            <a:xfrm>
              <a:off x="38995873" y="22950974"/>
              <a:ext cx="2394998" cy="369332"/>
            </a:xfrm>
            <a:prstGeom prst="rect">
              <a:avLst/>
            </a:prstGeom>
            <a:noFill/>
          </p:spPr>
          <p:txBody>
            <a:bodyPr wrap="square" rtlCol="0">
              <a:spAutoFit/>
            </a:bodyPr>
            <a:lstStyle/>
            <a:p>
              <a:r>
                <a:rPr lang="en-US" altLang="ja-JP" b="1" dirty="0"/>
                <a:t>Detrended time series</a:t>
              </a:r>
              <a:endParaRPr kumimoji="1" lang="ja-JP" altLang="en-US" b="1" dirty="0"/>
            </a:p>
          </p:txBody>
        </p:sp>
        <p:sp>
          <p:nvSpPr>
            <p:cNvPr id="22" name="テキスト ボックス 21">
              <a:extLst>
                <a:ext uri="{FF2B5EF4-FFF2-40B4-BE49-F238E27FC236}">
                  <a16:creationId xmlns:a16="http://schemas.microsoft.com/office/drawing/2014/main" id="{B59E65EE-377A-9905-48B9-4BAFC5C7B40A}"/>
                </a:ext>
              </a:extLst>
            </p:cNvPr>
            <p:cNvSpPr txBox="1"/>
            <p:nvPr/>
          </p:nvSpPr>
          <p:spPr>
            <a:xfrm>
              <a:off x="42081791" y="22976052"/>
              <a:ext cx="1283386" cy="377687"/>
            </a:xfrm>
            <a:prstGeom prst="rect">
              <a:avLst/>
            </a:prstGeom>
            <a:noFill/>
          </p:spPr>
          <p:txBody>
            <a:bodyPr wrap="square" rtlCol="0">
              <a:spAutoFit/>
            </a:bodyPr>
            <a:lstStyle/>
            <a:p>
              <a:r>
                <a:rPr lang="en-US" altLang="ja-JP" b="1" dirty="0"/>
                <a:t>MT signal </a:t>
              </a:r>
              <a:endParaRPr kumimoji="1" lang="ja-JP" altLang="en-US" b="1" dirty="0"/>
            </a:p>
          </p:txBody>
        </p:sp>
        <p:sp>
          <p:nvSpPr>
            <p:cNvPr id="23" name="テキスト ボックス 22">
              <a:extLst>
                <a:ext uri="{FF2B5EF4-FFF2-40B4-BE49-F238E27FC236}">
                  <a16:creationId xmlns:a16="http://schemas.microsoft.com/office/drawing/2014/main" id="{411F7F2B-4B42-D25B-B94E-53251F967D0D}"/>
                </a:ext>
              </a:extLst>
            </p:cNvPr>
            <p:cNvSpPr txBox="1"/>
            <p:nvPr/>
          </p:nvSpPr>
          <p:spPr>
            <a:xfrm>
              <a:off x="44037096" y="22990354"/>
              <a:ext cx="794699" cy="377687"/>
            </a:xfrm>
            <a:prstGeom prst="rect">
              <a:avLst/>
            </a:prstGeom>
            <a:noFill/>
          </p:spPr>
          <p:txBody>
            <a:bodyPr wrap="square" rtlCol="0">
              <a:spAutoFit/>
            </a:bodyPr>
            <a:lstStyle/>
            <a:p>
              <a:r>
                <a:rPr lang="en-US" altLang="ja-JP" b="1" dirty="0"/>
                <a:t>Noise</a:t>
              </a:r>
              <a:endParaRPr kumimoji="1" lang="ja-JP" altLang="en-US" b="1" dirty="0"/>
            </a:p>
          </p:txBody>
        </p:sp>
      </p:grpSp>
      <p:grpSp>
        <p:nvGrpSpPr>
          <p:cNvPr id="26" name="グループ化 25">
            <a:extLst>
              <a:ext uri="{FF2B5EF4-FFF2-40B4-BE49-F238E27FC236}">
                <a16:creationId xmlns:a16="http://schemas.microsoft.com/office/drawing/2014/main" id="{B9BD2BE3-7699-A633-164C-08066AC2F534}"/>
              </a:ext>
            </a:extLst>
          </p:cNvPr>
          <p:cNvGrpSpPr/>
          <p:nvPr/>
        </p:nvGrpSpPr>
        <p:grpSpPr>
          <a:xfrm>
            <a:off x="841635" y="1022870"/>
            <a:ext cx="618636" cy="3100249"/>
            <a:chOff x="557986" y="1039513"/>
            <a:chExt cx="618636" cy="3100249"/>
          </a:xfrm>
        </p:grpSpPr>
        <p:sp>
          <p:nvSpPr>
            <p:cNvPr id="27" name="テキスト ボックス 26">
              <a:extLst>
                <a:ext uri="{FF2B5EF4-FFF2-40B4-BE49-F238E27FC236}">
                  <a16:creationId xmlns:a16="http://schemas.microsoft.com/office/drawing/2014/main" id="{3CFD2F30-13C1-A59E-226B-738D52851D71}"/>
                </a:ext>
              </a:extLst>
            </p:cNvPr>
            <p:cNvSpPr txBox="1"/>
            <p:nvPr/>
          </p:nvSpPr>
          <p:spPr>
            <a:xfrm>
              <a:off x="557986" y="1039513"/>
              <a:ext cx="618636" cy="36933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(a)</a:t>
              </a:r>
              <a:endParaRPr kumimoji="1" lang="ja-JP" altLang="en-US" dirty="0">
                <a:latin typeface="Cambria Math" panose="02040503050406030204" pitchFamily="18" charset="0"/>
              </a:endParaRPr>
            </a:p>
          </p:txBody>
        </p:sp>
        <p:sp>
          <p:nvSpPr>
            <p:cNvPr id="28" name="テキスト ボックス 27">
              <a:extLst>
                <a:ext uri="{FF2B5EF4-FFF2-40B4-BE49-F238E27FC236}">
                  <a16:creationId xmlns:a16="http://schemas.microsoft.com/office/drawing/2014/main" id="{4544D753-D73C-E691-6D02-8D47705273BC}"/>
                </a:ext>
              </a:extLst>
            </p:cNvPr>
            <p:cNvSpPr txBox="1"/>
            <p:nvPr/>
          </p:nvSpPr>
          <p:spPr>
            <a:xfrm>
              <a:off x="557986" y="2348909"/>
              <a:ext cx="618636" cy="36933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(b)</a:t>
              </a:r>
              <a:endParaRPr kumimoji="1" lang="ja-JP" altLang="en-US" dirty="0">
                <a:latin typeface="Cambria Math" panose="02040503050406030204" pitchFamily="18" charset="0"/>
              </a:endParaRPr>
            </a:p>
          </p:txBody>
        </p:sp>
        <p:sp>
          <p:nvSpPr>
            <p:cNvPr id="29" name="テキスト ボックス 28">
              <a:extLst>
                <a:ext uri="{FF2B5EF4-FFF2-40B4-BE49-F238E27FC236}">
                  <a16:creationId xmlns:a16="http://schemas.microsoft.com/office/drawing/2014/main" id="{ED1B825B-0ACC-695F-F9A6-5EFF1345AF53}"/>
                </a:ext>
              </a:extLst>
            </p:cNvPr>
            <p:cNvSpPr txBox="1"/>
            <p:nvPr/>
          </p:nvSpPr>
          <p:spPr>
            <a:xfrm>
              <a:off x="557986" y="3770432"/>
              <a:ext cx="618636" cy="36933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(c)</a:t>
              </a:r>
              <a:endParaRPr kumimoji="1" lang="ja-JP" altLang="en-US" dirty="0">
                <a:latin typeface="Cambria Math" panose="02040503050406030204" pitchFamily="18" charset="0"/>
              </a:endParaRPr>
            </a:p>
          </p:txBody>
        </p:sp>
      </p:grpSp>
      <p:sp>
        <p:nvSpPr>
          <p:cNvPr id="9" name="テキスト ボックス 8">
            <a:extLst>
              <a:ext uri="{FF2B5EF4-FFF2-40B4-BE49-F238E27FC236}">
                <a16:creationId xmlns:a16="http://schemas.microsoft.com/office/drawing/2014/main" id="{308EC9AA-0F0E-1820-7215-BF1F35E273BA}"/>
              </a:ext>
            </a:extLst>
          </p:cNvPr>
          <p:cNvSpPr txBox="1"/>
          <p:nvPr/>
        </p:nvSpPr>
        <p:spPr>
          <a:xfrm>
            <a:off x="0" y="5653463"/>
            <a:ext cx="12192000" cy="1169551"/>
          </a:xfrm>
          <a:prstGeom prst="rect">
            <a:avLst/>
          </a:prstGeom>
          <a:noFill/>
        </p:spPr>
        <p:txBody>
          <a:bodyPr wrap="square" rtlCol="0">
            <a:spAutoFit/>
          </a:bodyPr>
          <a:lstStyle/>
          <a:p>
            <a:r>
              <a:rPr kumimoji="1" lang="en-US" altLang="ja-JP" sz="1400" dirty="0"/>
              <a:t>Figure 4. </a:t>
            </a:r>
            <a:r>
              <a:rPr lang="en-US" altLang="ja-JP" sz="1400" dirty="0"/>
              <a:t>An e</a:t>
            </a:r>
            <a:r>
              <a:rPr kumimoji="1" lang="en-US" altLang="ja-JP" sz="1400" dirty="0"/>
              <a:t>xample of applying this method at WL=800 to data containing rectangular noise correlated to H and E, Site 630, 1/4/2016, 12:00-12:10 (LT). (a),(b),(c) is the reference magnetic field Hxr (nT), the Boso magnetic field </a:t>
            </a:r>
            <a:r>
              <a:rPr kumimoji="1" lang="en-US" altLang="ja-JP" sz="1400" dirty="0" err="1"/>
              <a:t>Hx</a:t>
            </a:r>
            <a:r>
              <a:rPr kumimoji="1" lang="en-US" altLang="ja-JP" sz="1400" dirty="0"/>
              <a:t> (nT), and the Boso electric field Ey (mV/km). The black, blue, and red lines are the detrended time series and the MT and noise signals estimated by this method. The blue lines for </a:t>
            </a:r>
            <a:r>
              <a:rPr kumimoji="1" lang="en-US" altLang="ja-JP" sz="1400" dirty="0" err="1"/>
              <a:t>Hx</a:t>
            </a:r>
            <a:r>
              <a:rPr kumimoji="1" lang="en-US" altLang="ja-JP" sz="1400" dirty="0"/>
              <a:t> and Ey indicate that the correlated noise in the black lines for </a:t>
            </a:r>
            <a:r>
              <a:rPr kumimoji="1" lang="en-US" altLang="ja-JP" sz="1400" dirty="0" err="1"/>
              <a:t>Hx</a:t>
            </a:r>
            <a:r>
              <a:rPr kumimoji="1" lang="en-US" altLang="ja-JP" sz="1400" dirty="0"/>
              <a:t> and Ey has been removed by this method. It also shows that the correlation between </a:t>
            </a:r>
            <a:r>
              <a:rPr kumimoji="1" lang="en-US" altLang="ja-JP" sz="1400" dirty="0" err="1"/>
              <a:t>Hx</a:t>
            </a:r>
            <a:r>
              <a:rPr kumimoji="1" lang="en-US" altLang="ja-JP" sz="1400" dirty="0"/>
              <a:t> and Hxr and the correlation between Ey and Hxr are improved. In other words, this method can also remove the effect of correlated rectangular noise.</a:t>
            </a:r>
            <a:endParaRPr kumimoji="1" lang="ja-JP" altLang="en-US" sz="1400" dirty="0"/>
          </a:p>
        </p:txBody>
      </p:sp>
    </p:spTree>
    <p:extLst>
      <p:ext uri="{BB962C8B-B14F-4D97-AF65-F5344CB8AC3E}">
        <p14:creationId xmlns:p14="http://schemas.microsoft.com/office/powerpoint/2010/main" val="251960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F8333-D86F-4578-A267-AC9356E3B3B7}"/>
              </a:ext>
            </a:extLst>
          </p:cNvPr>
          <p:cNvSpPr>
            <a:spLocks noGrp="1"/>
          </p:cNvSpPr>
          <p:nvPr>
            <p:ph type="title"/>
          </p:nvPr>
        </p:nvSpPr>
        <p:spPr>
          <a:xfrm>
            <a:off x="7929" y="0"/>
            <a:ext cx="12192000" cy="478971"/>
          </a:xfrm>
        </p:spPr>
        <p:txBody>
          <a:bodyPr>
            <a:normAutofit/>
          </a:bodyPr>
          <a:lstStyle/>
          <a:p>
            <a:r>
              <a:rPr kumimoji="1" lang="en-US" altLang="ja-JP" sz="2400" kern="12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5.</a:t>
            </a:r>
            <a:r>
              <a:rPr kumimoji="1" lang="en-US" altLang="ja-JP" sz="2400" b="1" kern="12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 An example of MT response function, Site </a:t>
            </a:r>
            <a:r>
              <a:rPr lang="en-US" altLang="ja-JP" b="1" dirty="0">
                <a:latin typeface="Arial" panose="020B0604020202020204" pitchFamily="34" charset="0"/>
                <a:cs typeface="Arial" panose="020B0604020202020204" pitchFamily="34" charset="0"/>
              </a:rPr>
              <a:t>720 (low noise)</a:t>
            </a:r>
            <a:endParaRPr kumimoji="1" lang="ja-JP" altLang="en-US" b="1" dirty="0"/>
          </a:p>
        </p:txBody>
      </p:sp>
      <p:sp>
        <p:nvSpPr>
          <p:cNvPr id="20" name="スライド番号プレースホルダー 13">
            <a:extLst>
              <a:ext uri="{FF2B5EF4-FFF2-40B4-BE49-F238E27FC236}">
                <a16:creationId xmlns:a16="http://schemas.microsoft.com/office/drawing/2014/main" id="{D6CE4998-D39B-42D2-9710-1509E51DE435}"/>
              </a:ext>
            </a:extLst>
          </p:cNvPr>
          <p:cNvSpPr>
            <a:spLocks noGrp="1"/>
          </p:cNvSpPr>
          <p:nvPr>
            <p:ph type="sldNum" sz="quarter" idx="12"/>
          </p:nvPr>
        </p:nvSpPr>
        <p:spPr>
          <a:xfrm>
            <a:off x="9448800" y="6492875"/>
            <a:ext cx="2743200" cy="365125"/>
          </a:xfrm>
        </p:spPr>
        <p:txBody>
          <a:bodyPr/>
          <a:lstStyle/>
          <a:p>
            <a:fld id="{670B201E-14D1-48FD-89BD-B5BE32EEB210}" type="slidenum">
              <a:rPr kumimoji="1" lang="ja-JP" altLang="en-US" smtClean="0"/>
              <a:t>16</a:t>
            </a:fld>
            <a:endParaRPr kumimoji="1" lang="ja-JP" altLang="en-US" dirty="0"/>
          </a:p>
        </p:txBody>
      </p:sp>
      <p:sp>
        <p:nvSpPr>
          <p:cNvPr id="24" name="正方形/長方形 23">
            <a:extLst>
              <a:ext uri="{FF2B5EF4-FFF2-40B4-BE49-F238E27FC236}">
                <a16:creationId xmlns:a16="http://schemas.microsoft.com/office/drawing/2014/main" id="{C0391F8D-2191-45A4-8654-147C2D038B3E}"/>
              </a:ext>
            </a:extLst>
          </p:cNvPr>
          <p:cNvSpPr/>
          <p:nvPr/>
        </p:nvSpPr>
        <p:spPr>
          <a:xfrm>
            <a:off x="7035256" y="820731"/>
            <a:ext cx="747713"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E9CEC04-1D5B-479D-9FCF-E154450FA0EF}"/>
              </a:ext>
            </a:extLst>
          </p:cNvPr>
          <p:cNvSpPr/>
          <p:nvPr/>
        </p:nvSpPr>
        <p:spPr>
          <a:xfrm>
            <a:off x="7449803" y="719588"/>
            <a:ext cx="747713" cy="304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2B5E814-11EF-4B59-AF7E-B315C6D02A57}"/>
              </a:ext>
            </a:extLst>
          </p:cNvPr>
          <p:cNvSpPr/>
          <p:nvPr/>
        </p:nvSpPr>
        <p:spPr>
          <a:xfrm>
            <a:off x="5897977" y="1049331"/>
            <a:ext cx="656384" cy="318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EEA54A6-4642-4639-A873-8CB9A9107DF3}"/>
              </a:ext>
            </a:extLst>
          </p:cNvPr>
          <p:cNvSpPr/>
          <p:nvPr/>
        </p:nvSpPr>
        <p:spPr>
          <a:xfrm>
            <a:off x="1089985" y="929453"/>
            <a:ext cx="656384" cy="318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0AE141A-1315-4707-824A-1473A07D925D}"/>
              </a:ext>
            </a:extLst>
          </p:cNvPr>
          <p:cNvSpPr/>
          <p:nvPr/>
        </p:nvSpPr>
        <p:spPr>
          <a:xfrm>
            <a:off x="1673780" y="882203"/>
            <a:ext cx="444010" cy="177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5BEE3B1-43AF-4E72-AE78-F84AC7C86E08}"/>
              </a:ext>
            </a:extLst>
          </p:cNvPr>
          <p:cNvSpPr/>
          <p:nvPr/>
        </p:nvSpPr>
        <p:spPr>
          <a:xfrm>
            <a:off x="1295217" y="1041998"/>
            <a:ext cx="656384" cy="143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79E7EFF-C016-6D67-DA75-0A30B83780C2}"/>
              </a:ext>
            </a:extLst>
          </p:cNvPr>
          <p:cNvSpPr/>
          <p:nvPr/>
        </p:nvSpPr>
        <p:spPr>
          <a:xfrm>
            <a:off x="5897977" y="719588"/>
            <a:ext cx="910327" cy="177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556BA158-43EC-2F64-2F49-CE321A023B3F}"/>
              </a:ext>
            </a:extLst>
          </p:cNvPr>
          <p:cNvPicPr>
            <a:picLocks noChangeAspect="1"/>
          </p:cNvPicPr>
          <p:nvPr/>
        </p:nvPicPr>
        <p:blipFill rotWithShape="1">
          <a:blip r:embed="rId3">
            <a:extLst>
              <a:ext uri="{28A0092B-C50C-407E-A947-70E740481C1C}">
                <a14:useLocalDpi xmlns:a14="http://schemas.microsoft.com/office/drawing/2010/main" val="0"/>
              </a:ext>
            </a:extLst>
          </a:blip>
          <a:srcRect l="7563" t="5023" r="64171" b="62576"/>
          <a:stretch/>
        </p:blipFill>
        <p:spPr>
          <a:xfrm>
            <a:off x="9571827" y="485938"/>
            <a:ext cx="2649911" cy="1256107"/>
          </a:xfrm>
          <a:prstGeom prst="rect">
            <a:avLst/>
          </a:prstGeom>
        </p:spPr>
      </p:pic>
      <p:pic>
        <p:nvPicPr>
          <p:cNvPr id="6" name="図 5">
            <a:extLst>
              <a:ext uri="{FF2B5EF4-FFF2-40B4-BE49-F238E27FC236}">
                <a16:creationId xmlns:a16="http://schemas.microsoft.com/office/drawing/2014/main" id="{B894BEFB-EEEC-4428-B298-C5CB70ED14AC}"/>
              </a:ext>
            </a:extLst>
          </p:cNvPr>
          <p:cNvPicPr>
            <a:picLocks noChangeAspect="1"/>
          </p:cNvPicPr>
          <p:nvPr/>
        </p:nvPicPr>
        <p:blipFill>
          <a:blip r:embed="rId4">
            <a:extLst>
              <a:ext uri="{28A0092B-C50C-407E-A947-70E740481C1C}">
                <a14:useLocalDpi xmlns:a14="http://schemas.microsoft.com/office/drawing/2010/main" val="0"/>
              </a:ext>
            </a:extLst>
          </a:blip>
          <a:srcRect t="915" b="915"/>
          <a:stretch/>
        </p:blipFill>
        <p:spPr>
          <a:xfrm>
            <a:off x="1779507" y="533835"/>
            <a:ext cx="8648843" cy="4695966"/>
          </a:xfrm>
          <a:prstGeom prst="rect">
            <a:avLst/>
          </a:prstGeom>
        </p:spPr>
      </p:pic>
      <p:sp>
        <p:nvSpPr>
          <p:cNvPr id="3" name="テキスト ボックス 2">
            <a:extLst>
              <a:ext uri="{FF2B5EF4-FFF2-40B4-BE49-F238E27FC236}">
                <a16:creationId xmlns:a16="http://schemas.microsoft.com/office/drawing/2014/main" id="{CDE51BF5-DEE7-7A8A-369E-ECEA234074D9}"/>
              </a:ext>
            </a:extLst>
          </p:cNvPr>
          <p:cNvSpPr txBox="1"/>
          <p:nvPr/>
        </p:nvSpPr>
        <p:spPr>
          <a:xfrm>
            <a:off x="0" y="5578169"/>
            <a:ext cx="11624233" cy="1169551"/>
          </a:xfrm>
          <a:prstGeom prst="rect">
            <a:avLst/>
          </a:prstGeom>
          <a:noFill/>
        </p:spPr>
        <p:txBody>
          <a:bodyPr wrap="square" rtlCol="0">
            <a:spAutoFit/>
          </a:bodyPr>
          <a:lstStyle/>
          <a:p>
            <a:r>
              <a:rPr kumimoji="1" lang="en-US" altLang="ja-JP" sz="1400" dirty="0"/>
              <a:t>Figure 5. An example of MT response function, Site 720, 2-4 (LT) (Low noise data set). (a) and (b) are apparent resistivity of </a:t>
            </a:r>
            <a:r>
              <a:rPr kumimoji="1" lang="en-US" altLang="ja-JP" sz="1400" dirty="0" err="1"/>
              <a:t>Zxy</a:t>
            </a:r>
            <a:r>
              <a:rPr kumimoji="1" lang="en-US" altLang="ja-JP" sz="1400" dirty="0"/>
              <a:t> and </a:t>
            </a:r>
            <a:r>
              <a:rPr kumimoji="1" lang="en-US" altLang="ja-JP" sz="1400" dirty="0" err="1"/>
              <a:t>Zyx</a:t>
            </a:r>
            <a:r>
              <a:rPr kumimoji="1" lang="en-US" altLang="ja-JP" sz="1400" dirty="0"/>
              <a:t>, respectively. (c) and (d) are phases of </a:t>
            </a:r>
            <a:r>
              <a:rPr kumimoji="1" lang="en-US" altLang="ja-JP" sz="1400" dirty="0" err="1"/>
              <a:t>Zxy</a:t>
            </a:r>
            <a:r>
              <a:rPr kumimoji="1" lang="en-US" altLang="ja-JP" sz="1400" dirty="0"/>
              <a:t> and </a:t>
            </a:r>
            <a:r>
              <a:rPr kumimoji="1" lang="en-US" altLang="ja-JP" sz="1400" dirty="0" err="1"/>
              <a:t>Zyx</a:t>
            </a:r>
            <a:r>
              <a:rPr kumimoji="1" lang="en-US" altLang="ja-JP" sz="1400" dirty="0"/>
              <a:t>, respectively. The black circle is the BIRRP result. The red triangle, blue rhombus, and green rectangle are preprocessed by MSSA with WL 400, 600, and 800, then estimated by M-estimator, respectively. In the results, all curves are smoothly estimated by this method, and the difference based on the WL is slight. It shows that if the noise is less in the data, the difference in each WL’s MT response function is almost identical.</a:t>
            </a:r>
            <a:endParaRPr kumimoji="1" lang="ja-JP" altLang="en-US" sz="1400" dirty="0"/>
          </a:p>
        </p:txBody>
      </p:sp>
      <p:sp>
        <p:nvSpPr>
          <p:cNvPr id="8" name="正方形/長方形 7">
            <a:extLst>
              <a:ext uri="{FF2B5EF4-FFF2-40B4-BE49-F238E27FC236}">
                <a16:creationId xmlns:a16="http://schemas.microsoft.com/office/drawing/2014/main" id="{B4A483C9-AFD3-214D-945F-B2393FBFEFB4}"/>
              </a:ext>
            </a:extLst>
          </p:cNvPr>
          <p:cNvSpPr/>
          <p:nvPr/>
        </p:nvSpPr>
        <p:spPr>
          <a:xfrm>
            <a:off x="5638800" y="719588"/>
            <a:ext cx="1169504" cy="162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61345447-5E1F-D971-01E2-8D9C1F08C58F}"/>
              </a:ext>
            </a:extLst>
          </p:cNvPr>
          <p:cNvGrpSpPr/>
          <p:nvPr/>
        </p:nvGrpSpPr>
        <p:grpSpPr>
          <a:xfrm>
            <a:off x="856303" y="638163"/>
            <a:ext cx="5687360" cy="3701164"/>
            <a:chOff x="856303" y="638163"/>
            <a:chExt cx="5687360" cy="3701164"/>
          </a:xfrm>
        </p:grpSpPr>
        <p:sp>
          <p:nvSpPr>
            <p:cNvPr id="18" name="テキスト ボックス 17">
              <a:extLst>
                <a:ext uri="{FF2B5EF4-FFF2-40B4-BE49-F238E27FC236}">
                  <a16:creationId xmlns:a16="http://schemas.microsoft.com/office/drawing/2014/main" id="{BBC65ABF-D24F-E104-93A3-047F9D9925A5}"/>
                </a:ext>
              </a:extLst>
            </p:cNvPr>
            <p:cNvSpPr txBox="1"/>
            <p:nvPr/>
          </p:nvSpPr>
          <p:spPr>
            <a:xfrm>
              <a:off x="856303" y="1375119"/>
              <a:ext cx="1345909" cy="646331"/>
            </a:xfrm>
            <a:prstGeom prst="rect">
              <a:avLst/>
            </a:prstGeom>
            <a:solidFill>
              <a:schemeClr val="bg1"/>
            </a:solidFill>
          </p:spPr>
          <p:txBody>
            <a:bodyPr wrap="square" rtlCol="0">
              <a:spAutoFit/>
            </a:bodyPr>
            <a:lstStyle/>
            <a:p>
              <a:pPr algn="ctr"/>
              <a:r>
                <a:rPr lang="en-US" altLang="ja-JP" b="1" dirty="0"/>
                <a:t>Apparent resistivity</a:t>
              </a:r>
            </a:p>
          </p:txBody>
        </p:sp>
        <p:sp>
          <p:nvSpPr>
            <p:cNvPr id="19" name="テキスト ボックス 18">
              <a:extLst>
                <a:ext uri="{FF2B5EF4-FFF2-40B4-BE49-F238E27FC236}">
                  <a16:creationId xmlns:a16="http://schemas.microsoft.com/office/drawing/2014/main" id="{0A609A00-326E-CE00-F7E7-86EDC2099EF5}"/>
                </a:ext>
              </a:extLst>
            </p:cNvPr>
            <p:cNvSpPr txBox="1"/>
            <p:nvPr/>
          </p:nvSpPr>
          <p:spPr>
            <a:xfrm>
              <a:off x="1036541" y="3969995"/>
              <a:ext cx="985433" cy="369332"/>
            </a:xfrm>
            <a:prstGeom prst="rect">
              <a:avLst/>
            </a:prstGeom>
            <a:noFill/>
          </p:spPr>
          <p:txBody>
            <a:bodyPr wrap="square" rtlCol="0">
              <a:spAutoFit/>
            </a:bodyPr>
            <a:lstStyle/>
            <a:p>
              <a:pPr algn="ctr"/>
              <a:r>
                <a:rPr lang="en-US" altLang="ja-JP" b="1" dirty="0"/>
                <a:t>Phase</a:t>
              </a:r>
              <a:endParaRPr kumimoji="1" lang="ja-JP" altLang="en-US" b="1" dirty="0"/>
            </a:p>
          </p:txBody>
        </p:sp>
        <p:sp>
          <p:nvSpPr>
            <p:cNvPr id="27" name="テキスト ボックス 26">
              <a:extLst>
                <a:ext uri="{FF2B5EF4-FFF2-40B4-BE49-F238E27FC236}">
                  <a16:creationId xmlns:a16="http://schemas.microsoft.com/office/drawing/2014/main" id="{C5762217-E1CD-C02E-A0A4-B24CEA2917A1}"/>
                </a:ext>
              </a:extLst>
            </p:cNvPr>
            <p:cNvSpPr txBox="1"/>
            <p:nvPr/>
          </p:nvSpPr>
          <p:spPr>
            <a:xfrm>
              <a:off x="1852096" y="638163"/>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(a)</a:t>
              </a:r>
              <a:endParaRPr kumimoji="1" lang="ja-JP" altLang="en-US" dirty="0">
                <a:latin typeface="Cambria Math" panose="02040503050406030204" pitchFamily="18" charset="0"/>
              </a:endParaRPr>
            </a:p>
          </p:txBody>
        </p:sp>
        <p:sp>
          <p:nvSpPr>
            <p:cNvPr id="29" name="テキスト ボックス 28">
              <a:extLst>
                <a:ext uri="{FF2B5EF4-FFF2-40B4-BE49-F238E27FC236}">
                  <a16:creationId xmlns:a16="http://schemas.microsoft.com/office/drawing/2014/main" id="{9B4E1136-54C4-F64F-0F93-A51C7BDE2980}"/>
                </a:ext>
              </a:extLst>
            </p:cNvPr>
            <p:cNvSpPr txBox="1"/>
            <p:nvPr/>
          </p:nvSpPr>
          <p:spPr>
            <a:xfrm>
              <a:off x="1852096" y="2849977"/>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(c)</a:t>
              </a:r>
              <a:endParaRPr kumimoji="1" lang="ja-JP" altLang="en-US" dirty="0">
                <a:latin typeface="Cambria Math" panose="02040503050406030204" pitchFamily="18" charset="0"/>
              </a:endParaRPr>
            </a:p>
          </p:txBody>
        </p:sp>
        <p:sp>
          <p:nvSpPr>
            <p:cNvPr id="30" name="テキスト ボックス 29">
              <a:extLst>
                <a:ext uri="{FF2B5EF4-FFF2-40B4-BE49-F238E27FC236}">
                  <a16:creationId xmlns:a16="http://schemas.microsoft.com/office/drawing/2014/main" id="{9B48346A-E6DE-F767-C1CB-A7BC9D5B0CC3}"/>
                </a:ext>
              </a:extLst>
            </p:cNvPr>
            <p:cNvSpPr txBox="1"/>
            <p:nvPr/>
          </p:nvSpPr>
          <p:spPr>
            <a:xfrm>
              <a:off x="6012539" y="2849977"/>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(d)</a:t>
              </a:r>
              <a:endParaRPr kumimoji="1" lang="ja-JP" altLang="en-US" dirty="0">
                <a:latin typeface="Cambria Math" panose="02040503050406030204" pitchFamily="18" charset="0"/>
              </a:endParaRPr>
            </a:p>
          </p:txBody>
        </p:sp>
        <p:sp>
          <p:nvSpPr>
            <p:cNvPr id="28" name="テキスト ボックス 27">
              <a:extLst>
                <a:ext uri="{FF2B5EF4-FFF2-40B4-BE49-F238E27FC236}">
                  <a16:creationId xmlns:a16="http://schemas.microsoft.com/office/drawing/2014/main" id="{7A1F800C-D32F-7393-61E0-6BF551714618}"/>
                </a:ext>
              </a:extLst>
            </p:cNvPr>
            <p:cNvSpPr txBox="1"/>
            <p:nvPr/>
          </p:nvSpPr>
          <p:spPr>
            <a:xfrm>
              <a:off x="6041372" y="642465"/>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(b)</a:t>
              </a:r>
              <a:endParaRPr kumimoji="1" lang="ja-JP" altLang="en-US" dirty="0">
                <a:latin typeface="Cambria Math" panose="02040503050406030204" pitchFamily="18" charset="0"/>
              </a:endParaRPr>
            </a:p>
          </p:txBody>
        </p:sp>
      </p:grpSp>
    </p:spTree>
    <p:extLst>
      <p:ext uri="{BB962C8B-B14F-4D97-AF65-F5344CB8AC3E}">
        <p14:creationId xmlns:p14="http://schemas.microsoft.com/office/powerpoint/2010/main" val="2122558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F8333-D86F-4578-A267-AC9356E3B3B7}"/>
              </a:ext>
            </a:extLst>
          </p:cNvPr>
          <p:cNvSpPr>
            <a:spLocks noGrp="1"/>
          </p:cNvSpPr>
          <p:nvPr>
            <p:ph type="title"/>
          </p:nvPr>
        </p:nvSpPr>
        <p:spPr>
          <a:xfrm>
            <a:off x="7929" y="0"/>
            <a:ext cx="12192000" cy="478971"/>
          </a:xfrm>
        </p:spPr>
        <p:txBody>
          <a:bodyPr>
            <a:normAutofit/>
          </a:bodyPr>
          <a:lstStyle/>
          <a:p>
            <a:r>
              <a:rPr kumimoji="1" lang="en-US" altLang="ja-JP" sz="2400" kern="12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5.</a:t>
            </a:r>
            <a:r>
              <a:rPr kumimoji="1" lang="en-US" altLang="ja-JP" sz="2400" b="1" kern="12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 An example of MT response function, Site </a:t>
            </a:r>
            <a:r>
              <a:rPr kumimoji="1" lang="en-US" altLang="ja-JP" sz="2400" kern="1200" dirty="0">
                <a:solidFill>
                  <a:schemeClr val="tx1"/>
                </a:solidFill>
                <a:effectLst/>
                <a:ea typeface="メイリオ" panose="020B0604030504040204" pitchFamily="50" charset="-128"/>
              </a:rPr>
              <a:t>63</a:t>
            </a:r>
            <a:r>
              <a:rPr lang="en-US" altLang="ja-JP" b="1" dirty="0">
                <a:latin typeface="Arial" panose="020B0604020202020204" pitchFamily="34" charset="0"/>
                <a:cs typeface="Arial" panose="020B0604020202020204" pitchFamily="34" charset="0"/>
              </a:rPr>
              <a:t>0 nighttime (spike noise included)</a:t>
            </a:r>
            <a:endParaRPr kumimoji="1" lang="ja-JP" altLang="en-US" b="1" dirty="0"/>
          </a:p>
        </p:txBody>
      </p:sp>
      <p:sp>
        <p:nvSpPr>
          <p:cNvPr id="20" name="スライド番号プレースホルダー 13">
            <a:extLst>
              <a:ext uri="{FF2B5EF4-FFF2-40B4-BE49-F238E27FC236}">
                <a16:creationId xmlns:a16="http://schemas.microsoft.com/office/drawing/2014/main" id="{D6CE4998-D39B-42D2-9710-1509E51DE435}"/>
              </a:ext>
            </a:extLst>
          </p:cNvPr>
          <p:cNvSpPr>
            <a:spLocks noGrp="1"/>
          </p:cNvSpPr>
          <p:nvPr>
            <p:ph type="sldNum" sz="quarter" idx="12"/>
          </p:nvPr>
        </p:nvSpPr>
        <p:spPr>
          <a:xfrm>
            <a:off x="9448800" y="6492875"/>
            <a:ext cx="2743200" cy="365125"/>
          </a:xfrm>
        </p:spPr>
        <p:txBody>
          <a:bodyPr/>
          <a:lstStyle/>
          <a:p>
            <a:fld id="{670B201E-14D1-48FD-89BD-B5BE32EEB210}" type="slidenum">
              <a:rPr kumimoji="1" lang="ja-JP" altLang="en-US" smtClean="0"/>
              <a:t>17</a:t>
            </a:fld>
            <a:endParaRPr kumimoji="1" lang="ja-JP" altLang="en-US" dirty="0"/>
          </a:p>
        </p:txBody>
      </p:sp>
      <p:pic>
        <p:nvPicPr>
          <p:cNvPr id="6" name="図 5">
            <a:extLst>
              <a:ext uri="{FF2B5EF4-FFF2-40B4-BE49-F238E27FC236}">
                <a16:creationId xmlns:a16="http://schemas.microsoft.com/office/drawing/2014/main" id="{B894BEFB-EEEC-4428-B298-C5CB70ED14AC}"/>
              </a:ext>
            </a:extLst>
          </p:cNvPr>
          <p:cNvPicPr>
            <a:picLocks noChangeAspect="1"/>
          </p:cNvPicPr>
          <p:nvPr/>
        </p:nvPicPr>
        <p:blipFill>
          <a:blip r:embed="rId3">
            <a:extLst>
              <a:ext uri="{28A0092B-C50C-407E-A947-70E740481C1C}">
                <a14:useLocalDpi xmlns:a14="http://schemas.microsoft.com/office/drawing/2010/main" val="0"/>
              </a:ext>
            </a:extLst>
          </a:blip>
          <a:srcRect t="915" b="915"/>
          <a:stretch/>
        </p:blipFill>
        <p:spPr>
          <a:xfrm>
            <a:off x="1773020" y="535401"/>
            <a:ext cx="8645959" cy="4694400"/>
          </a:xfrm>
          <a:prstGeom prst="rect">
            <a:avLst/>
          </a:prstGeom>
        </p:spPr>
      </p:pic>
      <p:pic>
        <p:nvPicPr>
          <p:cNvPr id="14" name="図 13">
            <a:extLst>
              <a:ext uri="{FF2B5EF4-FFF2-40B4-BE49-F238E27FC236}">
                <a16:creationId xmlns:a16="http://schemas.microsoft.com/office/drawing/2014/main" id="{4EDF3C88-8FA9-C997-8BEE-F3C7277F7269}"/>
              </a:ext>
            </a:extLst>
          </p:cNvPr>
          <p:cNvPicPr>
            <a:picLocks noChangeAspect="1"/>
          </p:cNvPicPr>
          <p:nvPr/>
        </p:nvPicPr>
        <p:blipFill rotWithShape="1">
          <a:blip r:embed="rId4">
            <a:extLst>
              <a:ext uri="{28A0092B-C50C-407E-A947-70E740481C1C}">
                <a14:useLocalDpi xmlns:a14="http://schemas.microsoft.com/office/drawing/2010/main" val="0"/>
              </a:ext>
            </a:extLst>
          </a:blip>
          <a:srcRect l="7563" t="5023" r="64171" b="62576"/>
          <a:stretch/>
        </p:blipFill>
        <p:spPr>
          <a:xfrm>
            <a:off x="9571827" y="485938"/>
            <a:ext cx="2649911" cy="1256107"/>
          </a:xfrm>
          <a:prstGeom prst="rect">
            <a:avLst/>
          </a:prstGeom>
        </p:spPr>
      </p:pic>
      <p:sp>
        <p:nvSpPr>
          <p:cNvPr id="4" name="正方形/長方形 3">
            <a:extLst>
              <a:ext uri="{FF2B5EF4-FFF2-40B4-BE49-F238E27FC236}">
                <a16:creationId xmlns:a16="http://schemas.microsoft.com/office/drawing/2014/main" id="{04797FE4-EA1F-D293-3218-2BA5F580AD75}"/>
              </a:ext>
            </a:extLst>
          </p:cNvPr>
          <p:cNvSpPr/>
          <p:nvPr/>
        </p:nvSpPr>
        <p:spPr>
          <a:xfrm>
            <a:off x="5812971" y="664029"/>
            <a:ext cx="511629" cy="206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a:extLst>
              <a:ext uri="{FF2B5EF4-FFF2-40B4-BE49-F238E27FC236}">
                <a16:creationId xmlns:a16="http://schemas.microsoft.com/office/drawing/2014/main" id="{EBE0E479-C2F0-FA92-3DCD-D83756B84E85}"/>
              </a:ext>
            </a:extLst>
          </p:cNvPr>
          <p:cNvGrpSpPr/>
          <p:nvPr/>
        </p:nvGrpSpPr>
        <p:grpSpPr>
          <a:xfrm>
            <a:off x="856303" y="638163"/>
            <a:ext cx="5687360" cy="3701164"/>
            <a:chOff x="856303" y="638163"/>
            <a:chExt cx="5687360" cy="3701164"/>
          </a:xfrm>
        </p:grpSpPr>
        <p:sp>
          <p:nvSpPr>
            <p:cNvPr id="41" name="テキスト ボックス 40">
              <a:extLst>
                <a:ext uri="{FF2B5EF4-FFF2-40B4-BE49-F238E27FC236}">
                  <a16:creationId xmlns:a16="http://schemas.microsoft.com/office/drawing/2014/main" id="{878C3A46-0A4B-2BFC-FB0D-FDF76E3A758F}"/>
                </a:ext>
              </a:extLst>
            </p:cNvPr>
            <p:cNvSpPr txBox="1"/>
            <p:nvPr/>
          </p:nvSpPr>
          <p:spPr>
            <a:xfrm>
              <a:off x="856303" y="1375119"/>
              <a:ext cx="1345909" cy="646331"/>
            </a:xfrm>
            <a:prstGeom prst="rect">
              <a:avLst/>
            </a:prstGeom>
            <a:solidFill>
              <a:schemeClr val="bg1"/>
            </a:solidFill>
          </p:spPr>
          <p:txBody>
            <a:bodyPr wrap="square" rtlCol="0">
              <a:spAutoFit/>
            </a:bodyPr>
            <a:lstStyle/>
            <a:p>
              <a:pPr algn="ctr"/>
              <a:r>
                <a:rPr lang="en-US" altLang="ja-JP" b="1" dirty="0"/>
                <a:t>Apparent resistivity</a:t>
              </a:r>
            </a:p>
          </p:txBody>
        </p:sp>
        <p:sp>
          <p:nvSpPr>
            <p:cNvPr id="42" name="テキスト ボックス 41">
              <a:extLst>
                <a:ext uri="{FF2B5EF4-FFF2-40B4-BE49-F238E27FC236}">
                  <a16:creationId xmlns:a16="http://schemas.microsoft.com/office/drawing/2014/main" id="{EA2E24B9-8E8B-A22D-95C5-6E15835FD724}"/>
                </a:ext>
              </a:extLst>
            </p:cNvPr>
            <p:cNvSpPr txBox="1"/>
            <p:nvPr/>
          </p:nvSpPr>
          <p:spPr>
            <a:xfrm>
              <a:off x="1036541" y="3969995"/>
              <a:ext cx="985433" cy="369332"/>
            </a:xfrm>
            <a:prstGeom prst="rect">
              <a:avLst/>
            </a:prstGeom>
            <a:noFill/>
          </p:spPr>
          <p:txBody>
            <a:bodyPr wrap="square" rtlCol="0">
              <a:spAutoFit/>
            </a:bodyPr>
            <a:lstStyle/>
            <a:p>
              <a:pPr algn="ctr"/>
              <a:r>
                <a:rPr lang="en-US" altLang="ja-JP" b="1" dirty="0"/>
                <a:t>Phase</a:t>
              </a:r>
              <a:endParaRPr kumimoji="1" lang="ja-JP" altLang="en-US" b="1" dirty="0"/>
            </a:p>
          </p:txBody>
        </p:sp>
        <p:sp>
          <p:nvSpPr>
            <p:cNvPr id="43" name="テキスト ボックス 42">
              <a:extLst>
                <a:ext uri="{FF2B5EF4-FFF2-40B4-BE49-F238E27FC236}">
                  <a16:creationId xmlns:a16="http://schemas.microsoft.com/office/drawing/2014/main" id="{CAE0690E-D9CA-CAEE-8D9F-63C6A0A32F8C}"/>
                </a:ext>
              </a:extLst>
            </p:cNvPr>
            <p:cNvSpPr txBox="1"/>
            <p:nvPr/>
          </p:nvSpPr>
          <p:spPr>
            <a:xfrm>
              <a:off x="1852096" y="638163"/>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(a)</a:t>
              </a:r>
              <a:endParaRPr kumimoji="1" lang="ja-JP" altLang="en-US" dirty="0">
                <a:latin typeface="Cambria Math" panose="02040503050406030204" pitchFamily="18" charset="0"/>
              </a:endParaRPr>
            </a:p>
          </p:txBody>
        </p:sp>
        <p:sp>
          <p:nvSpPr>
            <p:cNvPr id="44" name="テキスト ボックス 43">
              <a:extLst>
                <a:ext uri="{FF2B5EF4-FFF2-40B4-BE49-F238E27FC236}">
                  <a16:creationId xmlns:a16="http://schemas.microsoft.com/office/drawing/2014/main" id="{7898CC7F-F6F9-5BFA-CB21-99BD3E415F40}"/>
                </a:ext>
              </a:extLst>
            </p:cNvPr>
            <p:cNvSpPr txBox="1"/>
            <p:nvPr/>
          </p:nvSpPr>
          <p:spPr>
            <a:xfrm>
              <a:off x="1852096" y="2849977"/>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(c)</a:t>
              </a:r>
              <a:endParaRPr kumimoji="1" lang="ja-JP" altLang="en-US" dirty="0">
                <a:latin typeface="Cambria Math" panose="02040503050406030204" pitchFamily="18" charset="0"/>
              </a:endParaRPr>
            </a:p>
          </p:txBody>
        </p:sp>
        <p:sp>
          <p:nvSpPr>
            <p:cNvPr id="45" name="テキスト ボックス 44">
              <a:extLst>
                <a:ext uri="{FF2B5EF4-FFF2-40B4-BE49-F238E27FC236}">
                  <a16:creationId xmlns:a16="http://schemas.microsoft.com/office/drawing/2014/main" id="{9DCA5402-04B2-83EC-0197-FEA9C5423A1B}"/>
                </a:ext>
              </a:extLst>
            </p:cNvPr>
            <p:cNvSpPr txBox="1"/>
            <p:nvPr/>
          </p:nvSpPr>
          <p:spPr>
            <a:xfrm>
              <a:off x="6012539" y="2849977"/>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(d)</a:t>
              </a:r>
              <a:endParaRPr kumimoji="1" lang="ja-JP" altLang="en-US" dirty="0">
                <a:latin typeface="Cambria Math" panose="02040503050406030204" pitchFamily="18" charset="0"/>
              </a:endParaRPr>
            </a:p>
          </p:txBody>
        </p:sp>
        <p:sp>
          <p:nvSpPr>
            <p:cNvPr id="46" name="テキスト ボックス 45">
              <a:extLst>
                <a:ext uri="{FF2B5EF4-FFF2-40B4-BE49-F238E27FC236}">
                  <a16:creationId xmlns:a16="http://schemas.microsoft.com/office/drawing/2014/main" id="{C6011B88-8030-7601-99DA-0DC6997A9407}"/>
                </a:ext>
              </a:extLst>
            </p:cNvPr>
            <p:cNvSpPr txBox="1"/>
            <p:nvPr/>
          </p:nvSpPr>
          <p:spPr>
            <a:xfrm>
              <a:off x="6041372" y="642465"/>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(b)</a:t>
              </a:r>
              <a:endParaRPr kumimoji="1" lang="ja-JP" altLang="en-US" dirty="0">
                <a:latin typeface="Cambria Math" panose="02040503050406030204" pitchFamily="18" charset="0"/>
              </a:endParaRPr>
            </a:p>
          </p:txBody>
        </p:sp>
      </p:grpSp>
      <p:sp>
        <p:nvSpPr>
          <p:cNvPr id="7" name="テキスト ボックス 6">
            <a:extLst>
              <a:ext uri="{FF2B5EF4-FFF2-40B4-BE49-F238E27FC236}">
                <a16:creationId xmlns:a16="http://schemas.microsoft.com/office/drawing/2014/main" id="{484BF554-0A16-A16D-47A0-D639B131AB77}"/>
              </a:ext>
            </a:extLst>
          </p:cNvPr>
          <p:cNvSpPr txBox="1"/>
          <p:nvPr/>
        </p:nvSpPr>
        <p:spPr>
          <a:xfrm>
            <a:off x="3963" y="5630759"/>
            <a:ext cx="12184071" cy="1169551"/>
          </a:xfrm>
          <a:prstGeom prst="rect">
            <a:avLst/>
          </a:prstGeom>
          <a:noFill/>
        </p:spPr>
        <p:txBody>
          <a:bodyPr wrap="square" rtlCol="0">
            <a:spAutoFit/>
          </a:bodyPr>
          <a:lstStyle/>
          <a:p>
            <a:r>
              <a:rPr kumimoji="1" lang="en-US" altLang="ja-JP" sz="1400" dirty="0"/>
              <a:t>Figure 6. An example of MT response function, site 630, 2-4 (LT). (a) and (b) are apparent resistivity. (c) and (d) are the phases of </a:t>
            </a:r>
            <a:r>
              <a:rPr kumimoji="1" lang="en-US" altLang="ja-JP" sz="1400" dirty="0" err="1"/>
              <a:t>Zxy</a:t>
            </a:r>
            <a:r>
              <a:rPr kumimoji="1" lang="en-US" altLang="ja-JP" sz="1400" dirty="0"/>
              <a:t> and </a:t>
            </a:r>
            <a:r>
              <a:rPr kumimoji="1" lang="en-US" altLang="ja-JP" sz="1400" dirty="0" err="1"/>
              <a:t>Zyx</a:t>
            </a:r>
            <a:r>
              <a:rPr kumimoji="1" lang="en-US" altLang="ja-JP" sz="1400" dirty="0"/>
              <a:t>, respectively. Black circles are the result of BIRRP. </a:t>
            </a:r>
            <a:r>
              <a:rPr lang="en-US" altLang="ja-JP" sz="1400" dirty="0"/>
              <a:t>The r</a:t>
            </a:r>
            <a:r>
              <a:rPr kumimoji="1" lang="en-US" altLang="ja-JP" sz="1400" dirty="0"/>
              <a:t>ed triangles, blue diamonds, and green squares were preprocessed by MSSA at WL400, 600, and 800, respectively, and estimated by M-estimator. The results show that all curves are estimated smoothly by this method, and the difference based on WL is slight. It indicates that this method can improve time series containing correlated rectangular noise and estimate MT response functions with periods that cannot be estimated even by BIRRP.</a:t>
            </a:r>
            <a:endParaRPr kumimoji="1" lang="ja-JP" altLang="en-US" sz="1400" dirty="0"/>
          </a:p>
        </p:txBody>
      </p:sp>
    </p:spTree>
    <p:extLst>
      <p:ext uri="{BB962C8B-B14F-4D97-AF65-F5344CB8AC3E}">
        <p14:creationId xmlns:p14="http://schemas.microsoft.com/office/powerpoint/2010/main" val="3660012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F8333-D86F-4578-A267-AC9356E3B3B7}"/>
              </a:ext>
            </a:extLst>
          </p:cNvPr>
          <p:cNvSpPr>
            <a:spLocks noGrp="1"/>
          </p:cNvSpPr>
          <p:nvPr>
            <p:ph type="title"/>
          </p:nvPr>
        </p:nvSpPr>
        <p:spPr>
          <a:xfrm>
            <a:off x="7929" y="0"/>
            <a:ext cx="12192000" cy="478971"/>
          </a:xfrm>
        </p:spPr>
        <p:txBody>
          <a:bodyPr>
            <a:normAutofit fontScale="90000"/>
          </a:bodyPr>
          <a:lstStyle/>
          <a:p>
            <a:r>
              <a:rPr kumimoji="1" lang="en-US" altLang="ja-JP" sz="2400" kern="12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5.</a:t>
            </a:r>
            <a:r>
              <a:rPr kumimoji="1" lang="en-US" altLang="ja-JP" sz="2400" b="1" kern="12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 An example of MT response function, Site </a:t>
            </a:r>
            <a:r>
              <a:rPr kumimoji="1" lang="en-US" altLang="ja-JP" sz="2400" kern="1200" dirty="0">
                <a:solidFill>
                  <a:schemeClr val="tx1"/>
                </a:solidFill>
                <a:effectLst/>
                <a:ea typeface="メイリオ" panose="020B0604030504040204" pitchFamily="50" charset="-128"/>
              </a:rPr>
              <a:t>63</a:t>
            </a:r>
            <a:r>
              <a:rPr lang="en-US" altLang="ja-JP" b="1" dirty="0">
                <a:latin typeface="Arial" panose="020B0604020202020204" pitchFamily="34" charset="0"/>
                <a:cs typeface="Arial" panose="020B0604020202020204" pitchFamily="34" charset="0"/>
              </a:rPr>
              <a:t>0 daytime (correlated noise included)</a:t>
            </a:r>
            <a:endParaRPr kumimoji="1" lang="ja-JP" altLang="en-US" b="1" dirty="0"/>
          </a:p>
        </p:txBody>
      </p:sp>
      <p:sp>
        <p:nvSpPr>
          <p:cNvPr id="20" name="スライド番号プレースホルダー 13">
            <a:extLst>
              <a:ext uri="{FF2B5EF4-FFF2-40B4-BE49-F238E27FC236}">
                <a16:creationId xmlns:a16="http://schemas.microsoft.com/office/drawing/2014/main" id="{D6CE4998-D39B-42D2-9710-1509E51DE435}"/>
              </a:ext>
            </a:extLst>
          </p:cNvPr>
          <p:cNvSpPr>
            <a:spLocks noGrp="1"/>
          </p:cNvSpPr>
          <p:nvPr>
            <p:ph type="sldNum" sz="quarter" idx="12"/>
          </p:nvPr>
        </p:nvSpPr>
        <p:spPr>
          <a:xfrm>
            <a:off x="9448800" y="6492875"/>
            <a:ext cx="2743200" cy="365125"/>
          </a:xfrm>
        </p:spPr>
        <p:txBody>
          <a:bodyPr/>
          <a:lstStyle/>
          <a:p>
            <a:fld id="{670B201E-14D1-48FD-89BD-B5BE32EEB210}" type="slidenum">
              <a:rPr kumimoji="1" lang="ja-JP" altLang="en-US" smtClean="0"/>
              <a:t>18</a:t>
            </a:fld>
            <a:endParaRPr kumimoji="1" lang="ja-JP" altLang="en-US" dirty="0"/>
          </a:p>
        </p:txBody>
      </p:sp>
      <p:sp>
        <p:nvSpPr>
          <p:cNvPr id="24" name="正方形/長方形 23">
            <a:extLst>
              <a:ext uri="{FF2B5EF4-FFF2-40B4-BE49-F238E27FC236}">
                <a16:creationId xmlns:a16="http://schemas.microsoft.com/office/drawing/2014/main" id="{C0391F8D-2191-45A4-8654-147C2D038B3E}"/>
              </a:ext>
            </a:extLst>
          </p:cNvPr>
          <p:cNvSpPr/>
          <p:nvPr/>
        </p:nvSpPr>
        <p:spPr>
          <a:xfrm>
            <a:off x="7035256" y="820731"/>
            <a:ext cx="747713"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E9CEC04-1D5B-479D-9FCF-E154450FA0EF}"/>
              </a:ext>
            </a:extLst>
          </p:cNvPr>
          <p:cNvSpPr/>
          <p:nvPr/>
        </p:nvSpPr>
        <p:spPr>
          <a:xfrm>
            <a:off x="7449803" y="719588"/>
            <a:ext cx="747713" cy="304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2B5E814-11EF-4B59-AF7E-B315C6D02A57}"/>
              </a:ext>
            </a:extLst>
          </p:cNvPr>
          <p:cNvSpPr/>
          <p:nvPr/>
        </p:nvSpPr>
        <p:spPr>
          <a:xfrm>
            <a:off x="5897977" y="1049331"/>
            <a:ext cx="656384" cy="318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894BEFB-EEEC-4428-B298-C5CB70ED14AC}"/>
              </a:ext>
            </a:extLst>
          </p:cNvPr>
          <p:cNvPicPr>
            <a:picLocks noChangeAspect="1"/>
          </p:cNvPicPr>
          <p:nvPr/>
        </p:nvPicPr>
        <p:blipFill>
          <a:blip r:embed="rId3">
            <a:extLst>
              <a:ext uri="{28A0092B-C50C-407E-A947-70E740481C1C}">
                <a14:useLocalDpi xmlns:a14="http://schemas.microsoft.com/office/drawing/2010/main" val="0"/>
              </a:ext>
            </a:extLst>
          </a:blip>
          <a:srcRect t="915" b="915"/>
          <a:stretch/>
        </p:blipFill>
        <p:spPr>
          <a:xfrm>
            <a:off x="1773020" y="500743"/>
            <a:ext cx="8645959" cy="4694400"/>
          </a:xfrm>
          <a:prstGeom prst="rect">
            <a:avLst/>
          </a:prstGeom>
        </p:spPr>
      </p:pic>
      <p:sp>
        <p:nvSpPr>
          <p:cNvPr id="3" name="正方形/長方形 2">
            <a:extLst>
              <a:ext uri="{FF2B5EF4-FFF2-40B4-BE49-F238E27FC236}">
                <a16:creationId xmlns:a16="http://schemas.microsoft.com/office/drawing/2014/main" id="{9975516D-5CAF-27DD-C659-E2325C203687}"/>
              </a:ext>
            </a:extLst>
          </p:cNvPr>
          <p:cNvSpPr/>
          <p:nvPr/>
        </p:nvSpPr>
        <p:spPr>
          <a:xfrm>
            <a:off x="5771005" y="617931"/>
            <a:ext cx="910327" cy="177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64FA7A34-973C-3F69-CF65-0BE1FFF45196}"/>
              </a:ext>
            </a:extLst>
          </p:cNvPr>
          <p:cNvPicPr>
            <a:picLocks noChangeAspect="1"/>
          </p:cNvPicPr>
          <p:nvPr/>
        </p:nvPicPr>
        <p:blipFill rotWithShape="1">
          <a:blip r:embed="rId4">
            <a:extLst>
              <a:ext uri="{28A0092B-C50C-407E-A947-70E740481C1C}">
                <a14:useLocalDpi xmlns:a14="http://schemas.microsoft.com/office/drawing/2010/main" val="0"/>
              </a:ext>
            </a:extLst>
          </a:blip>
          <a:srcRect l="7563" t="5023" r="64171" b="62576"/>
          <a:stretch/>
        </p:blipFill>
        <p:spPr>
          <a:xfrm>
            <a:off x="9571827" y="485938"/>
            <a:ext cx="2649911" cy="1256107"/>
          </a:xfrm>
          <a:prstGeom prst="rect">
            <a:avLst/>
          </a:prstGeom>
        </p:spPr>
      </p:pic>
      <p:grpSp>
        <p:nvGrpSpPr>
          <p:cNvPr id="26" name="グループ化 25">
            <a:extLst>
              <a:ext uri="{FF2B5EF4-FFF2-40B4-BE49-F238E27FC236}">
                <a16:creationId xmlns:a16="http://schemas.microsoft.com/office/drawing/2014/main" id="{1B4221DA-1E4C-3C86-6072-09F403CAA922}"/>
              </a:ext>
            </a:extLst>
          </p:cNvPr>
          <p:cNvGrpSpPr/>
          <p:nvPr/>
        </p:nvGrpSpPr>
        <p:grpSpPr>
          <a:xfrm>
            <a:off x="856303" y="638163"/>
            <a:ext cx="5687360" cy="3701164"/>
            <a:chOff x="856303" y="638163"/>
            <a:chExt cx="5687360" cy="3701164"/>
          </a:xfrm>
        </p:grpSpPr>
        <p:sp>
          <p:nvSpPr>
            <p:cNvPr id="27" name="テキスト ボックス 26">
              <a:extLst>
                <a:ext uri="{FF2B5EF4-FFF2-40B4-BE49-F238E27FC236}">
                  <a16:creationId xmlns:a16="http://schemas.microsoft.com/office/drawing/2014/main" id="{33108330-7200-8A16-0B61-260EA6B27BDE}"/>
                </a:ext>
              </a:extLst>
            </p:cNvPr>
            <p:cNvSpPr txBox="1"/>
            <p:nvPr/>
          </p:nvSpPr>
          <p:spPr>
            <a:xfrm>
              <a:off x="856303" y="1375119"/>
              <a:ext cx="1345909" cy="646331"/>
            </a:xfrm>
            <a:prstGeom prst="rect">
              <a:avLst/>
            </a:prstGeom>
            <a:solidFill>
              <a:schemeClr val="bg1"/>
            </a:solidFill>
          </p:spPr>
          <p:txBody>
            <a:bodyPr wrap="square" rtlCol="0">
              <a:spAutoFit/>
            </a:bodyPr>
            <a:lstStyle/>
            <a:p>
              <a:pPr algn="ctr"/>
              <a:r>
                <a:rPr lang="en-US" altLang="ja-JP" b="1" dirty="0"/>
                <a:t>Apparent resistivity</a:t>
              </a:r>
            </a:p>
          </p:txBody>
        </p:sp>
        <p:sp>
          <p:nvSpPr>
            <p:cNvPr id="28" name="テキスト ボックス 27">
              <a:extLst>
                <a:ext uri="{FF2B5EF4-FFF2-40B4-BE49-F238E27FC236}">
                  <a16:creationId xmlns:a16="http://schemas.microsoft.com/office/drawing/2014/main" id="{A621F2B0-C091-3141-9677-58F50A52AAA3}"/>
                </a:ext>
              </a:extLst>
            </p:cNvPr>
            <p:cNvSpPr txBox="1"/>
            <p:nvPr/>
          </p:nvSpPr>
          <p:spPr>
            <a:xfrm>
              <a:off x="1036541" y="3969995"/>
              <a:ext cx="985433" cy="369332"/>
            </a:xfrm>
            <a:prstGeom prst="rect">
              <a:avLst/>
            </a:prstGeom>
            <a:noFill/>
          </p:spPr>
          <p:txBody>
            <a:bodyPr wrap="square" rtlCol="0">
              <a:spAutoFit/>
            </a:bodyPr>
            <a:lstStyle/>
            <a:p>
              <a:pPr algn="ctr"/>
              <a:r>
                <a:rPr lang="en-US" altLang="ja-JP" b="1" dirty="0"/>
                <a:t>Phase</a:t>
              </a:r>
              <a:endParaRPr kumimoji="1" lang="ja-JP" altLang="en-US" b="1" dirty="0"/>
            </a:p>
          </p:txBody>
        </p:sp>
        <p:sp>
          <p:nvSpPr>
            <p:cNvPr id="29" name="テキスト ボックス 28">
              <a:extLst>
                <a:ext uri="{FF2B5EF4-FFF2-40B4-BE49-F238E27FC236}">
                  <a16:creationId xmlns:a16="http://schemas.microsoft.com/office/drawing/2014/main" id="{DCD79C1C-7BAF-2196-344B-D2826851EE50}"/>
                </a:ext>
              </a:extLst>
            </p:cNvPr>
            <p:cNvSpPr txBox="1"/>
            <p:nvPr/>
          </p:nvSpPr>
          <p:spPr>
            <a:xfrm>
              <a:off x="1852096" y="638163"/>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(a)</a:t>
              </a:r>
              <a:endParaRPr kumimoji="1" lang="ja-JP" altLang="en-US" dirty="0">
                <a:latin typeface="Cambria Math" panose="02040503050406030204" pitchFamily="18" charset="0"/>
              </a:endParaRPr>
            </a:p>
          </p:txBody>
        </p:sp>
        <p:sp>
          <p:nvSpPr>
            <p:cNvPr id="30" name="テキスト ボックス 29">
              <a:extLst>
                <a:ext uri="{FF2B5EF4-FFF2-40B4-BE49-F238E27FC236}">
                  <a16:creationId xmlns:a16="http://schemas.microsoft.com/office/drawing/2014/main" id="{047B1D83-90AD-548D-5BFE-F252196DEAB8}"/>
                </a:ext>
              </a:extLst>
            </p:cNvPr>
            <p:cNvSpPr txBox="1"/>
            <p:nvPr/>
          </p:nvSpPr>
          <p:spPr>
            <a:xfrm>
              <a:off x="1852096" y="2849977"/>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(c)</a:t>
              </a:r>
              <a:endParaRPr kumimoji="1" lang="ja-JP" altLang="en-US" dirty="0">
                <a:latin typeface="Cambria Math" panose="02040503050406030204" pitchFamily="18" charset="0"/>
              </a:endParaRPr>
            </a:p>
          </p:txBody>
        </p:sp>
        <p:sp>
          <p:nvSpPr>
            <p:cNvPr id="31" name="テキスト ボックス 30">
              <a:extLst>
                <a:ext uri="{FF2B5EF4-FFF2-40B4-BE49-F238E27FC236}">
                  <a16:creationId xmlns:a16="http://schemas.microsoft.com/office/drawing/2014/main" id="{F6BF7069-B1D5-4102-756B-C0E74B8DFB51}"/>
                </a:ext>
              </a:extLst>
            </p:cNvPr>
            <p:cNvSpPr txBox="1"/>
            <p:nvPr/>
          </p:nvSpPr>
          <p:spPr>
            <a:xfrm>
              <a:off x="6012539" y="2849977"/>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(d)</a:t>
              </a:r>
              <a:endParaRPr kumimoji="1" lang="ja-JP" altLang="en-US" dirty="0">
                <a:latin typeface="Cambria Math" panose="02040503050406030204" pitchFamily="18" charset="0"/>
              </a:endParaRPr>
            </a:p>
          </p:txBody>
        </p:sp>
        <p:sp>
          <p:nvSpPr>
            <p:cNvPr id="32" name="テキスト ボックス 31">
              <a:extLst>
                <a:ext uri="{FF2B5EF4-FFF2-40B4-BE49-F238E27FC236}">
                  <a16:creationId xmlns:a16="http://schemas.microsoft.com/office/drawing/2014/main" id="{5DE63E8F-7D04-D8C6-2DB2-44EF6E77D897}"/>
                </a:ext>
              </a:extLst>
            </p:cNvPr>
            <p:cNvSpPr txBox="1"/>
            <p:nvPr/>
          </p:nvSpPr>
          <p:spPr>
            <a:xfrm>
              <a:off x="6041372" y="642465"/>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(b)</a:t>
              </a:r>
              <a:endParaRPr kumimoji="1" lang="ja-JP" altLang="en-US" dirty="0">
                <a:latin typeface="Cambria Math" panose="02040503050406030204" pitchFamily="18" charset="0"/>
              </a:endParaRPr>
            </a:p>
          </p:txBody>
        </p:sp>
      </p:grpSp>
      <p:sp>
        <p:nvSpPr>
          <p:cNvPr id="33" name="テキスト ボックス 32">
            <a:extLst>
              <a:ext uri="{FF2B5EF4-FFF2-40B4-BE49-F238E27FC236}">
                <a16:creationId xmlns:a16="http://schemas.microsoft.com/office/drawing/2014/main" id="{84039112-40D5-FC5F-53CD-0A27E99C663D}"/>
              </a:ext>
            </a:extLst>
          </p:cNvPr>
          <p:cNvSpPr txBox="1"/>
          <p:nvPr/>
        </p:nvSpPr>
        <p:spPr>
          <a:xfrm>
            <a:off x="-7660" y="5553636"/>
            <a:ext cx="12184071" cy="1384995"/>
          </a:xfrm>
          <a:prstGeom prst="rect">
            <a:avLst/>
          </a:prstGeom>
          <a:noFill/>
        </p:spPr>
        <p:txBody>
          <a:bodyPr wrap="square" rtlCol="0">
            <a:spAutoFit/>
          </a:bodyPr>
          <a:lstStyle/>
          <a:p>
            <a:r>
              <a:rPr kumimoji="1" lang="en-US" altLang="ja-JP" sz="1400" dirty="0"/>
              <a:t>Figure 7. An example of MT response function, Site 630, 12-14 (LT). (a) and (b) are apparent resistivity of </a:t>
            </a:r>
            <a:r>
              <a:rPr kumimoji="1" lang="en-US" altLang="ja-JP" sz="1400" dirty="0" err="1"/>
              <a:t>Zxy</a:t>
            </a:r>
            <a:r>
              <a:rPr kumimoji="1" lang="en-US" altLang="ja-JP" sz="1400" dirty="0"/>
              <a:t> and </a:t>
            </a:r>
            <a:r>
              <a:rPr kumimoji="1" lang="en-US" altLang="ja-JP" sz="1400" dirty="0" err="1"/>
              <a:t>Zyx</a:t>
            </a:r>
            <a:r>
              <a:rPr kumimoji="1" lang="en-US" altLang="ja-JP" sz="1400" dirty="0"/>
              <a:t>, respectively. (c) and (d) are the phase of </a:t>
            </a:r>
            <a:r>
              <a:rPr kumimoji="1" lang="en-US" altLang="ja-JP" sz="1400" dirty="0" err="1"/>
              <a:t>Zxy</a:t>
            </a:r>
            <a:r>
              <a:rPr kumimoji="1" lang="en-US" altLang="ja-JP" sz="1400" dirty="0"/>
              <a:t> and </a:t>
            </a:r>
            <a:r>
              <a:rPr kumimoji="1" lang="en-US" altLang="ja-JP" sz="1400" dirty="0" err="1"/>
              <a:t>Zyx</a:t>
            </a:r>
            <a:r>
              <a:rPr kumimoji="1" lang="en-US" altLang="ja-JP" sz="1400" dirty="0"/>
              <a:t>, respectively. The black circle is the BIRRP result. The red triangle, blue rhombus, and green rectangle are preprocessed by MSSA with WL 400, 600, and 800, then estimated by M-estimator, respectively. In the results, all curves are smoothly estimated by this method, and the difference based on the WL is slight. It shows that this method, in particular, 4ch MSSA processing,  can improve the time series, which contains correlated rectangular noise, then can estimate MT response function even BIRRP can not, range from period 75 ~ 300 seconds.</a:t>
            </a:r>
            <a:endParaRPr kumimoji="1" lang="ja-JP" altLang="en-US" sz="1400" dirty="0"/>
          </a:p>
        </p:txBody>
      </p:sp>
    </p:spTree>
    <p:extLst>
      <p:ext uri="{BB962C8B-B14F-4D97-AF65-F5344CB8AC3E}">
        <p14:creationId xmlns:p14="http://schemas.microsoft.com/office/powerpoint/2010/main" val="4027382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BF4C4C82-EB95-270F-5204-8376ADD8995B}"/>
              </a:ext>
            </a:extLst>
          </p:cNvPr>
          <p:cNvPicPr>
            <a:picLocks noChangeAspect="1"/>
          </p:cNvPicPr>
          <p:nvPr/>
        </p:nvPicPr>
        <p:blipFill rotWithShape="1">
          <a:blip r:embed="rId3">
            <a:extLst>
              <a:ext uri="{28A0092B-C50C-407E-A947-70E740481C1C}">
                <a14:useLocalDpi xmlns:a14="http://schemas.microsoft.com/office/drawing/2010/main" val="0"/>
              </a:ext>
            </a:extLst>
          </a:blip>
          <a:srcRect l="47170" r="106"/>
          <a:stretch/>
        </p:blipFill>
        <p:spPr>
          <a:xfrm>
            <a:off x="5348722" y="1364643"/>
            <a:ext cx="3791765" cy="3977688"/>
          </a:xfrm>
          <a:prstGeom prst="rect">
            <a:avLst/>
          </a:prstGeom>
        </p:spPr>
      </p:pic>
      <p:sp>
        <p:nvSpPr>
          <p:cNvPr id="2" name="タイトル 1">
            <a:extLst>
              <a:ext uri="{FF2B5EF4-FFF2-40B4-BE49-F238E27FC236}">
                <a16:creationId xmlns:a16="http://schemas.microsoft.com/office/drawing/2014/main" id="{AADF8333-D86F-4578-A267-AC9356E3B3B7}"/>
              </a:ext>
            </a:extLst>
          </p:cNvPr>
          <p:cNvSpPr>
            <a:spLocks noGrp="1"/>
          </p:cNvSpPr>
          <p:nvPr>
            <p:ph type="title"/>
          </p:nvPr>
        </p:nvSpPr>
        <p:spPr>
          <a:xfrm>
            <a:off x="7929" y="0"/>
            <a:ext cx="12192000" cy="478971"/>
          </a:xfrm>
        </p:spPr>
        <p:txBody>
          <a:bodyPr>
            <a:normAutofit/>
          </a:bodyPr>
          <a:lstStyle/>
          <a:p>
            <a:r>
              <a:rPr kumimoji="1" lang="en-US" altLang="ja-JP" sz="2400" kern="12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5.</a:t>
            </a:r>
            <a:r>
              <a:rPr kumimoji="1" lang="en-US" altLang="ja-JP" sz="2400" b="1" kern="12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 An example of MT response function </a:t>
            </a:r>
            <a:r>
              <a:rPr kumimoji="1" lang="en-US" altLang="ja-JP" sz="2400" b="1" kern="1200" dirty="0" err="1">
                <a:solidFill>
                  <a:schemeClr val="tx1"/>
                </a:solidFill>
                <a:effectLst/>
                <a:latin typeface="Arial" panose="020B0604020202020204" pitchFamily="34" charset="0"/>
                <a:ea typeface="メイリオ" panose="020B0604030504040204" pitchFamily="50" charset="-128"/>
                <a:cs typeface="Arial" panose="020B0604020202020204" pitchFamily="34" charset="0"/>
              </a:rPr>
              <a:t>Zyx</a:t>
            </a:r>
            <a:r>
              <a:rPr kumimoji="1" lang="en-US" altLang="ja-JP" sz="2400" b="1" kern="12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 Site </a:t>
            </a:r>
            <a:r>
              <a:rPr kumimoji="1" lang="en-US" altLang="ja-JP" sz="2400" kern="1200" dirty="0">
                <a:solidFill>
                  <a:schemeClr val="tx1"/>
                </a:solidFill>
                <a:effectLst/>
                <a:ea typeface="メイリオ" panose="020B0604030504040204" pitchFamily="50" charset="-128"/>
              </a:rPr>
              <a:t>63</a:t>
            </a:r>
            <a:r>
              <a:rPr lang="en-US" altLang="ja-JP" b="1" dirty="0">
                <a:latin typeface="Arial" panose="020B0604020202020204" pitchFamily="34" charset="0"/>
                <a:cs typeface="Arial" panose="020B0604020202020204" pitchFamily="34" charset="0"/>
              </a:rPr>
              <a:t>0</a:t>
            </a:r>
            <a:endParaRPr kumimoji="1" lang="ja-JP" altLang="en-US" b="1" dirty="0"/>
          </a:p>
        </p:txBody>
      </p:sp>
      <p:sp>
        <p:nvSpPr>
          <p:cNvPr id="20" name="スライド番号プレースホルダー 13">
            <a:extLst>
              <a:ext uri="{FF2B5EF4-FFF2-40B4-BE49-F238E27FC236}">
                <a16:creationId xmlns:a16="http://schemas.microsoft.com/office/drawing/2014/main" id="{D6CE4998-D39B-42D2-9710-1509E51DE435}"/>
              </a:ext>
            </a:extLst>
          </p:cNvPr>
          <p:cNvSpPr>
            <a:spLocks noGrp="1"/>
          </p:cNvSpPr>
          <p:nvPr>
            <p:ph type="sldNum" sz="quarter" idx="12"/>
          </p:nvPr>
        </p:nvSpPr>
        <p:spPr>
          <a:xfrm>
            <a:off x="9448800" y="6492875"/>
            <a:ext cx="2743200" cy="365125"/>
          </a:xfrm>
        </p:spPr>
        <p:txBody>
          <a:bodyPr/>
          <a:lstStyle/>
          <a:p>
            <a:fld id="{670B201E-14D1-48FD-89BD-B5BE32EEB210}" type="slidenum">
              <a:rPr kumimoji="1" lang="ja-JP" altLang="en-US" smtClean="0"/>
              <a:t>19</a:t>
            </a:fld>
            <a:endParaRPr kumimoji="1" lang="ja-JP" altLang="en-US" dirty="0"/>
          </a:p>
        </p:txBody>
      </p:sp>
      <p:sp>
        <p:nvSpPr>
          <p:cNvPr id="24" name="正方形/長方形 23">
            <a:extLst>
              <a:ext uri="{FF2B5EF4-FFF2-40B4-BE49-F238E27FC236}">
                <a16:creationId xmlns:a16="http://schemas.microsoft.com/office/drawing/2014/main" id="{C0391F8D-2191-45A4-8654-147C2D038B3E}"/>
              </a:ext>
            </a:extLst>
          </p:cNvPr>
          <p:cNvSpPr/>
          <p:nvPr/>
        </p:nvSpPr>
        <p:spPr>
          <a:xfrm>
            <a:off x="7035256" y="820731"/>
            <a:ext cx="747713"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E9CEC04-1D5B-479D-9FCF-E154450FA0EF}"/>
              </a:ext>
            </a:extLst>
          </p:cNvPr>
          <p:cNvSpPr/>
          <p:nvPr/>
        </p:nvSpPr>
        <p:spPr>
          <a:xfrm>
            <a:off x="7449803" y="719588"/>
            <a:ext cx="747713" cy="304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2B5E814-11EF-4B59-AF7E-B315C6D02A57}"/>
              </a:ext>
            </a:extLst>
          </p:cNvPr>
          <p:cNvSpPr/>
          <p:nvPr/>
        </p:nvSpPr>
        <p:spPr>
          <a:xfrm>
            <a:off x="5839995" y="560413"/>
            <a:ext cx="656384" cy="318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894BEFB-EEEC-4428-B298-C5CB70ED14AC}"/>
              </a:ext>
            </a:extLst>
          </p:cNvPr>
          <p:cNvPicPr>
            <a:picLocks noChangeAspect="1"/>
          </p:cNvPicPr>
          <p:nvPr/>
        </p:nvPicPr>
        <p:blipFill rotWithShape="1">
          <a:blip r:embed="rId4">
            <a:extLst>
              <a:ext uri="{28A0092B-C50C-407E-A947-70E740481C1C}">
                <a14:useLocalDpi xmlns:a14="http://schemas.microsoft.com/office/drawing/2010/main" val="0"/>
              </a:ext>
            </a:extLst>
          </a:blip>
          <a:srcRect l="47207" t="2618" r="8109"/>
          <a:stretch/>
        </p:blipFill>
        <p:spPr>
          <a:xfrm>
            <a:off x="8669022" y="1512658"/>
            <a:ext cx="3213521" cy="3873547"/>
          </a:xfrm>
          <a:prstGeom prst="rect">
            <a:avLst/>
          </a:prstGeom>
        </p:spPr>
      </p:pic>
      <p:sp>
        <p:nvSpPr>
          <p:cNvPr id="3" name="正方形/長方形 2">
            <a:extLst>
              <a:ext uri="{FF2B5EF4-FFF2-40B4-BE49-F238E27FC236}">
                <a16:creationId xmlns:a16="http://schemas.microsoft.com/office/drawing/2014/main" id="{9975516D-5CAF-27DD-C659-E2325C203687}"/>
              </a:ext>
            </a:extLst>
          </p:cNvPr>
          <p:cNvSpPr/>
          <p:nvPr/>
        </p:nvSpPr>
        <p:spPr>
          <a:xfrm>
            <a:off x="5898741" y="630719"/>
            <a:ext cx="910327" cy="177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FE430AB-2A1A-9E3E-AB29-A9220D55AA55}"/>
              </a:ext>
            </a:extLst>
          </p:cNvPr>
          <p:cNvSpPr/>
          <p:nvPr/>
        </p:nvSpPr>
        <p:spPr>
          <a:xfrm>
            <a:off x="809815" y="712659"/>
            <a:ext cx="687060" cy="31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FCFC4AFA-F5D8-16A2-01D4-3F4C8C57A0EB}"/>
              </a:ext>
            </a:extLst>
          </p:cNvPr>
          <p:cNvPicPr>
            <a:picLocks noChangeAspect="1"/>
          </p:cNvPicPr>
          <p:nvPr/>
        </p:nvPicPr>
        <p:blipFill rotWithShape="1">
          <a:blip r:embed="rId5">
            <a:extLst>
              <a:ext uri="{28A0092B-C50C-407E-A947-70E740481C1C}">
                <a14:useLocalDpi xmlns:a14="http://schemas.microsoft.com/office/drawing/2010/main" val="0"/>
              </a:ext>
            </a:extLst>
          </a:blip>
          <a:srcRect l="7563" t="5023" r="64171" b="62576"/>
          <a:stretch/>
        </p:blipFill>
        <p:spPr>
          <a:xfrm>
            <a:off x="9995591" y="478454"/>
            <a:ext cx="2118773" cy="1004338"/>
          </a:xfrm>
          <a:prstGeom prst="rect">
            <a:avLst/>
          </a:prstGeom>
        </p:spPr>
      </p:pic>
      <p:pic>
        <p:nvPicPr>
          <p:cNvPr id="25" name="図 24">
            <a:extLst>
              <a:ext uri="{FF2B5EF4-FFF2-40B4-BE49-F238E27FC236}">
                <a16:creationId xmlns:a16="http://schemas.microsoft.com/office/drawing/2014/main" id="{9EEBD4AE-D3E0-8C10-B435-77E15393E481}"/>
              </a:ext>
            </a:extLst>
          </p:cNvPr>
          <p:cNvPicPr>
            <a:picLocks noChangeAspect="1"/>
          </p:cNvPicPr>
          <p:nvPr/>
        </p:nvPicPr>
        <p:blipFill rotWithShape="1">
          <a:blip r:embed="rId6">
            <a:extLst>
              <a:ext uri="{28A0092B-C50C-407E-A947-70E740481C1C}">
                <a14:useLocalDpi xmlns:a14="http://schemas.microsoft.com/office/drawing/2010/main" val="0"/>
              </a:ext>
            </a:extLst>
          </a:blip>
          <a:srcRect l="47914" r="8266"/>
          <a:stretch/>
        </p:blipFill>
        <p:spPr>
          <a:xfrm>
            <a:off x="2287124" y="1364644"/>
            <a:ext cx="3151484" cy="3977688"/>
          </a:xfrm>
          <a:prstGeom prst="rect">
            <a:avLst/>
          </a:prstGeom>
        </p:spPr>
      </p:pic>
      <p:sp>
        <p:nvSpPr>
          <p:cNvPr id="7" name="正方形/長方形 6">
            <a:extLst>
              <a:ext uri="{FF2B5EF4-FFF2-40B4-BE49-F238E27FC236}">
                <a16:creationId xmlns:a16="http://schemas.microsoft.com/office/drawing/2014/main" id="{1FB5A341-7202-B6B1-A23F-5B35AE15BB61}"/>
              </a:ext>
            </a:extLst>
          </p:cNvPr>
          <p:cNvSpPr/>
          <p:nvPr/>
        </p:nvSpPr>
        <p:spPr>
          <a:xfrm>
            <a:off x="2048113" y="1399042"/>
            <a:ext cx="9447086" cy="264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1C816DD-7ECF-7E72-1B1A-D4E4B6EB9F71}"/>
              </a:ext>
            </a:extLst>
          </p:cNvPr>
          <p:cNvSpPr txBox="1"/>
          <p:nvPr/>
        </p:nvSpPr>
        <p:spPr>
          <a:xfrm>
            <a:off x="9202860" y="1354748"/>
            <a:ext cx="3261379" cy="369332"/>
          </a:xfrm>
          <a:prstGeom prst="rect">
            <a:avLst/>
          </a:prstGeom>
          <a:noFill/>
        </p:spPr>
        <p:txBody>
          <a:bodyPr wrap="square" rtlCol="0">
            <a:spAutoFit/>
          </a:bodyPr>
          <a:lstStyle/>
          <a:p>
            <a:pPr algn="ctr"/>
            <a:r>
              <a:rPr lang="en-US" altLang="ja-JP" b="1" dirty="0"/>
              <a:t>Daytime</a:t>
            </a:r>
            <a:r>
              <a:rPr lang="ja-JP" altLang="en-US" b="1" dirty="0"/>
              <a:t>（</a:t>
            </a:r>
            <a:r>
              <a:rPr lang="en-US" altLang="ja-JP" b="1" dirty="0"/>
              <a:t>12</a:t>
            </a:r>
            <a:r>
              <a:rPr lang="ja-JP" altLang="en-US" b="1" dirty="0"/>
              <a:t>～</a:t>
            </a:r>
            <a:r>
              <a:rPr lang="en-US" altLang="ja-JP" b="1" dirty="0"/>
              <a:t>14</a:t>
            </a:r>
            <a:r>
              <a:rPr lang="ja-JP" altLang="en-US" b="1" dirty="0"/>
              <a:t>（</a:t>
            </a:r>
            <a:r>
              <a:rPr lang="en-US" altLang="ja-JP" b="1" dirty="0"/>
              <a:t>LT) </a:t>
            </a:r>
            <a:r>
              <a:rPr lang="ja-JP" altLang="en-US" b="1" dirty="0"/>
              <a:t>）</a:t>
            </a:r>
            <a:endParaRPr lang="en-US" altLang="ja-JP" b="1" dirty="0"/>
          </a:p>
        </p:txBody>
      </p:sp>
      <p:sp>
        <p:nvSpPr>
          <p:cNvPr id="17" name="テキスト ボックス 16">
            <a:extLst>
              <a:ext uri="{FF2B5EF4-FFF2-40B4-BE49-F238E27FC236}">
                <a16:creationId xmlns:a16="http://schemas.microsoft.com/office/drawing/2014/main" id="{D85FC0FE-BDCF-C51B-0F76-2549E26FF80F}"/>
              </a:ext>
            </a:extLst>
          </p:cNvPr>
          <p:cNvSpPr txBox="1"/>
          <p:nvPr/>
        </p:nvSpPr>
        <p:spPr>
          <a:xfrm>
            <a:off x="5243623" y="1348528"/>
            <a:ext cx="3952510" cy="369332"/>
          </a:xfrm>
          <a:prstGeom prst="rect">
            <a:avLst/>
          </a:prstGeom>
          <a:noFill/>
        </p:spPr>
        <p:txBody>
          <a:bodyPr wrap="square" rtlCol="0">
            <a:spAutoFit/>
          </a:bodyPr>
          <a:lstStyle/>
          <a:p>
            <a:pPr algn="ctr"/>
            <a:r>
              <a:rPr lang="en-US" altLang="ja-JP" b="1" dirty="0"/>
              <a:t>Nighttime</a:t>
            </a:r>
            <a:r>
              <a:rPr lang="ja-JP" altLang="en-US" b="1" dirty="0"/>
              <a:t>（</a:t>
            </a:r>
            <a:r>
              <a:rPr lang="en-US" altLang="ja-JP" b="1" dirty="0"/>
              <a:t>2</a:t>
            </a:r>
            <a:r>
              <a:rPr lang="ja-JP" altLang="en-US" b="1" dirty="0"/>
              <a:t>～</a:t>
            </a:r>
            <a:r>
              <a:rPr lang="en-US" altLang="ja-JP" b="1" dirty="0"/>
              <a:t>4</a:t>
            </a:r>
            <a:r>
              <a:rPr lang="ja-JP" altLang="en-US" b="1" dirty="0"/>
              <a:t>（</a:t>
            </a:r>
            <a:r>
              <a:rPr lang="en-US" altLang="ja-JP" b="1" dirty="0"/>
              <a:t>LT) </a:t>
            </a:r>
            <a:r>
              <a:rPr lang="ja-JP" altLang="en-US" b="1" dirty="0"/>
              <a:t>）</a:t>
            </a:r>
            <a:endParaRPr lang="en-US" altLang="ja-JP" b="1" dirty="0"/>
          </a:p>
        </p:txBody>
      </p:sp>
      <p:sp>
        <p:nvSpPr>
          <p:cNvPr id="26" name="テキスト ボックス 25">
            <a:extLst>
              <a:ext uri="{FF2B5EF4-FFF2-40B4-BE49-F238E27FC236}">
                <a16:creationId xmlns:a16="http://schemas.microsoft.com/office/drawing/2014/main" id="{24DCCE91-D269-353C-BDC5-0D4701109FB0}"/>
              </a:ext>
            </a:extLst>
          </p:cNvPr>
          <p:cNvSpPr txBox="1"/>
          <p:nvPr/>
        </p:nvSpPr>
        <p:spPr>
          <a:xfrm>
            <a:off x="1839441" y="585976"/>
            <a:ext cx="2374370" cy="646331"/>
          </a:xfrm>
          <a:prstGeom prst="rect">
            <a:avLst/>
          </a:prstGeom>
          <a:noFill/>
        </p:spPr>
        <p:txBody>
          <a:bodyPr wrap="square" rtlCol="0">
            <a:spAutoFit/>
          </a:bodyPr>
          <a:lstStyle/>
          <a:p>
            <a:pPr algn="ctr"/>
            <a:r>
              <a:rPr lang="en-US" altLang="ja-JP" b="1" dirty="0"/>
              <a:t>Previous method</a:t>
            </a:r>
          </a:p>
          <a:p>
            <a:pPr algn="ctr"/>
            <a:r>
              <a:rPr lang="en-US" altLang="ja-JP" b="1" dirty="0"/>
              <a:t>(</a:t>
            </a:r>
            <a:r>
              <a:rPr lang="en-US" altLang="ja-JP" b="1" dirty="0">
                <a:solidFill>
                  <a:srgbClr val="FF0000"/>
                </a:solidFill>
              </a:rPr>
              <a:t>2</a:t>
            </a:r>
            <a:r>
              <a:rPr lang="en-US" altLang="ja-JP" b="1" dirty="0"/>
              <a:t> times MSSA)</a:t>
            </a:r>
          </a:p>
        </p:txBody>
      </p:sp>
      <p:sp>
        <p:nvSpPr>
          <p:cNvPr id="27" name="テキスト ボックス 26">
            <a:extLst>
              <a:ext uri="{FF2B5EF4-FFF2-40B4-BE49-F238E27FC236}">
                <a16:creationId xmlns:a16="http://schemas.microsoft.com/office/drawing/2014/main" id="{9D1CDBE8-49E4-700C-EA13-7D53186A8AF9}"/>
              </a:ext>
            </a:extLst>
          </p:cNvPr>
          <p:cNvSpPr txBox="1"/>
          <p:nvPr/>
        </p:nvSpPr>
        <p:spPr>
          <a:xfrm>
            <a:off x="2260230" y="1333927"/>
            <a:ext cx="3261379" cy="369332"/>
          </a:xfrm>
          <a:prstGeom prst="rect">
            <a:avLst/>
          </a:prstGeom>
          <a:noFill/>
        </p:spPr>
        <p:txBody>
          <a:bodyPr wrap="square" rtlCol="0">
            <a:spAutoFit/>
          </a:bodyPr>
          <a:lstStyle/>
          <a:p>
            <a:pPr algn="ctr"/>
            <a:r>
              <a:rPr lang="en-US" altLang="ja-JP" b="1" dirty="0"/>
              <a:t>Daytime</a:t>
            </a:r>
            <a:r>
              <a:rPr lang="ja-JP" altLang="en-US" b="1" dirty="0"/>
              <a:t>（</a:t>
            </a:r>
            <a:r>
              <a:rPr lang="en-US" altLang="ja-JP" b="1" dirty="0"/>
              <a:t>12</a:t>
            </a:r>
            <a:r>
              <a:rPr lang="ja-JP" altLang="en-US" b="1" dirty="0"/>
              <a:t>～</a:t>
            </a:r>
            <a:r>
              <a:rPr lang="en-US" altLang="ja-JP" b="1" dirty="0"/>
              <a:t>14</a:t>
            </a:r>
            <a:r>
              <a:rPr lang="ja-JP" altLang="en-US" b="1" dirty="0"/>
              <a:t>（</a:t>
            </a:r>
            <a:r>
              <a:rPr lang="en-US" altLang="ja-JP" b="1" dirty="0"/>
              <a:t>LT) </a:t>
            </a:r>
            <a:r>
              <a:rPr lang="ja-JP" altLang="en-US" b="1" dirty="0"/>
              <a:t>）</a:t>
            </a:r>
            <a:endParaRPr lang="en-US" altLang="ja-JP" b="1" dirty="0"/>
          </a:p>
        </p:txBody>
      </p:sp>
      <p:sp>
        <p:nvSpPr>
          <p:cNvPr id="29" name="テキスト ボックス 28">
            <a:extLst>
              <a:ext uri="{FF2B5EF4-FFF2-40B4-BE49-F238E27FC236}">
                <a16:creationId xmlns:a16="http://schemas.microsoft.com/office/drawing/2014/main" id="{4EEDC33F-39A1-9425-42D6-158FB86387D6}"/>
              </a:ext>
            </a:extLst>
          </p:cNvPr>
          <p:cNvSpPr txBox="1"/>
          <p:nvPr/>
        </p:nvSpPr>
        <p:spPr>
          <a:xfrm>
            <a:off x="6429879" y="589216"/>
            <a:ext cx="3141948" cy="923330"/>
          </a:xfrm>
          <a:prstGeom prst="rect">
            <a:avLst/>
          </a:prstGeom>
          <a:noFill/>
        </p:spPr>
        <p:txBody>
          <a:bodyPr wrap="square" rtlCol="0">
            <a:spAutoFit/>
          </a:bodyPr>
          <a:lstStyle/>
          <a:p>
            <a:pPr algn="ctr"/>
            <a:r>
              <a:rPr lang="en-US" altLang="ja-JP" b="1" dirty="0"/>
              <a:t>New method </a:t>
            </a:r>
          </a:p>
          <a:p>
            <a:pPr algn="ctr"/>
            <a:r>
              <a:rPr lang="en-US" altLang="ja-JP" b="1" dirty="0"/>
              <a:t>(</a:t>
            </a:r>
            <a:r>
              <a:rPr lang="en-US" altLang="ja-JP" b="1" dirty="0">
                <a:solidFill>
                  <a:srgbClr val="FF0000"/>
                </a:solidFill>
              </a:rPr>
              <a:t>3</a:t>
            </a:r>
            <a:r>
              <a:rPr lang="en-US" altLang="ja-JP" b="1" dirty="0"/>
              <a:t> times MSSA to obtain reliable common H)</a:t>
            </a:r>
          </a:p>
        </p:txBody>
      </p:sp>
      <p:sp>
        <p:nvSpPr>
          <p:cNvPr id="8" name="正方形/長方形 7">
            <a:extLst>
              <a:ext uri="{FF2B5EF4-FFF2-40B4-BE49-F238E27FC236}">
                <a16:creationId xmlns:a16="http://schemas.microsoft.com/office/drawing/2014/main" id="{BD2C8C51-B89E-40A0-532F-F55C15338E20}"/>
              </a:ext>
            </a:extLst>
          </p:cNvPr>
          <p:cNvSpPr/>
          <p:nvPr/>
        </p:nvSpPr>
        <p:spPr>
          <a:xfrm>
            <a:off x="6720047" y="1770311"/>
            <a:ext cx="1740652" cy="1314057"/>
          </a:xfrm>
          <a:prstGeom prst="rect">
            <a:avLst/>
          </a:prstGeom>
          <a:solidFill>
            <a:schemeClr val="accent2">
              <a:lumMod val="60000"/>
              <a:lumOff val="40000"/>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82BBD939-3A3E-2333-C4BE-875275B601ED}"/>
              </a:ext>
            </a:extLst>
          </p:cNvPr>
          <p:cNvSpPr/>
          <p:nvPr/>
        </p:nvSpPr>
        <p:spPr>
          <a:xfrm>
            <a:off x="3710040" y="1768089"/>
            <a:ext cx="1627024" cy="1313501"/>
          </a:xfrm>
          <a:prstGeom prst="rect">
            <a:avLst/>
          </a:prstGeom>
          <a:solidFill>
            <a:schemeClr val="accent2">
              <a:lumMod val="60000"/>
              <a:lumOff val="40000"/>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0A5CFBA2-1359-47ED-E2B1-1E77F9578F86}"/>
              </a:ext>
            </a:extLst>
          </p:cNvPr>
          <p:cNvSpPr/>
          <p:nvPr/>
        </p:nvSpPr>
        <p:spPr>
          <a:xfrm>
            <a:off x="6720047" y="3594438"/>
            <a:ext cx="1740652" cy="1324042"/>
          </a:xfrm>
          <a:prstGeom prst="rect">
            <a:avLst/>
          </a:prstGeom>
          <a:solidFill>
            <a:schemeClr val="accent2">
              <a:lumMod val="60000"/>
              <a:lumOff val="40000"/>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E0487323-A9AC-FB58-E8F7-494D70FF2D23}"/>
              </a:ext>
            </a:extLst>
          </p:cNvPr>
          <p:cNvSpPr/>
          <p:nvPr/>
        </p:nvSpPr>
        <p:spPr>
          <a:xfrm>
            <a:off x="3710225" y="3599216"/>
            <a:ext cx="1631770" cy="1313502"/>
          </a:xfrm>
          <a:prstGeom prst="rect">
            <a:avLst/>
          </a:prstGeom>
          <a:solidFill>
            <a:schemeClr val="accent2">
              <a:lumMod val="60000"/>
              <a:lumOff val="40000"/>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300E33D-9D37-CC34-0842-E1B524B91CE2}"/>
              </a:ext>
            </a:extLst>
          </p:cNvPr>
          <p:cNvSpPr/>
          <p:nvPr/>
        </p:nvSpPr>
        <p:spPr>
          <a:xfrm>
            <a:off x="10063535" y="1804875"/>
            <a:ext cx="1721723" cy="1302571"/>
          </a:xfrm>
          <a:prstGeom prst="rect">
            <a:avLst/>
          </a:prstGeom>
          <a:solidFill>
            <a:schemeClr val="accent2">
              <a:lumMod val="60000"/>
              <a:lumOff val="40000"/>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C609A00F-93D6-3995-8BB4-305744041E31}"/>
              </a:ext>
            </a:extLst>
          </p:cNvPr>
          <p:cNvSpPr/>
          <p:nvPr/>
        </p:nvSpPr>
        <p:spPr>
          <a:xfrm>
            <a:off x="10063534" y="3655107"/>
            <a:ext cx="1721724" cy="1301560"/>
          </a:xfrm>
          <a:prstGeom prst="rect">
            <a:avLst/>
          </a:prstGeom>
          <a:solidFill>
            <a:schemeClr val="accent2">
              <a:lumMod val="60000"/>
              <a:lumOff val="40000"/>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298B0F8A-04C0-220A-098B-03C91CBF0C66}"/>
              </a:ext>
            </a:extLst>
          </p:cNvPr>
          <p:cNvGrpSpPr/>
          <p:nvPr/>
        </p:nvGrpSpPr>
        <p:grpSpPr>
          <a:xfrm>
            <a:off x="3597438" y="1696127"/>
            <a:ext cx="8078855" cy="2810413"/>
            <a:chOff x="3417042" y="1785724"/>
            <a:chExt cx="8078855" cy="2810413"/>
          </a:xfrm>
        </p:grpSpPr>
        <p:cxnSp>
          <p:nvCxnSpPr>
            <p:cNvPr id="11" name="直線矢印コネクタ 10">
              <a:extLst>
                <a:ext uri="{FF2B5EF4-FFF2-40B4-BE49-F238E27FC236}">
                  <a16:creationId xmlns:a16="http://schemas.microsoft.com/office/drawing/2014/main" id="{9CC35A6B-DDDD-782B-06B4-F466EC38B8EC}"/>
                </a:ext>
              </a:extLst>
            </p:cNvPr>
            <p:cNvCxnSpPr/>
            <p:nvPr/>
          </p:nvCxnSpPr>
          <p:spPr>
            <a:xfrm flipV="1">
              <a:off x="6591260" y="2390835"/>
              <a:ext cx="1512798" cy="4292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FCB5A4BD-FB99-51B0-705C-A1C27AA3C7B7}"/>
                </a:ext>
              </a:extLst>
            </p:cNvPr>
            <p:cNvCxnSpPr/>
            <p:nvPr/>
          </p:nvCxnSpPr>
          <p:spPr>
            <a:xfrm flipV="1">
              <a:off x="9929016" y="2378189"/>
              <a:ext cx="1512798" cy="4292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42ABD6B-8E32-5453-0816-1C45DD6EC8D6}"/>
                </a:ext>
              </a:extLst>
            </p:cNvPr>
            <p:cNvCxnSpPr>
              <a:cxnSpLocks/>
            </p:cNvCxnSpPr>
            <p:nvPr/>
          </p:nvCxnSpPr>
          <p:spPr>
            <a:xfrm>
              <a:off x="6591260" y="4595630"/>
              <a:ext cx="16062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E4B6B5D3-6510-06E1-B4BD-8ECD8CBA8DB4}"/>
                </a:ext>
              </a:extLst>
            </p:cNvPr>
            <p:cNvCxnSpPr>
              <a:cxnSpLocks/>
            </p:cNvCxnSpPr>
            <p:nvPr/>
          </p:nvCxnSpPr>
          <p:spPr>
            <a:xfrm flipV="1">
              <a:off x="9874933" y="4595630"/>
              <a:ext cx="1620964" cy="5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乗算記号 39">
              <a:extLst>
                <a:ext uri="{FF2B5EF4-FFF2-40B4-BE49-F238E27FC236}">
                  <a16:creationId xmlns:a16="http://schemas.microsoft.com/office/drawing/2014/main" id="{6CC112B8-0247-0C7D-3B4A-0685174E4A3E}"/>
                </a:ext>
              </a:extLst>
            </p:cNvPr>
            <p:cNvSpPr/>
            <p:nvPr/>
          </p:nvSpPr>
          <p:spPr>
            <a:xfrm>
              <a:off x="3787503" y="1785724"/>
              <a:ext cx="951723" cy="879207"/>
            </a:xfrm>
            <a:prstGeom prst="mathMultiply">
              <a:avLst>
                <a:gd name="adj1" fmla="val 54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乗算記号 40">
              <a:extLst>
                <a:ext uri="{FF2B5EF4-FFF2-40B4-BE49-F238E27FC236}">
                  <a16:creationId xmlns:a16="http://schemas.microsoft.com/office/drawing/2014/main" id="{625AB85D-7520-F062-B590-FD2236DC9E03}"/>
                </a:ext>
              </a:extLst>
            </p:cNvPr>
            <p:cNvSpPr/>
            <p:nvPr/>
          </p:nvSpPr>
          <p:spPr>
            <a:xfrm>
              <a:off x="3417042" y="3636699"/>
              <a:ext cx="951723" cy="879207"/>
            </a:xfrm>
            <a:prstGeom prst="mathMultiply">
              <a:avLst>
                <a:gd name="adj1" fmla="val 54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a:extLst>
              <a:ext uri="{FF2B5EF4-FFF2-40B4-BE49-F238E27FC236}">
                <a16:creationId xmlns:a16="http://schemas.microsoft.com/office/drawing/2014/main" id="{EC52D039-2392-0943-1D84-F8873A69686F}"/>
              </a:ext>
            </a:extLst>
          </p:cNvPr>
          <p:cNvSpPr txBox="1"/>
          <p:nvPr/>
        </p:nvSpPr>
        <p:spPr>
          <a:xfrm>
            <a:off x="31996" y="5297842"/>
            <a:ext cx="12184071" cy="1600438"/>
          </a:xfrm>
          <a:prstGeom prst="rect">
            <a:avLst/>
          </a:prstGeom>
          <a:noFill/>
        </p:spPr>
        <p:txBody>
          <a:bodyPr wrap="square" rtlCol="0">
            <a:spAutoFit/>
          </a:bodyPr>
          <a:lstStyle/>
          <a:p>
            <a:r>
              <a:rPr kumimoji="1" lang="en-US" altLang="ja-JP" sz="1400" dirty="0"/>
              <a:t>Figure 8. A comparison of MT response function, Site 630. (a) and (d) are apparent resistivity and phase of </a:t>
            </a:r>
            <a:r>
              <a:rPr kumimoji="1" lang="en-US" altLang="ja-JP" sz="1400" dirty="0" err="1"/>
              <a:t>Zyx</a:t>
            </a:r>
            <a:r>
              <a:rPr kumimoji="1" lang="en-US" altLang="ja-JP" sz="1400" dirty="0"/>
              <a:t> estimated by the previous method for daytime data, respectively. (b) and (e) is the apparent resistivity and phase of </a:t>
            </a:r>
            <a:r>
              <a:rPr kumimoji="1" lang="en-US" altLang="ja-JP" sz="1400" dirty="0" err="1"/>
              <a:t>Zyx</a:t>
            </a:r>
            <a:r>
              <a:rPr kumimoji="1" lang="en-US" altLang="ja-JP" sz="1400" dirty="0"/>
              <a:t> estimated by a new method for nighttime data, respectively. (c) and (f) is the apparent resistivity and phase of </a:t>
            </a:r>
            <a:r>
              <a:rPr kumimoji="1" lang="en-US" altLang="ja-JP" sz="1400" dirty="0" err="1"/>
              <a:t>Zyx</a:t>
            </a:r>
            <a:r>
              <a:rPr kumimoji="1" lang="en-US" altLang="ja-JP" sz="1400" dirty="0"/>
              <a:t> estimated by a new method for daytime data, respectively. The black circle is the BIRRP result. The red triangle, blue rhombus, and green rectangle are preprocessed by MSSA with WL 400, 600, and 800, then estimated by M-estimator, respectively. In the results, all curves processed by the new method are smoothly estimated, and the difference based on the WL of the curves is slight. It shows that this method, in particular, 4ch MSSA processing,  can improve the time series, even if the data contains correlated rectangular noise. Then the new method can estimate MT response function even BIRRP can not, ranging from period 75 to 300 seconds.</a:t>
            </a:r>
            <a:endParaRPr kumimoji="1" lang="ja-JP" altLang="en-US" sz="1400" dirty="0"/>
          </a:p>
        </p:txBody>
      </p:sp>
      <p:grpSp>
        <p:nvGrpSpPr>
          <p:cNvPr id="55" name="グループ化 54">
            <a:extLst>
              <a:ext uri="{FF2B5EF4-FFF2-40B4-BE49-F238E27FC236}">
                <a16:creationId xmlns:a16="http://schemas.microsoft.com/office/drawing/2014/main" id="{5A6BDC19-E45D-B299-8E8A-3219002152C0}"/>
              </a:ext>
            </a:extLst>
          </p:cNvPr>
          <p:cNvGrpSpPr/>
          <p:nvPr/>
        </p:nvGrpSpPr>
        <p:grpSpPr>
          <a:xfrm>
            <a:off x="856442" y="1299805"/>
            <a:ext cx="8520296" cy="3610823"/>
            <a:chOff x="856303" y="728504"/>
            <a:chExt cx="8520296" cy="3610823"/>
          </a:xfrm>
        </p:grpSpPr>
        <p:sp>
          <p:nvSpPr>
            <p:cNvPr id="56" name="テキスト ボックス 55">
              <a:extLst>
                <a:ext uri="{FF2B5EF4-FFF2-40B4-BE49-F238E27FC236}">
                  <a16:creationId xmlns:a16="http://schemas.microsoft.com/office/drawing/2014/main" id="{778D2EDA-EC81-1530-6CF3-F6C4ADA5C3AE}"/>
                </a:ext>
              </a:extLst>
            </p:cNvPr>
            <p:cNvSpPr txBox="1"/>
            <p:nvPr/>
          </p:nvSpPr>
          <p:spPr>
            <a:xfrm>
              <a:off x="856303" y="1375119"/>
              <a:ext cx="1345909" cy="646331"/>
            </a:xfrm>
            <a:prstGeom prst="rect">
              <a:avLst/>
            </a:prstGeom>
            <a:solidFill>
              <a:schemeClr val="bg1"/>
            </a:solidFill>
          </p:spPr>
          <p:txBody>
            <a:bodyPr wrap="square" rtlCol="0">
              <a:spAutoFit/>
            </a:bodyPr>
            <a:lstStyle/>
            <a:p>
              <a:pPr algn="ctr"/>
              <a:r>
                <a:rPr lang="en-US" altLang="ja-JP" b="1" dirty="0"/>
                <a:t>Apparent resistivity</a:t>
              </a:r>
            </a:p>
          </p:txBody>
        </p:sp>
        <p:sp>
          <p:nvSpPr>
            <p:cNvPr id="57" name="テキスト ボックス 56">
              <a:extLst>
                <a:ext uri="{FF2B5EF4-FFF2-40B4-BE49-F238E27FC236}">
                  <a16:creationId xmlns:a16="http://schemas.microsoft.com/office/drawing/2014/main" id="{1263E008-6F6E-3157-6D23-99E86463A693}"/>
                </a:ext>
              </a:extLst>
            </p:cNvPr>
            <p:cNvSpPr txBox="1"/>
            <p:nvPr/>
          </p:nvSpPr>
          <p:spPr>
            <a:xfrm>
              <a:off x="1036541" y="3969995"/>
              <a:ext cx="985433" cy="369332"/>
            </a:xfrm>
            <a:prstGeom prst="rect">
              <a:avLst/>
            </a:prstGeom>
            <a:noFill/>
          </p:spPr>
          <p:txBody>
            <a:bodyPr wrap="square" rtlCol="0">
              <a:spAutoFit/>
            </a:bodyPr>
            <a:lstStyle/>
            <a:p>
              <a:pPr algn="ctr"/>
              <a:r>
                <a:rPr lang="en-US" altLang="ja-JP" b="1" dirty="0"/>
                <a:t>Phase</a:t>
              </a:r>
              <a:endParaRPr kumimoji="1" lang="ja-JP" altLang="en-US" b="1" dirty="0"/>
            </a:p>
          </p:txBody>
        </p:sp>
        <p:sp>
          <p:nvSpPr>
            <p:cNvPr id="58" name="テキスト ボックス 57">
              <a:extLst>
                <a:ext uri="{FF2B5EF4-FFF2-40B4-BE49-F238E27FC236}">
                  <a16:creationId xmlns:a16="http://schemas.microsoft.com/office/drawing/2014/main" id="{390C141F-AF8A-94A4-A2D0-97EBC1769620}"/>
                </a:ext>
              </a:extLst>
            </p:cNvPr>
            <p:cNvSpPr txBox="1"/>
            <p:nvPr/>
          </p:nvSpPr>
          <p:spPr>
            <a:xfrm>
              <a:off x="1950024" y="728504"/>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(a)</a:t>
              </a:r>
              <a:endParaRPr kumimoji="1" lang="ja-JP" altLang="en-US" dirty="0">
                <a:latin typeface="Cambria Math" panose="02040503050406030204" pitchFamily="18" charset="0"/>
              </a:endParaRPr>
            </a:p>
          </p:txBody>
        </p:sp>
        <p:sp>
          <p:nvSpPr>
            <p:cNvPr id="59" name="テキスト ボックス 58">
              <a:extLst>
                <a:ext uri="{FF2B5EF4-FFF2-40B4-BE49-F238E27FC236}">
                  <a16:creationId xmlns:a16="http://schemas.microsoft.com/office/drawing/2014/main" id="{FBF6DD57-353D-3B57-0025-992605B12152}"/>
                </a:ext>
              </a:extLst>
            </p:cNvPr>
            <p:cNvSpPr txBox="1"/>
            <p:nvPr/>
          </p:nvSpPr>
          <p:spPr>
            <a:xfrm>
              <a:off x="8874308" y="771815"/>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(c)</a:t>
              </a:r>
              <a:endParaRPr kumimoji="1" lang="ja-JP" altLang="en-US" dirty="0">
                <a:latin typeface="Cambria Math" panose="02040503050406030204" pitchFamily="18" charset="0"/>
              </a:endParaRPr>
            </a:p>
          </p:txBody>
        </p:sp>
        <p:sp>
          <p:nvSpPr>
            <p:cNvPr id="60" name="テキスト ボックス 59">
              <a:extLst>
                <a:ext uri="{FF2B5EF4-FFF2-40B4-BE49-F238E27FC236}">
                  <a16:creationId xmlns:a16="http://schemas.microsoft.com/office/drawing/2014/main" id="{1FF0E750-D3E6-FC57-1BD8-899BE54C7D18}"/>
                </a:ext>
              </a:extLst>
            </p:cNvPr>
            <p:cNvSpPr txBox="1"/>
            <p:nvPr/>
          </p:nvSpPr>
          <p:spPr>
            <a:xfrm>
              <a:off x="1922361" y="2732168"/>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(d)</a:t>
              </a:r>
              <a:endParaRPr kumimoji="1" lang="ja-JP" altLang="en-US" dirty="0">
                <a:latin typeface="Cambria Math" panose="02040503050406030204" pitchFamily="18" charset="0"/>
              </a:endParaRPr>
            </a:p>
          </p:txBody>
        </p:sp>
        <p:sp>
          <p:nvSpPr>
            <p:cNvPr id="61" name="テキスト ボックス 60">
              <a:extLst>
                <a:ext uri="{FF2B5EF4-FFF2-40B4-BE49-F238E27FC236}">
                  <a16:creationId xmlns:a16="http://schemas.microsoft.com/office/drawing/2014/main" id="{A724606C-1958-60A5-716D-2BDBBDA35825}"/>
                </a:ext>
              </a:extLst>
            </p:cNvPr>
            <p:cNvSpPr txBox="1"/>
            <p:nvPr/>
          </p:nvSpPr>
          <p:spPr>
            <a:xfrm>
              <a:off x="5444148" y="741837"/>
              <a:ext cx="502291" cy="269060"/>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(b)</a:t>
              </a:r>
              <a:endParaRPr kumimoji="1" lang="ja-JP" altLang="en-US" dirty="0">
                <a:latin typeface="Cambria Math" panose="02040503050406030204" pitchFamily="18" charset="0"/>
              </a:endParaRPr>
            </a:p>
          </p:txBody>
        </p:sp>
      </p:grpSp>
      <p:sp>
        <p:nvSpPr>
          <p:cNvPr id="62" name="テキスト ボックス 61">
            <a:extLst>
              <a:ext uri="{FF2B5EF4-FFF2-40B4-BE49-F238E27FC236}">
                <a16:creationId xmlns:a16="http://schemas.microsoft.com/office/drawing/2014/main" id="{64C4A150-57D8-1122-B11A-81657BB00838}"/>
              </a:ext>
            </a:extLst>
          </p:cNvPr>
          <p:cNvSpPr txBox="1"/>
          <p:nvPr/>
        </p:nvSpPr>
        <p:spPr>
          <a:xfrm>
            <a:off x="5432389" y="3303469"/>
            <a:ext cx="502291" cy="369332"/>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(e)</a:t>
            </a:r>
            <a:endParaRPr kumimoji="1" lang="ja-JP" altLang="en-US" dirty="0">
              <a:latin typeface="Cambria Math" panose="02040503050406030204" pitchFamily="18" charset="0"/>
            </a:endParaRPr>
          </a:p>
        </p:txBody>
      </p:sp>
      <p:sp>
        <p:nvSpPr>
          <p:cNvPr id="63" name="テキスト ボックス 62">
            <a:extLst>
              <a:ext uri="{FF2B5EF4-FFF2-40B4-BE49-F238E27FC236}">
                <a16:creationId xmlns:a16="http://schemas.microsoft.com/office/drawing/2014/main" id="{209FE2A0-BD3B-BD50-646F-4239FAE8E21F}"/>
              </a:ext>
            </a:extLst>
          </p:cNvPr>
          <p:cNvSpPr txBox="1"/>
          <p:nvPr/>
        </p:nvSpPr>
        <p:spPr>
          <a:xfrm>
            <a:off x="8872544" y="3279213"/>
            <a:ext cx="502291" cy="369332"/>
          </a:xfrm>
          <a:prstGeom prst="rect">
            <a:avLst/>
          </a:prstGeom>
          <a:noFill/>
        </p:spPr>
        <p:txBody>
          <a:bodyPr wrap="square" rtlCol="0">
            <a:spAutoFit/>
          </a:bodyPr>
          <a:lstStyle/>
          <a:p>
            <a:pPr algn="ctr"/>
            <a:r>
              <a:rPr kumimoji="1" lang="en-US" altLang="ja-JP" dirty="0">
                <a:latin typeface="Cambria Math" panose="02040503050406030204" pitchFamily="18" charset="0"/>
                <a:ea typeface="Cambria Math" panose="02040503050406030204" pitchFamily="18" charset="0"/>
              </a:rPr>
              <a:t>(f)</a:t>
            </a:r>
            <a:endParaRPr kumimoji="1" lang="ja-JP" altLang="en-US" dirty="0">
              <a:latin typeface="Cambria Math" panose="02040503050406030204" pitchFamily="18" charset="0"/>
            </a:endParaRPr>
          </a:p>
        </p:txBody>
      </p:sp>
    </p:spTree>
    <p:extLst>
      <p:ext uri="{BB962C8B-B14F-4D97-AF65-F5344CB8AC3E}">
        <p14:creationId xmlns:p14="http://schemas.microsoft.com/office/powerpoint/2010/main" val="414567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animBg="1"/>
      <p:bldP spid="31"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C1C469-C03D-A39D-54C4-7DE54B3601C0}"/>
              </a:ext>
            </a:extLst>
          </p:cNvPr>
          <p:cNvSpPr>
            <a:spLocks noGrp="1"/>
          </p:cNvSpPr>
          <p:nvPr>
            <p:ph type="title"/>
          </p:nvPr>
        </p:nvSpPr>
        <p:spPr/>
        <p:txBody>
          <a:bodyPr/>
          <a:lstStyle/>
          <a:p>
            <a:r>
              <a:rPr kumimoji="1" lang="en-US" altLang="ja-JP" dirty="0"/>
              <a:t>Abstract</a:t>
            </a:r>
            <a:r>
              <a:rPr kumimoji="1" lang="ja-JP" altLang="en-US" dirty="0"/>
              <a:t>　①</a:t>
            </a:r>
          </a:p>
        </p:txBody>
      </p:sp>
      <p:sp>
        <p:nvSpPr>
          <p:cNvPr id="3" name="コンテンツ プレースホルダー 2">
            <a:extLst>
              <a:ext uri="{FF2B5EF4-FFF2-40B4-BE49-F238E27FC236}">
                <a16:creationId xmlns:a16="http://schemas.microsoft.com/office/drawing/2014/main" id="{60698B5D-6F8B-7DFC-37C4-F398C92EDC97}"/>
              </a:ext>
            </a:extLst>
          </p:cNvPr>
          <p:cNvSpPr>
            <a:spLocks noGrp="1"/>
          </p:cNvSpPr>
          <p:nvPr>
            <p:ph idx="1"/>
          </p:nvPr>
        </p:nvSpPr>
        <p:spPr/>
        <p:txBody>
          <a:bodyPr>
            <a:normAutofit fontScale="92500" lnSpcReduction="10000"/>
          </a:bodyPr>
          <a:lstStyle/>
          <a:p>
            <a:pPr algn="l"/>
            <a:r>
              <a:rPr lang="en-US" altLang="ja-JP" sz="2800" b="0" i="0" dirty="0">
                <a:effectLst/>
                <a:latin typeface="Open Sans" panose="020B0606030504020204" pitchFamily="34" charset="0"/>
              </a:rPr>
              <a:t>The Boso Peninsula is one of the most tectonically active regions in Japan due to its location on a plate boundary. Focal zones of the past enormous earthquakes (1703 </a:t>
            </a:r>
            <a:r>
              <a:rPr lang="en-US" altLang="ja-JP" sz="2800" b="0" i="0" dirty="0" err="1">
                <a:effectLst/>
                <a:latin typeface="Open Sans" panose="020B0606030504020204" pitchFamily="34" charset="0"/>
              </a:rPr>
              <a:t>Genroku</a:t>
            </a:r>
            <a:r>
              <a:rPr lang="en-US" altLang="ja-JP" sz="2800" b="0" i="0" dirty="0">
                <a:effectLst/>
                <a:latin typeface="Open Sans" panose="020B0606030504020204" pitchFamily="34" charset="0"/>
              </a:rPr>
              <a:t> Kanto Earthquake (M8.2), the 1923 Taisho Kanto Earthquake (M7.9)) and slow slip events (SSE) region are located southwest and southeast of the peninsula, respectively. Therefore, it is important to survey the subsurface resistivity structure of these regions from a geophysical point of view. The magnetotelluric (MT) survey was conducted to clarify the resistivity structure from 2014 to 2016. </a:t>
            </a:r>
          </a:p>
          <a:p>
            <a:pPr algn="l"/>
            <a:r>
              <a:rPr lang="en-US" altLang="ja-JP" sz="2800" b="0" i="0" dirty="0">
                <a:effectLst/>
                <a:latin typeface="Open Sans" panose="020B0606030504020204" pitchFamily="34" charset="0"/>
              </a:rPr>
              <a:t>However, observed MT data was contaminated by artificial noise sources (e.g., leak current from DC-driven trains and power lines). Conventional noise reduction methods using remote reference (Gamble et al., 1979) and robust statistics such as BIRRP (</a:t>
            </a:r>
            <a:r>
              <a:rPr lang="en-US" altLang="ja-JP" sz="2800" b="0" i="0" dirty="0" err="1">
                <a:effectLst/>
                <a:latin typeface="Open Sans" panose="020B0606030504020204" pitchFamily="34" charset="0"/>
              </a:rPr>
              <a:t>Chave</a:t>
            </a:r>
            <a:r>
              <a:rPr lang="en-US" altLang="ja-JP" sz="2800" b="0" i="0" dirty="0">
                <a:effectLst/>
                <a:latin typeface="Open Sans" panose="020B0606030504020204" pitchFamily="34" charset="0"/>
              </a:rPr>
              <a:t> and Thomson. 2004) are inadequate to deal with the noise. The reason is that the noise included in Boso MT data is originated from a near field source and is coherent between the magnetic field and the electric field.</a:t>
            </a:r>
          </a:p>
          <a:p>
            <a:endParaRPr kumimoji="1" lang="ja-JP" altLang="en-US" dirty="0"/>
          </a:p>
        </p:txBody>
      </p:sp>
      <p:sp>
        <p:nvSpPr>
          <p:cNvPr id="4" name="スライド番号プレースホルダー 3">
            <a:extLst>
              <a:ext uri="{FF2B5EF4-FFF2-40B4-BE49-F238E27FC236}">
                <a16:creationId xmlns:a16="http://schemas.microsoft.com/office/drawing/2014/main" id="{A910B55E-896C-88E9-FD33-A71641A02FA3}"/>
              </a:ext>
            </a:extLst>
          </p:cNvPr>
          <p:cNvSpPr>
            <a:spLocks noGrp="1"/>
          </p:cNvSpPr>
          <p:nvPr>
            <p:ph type="sldNum" sz="quarter" idx="12"/>
          </p:nvPr>
        </p:nvSpPr>
        <p:spPr/>
        <p:txBody>
          <a:bodyPr/>
          <a:lstStyle/>
          <a:p>
            <a:fld id="{670B201E-14D1-48FD-89BD-B5BE32EEB210}" type="slidenum">
              <a:rPr lang="ja-JP" altLang="en-US" smtClean="0"/>
              <a:pPr/>
              <a:t>2</a:t>
            </a:fld>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88338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1">
            <a:extLst>
              <a:ext uri="{FF2B5EF4-FFF2-40B4-BE49-F238E27FC236}">
                <a16:creationId xmlns:a16="http://schemas.microsoft.com/office/drawing/2014/main" id="{7EE221F1-9762-E648-90A7-658DCB6A93A2}"/>
              </a:ext>
            </a:extLst>
          </p:cNvPr>
          <p:cNvSpPr>
            <a:spLocks noGrp="1"/>
          </p:cNvSpPr>
          <p:nvPr>
            <p:ph idx="1"/>
          </p:nvPr>
        </p:nvSpPr>
        <p:spPr>
          <a:xfrm>
            <a:off x="253430" y="981075"/>
            <a:ext cx="11685139" cy="5497958"/>
          </a:xfrm>
        </p:spPr>
        <p:txBody>
          <a:bodyPr>
            <a:noAutofit/>
          </a:bodyPr>
          <a:lstStyle/>
          <a:p>
            <a:pPr>
              <a:lnSpc>
                <a:spcPct val="100000"/>
              </a:lnSpc>
            </a:pPr>
            <a:r>
              <a:rPr lang="en-US" altLang="ja-JP" sz="2000" b="1" dirty="0">
                <a:solidFill>
                  <a:srgbClr val="0E101A"/>
                </a:solidFill>
              </a:rPr>
              <a:t>We are developing a noise reduction method to extract MT signals from MT data that contains correlated noise.</a:t>
            </a:r>
          </a:p>
          <a:p>
            <a:pPr>
              <a:lnSpc>
                <a:spcPct val="100000"/>
              </a:lnSpc>
            </a:pPr>
            <a:r>
              <a:rPr lang="en-US" altLang="ja-JP" sz="2000" b="1" dirty="0">
                <a:solidFill>
                  <a:srgbClr val="0E101A"/>
                </a:solidFill>
              </a:rPr>
              <a:t>After removing long-period signals from the time series decomposed by MSSA, </a:t>
            </a:r>
            <a:r>
              <a:rPr lang="en-US" altLang="ja-JP" sz="2000" b="1" dirty="0">
                <a:solidFill>
                  <a:srgbClr val="FF0000"/>
                </a:solidFill>
              </a:rPr>
              <a:t>MSSA with 4ch (</a:t>
            </a:r>
            <a:r>
              <a:rPr lang="en-US" altLang="ja-JP" sz="2000" b="1" i="1" dirty="0" err="1">
                <a:solidFill>
                  <a:srgbClr val="FF0000"/>
                </a:solidFill>
                <a:latin typeface="Cambria Math" panose="02040503050406030204" pitchFamily="18" charset="0"/>
                <a:ea typeface="Cambria Math" panose="02040503050406030204" pitchFamily="18" charset="0"/>
              </a:rPr>
              <a:t>Hx</a:t>
            </a:r>
            <a:r>
              <a:rPr lang="en-US" altLang="ja-JP" sz="2000" b="1" dirty="0">
                <a:solidFill>
                  <a:srgbClr val="FF0000"/>
                </a:solidFill>
              </a:rPr>
              <a:t>, </a:t>
            </a:r>
            <a:r>
              <a:rPr lang="en-US" altLang="ja-JP" sz="2000" b="1" i="1" dirty="0">
                <a:solidFill>
                  <a:srgbClr val="FF0000"/>
                </a:solidFill>
                <a:latin typeface="Cambria Math" panose="02040503050406030204" pitchFamily="18" charset="0"/>
                <a:ea typeface="Cambria Math" panose="02040503050406030204" pitchFamily="18" charset="0"/>
              </a:rPr>
              <a:t>Hy</a:t>
            </a:r>
            <a:r>
              <a:rPr lang="en-US" altLang="ja-JP" sz="2000" b="1" dirty="0">
                <a:solidFill>
                  <a:srgbClr val="FF0000"/>
                </a:solidFill>
              </a:rPr>
              <a:t>, </a:t>
            </a:r>
            <a:r>
              <a:rPr lang="en-US" altLang="ja-JP" sz="2000" b="1" i="1" dirty="0">
                <a:solidFill>
                  <a:srgbClr val="FF0000"/>
                </a:solidFill>
                <a:latin typeface="Cambria Math" panose="02040503050406030204" pitchFamily="18" charset="0"/>
                <a:ea typeface="Cambria Math" panose="02040503050406030204" pitchFamily="18" charset="0"/>
              </a:rPr>
              <a:t>Hxr</a:t>
            </a:r>
            <a:r>
              <a:rPr lang="en-US" altLang="ja-JP" sz="2000" b="1" dirty="0">
                <a:solidFill>
                  <a:srgbClr val="FF0000"/>
                </a:solidFill>
              </a:rPr>
              <a:t>, and </a:t>
            </a:r>
            <a:r>
              <a:rPr lang="en-US" altLang="ja-JP" sz="2000" b="1" i="1" dirty="0">
                <a:solidFill>
                  <a:srgbClr val="FF0000"/>
                </a:solidFill>
                <a:latin typeface="Cambria Math" panose="02040503050406030204" pitchFamily="18" charset="0"/>
                <a:ea typeface="Cambria Math" panose="02040503050406030204" pitchFamily="18" charset="0"/>
              </a:rPr>
              <a:t>Hyr</a:t>
            </a:r>
            <a:r>
              <a:rPr lang="en-US" altLang="ja-JP" sz="2000" b="1" dirty="0">
                <a:solidFill>
                  <a:srgbClr val="FF0000"/>
                </a:solidFill>
              </a:rPr>
              <a:t>) </a:t>
            </a:r>
            <a:r>
              <a:rPr lang="en-US" altLang="ja-JP" sz="2000" b="1" dirty="0">
                <a:solidFill>
                  <a:srgbClr val="0E101A"/>
                </a:solidFill>
              </a:rPr>
              <a:t>was introduced </a:t>
            </a:r>
            <a:r>
              <a:rPr lang="en-US" altLang="ja-JP" sz="2000" b="1" dirty="0">
                <a:solidFill>
                  <a:srgbClr val="FF0000"/>
                </a:solidFill>
              </a:rPr>
              <a:t>to extract a common (=global) magnetic field</a:t>
            </a:r>
            <a:r>
              <a:rPr lang="en-US" altLang="ja-JP" sz="2000" b="1" dirty="0">
                <a:solidFill>
                  <a:srgbClr val="0E101A"/>
                </a:solidFill>
              </a:rPr>
              <a:t>.</a:t>
            </a:r>
          </a:p>
          <a:p>
            <a:pPr>
              <a:lnSpc>
                <a:spcPct val="100000"/>
              </a:lnSpc>
            </a:pPr>
            <a:r>
              <a:rPr lang="en-US" altLang="ja-JP" sz="2000" b="1" dirty="0">
                <a:solidFill>
                  <a:srgbClr val="0E101A"/>
                </a:solidFill>
              </a:rPr>
              <a:t>This method ca</a:t>
            </a:r>
            <a:r>
              <a:rPr lang="en-US" altLang="ja-JP" sz="2000" dirty="0">
                <a:solidFill>
                  <a:srgbClr val="0E101A"/>
                </a:solidFill>
              </a:rPr>
              <a:t>n remove the correlated noise, e</a:t>
            </a:r>
            <a:r>
              <a:rPr lang="en-US" altLang="ja-JP" sz="2000" b="1" dirty="0">
                <a:solidFill>
                  <a:srgbClr val="0E101A"/>
                </a:solidFill>
              </a:rPr>
              <a:t>ven if correlated noise have </a:t>
            </a:r>
            <a:r>
              <a:rPr lang="en-US" altLang="ja-JP" sz="2000" b="1" dirty="0">
                <a:solidFill>
                  <a:srgbClr val="FF0000"/>
                </a:solidFill>
              </a:rPr>
              <a:t>1 nT </a:t>
            </a:r>
            <a:r>
              <a:rPr lang="en-US" altLang="ja-JP" sz="2000" b="1" dirty="0">
                <a:solidFill>
                  <a:srgbClr val="0E101A"/>
                </a:solidFill>
              </a:rPr>
              <a:t>for the magnetic field and </a:t>
            </a:r>
            <a:r>
              <a:rPr lang="en-US" altLang="ja-JP" sz="2000" b="1" dirty="0">
                <a:solidFill>
                  <a:srgbClr val="FF0000"/>
                </a:solidFill>
              </a:rPr>
              <a:t>1 mV/km </a:t>
            </a:r>
            <a:r>
              <a:rPr lang="en-US" altLang="ja-JP" sz="2000" b="1" dirty="0">
                <a:solidFill>
                  <a:srgbClr val="0E101A"/>
                </a:solidFill>
              </a:rPr>
              <a:t>for the electric field.</a:t>
            </a:r>
          </a:p>
          <a:p>
            <a:pPr>
              <a:lnSpc>
                <a:spcPct val="100000"/>
              </a:lnSpc>
            </a:pPr>
            <a:r>
              <a:rPr lang="en-US" altLang="ja-JP" sz="2000" b="1" dirty="0">
                <a:solidFill>
                  <a:srgbClr val="0E101A"/>
                </a:solidFill>
              </a:rPr>
              <a:t>The MT response function was estimated by M-estimator for the time series after removing the noise using this method. The results showed that the </a:t>
            </a:r>
            <a:r>
              <a:rPr lang="en-US" altLang="ja-JP" sz="2000" b="1" dirty="0">
                <a:solidFill>
                  <a:srgbClr val="FF0000"/>
                </a:solidFill>
              </a:rPr>
              <a:t>MT response curves were almost the same for nighttime (2-4 (LT)) and daytime (12-14 (LT))</a:t>
            </a:r>
            <a:r>
              <a:rPr lang="en-US" altLang="ja-JP" sz="2000" b="1" dirty="0"/>
              <a:t>,</a:t>
            </a:r>
            <a:r>
              <a:rPr lang="en-US" altLang="ja-JP" sz="2000" b="1" dirty="0">
                <a:solidFill>
                  <a:srgbClr val="FF0000"/>
                </a:solidFill>
              </a:rPr>
              <a:t> </a:t>
            </a:r>
            <a:r>
              <a:rPr lang="en-US" altLang="ja-JP" sz="2000" b="1" dirty="0">
                <a:solidFill>
                  <a:srgbClr val="0E101A"/>
                </a:solidFill>
              </a:rPr>
              <a:t>with periods ranging from 75 to 300 seconds.</a:t>
            </a:r>
          </a:p>
          <a:p>
            <a:pPr>
              <a:lnSpc>
                <a:spcPct val="100000"/>
              </a:lnSpc>
            </a:pPr>
            <a:r>
              <a:rPr lang="en-US" altLang="ja-JP" sz="2000" b="1" dirty="0">
                <a:solidFill>
                  <a:srgbClr val="0E101A"/>
                </a:solidFill>
              </a:rPr>
              <a:t>The variation of the MT response function between </a:t>
            </a:r>
            <a:r>
              <a:rPr lang="en-US" altLang="ja-JP" sz="2000" b="1" i="1" dirty="0">
                <a:solidFill>
                  <a:srgbClr val="0E101A"/>
                </a:solidFill>
                <a:latin typeface="Cambria Math" panose="02040503050406030204" pitchFamily="18" charset="0"/>
                <a:ea typeface="Cambria Math" panose="02040503050406030204" pitchFamily="18" charset="0"/>
              </a:rPr>
              <a:t>WL</a:t>
            </a:r>
            <a:r>
              <a:rPr lang="ja-JP" altLang="en-US" sz="2000" i="1" dirty="0">
                <a:solidFill>
                  <a:srgbClr val="0E101A"/>
                </a:solidFill>
                <a:latin typeface="Cambria Math" panose="02040503050406030204" pitchFamily="18" charset="0"/>
                <a:ea typeface="Cambria Math" panose="02040503050406030204" pitchFamily="18" charset="0"/>
              </a:rPr>
              <a:t> </a:t>
            </a:r>
            <a:r>
              <a:rPr lang="en-US" altLang="ja-JP" sz="2000" b="1" dirty="0">
                <a:solidFill>
                  <a:srgbClr val="0E101A"/>
                </a:solidFill>
              </a:rPr>
              <a:t>s was also smaller even if the original data contained the correlated noise.</a:t>
            </a:r>
          </a:p>
          <a:p>
            <a:pPr>
              <a:lnSpc>
                <a:spcPct val="100000"/>
              </a:lnSpc>
            </a:pPr>
            <a:r>
              <a:rPr lang="en-US" altLang="ja-JP" sz="2000" b="1" dirty="0">
                <a:solidFill>
                  <a:srgbClr val="0E101A"/>
                </a:solidFill>
              </a:rPr>
              <a:t>In </a:t>
            </a:r>
            <a:r>
              <a:rPr lang="en-US" altLang="ja-JP" sz="2000" dirty="0">
                <a:solidFill>
                  <a:srgbClr val="0E101A"/>
                </a:solidFill>
              </a:rPr>
              <a:t>other words, t</a:t>
            </a:r>
            <a:r>
              <a:rPr lang="en-US" altLang="ja-JP" sz="2000" b="1" dirty="0">
                <a:solidFill>
                  <a:srgbClr val="0E101A"/>
                </a:solidFill>
              </a:rPr>
              <a:t>his improved method can extract MT signals and is effective                            as an artificial noise reduction method for Boso MT data.</a:t>
            </a:r>
            <a:endParaRPr lang="en-US" altLang="ja-JP" sz="2000" dirty="0">
              <a:solidFill>
                <a:srgbClr val="0E101A"/>
              </a:solidFill>
            </a:endParaRPr>
          </a:p>
        </p:txBody>
      </p:sp>
      <p:sp>
        <p:nvSpPr>
          <p:cNvPr id="3" name="スライド番号プレースホルダー 2">
            <a:extLst>
              <a:ext uri="{FF2B5EF4-FFF2-40B4-BE49-F238E27FC236}">
                <a16:creationId xmlns:a16="http://schemas.microsoft.com/office/drawing/2014/main" id="{F4B95175-986C-4C49-87B0-A571E7F584AB}"/>
              </a:ext>
            </a:extLst>
          </p:cNvPr>
          <p:cNvSpPr>
            <a:spLocks noGrp="1"/>
          </p:cNvSpPr>
          <p:nvPr>
            <p:ph type="sldNum" sz="quarter" idx="12"/>
          </p:nvPr>
        </p:nvSpPr>
        <p:spPr>
          <a:xfrm>
            <a:off x="9448800" y="6492875"/>
            <a:ext cx="2743200" cy="365125"/>
          </a:xfrm>
        </p:spPr>
        <p:txBody>
          <a:bodyPr/>
          <a:lstStyle/>
          <a:p>
            <a:fld id="{670B201E-14D1-48FD-89BD-B5BE32EEB210}" type="slidenum">
              <a:rPr kumimoji="1" lang="ja-JP" altLang="en-US" smtClean="0"/>
              <a:t>20</a:t>
            </a:fld>
            <a:endParaRPr kumimoji="1" lang="ja-JP" altLang="en-US" dirty="0"/>
          </a:p>
        </p:txBody>
      </p:sp>
      <p:cxnSp>
        <p:nvCxnSpPr>
          <p:cNvPr id="9" name="直線コネクタ 8">
            <a:extLst>
              <a:ext uri="{FF2B5EF4-FFF2-40B4-BE49-F238E27FC236}">
                <a16:creationId xmlns:a16="http://schemas.microsoft.com/office/drawing/2014/main" id="{7EBA9A6A-1166-EB4D-BDF9-458275AA36E8}"/>
              </a:ext>
            </a:extLst>
          </p:cNvPr>
          <p:cNvCxnSpPr>
            <a:cxnSpLocks/>
          </p:cNvCxnSpPr>
          <p:nvPr/>
        </p:nvCxnSpPr>
        <p:spPr>
          <a:xfrm>
            <a:off x="0" y="37896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6CF74325-C1D2-4CE3-A019-4B4BD86DCC6E}"/>
              </a:ext>
            </a:extLst>
          </p:cNvPr>
          <p:cNvSpPr>
            <a:spLocks noGrp="1"/>
          </p:cNvSpPr>
          <p:nvPr>
            <p:ph type="title"/>
          </p:nvPr>
        </p:nvSpPr>
        <p:spPr/>
        <p:txBody>
          <a:bodyPr/>
          <a:lstStyle/>
          <a:p>
            <a:r>
              <a:rPr kumimoji="1" lang="en-US" altLang="ja-JP" b="1" dirty="0">
                <a:latin typeface="Arial" panose="020B0604020202020204" pitchFamily="34" charset="0"/>
                <a:cs typeface="Arial" panose="020B0604020202020204" pitchFamily="34" charset="0"/>
              </a:rPr>
              <a:t>5. Conclusion</a:t>
            </a:r>
            <a:endParaRPr kumimoji="1" lang="ja-JP"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24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C1C469-C03D-A39D-54C4-7DE54B3601C0}"/>
              </a:ext>
            </a:extLst>
          </p:cNvPr>
          <p:cNvSpPr>
            <a:spLocks noGrp="1"/>
          </p:cNvSpPr>
          <p:nvPr>
            <p:ph type="title"/>
          </p:nvPr>
        </p:nvSpPr>
        <p:spPr/>
        <p:txBody>
          <a:bodyPr/>
          <a:lstStyle/>
          <a:p>
            <a:r>
              <a:rPr kumimoji="1" lang="en-US" altLang="ja-JP" dirty="0"/>
              <a:t>Abstract</a:t>
            </a:r>
            <a:r>
              <a:rPr kumimoji="1" lang="ja-JP" altLang="en-US" dirty="0"/>
              <a:t>　②</a:t>
            </a:r>
          </a:p>
        </p:txBody>
      </p:sp>
      <p:sp>
        <p:nvSpPr>
          <p:cNvPr id="3" name="コンテンツ プレースホルダー 2">
            <a:extLst>
              <a:ext uri="{FF2B5EF4-FFF2-40B4-BE49-F238E27FC236}">
                <a16:creationId xmlns:a16="http://schemas.microsoft.com/office/drawing/2014/main" id="{60698B5D-6F8B-7DFC-37C4-F398C92EDC97}"/>
              </a:ext>
            </a:extLst>
          </p:cNvPr>
          <p:cNvSpPr>
            <a:spLocks noGrp="1"/>
          </p:cNvSpPr>
          <p:nvPr>
            <p:ph idx="1"/>
          </p:nvPr>
        </p:nvSpPr>
        <p:spPr/>
        <p:txBody>
          <a:bodyPr>
            <a:normAutofit/>
          </a:bodyPr>
          <a:lstStyle/>
          <a:p>
            <a:pPr algn="l"/>
            <a:r>
              <a:rPr lang="en-US" altLang="ja-JP" sz="2800" b="0" i="0" dirty="0">
                <a:effectLst/>
                <a:latin typeface="Open Sans" panose="020B0606030504020204" pitchFamily="34" charset="0"/>
              </a:rPr>
              <a:t>Therefore, we propose a NEW method using MSSA(Multi-channel Singular Spectrum Analysis) to reduce the influence of the noise. MSSA can decompose multiple time series to several principal components (PCs). In our new method, choosing PCs based on the correlation between each component, they are discriminated into trend components, quasi-periodic components (=interested MT signal), and noise components. We applied MSSA to 7ch (5ch for observation site data (horizontal magnetic field, vertical magnetic field, and horizontal electric field) and 2ch for reference site data (horizontal magnetic field)) to extract 'clean' MT data from noisy Boso MT data. In this presentation, the results of time series and MT analysis applying this method will be presented.</a:t>
            </a:r>
            <a:endParaRPr kumimoji="1" lang="ja-JP" altLang="en-US" sz="2800" dirty="0"/>
          </a:p>
          <a:p>
            <a:endParaRPr kumimoji="1" lang="ja-JP" altLang="en-US" dirty="0"/>
          </a:p>
        </p:txBody>
      </p:sp>
      <p:sp>
        <p:nvSpPr>
          <p:cNvPr id="4" name="スライド番号プレースホルダー 3">
            <a:extLst>
              <a:ext uri="{FF2B5EF4-FFF2-40B4-BE49-F238E27FC236}">
                <a16:creationId xmlns:a16="http://schemas.microsoft.com/office/drawing/2014/main" id="{A910B55E-896C-88E9-FD33-A71641A02FA3}"/>
              </a:ext>
            </a:extLst>
          </p:cNvPr>
          <p:cNvSpPr>
            <a:spLocks noGrp="1"/>
          </p:cNvSpPr>
          <p:nvPr>
            <p:ph type="sldNum" sz="quarter" idx="12"/>
          </p:nvPr>
        </p:nvSpPr>
        <p:spPr/>
        <p:txBody>
          <a:bodyPr/>
          <a:lstStyle/>
          <a:p>
            <a:fld id="{670B201E-14D1-48FD-89BD-B5BE32EEB210}" type="slidenum">
              <a:rPr lang="ja-JP" altLang="en-US" smtClean="0"/>
              <a:pPr/>
              <a:t>3</a:t>
            </a:fld>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9658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88AB21CA-A293-4978-AE50-4026661A5ACA}"/>
              </a:ext>
            </a:extLst>
          </p:cNvPr>
          <p:cNvSpPr>
            <a:spLocks noGrp="1"/>
          </p:cNvSpPr>
          <p:nvPr>
            <p:ph type="title"/>
          </p:nvPr>
        </p:nvSpPr>
        <p:spPr/>
        <p:txBody>
          <a:bodyPr/>
          <a:lstStyle/>
          <a:p>
            <a:r>
              <a:rPr kumimoji="1" lang="en-US" altLang="ja-JP" b="1" dirty="0">
                <a:latin typeface="Arial" panose="020B0604020202020204" pitchFamily="34" charset="0"/>
                <a:cs typeface="Arial" panose="020B0604020202020204" pitchFamily="34" charset="0"/>
              </a:rPr>
              <a:t>1.1 </a:t>
            </a:r>
            <a:r>
              <a:rPr lang="en-US" altLang="ja-JP" dirty="0"/>
              <a:t>MT survey in Boso Peninsula, Japan</a:t>
            </a:r>
            <a:endParaRPr lang="ja-JP" altLang="en-US" sz="2000" b="1" dirty="0">
              <a:latin typeface="Arial" panose="020B0604020202020204" pitchFamily="34" charset="0"/>
              <a:cs typeface="Arial" panose="020B0604020202020204" pitchFamily="34" charset="0"/>
            </a:endParaRPr>
          </a:p>
        </p:txBody>
      </p:sp>
      <p:pic>
        <p:nvPicPr>
          <p:cNvPr id="9" name="図 8">
            <a:extLst>
              <a:ext uri="{FF2B5EF4-FFF2-40B4-BE49-F238E27FC236}">
                <a16:creationId xmlns:a16="http://schemas.microsoft.com/office/drawing/2014/main" id="{844DA558-A7A7-2149-B449-176E4C6473FF}"/>
              </a:ext>
            </a:extLst>
          </p:cNvPr>
          <p:cNvPicPr>
            <a:picLocks noChangeAspect="1"/>
          </p:cNvPicPr>
          <p:nvPr/>
        </p:nvPicPr>
        <p:blipFill rotWithShape="1">
          <a:blip r:embed="rId3">
            <a:extLst>
              <a:ext uri="{28A0092B-C50C-407E-A947-70E740481C1C}">
                <a14:useLocalDpi xmlns:a14="http://schemas.microsoft.com/office/drawing/2010/main" val="0"/>
              </a:ext>
            </a:extLst>
          </a:blip>
          <a:srcRect l="6344" t="5202" b="5202"/>
          <a:stretch/>
        </p:blipFill>
        <p:spPr>
          <a:xfrm>
            <a:off x="54289" y="585977"/>
            <a:ext cx="5457217" cy="6262832"/>
          </a:xfrm>
          <a:prstGeom prst="rect">
            <a:avLst/>
          </a:prstGeom>
        </p:spPr>
      </p:pic>
      <p:sp>
        <p:nvSpPr>
          <p:cNvPr id="3" name="矢印: 左 2">
            <a:extLst>
              <a:ext uri="{FF2B5EF4-FFF2-40B4-BE49-F238E27FC236}">
                <a16:creationId xmlns:a16="http://schemas.microsoft.com/office/drawing/2014/main" id="{82F48FC8-073E-4B6E-B30E-8AA62D62A128}"/>
              </a:ext>
            </a:extLst>
          </p:cNvPr>
          <p:cNvSpPr/>
          <p:nvPr/>
        </p:nvSpPr>
        <p:spPr>
          <a:xfrm>
            <a:off x="2810740" y="5252233"/>
            <a:ext cx="1169581" cy="6804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6CE740D-4F6B-4951-962E-6ABC00A98590}"/>
              </a:ext>
            </a:extLst>
          </p:cNvPr>
          <p:cNvSpPr txBox="1"/>
          <p:nvPr/>
        </p:nvSpPr>
        <p:spPr>
          <a:xfrm>
            <a:off x="2574931" y="4768600"/>
            <a:ext cx="2068134" cy="646331"/>
          </a:xfrm>
          <a:prstGeom prst="rect">
            <a:avLst/>
          </a:prstGeom>
          <a:noFill/>
        </p:spPr>
        <p:txBody>
          <a:bodyPr wrap="square" rtlCol="0">
            <a:spAutoFit/>
          </a:bodyPr>
          <a:lstStyle/>
          <a:p>
            <a:r>
              <a:rPr lang="en-US" altLang="ja-JP" b="1" dirty="0"/>
              <a:t>Triple junction of the plates</a:t>
            </a:r>
            <a:endParaRPr kumimoji="1" lang="ja-JP" altLang="en-US" b="1" dirty="0"/>
          </a:p>
        </p:txBody>
      </p:sp>
      <p:sp>
        <p:nvSpPr>
          <p:cNvPr id="16" name="スライド番号プレースホルダー 13">
            <a:extLst>
              <a:ext uri="{FF2B5EF4-FFF2-40B4-BE49-F238E27FC236}">
                <a16:creationId xmlns:a16="http://schemas.microsoft.com/office/drawing/2014/main" id="{3E479B1A-29CF-4B99-B607-0956C04B6B0C}"/>
              </a:ext>
            </a:extLst>
          </p:cNvPr>
          <p:cNvSpPr>
            <a:spLocks noGrp="1"/>
          </p:cNvSpPr>
          <p:nvPr>
            <p:ph type="sldNum" sz="quarter" idx="12"/>
          </p:nvPr>
        </p:nvSpPr>
        <p:spPr>
          <a:xfrm>
            <a:off x="9448800" y="6492875"/>
            <a:ext cx="2743200" cy="365125"/>
          </a:xfrm>
        </p:spPr>
        <p:txBody>
          <a:bodyPr/>
          <a:lstStyle/>
          <a:p>
            <a:fld id="{670B201E-14D1-48FD-89BD-B5BE32EEB210}" type="slidenum">
              <a:rPr kumimoji="1" lang="ja-JP" altLang="en-US" smtClean="0"/>
              <a:t>4</a:t>
            </a:fld>
            <a:endParaRPr kumimoji="1" lang="ja-JP" altLang="en-US" dirty="0"/>
          </a:p>
        </p:txBody>
      </p:sp>
      <p:grpSp>
        <p:nvGrpSpPr>
          <p:cNvPr id="56" name="グループ化 55">
            <a:extLst>
              <a:ext uri="{FF2B5EF4-FFF2-40B4-BE49-F238E27FC236}">
                <a16:creationId xmlns:a16="http://schemas.microsoft.com/office/drawing/2014/main" id="{D7247C93-FA7A-46CD-B037-3C2A125F7610}"/>
              </a:ext>
            </a:extLst>
          </p:cNvPr>
          <p:cNvGrpSpPr/>
          <p:nvPr/>
        </p:nvGrpSpPr>
        <p:grpSpPr>
          <a:xfrm>
            <a:off x="6334844" y="557466"/>
            <a:ext cx="5857156" cy="4843847"/>
            <a:chOff x="3069728" y="1322585"/>
            <a:chExt cx="5682868" cy="4663671"/>
          </a:xfrm>
        </p:grpSpPr>
        <p:pic>
          <p:nvPicPr>
            <p:cNvPr id="52" name="図 51">
              <a:extLst>
                <a:ext uri="{FF2B5EF4-FFF2-40B4-BE49-F238E27FC236}">
                  <a16:creationId xmlns:a16="http://schemas.microsoft.com/office/drawing/2014/main" id="{F68C8134-7625-4778-9740-93293070F4F0}"/>
                </a:ext>
              </a:extLst>
            </p:cNvPr>
            <p:cNvPicPr>
              <a:picLocks noChangeAspect="1"/>
            </p:cNvPicPr>
            <p:nvPr/>
          </p:nvPicPr>
          <p:blipFill>
            <a:blip r:embed="rId4">
              <a:extLst>
                <a:ext uri="{28A0092B-C50C-407E-A947-70E740481C1C}">
                  <a14:useLocalDpi xmlns:a14="http://schemas.microsoft.com/office/drawing/2010/main" val="0"/>
                </a:ext>
              </a:extLst>
            </a:blip>
            <a:srcRect t="1187" b="1187"/>
            <a:stretch/>
          </p:blipFill>
          <p:spPr>
            <a:xfrm>
              <a:off x="3069728" y="1322585"/>
              <a:ext cx="5682868" cy="4663671"/>
            </a:xfrm>
            <a:prstGeom prst="rect">
              <a:avLst/>
            </a:prstGeom>
          </p:spPr>
        </p:pic>
        <p:sp>
          <p:nvSpPr>
            <p:cNvPr id="53" name="フリーフォーム: 図形 52">
              <a:extLst>
                <a:ext uri="{FF2B5EF4-FFF2-40B4-BE49-F238E27FC236}">
                  <a16:creationId xmlns:a16="http://schemas.microsoft.com/office/drawing/2014/main" id="{546F6CC1-1ADF-4C3E-9C26-E806A16F499A}"/>
                </a:ext>
              </a:extLst>
            </p:cNvPr>
            <p:cNvSpPr/>
            <p:nvPr/>
          </p:nvSpPr>
          <p:spPr>
            <a:xfrm>
              <a:off x="5859643" y="3806293"/>
              <a:ext cx="1690688" cy="1505935"/>
            </a:xfrm>
            <a:custGeom>
              <a:avLst/>
              <a:gdLst>
                <a:gd name="connsiteX0" fmla="*/ 696685 w 1672045"/>
                <a:gd name="connsiteY0" fmla="*/ 0 h 1489166"/>
                <a:gd name="connsiteX1" fmla="*/ 0 w 1672045"/>
                <a:gd name="connsiteY1" fmla="*/ 1132114 h 1489166"/>
                <a:gd name="connsiteX2" fmla="*/ 992777 w 1672045"/>
                <a:gd name="connsiteY2" fmla="*/ 1489166 h 1489166"/>
                <a:gd name="connsiteX3" fmla="*/ 1541417 w 1672045"/>
                <a:gd name="connsiteY3" fmla="*/ 1010194 h 1489166"/>
                <a:gd name="connsiteX4" fmla="*/ 1672045 w 1672045"/>
                <a:gd name="connsiteY4" fmla="*/ 583474 h 1489166"/>
                <a:gd name="connsiteX5" fmla="*/ 1558834 w 1672045"/>
                <a:gd name="connsiteY5" fmla="*/ 182880 h 1489166"/>
                <a:gd name="connsiteX6" fmla="*/ 696685 w 1672045"/>
                <a:gd name="connsiteY6" fmla="*/ 0 h 1489166"/>
                <a:gd name="connsiteX0" fmla="*/ 713584 w 1688944"/>
                <a:gd name="connsiteY0" fmla="*/ 0 h 1489166"/>
                <a:gd name="connsiteX1" fmla="*/ 0 w 1688944"/>
                <a:gd name="connsiteY1" fmla="*/ 1073422 h 1489166"/>
                <a:gd name="connsiteX2" fmla="*/ 1009676 w 1688944"/>
                <a:gd name="connsiteY2" fmla="*/ 1489166 h 1489166"/>
                <a:gd name="connsiteX3" fmla="*/ 1558316 w 1688944"/>
                <a:gd name="connsiteY3" fmla="*/ 1010194 h 1489166"/>
                <a:gd name="connsiteX4" fmla="*/ 1688944 w 1688944"/>
                <a:gd name="connsiteY4" fmla="*/ 583474 h 1489166"/>
                <a:gd name="connsiteX5" fmla="*/ 1575733 w 1688944"/>
                <a:gd name="connsiteY5" fmla="*/ 182880 h 1489166"/>
                <a:gd name="connsiteX6" fmla="*/ 713584 w 1688944"/>
                <a:gd name="connsiteY6" fmla="*/ 0 h 1489166"/>
                <a:gd name="connsiteX0" fmla="*/ 715884 w 1691244"/>
                <a:gd name="connsiteY0" fmla="*/ 0 h 1489166"/>
                <a:gd name="connsiteX1" fmla="*/ 2300 w 1691244"/>
                <a:gd name="connsiteY1" fmla="*/ 1073422 h 1489166"/>
                <a:gd name="connsiteX2" fmla="*/ 1011976 w 1691244"/>
                <a:gd name="connsiteY2" fmla="*/ 1489166 h 1489166"/>
                <a:gd name="connsiteX3" fmla="*/ 1560616 w 1691244"/>
                <a:gd name="connsiteY3" fmla="*/ 1010194 h 1489166"/>
                <a:gd name="connsiteX4" fmla="*/ 1691244 w 1691244"/>
                <a:gd name="connsiteY4" fmla="*/ 583474 h 1489166"/>
                <a:gd name="connsiteX5" fmla="*/ 1578033 w 1691244"/>
                <a:gd name="connsiteY5" fmla="*/ 182880 h 1489166"/>
                <a:gd name="connsiteX6" fmla="*/ 715884 w 1691244"/>
                <a:gd name="connsiteY6" fmla="*/ 0 h 1489166"/>
                <a:gd name="connsiteX0" fmla="*/ 715884 w 1691244"/>
                <a:gd name="connsiteY0" fmla="*/ 0 h 1489166"/>
                <a:gd name="connsiteX1" fmla="*/ 2300 w 1691244"/>
                <a:gd name="connsiteY1" fmla="*/ 1073422 h 1489166"/>
                <a:gd name="connsiteX2" fmla="*/ 1011976 w 1691244"/>
                <a:gd name="connsiteY2" fmla="*/ 1489166 h 1489166"/>
                <a:gd name="connsiteX3" fmla="*/ 1560616 w 1691244"/>
                <a:gd name="connsiteY3" fmla="*/ 1010194 h 1489166"/>
                <a:gd name="connsiteX4" fmla="*/ 1691244 w 1691244"/>
                <a:gd name="connsiteY4" fmla="*/ 583474 h 1489166"/>
                <a:gd name="connsiteX5" fmla="*/ 1578033 w 1691244"/>
                <a:gd name="connsiteY5" fmla="*/ 182880 h 1489166"/>
                <a:gd name="connsiteX6" fmla="*/ 715884 w 1691244"/>
                <a:gd name="connsiteY6" fmla="*/ 0 h 1489166"/>
                <a:gd name="connsiteX0" fmla="*/ 715884 w 1691244"/>
                <a:gd name="connsiteY0" fmla="*/ 0 h 1489166"/>
                <a:gd name="connsiteX1" fmla="*/ 2300 w 1691244"/>
                <a:gd name="connsiteY1" fmla="*/ 1073422 h 1489166"/>
                <a:gd name="connsiteX2" fmla="*/ 1011976 w 1691244"/>
                <a:gd name="connsiteY2" fmla="*/ 1489166 h 1489166"/>
                <a:gd name="connsiteX3" fmla="*/ 1560616 w 1691244"/>
                <a:gd name="connsiteY3" fmla="*/ 1010194 h 1489166"/>
                <a:gd name="connsiteX4" fmla="*/ 1691244 w 1691244"/>
                <a:gd name="connsiteY4" fmla="*/ 583474 h 1489166"/>
                <a:gd name="connsiteX5" fmla="*/ 1578033 w 1691244"/>
                <a:gd name="connsiteY5" fmla="*/ 182880 h 1489166"/>
                <a:gd name="connsiteX6" fmla="*/ 715884 w 1691244"/>
                <a:gd name="connsiteY6" fmla="*/ 0 h 1489166"/>
                <a:gd name="connsiteX0" fmla="*/ 715884 w 1691244"/>
                <a:gd name="connsiteY0" fmla="*/ 0 h 1505935"/>
                <a:gd name="connsiteX1" fmla="*/ 2300 w 1691244"/>
                <a:gd name="connsiteY1" fmla="*/ 1090191 h 1505935"/>
                <a:gd name="connsiteX2" fmla="*/ 1011976 w 1691244"/>
                <a:gd name="connsiteY2" fmla="*/ 1505935 h 1505935"/>
                <a:gd name="connsiteX3" fmla="*/ 1560616 w 1691244"/>
                <a:gd name="connsiteY3" fmla="*/ 1026963 h 1505935"/>
                <a:gd name="connsiteX4" fmla="*/ 1691244 w 1691244"/>
                <a:gd name="connsiteY4" fmla="*/ 600243 h 1505935"/>
                <a:gd name="connsiteX5" fmla="*/ 1578033 w 1691244"/>
                <a:gd name="connsiteY5" fmla="*/ 199649 h 1505935"/>
                <a:gd name="connsiteX6" fmla="*/ 715884 w 1691244"/>
                <a:gd name="connsiteY6" fmla="*/ 0 h 1505935"/>
                <a:gd name="connsiteX0" fmla="*/ 715884 w 1691244"/>
                <a:gd name="connsiteY0" fmla="*/ 0 h 1505935"/>
                <a:gd name="connsiteX1" fmla="*/ 2300 w 1691244"/>
                <a:gd name="connsiteY1" fmla="*/ 1090191 h 1505935"/>
                <a:gd name="connsiteX2" fmla="*/ 1011976 w 1691244"/>
                <a:gd name="connsiteY2" fmla="*/ 1505935 h 1505935"/>
                <a:gd name="connsiteX3" fmla="*/ 1560616 w 1691244"/>
                <a:gd name="connsiteY3" fmla="*/ 1026963 h 1505935"/>
                <a:gd name="connsiteX4" fmla="*/ 1691244 w 1691244"/>
                <a:gd name="connsiteY4" fmla="*/ 600243 h 1505935"/>
                <a:gd name="connsiteX5" fmla="*/ 1578033 w 1691244"/>
                <a:gd name="connsiteY5" fmla="*/ 199649 h 1505935"/>
                <a:gd name="connsiteX6" fmla="*/ 715884 w 1691244"/>
                <a:gd name="connsiteY6" fmla="*/ 0 h 1505935"/>
                <a:gd name="connsiteX0" fmla="*/ 715328 w 1690688"/>
                <a:gd name="connsiteY0" fmla="*/ 0 h 1505935"/>
                <a:gd name="connsiteX1" fmla="*/ 1744 w 1690688"/>
                <a:gd name="connsiteY1" fmla="*/ 1090191 h 1505935"/>
                <a:gd name="connsiteX2" fmla="*/ 1011420 w 1690688"/>
                <a:gd name="connsiteY2" fmla="*/ 1505935 h 1505935"/>
                <a:gd name="connsiteX3" fmla="*/ 1560060 w 1690688"/>
                <a:gd name="connsiteY3" fmla="*/ 1026963 h 1505935"/>
                <a:gd name="connsiteX4" fmla="*/ 1690688 w 1690688"/>
                <a:gd name="connsiteY4" fmla="*/ 600243 h 1505935"/>
                <a:gd name="connsiteX5" fmla="*/ 1577477 w 1690688"/>
                <a:gd name="connsiteY5" fmla="*/ 199649 h 1505935"/>
                <a:gd name="connsiteX6" fmla="*/ 715328 w 1690688"/>
                <a:gd name="connsiteY6" fmla="*/ 0 h 1505935"/>
                <a:gd name="connsiteX0" fmla="*/ 715328 w 1690688"/>
                <a:gd name="connsiteY0" fmla="*/ 0 h 1505935"/>
                <a:gd name="connsiteX1" fmla="*/ 1744 w 1690688"/>
                <a:gd name="connsiteY1" fmla="*/ 1090191 h 1505935"/>
                <a:gd name="connsiteX2" fmla="*/ 1011420 w 1690688"/>
                <a:gd name="connsiteY2" fmla="*/ 1505935 h 1505935"/>
                <a:gd name="connsiteX3" fmla="*/ 1560060 w 1690688"/>
                <a:gd name="connsiteY3" fmla="*/ 1026963 h 1505935"/>
                <a:gd name="connsiteX4" fmla="*/ 1690688 w 1690688"/>
                <a:gd name="connsiteY4" fmla="*/ 600243 h 1505935"/>
                <a:gd name="connsiteX5" fmla="*/ 1577477 w 1690688"/>
                <a:gd name="connsiteY5" fmla="*/ 199649 h 1505935"/>
                <a:gd name="connsiteX6" fmla="*/ 715328 w 1690688"/>
                <a:gd name="connsiteY6" fmla="*/ 0 h 150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0688" h="1505935">
                  <a:moveTo>
                    <a:pt x="715328" y="0"/>
                  </a:moveTo>
                  <a:cubicBezTo>
                    <a:pt x="654906" y="72729"/>
                    <a:pt x="-39226" y="992307"/>
                    <a:pt x="1744" y="1090191"/>
                  </a:cubicBezTo>
                  <a:cubicBezTo>
                    <a:pt x="8775" y="1119772"/>
                    <a:pt x="674861" y="1367354"/>
                    <a:pt x="1011420" y="1505935"/>
                  </a:cubicBezTo>
                  <a:lnTo>
                    <a:pt x="1560060" y="1026963"/>
                  </a:lnTo>
                  <a:lnTo>
                    <a:pt x="1690688" y="600243"/>
                  </a:lnTo>
                  <a:cubicBezTo>
                    <a:pt x="1652951" y="466712"/>
                    <a:pt x="1649011" y="316410"/>
                    <a:pt x="1577477" y="199649"/>
                  </a:cubicBezTo>
                  <a:lnTo>
                    <a:pt x="715328" y="0"/>
                  </a:lnTo>
                  <a:close/>
                </a:path>
              </a:pathLst>
            </a:custGeom>
            <a:solidFill>
              <a:schemeClr val="accent1">
                <a:alpha val="2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図形 53">
              <a:extLst>
                <a:ext uri="{FF2B5EF4-FFF2-40B4-BE49-F238E27FC236}">
                  <a16:creationId xmlns:a16="http://schemas.microsoft.com/office/drawing/2014/main" id="{F67B9B56-C545-4913-9243-3C3D0C4EF27E}"/>
                </a:ext>
              </a:extLst>
            </p:cNvPr>
            <p:cNvSpPr/>
            <p:nvPr/>
          </p:nvSpPr>
          <p:spPr>
            <a:xfrm>
              <a:off x="3796937" y="2865120"/>
              <a:ext cx="2211977" cy="2926080"/>
            </a:xfrm>
            <a:custGeom>
              <a:avLst/>
              <a:gdLst>
                <a:gd name="connsiteX0" fmla="*/ 0 w 2211977"/>
                <a:gd name="connsiteY0" fmla="*/ 0 h 2926080"/>
                <a:gd name="connsiteX1" fmla="*/ 731520 w 2211977"/>
                <a:gd name="connsiteY1" fmla="*/ 426720 h 2926080"/>
                <a:gd name="connsiteX2" fmla="*/ 896983 w 2211977"/>
                <a:gd name="connsiteY2" fmla="*/ 1358537 h 2926080"/>
                <a:gd name="connsiteX3" fmla="*/ 1088572 w 2211977"/>
                <a:gd name="connsiteY3" fmla="*/ 1480457 h 2926080"/>
                <a:gd name="connsiteX4" fmla="*/ 1515292 w 2211977"/>
                <a:gd name="connsiteY4" fmla="*/ 1367246 h 2926080"/>
                <a:gd name="connsiteX5" fmla="*/ 1619794 w 2211977"/>
                <a:gd name="connsiteY5" fmla="*/ 1846217 h 2926080"/>
                <a:gd name="connsiteX6" fmla="*/ 1846217 w 2211977"/>
                <a:gd name="connsiteY6" fmla="*/ 2098766 h 2926080"/>
                <a:gd name="connsiteX7" fmla="*/ 2124892 w 2211977"/>
                <a:gd name="connsiteY7" fmla="*/ 2177143 h 2926080"/>
                <a:gd name="connsiteX8" fmla="*/ 2211977 w 2211977"/>
                <a:gd name="connsiteY8" fmla="*/ 2551611 h 2926080"/>
                <a:gd name="connsiteX9" fmla="*/ 2011680 w 2211977"/>
                <a:gd name="connsiteY9" fmla="*/ 2786743 h 2926080"/>
                <a:gd name="connsiteX10" fmla="*/ 130629 w 2211977"/>
                <a:gd name="connsiteY10" fmla="*/ 2926080 h 2926080"/>
                <a:gd name="connsiteX11" fmla="*/ 8709 w 2211977"/>
                <a:gd name="connsiteY11" fmla="*/ 2830286 h 2926080"/>
                <a:gd name="connsiteX12" fmla="*/ 0 w 2211977"/>
                <a:gd name="connsiteY12" fmla="*/ 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1977" h="2926080">
                  <a:moveTo>
                    <a:pt x="0" y="0"/>
                  </a:moveTo>
                  <a:lnTo>
                    <a:pt x="731520" y="426720"/>
                  </a:lnTo>
                  <a:lnTo>
                    <a:pt x="896983" y="1358537"/>
                  </a:lnTo>
                  <a:lnTo>
                    <a:pt x="1088572" y="1480457"/>
                  </a:lnTo>
                  <a:lnTo>
                    <a:pt x="1515292" y="1367246"/>
                  </a:lnTo>
                  <a:lnTo>
                    <a:pt x="1619794" y="1846217"/>
                  </a:lnTo>
                  <a:lnTo>
                    <a:pt x="1846217" y="2098766"/>
                  </a:lnTo>
                  <a:lnTo>
                    <a:pt x="2124892" y="2177143"/>
                  </a:lnTo>
                  <a:lnTo>
                    <a:pt x="2211977" y="2551611"/>
                  </a:lnTo>
                  <a:lnTo>
                    <a:pt x="2011680" y="2786743"/>
                  </a:lnTo>
                  <a:lnTo>
                    <a:pt x="130629" y="2926080"/>
                  </a:lnTo>
                  <a:lnTo>
                    <a:pt x="8709" y="2830286"/>
                  </a:lnTo>
                  <a:lnTo>
                    <a:pt x="0" y="0"/>
                  </a:lnTo>
                  <a:close/>
                </a:path>
              </a:pathLst>
            </a:custGeom>
            <a:solidFill>
              <a:srgbClr val="FFFF00">
                <a:alpha val="2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図形 54">
              <a:extLst>
                <a:ext uri="{FF2B5EF4-FFF2-40B4-BE49-F238E27FC236}">
                  <a16:creationId xmlns:a16="http://schemas.microsoft.com/office/drawing/2014/main" id="{7977E738-FFF9-4A7A-AE78-8A39FAC875E1}"/>
                </a:ext>
              </a:extLst>
            </p:cNvPr>
            <p:cNvSpPr/>
            <p:nvPr/>
          </p:nvSpPr>
          <p:spPr>
            <a:xfrm>
              <a:off x="3779520" y="2394857"/>
              <a:ext cx="1384663" cy="3100252"/>
            </a:xfrm>
            <a:custGeom>
              <a:avLst/>
              <a:gdLst>
                <a:gd name="connsiteX0" fmla="*/ 0 w 1384663"/>
                <a:gd name="connsiteY0" fmla="*/ 0 h 3100252"/>
                <a:gd name="connsiteX1" fmla="*/ 243840 w 1384663"/>
                <a:gd name="connsiteY1" fmla="*/ 60960 h 3100252"/>
                <a:gd name="connsiteX2" fmla="*/ 104503 w 1384663"/>
                <a:gd name="connsiteY2" fmla="*/ 461554 h 3100252"/>
                <a:gd name="connsiteX3" fmla="*/ 1105989 w 1384663"/>
                <a:gd name="connsiteY3" fmla="*/ 1132114 h 3100252"/>
                <a:gd name="connsiteX4" fmla="*/ 1384663 w 1384663"/>
                <a:gd name="connsiteY4" fmla="*/ 1706880 h 3100252"/>
                <a:gd name="connsiteX5" fmla="*/ 1332411 w 1384663"/>
                <a:gd name="connsiteY5" fmla="*/ 2420983 h 3100252"/>
                <a:gd name="connsiteX6" fmla="*/ 957943 w 1384663"/>
                <a:gd name="connsiteY6" fmla="*/ 2891246 h 3100252"/>
                <a:gd name="connsiteX7" fmla="*/ 574766 w 1384663"/>
                <a:gd name="connsiteY7" fmla="*/ 3100252 h 3100252"/>
                <a:gd name="connsiteX8" fmla="*/ 26126 w 1384663"/>
                <a:gd name="connsiteY8" fmla="*/ 3004457 h 3100252"/>
                <a:gd name="connsiteX9" fmla="*/ 0 w 1384663"/>
                <a:gd name="connsiteY9" fmla="*/ 0 h 31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4663" h="3100252">
                  <a:moveTo>
                    <a:pt x="0" y="0"/>
                  </a:moveTo>
                  <a:lnTo>
                    <a:pt x="243840" y="60960"/>
                  </a:lnTo>
                  <a:lnTo>
                    <a:pt x="104503" y="461554"/>
                  </a:lnTo>
                  <a:lnTo>
                    <a:pt x="1105989" y="1132114"/>
                  </a:lnTo>
                  <a:lnTo>
                    <a:pt x="1384663" y="1706880"/>
                  </a:lnTo>
                  <a:lnTo>
                    <a:pt x="1332411" y="2420983"/>
                  </a:lnTo>
                  <a:lnTo>
                    <a:pt x="957943" y="2891246"/>
                  </a:lnTo>
                  <a:lnTo>
                    <a:pt x="574766" y="3100252"/>
                  </a:lnTo>
                  <a:lnTo>
                    <a:pt x="26126" y="3004457"/>
                  </a:lnTo>
                  <a:lnTo>
                    <a:pt x="0" y="0"/>
                  </a:lnTo>
                  <a:close/>
                </a:path>
              </a:pathLst>
            </a:cu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 name="直線コネクタ 5">
            <a:extLst>
              <a:ext uri="{FF2B5EF4-FFF2-40B4-BE49-F238E27FC236}">
                <a16:creationId xmlns:a16="http://schemas.microsoft.com/office/drawing/2014/main" id="{9BF9D6DC-F1B9-4ACF-9D97-23B704A3708F}"/>
              </a:ext>
            </a:extLst>
          </p:cNvPr>
          <p:cNvCxnSpPr>
            <a:cxnSpLocks/>
          </p:cNvCxnSpPr>
          <p:nvPr/>
        </p:nvCxnSpPr>
        <p:spPr>
          <a:xfrm flipV="1">
            <a:off x="2059619" y="831850"/>
            <a:ext cx="4950781" cy="4059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A2F0F36-40D1-4FFC-937E-815415FDDD76}"/>
              </a:ext>
            </a:extLst>
          </p:cNvPr>
          <p:cNvCxnSpPr>
            <a:cxnSpLocks/>
          </p:cNvCxnSpPr>
          <p:nvPr/>
        </p:nvCxnSpPr>
        <p:spPr>
          <a:xfrm>
            <a:off x="2059619" y="5292338"/>
            <a:ext cx="4950781" cy="1089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F5A99966-B2D6-4D74-998D-B3A5589F6028}"/>
              </a:ext>
            </a:extLst>
          </p:cNvPr>
          <p:cNvSpPr txBox="1"/>
          <p:nvPr/>
        </p:nvSpPr>
        <p:spPr>
          <a:xfrm>
            <a:off x="9829892" y="2639652"/>
            <a:ext cx="1742540" cy="1200329"/>
          </a:xfrm>
          <a:prstGeom prst="rect">
            <a:avLst/>
          </a:prstGeom>
          <a:noFill/>
        </p:spPr>
        <p:txBody>
          <a:bodyPr wrap="square" rtlCol="0">
            <a:spAutoFit/>
          </a:bodyPr>
          <a:lstStyle/>
          <a:p>
            <a:pPr algn="ctr"/>
            <a:r>
              <a:rPr kumimoji="1" lang="en-US" altLang="ja-JP" b="1" dirty="0">
                <a:solidFill>
                  <a:schemeClr val="accent1"/>
                </a:solidFill>
              </a:rPr>
              <a:t>Slow Slip Ev</a:t>
            </a:r>
            <a:r>
              <a:rPr lang="en-US" altLang="ja-JP" b="1" dirty="0">
                <a:solidFill>
                  <a:schemeClr val="accent1"/>
                </a:solidFill>
              </a:rPr>
              <a:t>e</a:t>
            </a:r>
            <a:r>
              <a:rPr kumimoji="1" lang="en-US" altLang="ja-JP" b="1" dirty="0">
                <a:solidFill>
                  <a:schemeClr val="accent1"/>
                </a:solidFill>
              </a:rPr>
              <a:t>nts region</a:t>
            </a:r>
          </a:p>
          <a:p>
            <a:pPr algn="ctr"/>
            <a:r>
              <a:rPr lang="en-US" altLang="ja-JP" dirty="0">
                <a:solidFill>
                  <a:schemeClr val="accent1"/>
                </a:solidFill>
                <a:latin typeface="Arial" panose="020B0604020202020204" pitchFamily="34" charset="0"/>
                <a:cs typeface="Arial" panose="020B0604020202020204" pitchFamily="34" charset="0"/>
              </a:rPr>
              <a:t>e.g. Hirose et al.,2014</a:t>
            </a:r>
            <a:endParaRPr kumimoji="1" lang="ja-JP" altLang="en-US" b="1" dirty="0">
              <a:solidFill>
                <a:schemeClr val="accent1"/>
              </a:solidFill>
            </a:endParaRPr>
          </a:p>
        </p:txBody>
      </p:sp>
      <p:sp>
        <p:nvSpPr>
          <p:cNvPr id="5" name="テキスト ボックス 4">
            <a:extLst>
              <a:ext uri="{FF2B5EF4-FFF2-40B4-BE49-F238E27FC236}">
                <a16:creationId xmlns:a16="http://schemas.microsoft.com/office/drawing/2014/main" id="{D8194B72-32A7-BB46-8514-D76E423D1BAC}"/>
              </a:ext>
            </a:extLst>
          </p:cNvPr>
          <p:cNvSpPr txBox="1"/>
          <p:nvPr/>
        </p:nvSpPr>
        <p:spPr>
          <a:xfrm>
            <a:off x="116301" y="611502"/>
            <a:ext cx="6209568" cy="1938992"/>
          </a:xfrm>
          <a:prstGeom prst="rect">
            <a:avLst/>
          </a:prstGeom>
          <a:solidFill>
            <a:schemeClr val="bg1">
              <a:lumMod val="95000"/>
            </a:schemeClr>
          </a:solidFill>
          <a:ln>
            <a:solidFill>
              <a:schemeClr val="tx1"/>
            </a:solidFill>
          </a:ln>
        </p:spPr>
        <p:txBody>
          <a:bodyPr wrap="square" rtlCol="0">
            <a:spAutoFit/>
          </a:bodyPr>
          <a:lstStyle/>
          <a:p>
            <a:r>
              <a:rPr lang="en-US" altLang="ja-JP" sz="2000" b="1" dirty="0"/>
              <a:t>Purposes of the MT survey(2014-2016)</a:t>
            </a:r>
          </a:p>
          <a:p>
            <a:r>
              <a:rPr lang="en-US" altLang="ja-JP" sz="2000" b="1" dirty="0"/>
              <a:t>Subsurface resistivity structure     </a:t>
            </a:r>
          </a:p>
          <a:p>
            <a:r>
              <a:rPr lang="en-US" altLang="ja-JP" sz="2000" b="1" dirty="0"/>
              <a:t>under the Boso peninsula</a:t>
            </a:r>
          </a:p>
          <a:p>
            <a:r>
              <a:rPr lang="en-US" altLang="ja-JP" sz="2000" b="1" dirty="0"/>
              <a:t>Especially</a:t>
            </a:r>
          </a:p>
          <a:p>
            <a:r>
              <a:rPr lang="ja-JP" altLang="en-US" sz="2000" b="1" dirty="0"/>
              <a:t>・</a:t>
            </a:r>
            <a:r>
              <a:rPr lang="en-US" altLang="ja-JP" sz="2000" b="1" dirty="0"/>
              <a:t>Near the source region of earthquakes</a:t>
            </a:r>
          </a:p>
          <a:p>
            <a:r>
              <a:rPr lang="ja-JP" altLang="en-US" sz="2000" b="1" dirty="0"/>
              <a:t>・</a:t>
            </a:r>
            <a:r>
              <a:rPr lang="en-US" altLang="ja-JP" sz="2000" b="1" dirty="0"/>
              <a:t>Slow Slip Events region</a:t>
            </a:r>
            <a:r>
              <a:rPr lang="ja-JP" altLang="en-US" sz="2000" b="1" dirty="0"/>
              <a:t>（</a:t>
            </a:r>
            <a:r>
              <a:rPr lang="en-US" altLang="ja-JP" sz="2000" b="1" dirty="0"/>
              <a:t>land part</a:t>
            </a:r>
            <a:endParaRPr kumimoji="1" lang="ja-JP" altLang="en-US" sz="2000" b="1" dirty="0"/>
          </a:p>
        </p:txBody>
      </p:sp>
      <p:sp>
        <p:nvSpPr>
          <p:cNvPr id="21" name="テキスト ボックス 20">
            <a:extLst>
              <a:ext uri="{FF2B5EF4-FFF2-40B4-BE49-F238E27FC236}">
                <a16:creationId xmlns:a16="http://schemas.microsoft.com/office/drawing/2014/main" id="{11A3C38F-1396-2B62-CF7B-501037A5B0C7}"/>
              </a:ext>
            </a:extLst>
          </p:cNvPr>
          <p:cNvSpPr txBox="1"/>
          <p:nvPr/>
        </p:nvSpPr>
        <p:spPr>
          <a:xfrm>
            <a:off x="4573126" y="2676291"/>
            <a:ext cx="2529462" cy="1631216"/>
          </a:xfrm>
          <a:prstGeom prst="rect">
            <a:avLst/>
          </a:prstGeom>
          <a:noFill/>
        </p:spPr>
        <p:txBody>
          <a:bodyPr wrap="square" rtlCol="0">
            <a:spAutoFit/>
          </a:bodyPr>
          <a:lstStyle/>
          <a:p>
            <a:pPr algn="ctr"/>
            <a:r>
              <a:rPr lang="en-US" altLang="ja-JP" sz="2000" b="1" dirty="0">
                <a:solidFill>
                  <a:srgbClr val="FF0000"/>
                </a:solidFill>
              </a:rPr>
              <a:t>The source region of Taisho Kanto earthquake, 1923</a:t>
            </a:r>
          </a:p>
          <a:p>
            <a:pPr algn="ctr"/>
            <a:r>
              <a:rPr lang="en-US" altLang="ja-JP" sz="2000" dirty="0">
                <a:solidFill>
                  <a:srgbClr val="FF0000"/>
                </a:solidFill>
                <a:cs typeface="Arial" panose="020B0604020202020204" pitchFamily="34" charset="0"/>
              </a:rPr>
              <a:t>(</a:t>
            </a:r>
            <a:r>
              <a:rPr lang="en-US" altLang="ja-JP" sz="2000" dirty="0" err="1">
                <a:solidFill>
                  <a:srgbClr val="FF0000"/>
                </a:solidFill>
                <a:cs typeface="Arial" panose="020B0604020202020204" pitchFamily="34" charset="0"/>
              </a:rPr>
              <a:t>Matsu’ura</a:t>
            </a:r>
            <a:r>
              <a:rPr lang="en-US" altLang="ja-JP" sz="2000" dirty="0">
                <a:solidFill>
                  <a:srgbClr val="FF0000"/>
                </a:solidFill>
                <a:cs typeface="Arial" panose="020B0604020202020204" pitchFamily="34" charset="0"/>
              </a:rPr>
              <a:t> et al.,2007.)</a:t>
            </a:r>
            <a:endParaRPr lang="ja-JP" altLang="en-US" sz="2000" b="1" dirty="0">
              <a:solidFill>
                <a:srgbClr val="FF0000"/>
              </a:solidFill>
            </a:endParaRPr>
          </a:p>
        </p:txBody>
      </p:sp>
      <p:sp>
        <p:nvSpPr>
          <p:cNvPr id="22" name="テキスト ボックス 21">
            <a:extLst>
              <a:ext uri="{FF2B5EF4-FFF2-40B4-BE49-F238E27FC236}">
                <a16:creationId xmlns:a16="http://schemas.microsoft.com/office/drawing/2014/main" id="{CEFE06F8-0E90-4DD1-D3C6-D5F205AC25F6}"/>
              </a:ext>
            </a:extLst>
          </p:cNvPr>
          <p:cNvSpPr txBox="1"/>
          <p:nvPr/>
        </p:nvSpPr>
        <p:spPr>
          <a:xfrm>
            <a:off x="8267957" y="4066369"/>
            <a:ext cx="2702353" cy="1323439"/>
          </a:xfrm>
          <a:prstGeom prst="rect">
            <a:avLst/>
          </a:prstGeom>
          <a:noFill/>
        </p:spPr>
        <p:txBody>
          <a:bodyPr wrap="square" rtlCol="0">
            <a:spAutoFit/>
          </a:bodyPr>
          <a:lstStyle/>
          <a:p>
            <a:pPr algn="ctr"/>
            <a:r>
              <a:rPr lang="en-US" altLang="ja-JP" sz="2000" b="1" dirty="0">
                <a:solidFill>
                  <a:schemeClr val="accent2"/>
                </a:solidFill>
              </a:rPr>
              <a:t>The source region of </a:t>
            </a:r>
            <a:r>
              <a:rPr lang="en-US" altLang="ja-JP" sz="2000" b="1" dirty="0" err="1">
                <a:solidFill>
                  <a:schemeClr val="accent2"/>
                </a:solidFill>
              </a:rPr>
              <a:t>Genroku</a:t>
            </a:r>
            <a:r>
              <a:rPr lang="en-US" altLang="ja-JP" sz="2000" b="1" dirty="0">
                <a:solidFill>
                  <a:schemeClr val="accent2"/>
                </a:solidFill>
              </a:rPr>
              <a:t> Kanto earthquake, 1703</a:t>
            </a:r>
          </a:p>
          <a:p>
            <a:pPr algn="ctr"/>
            <a:r>
              <a:rPr lang="en-US" altLang="ja-JP" sz="2000" dirty="0">
                <a:solidFill>
                  <a:schemeClr val="accent2"/>
                </a:solidFill>
                <a:cs typeface="Arial" panose="020B0604020202020204" pitchFamily="34" charset="0"/>
              </a:rPr>
              <a:t>(Sato et al.,2016.)</a:t>
            </a:r>
            <a:endParaRPr lang="ja-JP" altLang="en-US" sz="2000" b="1" dirty="0">
              <a:solidFill>
                <a:schemeClr val="accent2"/>
              </a:solidFill>
            </a:endParaRPr>
          </a:p>
        </p:txBody>
      </p:sp>
      <p:sp>
        <p:nvSpPr>
          <p:cNvPr id="23" name="テキスト ボックス 22">
            <a:extLst>
              <a:ext uri="{FF2B5EF4-FFF2-40B4-BE49-F238E27FC236}">
                <a16:creationId xmlns:a16="http://schemas.microsoft.com/office/drawing/2014/main" id="{88CA7A70-6699-68DE-010F-FB9C82748B8A}"/>
              </a:ext>
            </a:extLst>
          </p:cNvPr>
          <p:cNvSpPr txBox="1"/>
          <p:nvPr/>
        </p:nvSpPr>
        <p:spPr>
          <a:xfrm>
            <a:off x="6734783" y="5383562"/>
            <a:ext cx="5457217" cy="1323439"/>
          </a:xfrm>
          <a:prstGeom prst="rect">
            <a:avLst/>
          </a:prstGeom>
          <a:noFill/>
        </p:spPr>
        <p:txBody>
          <a:bodyPr wrap="square" rtlCol="0">
            <a:spAutoFit/>
          </a:bodyPr>
          <a:lstStyle/>
          <a:p>
            <a:r>
              <a:rPr lang="en-US" altLang="ja-JP" sz="2000" dirty="0">
                <a:cs typeface="Arial" panose="020B0604020202020204" pitchFamily="34" charset="0"/>
              </a:rPr>
              <a:t>Figure 1. (b) Map of Boso Peninsula</a:t>
            </a:r>
          </a:p>
          <a:p>
            <a:r>
              <a:rPr kumimoji="1" lang="ja-JP" altLang="en-US" sz="2000" dirty="0">
                <a:cs typeface="Arial" panose="020B0604020202020204" pitchFamily="34" charset="0"/>
              </a:rPr>
              <a:t>●：</a:t>
            </a:r>
            <a:r>
              <a:rPr kumimoji="1" lang="en-US" altLang="ja-JP" sz="2000" dirty="0">
                <a:cs typeface="Arial" panose="020B0604020202020204" pitchFamily="34" charset="0"/>
              </a:rPr>
              <a:t>MTU</a:t>
            </a:r>
            <a:r>
              <a:rPr lang="ja-JP" altLang="en-US" sz="2000" dirty="0">
                <a:cs typeface="Arial" panose="020B0604020202020204" pitchFamily="34" charset="0"/>
              </a:rPr>
              <a:t> </a:t>
            </a:r>
            <a:r>
              <a:rPr kumimoji="1" lang="en-US" altLang="ja-JP" sz="2000" dirty="0">
                <a:cs typeface="Arial" panose="020B0604020202020204" pitchFamily="34" charset="0"/>
              </a:rPr>
              <a:t>site, </a:t>
            </a:r>
            <a:r>
              <a:rPr lang="en-US" altLang="ja-JP" sz="2000" dirty="0">
                <a:cs typeface="Arial" panose="020B0604020202020204" pitchFamily="34" charset="0"/>
              </a:rPr>
              <a:t>15, 150, 2400 Hz sampling </a:t>
            </a:r>
            <a:endParaRPr kumimoji="1" lang="en-US" altLang="ja-JP" sz="2000" dirty="0">
              <a:cs typeface="Arial" panose="020B0604020202020204" pitchFamily="34" charset="0"/>
            </a:endParaRPr>
          </a:p>
          <a:p>
            <a:r>
              <a:rPr lang="ja-JP" altLang="en-US" sz="2000" dirty="0">
                <a:cs typeface="Arial" panose="020B0604020202020204" pitchFamily="34" charset="0"/>
              </a:rPr>
              <a:t>□：</a:t>
            </a:r>
            <a:r>
              <a:rPr lang="en-US" altLang="ja-JP" sz="2000" dirty="0">
                <a:cs typeface="Arial" panose="020B0604020202020204" pitchFamily="34" charset="0"/>
              </a:rPr>
              <a:t>U43 site,</a:t>
            </a:r>
            <a:r>
              <a:rPr lang="ja-JP" altLang="en-US" sz="2000" dirty="0">
                <a:cs typeface="Arial" panose="020B0604020202020204" pitchFamily="34" charset="0"/>
              </a:rPr>
              <a:t> </a:t>
            </a:r>
            <a:r>
              <a:rPr lang="en-US" altLang="ja-JP" sz="2000" dirty="0">
                <a:cs typeface="Arial" panose="020B0604020202020204" pitchFamily="34" charset="0"/>
              </a:rPr>
              <a:t>1</a:t>
            </a:r>
            <a:r>
              <a:rPr lang="ja-JP" altLang="en-US" sz="2000" dirty="0">
                <a:cs typeface="Arial" panose="020B0604020202020204" pitchFamily="34" charset="0"/>
              </a:rPr>
              <a:t> </a:t>
            </a:r>
            <a:r>
              <a:rPr lang="en-US" altLang="ja-JP" sz="2000" dirty="0">
                <a:cs typeface="Arial" panose="020B0604020202020204" pitchFamily="34" charset="0"/>
              </a:rPr>
              <a:t>Hz</a:t>
            </a:r>
            <a:r>
              <a:rPr lang="ja-JP" altLang="en-US" sz="2000" dirty="0">
                <a:cs typeface="Arial" panose="020B0604020202020204" pitchFamily="34" charset="0"/>
              </a:rPr>
              <a:t> </a:t>
            </a:r>
            <a:r>
              <a:rPr lang="en-US" altLang="ja-JP" sz="2000" dirty="0">
                <a:cs typeface="Arial" panose="020B0604020202020204" pitchFamily="34" charset="0"/>
              </a:rPr>
              <a:t>sampling</a:t>
            </a:r>
            <a:r>
              <a:rPr lang="ja-JP" altLang="en-US" sz="2000" dirty="0">
                <a:cs typeface="Arial" panose="020B0604020202020204" pitchFamily="34" charset="0"/>
              </a:rPr>
              <a:t>　</a:t>
            </a:r>
            <a:endParaRPr lang="en-US" altLang="ja-JP" sz="2000" dirty="0">
              <a:cs typeface="Arial" panose="020B0604020202020204" pitchFamily="34" charset="0"/>
            </a:endParaRPr>
          </a:p>
          <a:p>
            <a:r>
              <a:rPr lang="ja-JP" altLang="en-US" sz="2000" dirty="0">
                <a:cs typeface="Arial" panose="020B0604020202020204" pitchFamily="34" charset="0"/>
              </a:rPr>
              <a:t>　：</a:t>
            </a:r>
            <a:r>
              <a:rPr lang="en-US" altLang="ja-JP" sz="2000" b="1" dirty="0">
                <a:cs typeface="Arial" panose="020B0604020202020204" pitchFamily="34" charset="0"/>
              </a:rPr>
              <a:t>DC-electrified railways</a:t>
            </a:r>
            <a:endParaRPr lang="en-US" altLang="ja-JP" sz="2000" dirty="0">
              <a:cs typeface="Arial" panose="020B0604020202020204" pitchFamily="34" charset="0"/>
            </a:endParaRPr>
          </a:p>
        </p:txBody>
      </p:sp>
      <p:sp>
        <p:nvSpPr>
          <p:cNvPr id="24" name="テキスト ボックス 23">
            <a:extLst>
              <a:ext uri="{FF2B5EF4-FFF2-40B4-BE49-F238E27FC236}">
                <a16:creationId xmlns:a16="http://schemas.microsoft.com/office/drawing/2014/main" id="{FEDA33CB-7C62-40CE-84FC-24619A082F8E}"/>
              </a:ext>
            </a:extLst>
          </p:cNvPr>
          <p:cNvSpPr txBox="1"/>
          <p:nvPr/>
        </p:nvSpPr>
        <p:spPr>
          <a:xfrm>
            <a:off x="4496632" y="5502304"/>
            <a:ext cx="1838212" cy="707886"/>
          </a:xfrm>
          <a:prstGeom prst="rect">
            <a:avLst/>
          </a:prstGeom>
          <a:noFill/>
        </p:spPr>
        <p:txBody>
          <a:bodyPr wrap="square">
            <a:spAutoFit/>
          </a:bodyPr>
          <a:lstStyle/>
          <a:p>
            <a:r>
              <a:rPr lang="en-US" altLang="ja-JP" sz="2000" dirty="0">
                <a:cs typeface="Arial" panose="020B0604020202020204" pitchFamily="34" charset="0"/>
              </a:rPr>
              <a:t>Figure 1. (a) </a:t>
            </a:r>
          </a:p>
          <a:p>
            <a:r>
              <a:rPr lang="en-US" altLang="ja-JP" sz="2000" dirty="0">
                <a:cs typeface="Arial" panose="020B0604020202020204" pitchFamily="34" charset="0"/>
              </a:rPr>
              <a:t>Map of Japan</a:t>
            </a:r>
          </a:p>
        </p:txBody>
      </p:sp>
    </p:spTree>
    <p:extLst>
      <p:ext uri="{BB962C8B-B14F-4D97-AF65-F5344CB8AC3E}">
        <p14:creationId xmlns:p14="http://schemas.microsoft.com/office/powerpoint/2010/main" val="83753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B3B5F6B-E7C8-D204-3AA1-88EFAE0A9846}"/>
              </a:ext>
            </a:extLst>
          </p:cNvPr>
          <p:cNvPicPr>
            <a:picLocks noChangeAspect="1"/>
          </p:cNvPicPr>
          <p:nvPr/>
        </p:nvPicPr>
        <p:blipFill rotWithShape="1">
          <a:blip r:embed="rId3">
            <a:extLst>
              <a:ext uri="{28A0092B-C50C-407E-A947-70E740481C1C}">
                <a14:useLocalDpi xmlns:a14="http://schemas.microsoft.com/office/drawing/2010/main" val="0"/>
              </a:ext>
            </a:extLst>
          </a:blip>
          <a:srcRect l="2393" t="6679" r="8980"/>
          <a:stretch/>
        </p:blipFill>
        <p:spPr>
          <a:xfrm>
            <a:off x="0" y="718456"/>
            <a:ext cx="9308508" cy="5421087"/>
          </a:xfrm>
          <a:prstGeom prst="rect">
            <a:avLst/>
          </a:prstGeom>
        </p:spPr>
      </p:pic>
      <p:sp>
        <p:nvSpPr>
          <p:cNvPr id="7" name="タイトル 6">
            <a:extLst>
              <a:ext uri="{FF2B5EF4-FFF2-40B4-BE49-F238E27FC236}">
                <a16:creationId xmlns:a16="http://schemas.microsoft.com/office/drawing/2014/main" id="{88AB21CA-A293-4978-AE50-4026661A5ACA}"/>
              </a:ext>
            </a:extLst>
          </p:cNvPr>
          <p:cNvSpPr>
            <a:spLocks noGrp="1"/>
          </p:cNvSpPr>
          <p:nvPr>
            <p:ph type="title"/>
          </p:nvPr>
        </p:nvSpPr>
        <p:spPr/>
        <p:txBody>
          <a:bodyPr/>
          <a:lstStyle/>
          <a:p>
            <a:r>
              <a:rPr kumimoji="1" lang="en-US" altLang="ja-JP" b="1" dirty="0">
                <a:latin typeface="Arial" panose="020B0604020202020204" pitchFamily="34" charset="0"/>
                <a:cs typeface="Arial" panose="020B0604020202020204" pitchFamily="34" charset="0"/>
              </a:rPr>
              <a:t>1.2 </a:t>
            </a:r>
            <a:r>
              <a:rPr lang="en-US" altLang="ja-JP" dirty="0"/>
              <a:t>Previous noise reduction method using MSSA</a:t>
            </a:r>
            <a:endParaRPr lang="ja-JP" altLang="en-US" sz="2000" b="1" dirty="0">
              <a:latin typeface="Arial" panose="020B0604020202020204" pitchFamily="34" charset="0"/>
              <a:cs typeface="Arial" panose="020B0604020202020204" pitchFamily="34" charset="0"/>
            </a:endParaRPr>
          </a:p>
        </p:txBody>
      </p:sp>
      <p:sp>
        <p:nvSpPr>
          <p:cNvPr id="14" name="スライド番号プレースホルダー 13">
            <a:extLst>
              <a:ext uri="{FF2B5EF4-FFF2-40B4-BE49-F238E27FC236}">
                <a16:creationId xmlns:a16="http://schemas.microsoft.com/office/drawing/2014/main" id="{205D3D6E-0DB4-466C-8AA5-DBF9887C0BFE}"/>
              </a:ext>
            </a:extLst>
          </p:cNvPr>
          <p:cNvSpPr>
            <a:spLocks noGrp="1"/>
          </p:cNvSpPr>
          <p:nvPr>
            <p:ph type="sldNum" sz="quarter" idx="12"/>
          </p:nvPr>
        </p:nvSpPr>
        <p:spPr>
          <a:xfrm>
            <a:off x="9448800" y="6492875"/>
            <a:ext cx="2743200" cy="365125"/>
          </a:xfrm>
        </p:spPr>
        <p:txBody>
          <a:bodyPr/>
          <a:lstStyle/>
          <a:p>
            <a:fld id="{670B201E-14D1-48FD-89BD-B5BE32EEB210}" type="slidenum">
              <a:rPr kumimoji="1" lang="ja-JP" altLang="en-US" smtClean="0"/>
              <a:t>5</a:t>
            </a:fld>
            <a:endParaRPr kumimoji="1" lang="ja-JP" altLang="en-US" dirty="0"/>
          </a:p>
        </p:txBody>
      </p:sp>
      <p:sp>
        <p:nvSpPr>
          <p:cNvPr id="10" name="テキスト ボックス 9">
            <a:extLst>
              <a:ext uri="{FF2B5EF4-FFF2-40B4-BE49-F238E27FC236}">
                <a16:creationId xmlns:a16="http://schemas.microsoft.com/office/drawing/2014/main" id="{2F4B7B78-D9B6-02B5-DFDF-D8C2C12F7B7F}"/>
              </a:ext>
            </a:extLst>
          </p:cNvPr>
          <p:cNvSpPr txBox="1"/>
          <p:nvPr/>
        </p:nvSpPr>
        <p:spPr>
          <a:xfrm>
            <a:off x="0" y="520982"/>
            <a:ext cx="7912100" cy="369332"/>
          </a:xfrm>
          <a:prstGeom prst="rect">
            <a:avLst/>
          </a:prstGeom>
          <a:noFill/>
        </p:spPr>
        <p:txBody>
          <a:bodyPr wrap="square" rtlCol="0">
            <a:spAutoFit/>
          </a:bodyPr>
          <a:lstStyle/>
          <a:p>
            <a:r>
              <a:rPr lang="en-US" altLang="ja-JP" b="1" dirty="0"/>
              <a:t>Site 630</a:t>
            </a:r>
            <a:r>
              <a:rPr lang="ja-JP" altLang="en-US" b="1" dirty="0"/>
              <a:t>　</a:t>
            </a:r>
            <a:r>
              <a:rPr kumimoji="1" lang="en-US" altLang="ja-JP" b="1" dirty="0"/>
              <a:t>12-14</a:t>
            </a:r>
            <a:r>
              <a:rPr lang="ja-JP" altLang="en-US" b="1" dirty="0"/>
              <a:t>（</a:t>
            </a:r>
            <a:r>
              <a:rPr lang="en-US" altLang="ja-JP" b="1" dirty="0"/>
              <a:t>LT=UTC+9)</a:t>
            </a:r>
            <a:endParaRPr kumimoji="1" lang="ja-JP" altLang="en-US" b="1" dirty="0"/>
          </a:p>
        </p:txBody>
      </p:sp>
      <p:pic>
        <p:nvPicPr>
          <p:cNvPr id="8" name="図 7">
            <a:extLst>
              <a:ext uri="{FF2B5EF4-FFF2-40B4-BE49-F238E27FC236}">
                <a16:creationId xmlns:a16="http://schemas.microsoft.com/office/drawing/2014/main" id="{0CE801A5-8DE3-2AE1-5646-B68EE1BB33DB}"/>
              </a:ext>
            </a:extLst>
          </p:cNvPr>
          <p:cNvPicPr>
            <a:picLocks noChangeAspect="1"/>
          </p:cNvPicPr>
          <p:nvPr/>
        </p:nvPicPr>
        <p:blipFill rotWithShape="1">
          <a:blip r:embed="rId4">
            <a:extLst>
              <a:ext uri="{28A0092B-C50C-407E-A947-70E740481C1C}">
                <a14:useLocalDpi xmlns:a14="http://schemas.microsoft.com/office/drawing/2010/main" val="0"/>
              </a:ext>
            </a:extLst>
          </a:blip>
          <a:srcRect l="7563" t="5023" r="64171" b="62576"/>
          <a:stretch/>
        </p:blipFill>
        <p:spPr>
          <a:xfrm>
            <a:off x="9332373" y="1692933"/>
            <a:ext cx="2649911" cy="1256107"/>
          </a:xfrm>
          <a:prstGeom prst="rect">
            <a:avLst/>
          </a:prstGeom>
        </p:spPr>
      </p:pic>
      <p:sp>
        <p:nvSpPr>
          <p:cNvPr id="11" name="テキスト ボックス 10">
            <a:extLst>
              <a:ext uri="{FF2B5EF4-FFF2-40B4-BE49-F238E27FC236}">
                <a16:creationId xmlns:a16="http://schemas.microsoft.com/office/drawing/2014/main" id="{A139FD1D-6241-9F6C-6C76-3D291DCE7A02}"/>
              </a:ext>
            </a:extLst>
          </p:cNvPr>
          <p:cNvSpPr txBox="1"/>
          <p:nvPr/>
        </p:nvSpPr>
        <p:spPr>
          <a:xfrm>
            <a:off x="9056046" y="3290030"/>
            <a:ext cx="3135954" cy="2677656"/>
          </a:xfrm>
          <a:prstGeom prst="rect">
            <a:avLst/>
          </a:prstGeom>
          <a:noFill/>
        </p:spPr>
        <p:txBody>
          <a:bodyPr wrap="square" rtlCol="0">
            <a:spAutoFit/>
          </a:bodyPr>
          <a:lstStyle/>
          <a:p>
            <a:pPr algn="ctr"/>
            <a:r>
              <a:rPr lang="en-US" altLang="ja-JP" sz="2400" b="1" dirty="0">
                <a:solidFill>
                  <a:srgbClr val="FF0000"/>
                </a:solidFill>
              </a:rPr>
              <a:t>The response functions</a:t>
            </a:r>
          </a:p>
          <a:p>
            <a:pPr algn="ctr"/>
            <a:r>
              <a:rPr lang="en-US" altLang="ja-JP" sz="2400" b="1" dirty="0">
                <a:solidFill>
                  <a:srgbClr val="FF0000"/>
                </a:solidFill>
              </a:rPr>
              <a:t> scatter with WL</a:t>
            </a:r>
          </a:p>
          <a:p>
            <a:pPr algn="ctr"/>
            <a:r>
              <a:rPr lang="ja-JP" altLang="en-US" sz="2400" b="1" dirty="0">
                <a:solidFill>
                  <a:srgbClr val="FF0000"/>
                </a:solidFill>
              </a:rPr>
              <a:t>↓　</a:t>
            </a:r>
            <a:endParaRPr lang="en-US" altLang="ja-JP" sz="2400" b="1" dirty="0">
              <a:solidFill>
                <a:srgbClr val="FF0000"/>
              </a:solidFill>
            </a:endParaRPr>
          </a:p>
          <a:p>
            <a:pPr algn="ctr"/>
            <a:r>
              <a:rPr lang="en-US" altLang="ja-JP" sz="2400" b="1" dirty="0">
                <a:solidFill>
                  <a:srgbClr val="FF0000"/>
                </a:solidFill>
              </a:rPr>
              <a:t>The extraction of the MT signal is insufficient</a:t>
            </a:r>
            <a:endParaRPr lang="ja-JP" altLang="en-US" sz="2400" b="1" dirty="0">
              <a:solidFill>
                <a:srgbClr val="FF0000"/>
              </a:solidFill>
            </a:endParaRPr>
          </a:p>
        </p:txBody>
      </p:sp>
      <p:sp>
        <p:nvSpPr>
          <p:cNvPr id="12" name="テキスト ボックス 11">
            <a:extLst>
              <a:ext uri="{FF2B5EF4-FFF2-40B4-BE49-F238E27FC236}">
                <a16:creationId xmlns:a16="http://schemas.microsoft.com/office/drawing/2014/main" id="{C8AE910F-434B-9404-44FA-ED9CEEA90713}"/>
              </a:ext>
            </a:extLst>
          </p:cNvPr>
          <p:cNvSpPr txBox="1"/>
          <p:nvPr/>
        </p:nvSpPr>
        <p:spPr>
          <a:xfrm>
            <a:off x="-22404" y="6072346"/>
            <a:ext cx="12214404" cy="738664"/>
          </a:xfrm>
          <a:prstGeom prst="rect">
            <a:avLst/>
          </a:prstGeom>
          <a:noFill/>
        </p:spPr>
        <p:txBody>
          <a:bodyPr wrap="square" rtlCol="0">
            <a:spAutoFit/>
          </a:bodyPr>
          <a:lstStyle/>
          <a:p>
            <a:pPr algn="ctr"/>
            <a:r>
              <a:rPr kumimoji="1" lang="en-US" altLang="ja-JP" sz="1400" dirty="0"/>
              <a:t>Figure 2. An example of MT response function, Site 630, 12-14(LT). (a) and (b) are the apparent resistivities of </a:t>
            </a:r>
            <a:r>
              <a:rPr kumimoji="1" lang="en-US" altLang="ja-JP" sz="1400" dirty="0" err="1"/>
              <a:t>Zxy</a:t>
            </a:r>
            <a:r>
              <a:rPr kumimoji="1" lang="en-US" altLang="ja-JP" sz="1400" dirty="0"/>
              <a:t> and </a:t>
            </a:r>
            <a:r>
              <a:rPr kumimoji="1" lang="en-US" altLang="ja-JP" sz="1400" dirty="0" err="1"/>
              <a:t>Zyx</a:t>
            </a:r>
            <a:r>
              <a:rPr kumimoji="1" lang="en-US" altLang="ja-JP" sz="1400" dirty="0"/>
              <a:t>, respectively.(c) and (d) are the phases of </a:t>
            </a:r>
            <a:r>
              <a:rPr kumimoji="1" lang="en-US" altLang="ja-JP" sz="1400" dirty="0" err="1"/>
              <a:t>Zxy</a:t>
            </a:r>
            <a:r>
              <a:rPr kumimoji="1" lang="en-US" altLang="ja-JP" sz="1400" dirty="0"/>
              <a:t> and </a:t>
            </a:r>
            <a:r>
              <a:rPr kumimoji="1" lang="en-US" altLang="ja-JP" sz="1400" dirty="0" err="1"/>
              <a:t>Zyx</a:t>
            </a:r>
            <a:r>
              <a:rPr kumimoji="1" lang="en-US" altLang="ja-JP" sz="1400" dirty="0"/>
              <a:t>, respectively. The black circle is the BIRRP result. Red triangle, blue rhombus, and green rectangular are preprocessed by MSSA with WL 400, 600, and 800, then estimated by M-estimator, respectively.</a:t>
            </a:r>
            <a:endParaRPr kumimoji="1" lang="ja-JP" altLang="en-US" sz="1400" dirty="0"/>
          </a:p>
        </p:txBody>
      </p:sp>
    </p:spTree>
    <p:extLst>
      <p:ext uri="{BB962C8B-B14F-4D97-AF65-F5344CB8AC3E}">
        <p14:creationId xmlns:p14="http://schemas.microsoft.com/office/powerpoint/2010/main" val="223899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92DDDB-0642-02E1-927D-BDD62600E1EF}"/>
              </a:ext>
            </a:extLst>
          </p:cNvPr>
          <p:cNvSpPr>
            <a:spLocks noGrp="1"/>
          </p:cNvSpPr>
          <p:nvPr>
            <p:ph type="title"/>
          </p:nvPr>
        </p:nvSpPr>
        <p:spPr/>
        <p:txBody>
          <a:bodyPr/>
          <a:lstStyle/>
          <a:p>
            <a:r>
              <a:rPr lang="en-US" altLang="ja-JP" dirty="0"/>
              <a:t>1.2 Purpose of this study</a:t>
            </a:r>
            <a:endParaRPr kumimoji="1" lang="ja-JP" altLang="en-US" dirty="0"/>
          </a:p>
        </p:txBody>
      </p:sp>
      <p:sp>
        <p:nvSpPr>
          <p:cNvPr id="4" name="スライド番号プレースホルダー 3">
            <a:extLst>
              <a:ext uri="{FF2B5EF4-FFF2-40B4-BE49-F238E27FC236}">
                <a16:creationId xmlns:a16="http://schemas.microsoft.com/office/drawing/2014/main" id="{A7B2E930-D8FA-309A-19D4-504D40D9E5F1}"/>
              </a:ext>
            </a:extLst>
          </p:cNvPr>
          <p:cNvSpPr>
            <a:spLocks noGrp="1"/>
          </p:cNvSpPr>
          <p:nvPr>
            <p:ph type="sldNum" sz="quarter" idx="12"/>
          </p:nvPr>
        </p:nvSpPr>
        <p:spPr/>
        <p:txBody>
          <a:bodyPr/>
          <a:lstStyle/>
          <a:p>
            <a:fld id="{670B201E-14D1-48FD-89BD-B5BE32EEB210}" type="slidenum">
              <a:rPr lang="ja-JP" altLang="en-US" smtClean="0"/>
              <a:pPr/>
              <a:t>6</a:t>
            </a:fld>
            <a:endParaRPr lang="ja-JP" altLang="en-US" dirty="0">
              <a:latin typeface="メイリオ" panose="020B0604030504040204" pitchFamily="50" charset="-128"/>
              <a:ea typeface="メイリオ" panose="020B0604030504040204" pitchFamily="50" charset="-128"/>
            </a:endParaRPr>
          </a:p>
        </p:txBody>
      </p:sp>
      <p:sp>
        <p:nvSpPr>
          <p:cNvPr id="5" name="矢印: 下 4">
            <a:extLst>
              <a:ext uri="{FF2B5EF4-FFF2-40B4-BE49-F238E27FC236}">
                <a16:creationId xmlns:a16="http://schemas.microsoft.com/office/drawing/2014/main" id="{50A5F514-2CE2-6B92-5E0D-97331D86BF7F}"/>
              </a:ext>
            </a:extLst>
          </p:cNvPr>
          <p:cNvSpPr/>
          <p:nvPr/>
        </p:nvSpPr>
        <p:spPr>
          <a:xfrm>
            <a:off x="5451762" y="3823854"/>
            <a:ext cx="1288473" cy="374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7">
            <a:extLst>
              <a:ext uri="{FF2B5EF4-FFF2-40B4-BE49-F238E27FC236}">
                <a16:creationId xmlns:a16="http://schemas.microsoft.com/office/drawing/2014/main" id="{B3ABCFE2-DD09-F9C3-8B34-01CC97BCCA1F}"/>
              </a:ext>
            </a:extLst>
          </p:cNvPr>
          <p:cNvSpPr>
            <a:spLocks noGrp="1"/>
          </p:cNvSpPr>
          <p:nvPr>
            <p:ph idx="1"/>
          </p:nvPr>
        </p:nvSpPr>
        <p:spPr>
          <a:xfrm>
            <a:off x="420189" y="685800"/>
            <a:ext cx="11336382" cy="5670549"/>
          </a:xfrm>
        </p:spPr>
        <p:txBody>
          <a:bodyPr>
            <a:normAutofit fontScale="77500" lnSpcReduction="20000"/>
          </a:bodyPr>
          <a:lstStyle/>
          <a:p>
            <a:pPr marL="0" indent="0">
              <a:buNone/>
            </a:pPr>
            <a:r>
              <a:rPr lang="en-US" altLang="ja-JP" sz="2800" dirty="0"/>
              <a:t>Boso Peninsula</a:t>
            </a:r>
          </a:p>
          <a:p>
            <a:r>
              <a:rPr lang="en-US" altLang="ja-JP" sz="2800" dirty="0"/>
              <a:t> The influence of </a:t>
            </a:r>
            <a:r>
              <a:rPr lang="en-US" altLang="ja-JP" sz="2800" dirty="0">
                <a:cs typeface="Times New Roman" panose="02020603050405020304" pitchFamily="18" charset="0"/>
              </a:rPr>
              <a:t>artificial noise sources </a:t>
            </a:r>
          </a:p>
          <a:p>
            <a:pPr marL="0" indent="0">
              <a:buNone/>
            </a:pPr>
            <a:r>
              <a:rPr lang="ja-JP" altLang="en-US" dirty="0">
                <a:cs typeface="Times New Roman" panose="02020603050405020304" pitchFamily="18" charset="0"/>
              </a:rPr>
              <a:t>　</a:t>
            </a:r>
            <a:r>
              <a:rPr lang="en-US" altLang="ja-JP" sz="2800" dirty="0">
                <a:cs typeface="Times New Roman" panose="02020603050405020304" pitchFamily="18" charset="0"/>
              </a:rPr>
              <a:t>(e.g., leak current from DC-driven train  and power line)</a:t>
            </a:r>
          </a:p>
          <a:p>
            <a:pPr marL="0" indent="0" algn="ctr">
              <a:buNone/>
            </a:pPr>
            <a:r>
              <a:rPr lang="en-US" altLang="ja-JP" sz="2800" dirty="0">
                <a:cs typeface="Times New Roman" panose="02020603050405020304" pitchFamily="18" charset="0"/>
              </a:rPr>
              <a:t>and</a:t>
            </a:r>
          </a:p>
          <a:p>
            <a:pPr marL="0" indent="0">
              <a:buNone/>
            </a:pPr>
            <a:r>
              <a:rPr lang="en-US" altLang="ja-JP" sz="2800" dirty="0">
                <a:cs typeface="Times New Roman" panose="02020603050405020304" pitchFamily="18" charset="0"/>
              </a:rPr>
              <a:t>Conventional noise reduction method</a:t>
            </a:r>
          </a:p>
          <a:p>
            <a:pPr marL="0" indent="0">
              <a:buNone/>
            </a:pPr>
            <a:r>
              <a:rPr lang="ja-JP" altLang="en-US" sz="2800" dirty="0">
                <a:cs typeface="Times New Roman" panose="02020603050405020304" pitchFamily="18" charset="0"/>
              </a:rPr>
              <a:t>・</a:t>
            </a:r>
            <a:r>
              <a:rPr lang="en-US" altLang="ja-JP" sz="2800" dirty="0">
                <a:cs typeface="Times New Roman" panose="02020603050405020304" pitchFamily="18" charset="0"/>
              </a:rPr>
              <a:t>The process is based on the statistics in the </a:t>
            </a:r>
            <a:r>
              <a:rPr lang="en-US" altLang="ja-JP" sz="2800" dirty="0">
                <a:solidFill>
                  <a:srgbClr val="FF0000"/>
                </a:solidFill>
                <a:cs typeface="Times New Roman" panose="02020603050405020304" pitchFamily="18" charset="0"/>
              </a:rPr>
              <a:t>frequency domain</a:t>
            </a:r>
          </a:p>
          <a:p>
            <a:endParaRPr lang="en-US" altLang="ja-JP" sz="2800" dirty="0"/>
          </a:p>
          <a:p>
            <a:pPr marL="0" indent="0">
              <a:buNone/>
            </a:pPr>
            <a:r>
              <a:rPr lang="en-US" altLang="ja-JP" sz="2800" dirty="0"/>
              <a:t>-&gt;  Difficult to remove noise common to the E and H fields of the observation site</a:t>
            </a:r>
          </a:p>
          <a:p>
            <a:endParaRPr lang="en-US" altLang="ja-JP" sz="2800" dirty="0"/>
          </a:p>
          <a:p>
            <a:endParaRPr lang="en-US" altLang="ja-JP" sz="2800" dirty="0"/>
          </a:p>
          <a:p>
            <a:pPr marL="0" indent="0">
              <a:buNone/>
            </a:pPr>
            <a:endParaRPr lang="en-US" altLang="ja-JP" sz="2800" dirty="0"/>
          </a:p>
          <a:p>
            <a:pPr marL="0" indent="0" algn="ctr">
              <a:buNone/>
            </a:pPr>
            <a:r>
              <a:rPr lang="en-US" altLang="ja-JP" sz="3200" dirty="0"/>
              <a:t>Development of an effective artificial noise reduction method    </a:t>
            </a:r>
          </a:p>
          <a:p>
            <a:pPr marL="0" indent="0" algn="ctr">
              <a:buNone/>
            </a:pPr>
            <a:r>
              <a:rPr lang="en-US" altLang="ja-JP" sz="3200" dirty="0"/>
              <a:t> for the Boso Peninsula</a:t>
            </a:r>
          </a:p>
          <a:p>
            <a:pPr marL="0" indent="0" algn="ctr">
              <a:buNone/>
            </a:pPr>
            <a:r>
              <a:rPr lang="en-US" altLang="ja-JP" sz="3200" b="1" dirty="0">
                <a:solidFill>
                  <a:srgbClr val="FF0000"/>
                </a:solidFill>
              </a:rPr>
              <a:t>Especially, improve noise reduction method using MSSA</a:t>
            </a:r>
          </a:p>
          <a:p>
            <a:pPr marL="0" indent="0" algn="ctr">
              <a:buNone/>
            </a:pPr>
            <a:r>
              <a:rPr lang="en-US" altLang="ja-JP" sz="3200" dirty="0">
                <a:solidFill>
                  <a:srgbClr val="FF0000"/>
                </a:solidFill>
              </a:rPr>
              <a:t>to obtain more reliable MT signal</a:t>
            </a:r>
            <a:endParaRPr lang="ja-JP" altLang="en-US" sz="3200" b="1" dirty="0">
              <a:solidFill>
                <a:srgbClr val="FF0000"/>
              </a:solidFill>
            </a:endParaRPr>
          </a:p>
          <a:p>
            <a:endParaRPr kumimoji="1" lang="ja-JP" altLang="en-US" sz="2800" dirty="0"/>
          </a:p>
          <a:p>
            <a:endParaRPr lang="ja-JP" altLang="en-US" dirty="0"/>
          </a:p>
        </p:txBody>
      </p:sp>
    </p:spTree>
    <p:extLst>
      <p:ext uri="{BB962C8B-B14F-4D97-AF65-F5344CB8AC3E}">
        <p14:creationId xmlns:p14="http://schemas.microsoft.com/office/powerpoint/2010/main" val="154143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D926284-7DB4-4167-A0F6-F556007542E7}"/>
              </a:ext>
            </a:extLst>
          </p:cNvPr>
          <p:cNvSpPr>
            <a:spLocks noGrp="1"/>
          </p:cNvSpPr>
          <p:nvPr>
            <p:ph type="title"/>
          </p:nvPr>
        </p:nvSpPr>
        <p:spPr>
          <a:xfrm>
            <a:off x="0" y="0"/>
            <a:ext cx="12192000" cy="513645"/>
          </a:xfrm>
        </p:spPr>
        <p:txBody>
          <a:bodyPr/>
          <a:lstStyle/>
          <a:p>
            <a:r>
              <a:rPr lang="en-US" altLang="ja-JP" b="1" dirty="0">
                <a:latin typeface="Arial" panose="020B0604020202020204" pitchFamily="34" charset="0"/>
                <a:cs typeface="Arial" panose="020B0604020202020204" pitchFamily="34" charset="0"/>
              </a:rPr>
              <a:t>2.1 An overview of (Multi-channel Singular Spectrum Analysis: MSSA)</a:t>
            </a:r>
            <a:endParaRPr kumimoji="1" lang="ja-JP" altLang="en-US" dirty="0"/>
          </a:p>
        </p:txBody>
      </p:sp>
      <p:grpSp>
        <p:nvGrpSpPr>
          <p:cNvPr id="17" name="グループ化 16">
            <a:extLst>
              <a:ext uri="{FF2B5EF4-FFF2-40B4-BE49-F238E27FC236}">
                <a16:creationId xmlns:a16="http://schemas.microsoft.com/office/drawing/2014/main" id="{7DB99F0A-FDF3-1C67-E18B-A7A1E2690E4A}"/>
              </a:ext>
            </a:extLst>
          </p:cNvPr>
          <p:cNvGrpSpPr/>
          <p:nvPr/>
        </p:nvGrpSpPr>
        <p:grpSpPr>
          <a:xfrm>
            <a:off x="156184" y="670995"/>
            <a:ext cx="12033795" cy="6187002"/>
            <a:chOff x="21002230" y="16480028"/>
            <a:chExt cx="13427752" cy="6021077"/>
          </a:xfrm>
        </p:grpSpPr>
        <p:sp>
          <p:nvSpPr>
            <p:cNvPr id="18" name="テキスト ボックス 17">
              <a:extLst>
                <a:ext uri="{FF2B5EF4-FFF2-40B4-BE49-F238E27FC236}">
                  <a16:creationId xmlns:a16="http://schemas.microsoft.com/office/drawing/2014/main" id="{4D2020F6-C9A7-BB9D-F3A7-7686BFF5D671}"/>
                </a:ext>
              </a:extLst>
            </p:cNvPr>
            <p:cNvSpPr txBox="1"/>
            <p:nvPr/>
          </p:nvSpPr>
          <p:spPr>
            <a:xfrm>
              <a:off x="21643306" y="17203706"/>
              <a:ext cx="1856565" cy="1200329"/>
            </a:xfrm>
            <a:prstGeom prst="rect">
              <a:avLst/>
            </a:prstGeom>
            <a:noFill/>
          </p:spPr>
          <p:txBody>
            <a:bodyPr wrap="square" rtlCol="0">
              <a:spAutoFit/>
            </a:bodyPr>
            <a:lstStyle/>
            <a:p>
              <a:pPr algn="ctr"/>
              <a:r>
                <a:rPr lang="en-US" altLang="ja-JP" b="1" i="1" dirty="0">
                  <a:latin typeface="Cambria Math" panose="02040503050406030204" pitchFamily="18" charset="0"/>
                  <a:ea typeface="Cambria Math" panose="02040503050406030204" pitchFamily="18" charset="0"/>
                </a:rPr>
                <a:t>C</a:t>
              </a:r>
              <a:r>
                <a:rPr lang="ja-JP" altLang="en-US" b="1" dirty="0">
                  <a:latin typeface="Cambria Math" panose="02040503050406030204" pitchFamily="18" charset="0"/>
                </a:rPr>
                <a:t> </a:t>
              </a:r>
              <a:r>
                <a:rPr lang="en-US" altLang="ja-JP" b="1" dirty="0"/>
                <a:t>channel    </a:t>
              </a:r>
            </a:p>
            <a:p>
              <a:pPr algn="ctr"/>
              <a:r>
                <a:rPr lang="en-US" altLang="ja-JP" b="1" dirty="0"/>
                <a:t>time series with data length N</a:t>
              </a:r>
            </a:p>
            <a:p>
              <a:pPr algn="ctr"/>
              <a:endParaRPr kumimoji="1" lang="ja-JP" altLang="en-US" b="1" dirty="0"/>
            </a:p>
          </p:txBody>
        </p:sp>
        <p:sp>
          <p:nvSpPr>
            <p:cNvPr id="23" name="テキスト ボックス 22">
              <a:extLst>
                <a:ext uri="{FF2B5EF4-FFF2-40B4-BE49-F238E27FC236}">
                  <a16:creationId xmlns:a16="http://schemas.microsoft.com/office/drawing/2014/main" id="{B6DFF91A-A15A-8DE6-4E96-DF603FEA0766}"/>
                </a:ext>
              </a:extLst>
            </p:cNvPr>
            <p:cNvSpPr txBox="1"/>
            <p:nvPr/>
          </p:nvSpPr>
          <p:spPr>
            <a:xfrm>
              <a:off x="24581463" y="18372503"/>
              <a:ext cx="4197995" cy="898568"/>
            </a:xfrm>
            <a:prstGeom prst="rect">
              <a:avLst/>
            </a:prstGeom>
            <a:noFill/>
          </p:spPr>
          <p:txBody>
            <a:bodyPr wrap="square" rtlCol="0">
              <a:spAutoFit/>
            </a:bodyPr>
            <a:lstStyle/>
            <a:p>
              <a:pPr algn="ctr"/>
              <a:r>
                <a:rPr kumimoji="1" lang="en-US" altLang="ja-JP" b="1" dirty="0"/>
                <a:t>Decompose</a:t>
              </a:r>
              <a:r>
                <a:rPr kumimoji="1" lang="ja-JP" altLang="en-US" b="1" dirty="0"/>
                <a:t> </a:t>
              </a:r>
              <a:r>
                <a:rPr kumimoji="1" lang="en-US" altLang="ja-JP" b="1" dirty="0"/>
                <a:t>with window length WL to Principal components(PCs)</a:t>
              </a:r>
              <a:endParaRPr kumimoji="1" lang="ja-JP" altLang="en-US" b="1" dirty="0"/>
            </a:p>
          </p:txBody>
        </p:sp>
        <p:cxnSp>
          <p:nvCxnSpPr>
            <p:cNvPr id="26" name="直線矢印コネクタ 25">
              <a:extLst>
                <a:ext uri="{FF2B5EF4-FFF2-40B4-BE49-F238E27FC236}">
                  <a16:creationId xmlns:a16="http://schemas.microsoft.com/office/drawing/2014/main" id="{65FB58A7-0325-B537-A6F8-4C482ECB0060}"/>
                </a:ext>
              </a:extLst>
            </p:cNvPr>
            <p:cNvCxnSpPr>
              <a:cxnSpLocks/>
              <a:stCxn id="23" idx="2"/>
              <a:endCxn id="34" idx="1"/>
            </p:cNvCxnSpPr>
            <p:nvPr/>
          </p:nvCxnSpPr>
          <p:spPr>
            <a:xfrm>
              <a:off x="26680460" y="19271071"/>
              <a:ext cx="3203523" cy="135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8799B8A3-6DCC-62A0-03AB-413FCCA81EC6}"/>
                </a:ext>
              </a:extLst>
            </p:cNvPr>
            <p:cNvCxnSpPr>
              <a:cxnSpLocks/>
              <a:stCxn id="23" idx="2"/>
              <a:endCxn id="32" idx="0"/>
            </p:cNvCxnSpPr>
            <p:nvPr/>
          </p:nvCxnSpPr>
          <p:spPr>
            <a:xfrm>
              <a:off x="26680460" y="19271071"/>
              <a:ext cx="167164" cy="15203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8" name="図 27" descr="グラフ&#10;&#10;自動的に生成された説明">
              <a:extLst>
                <a:ext uri="{FF2B5EF4-FFF2-40B4-BE49-F238E27FC236}">
                  <a16:creationId xmlns:a16="http://schemas.microsoft.com/office/drawing/2014/main" id="{B9325E37-6732-5ECB-076A-74C5A0DC34A3}"/>
                </a:ext>
              </a:extLst>
            </p:cNvPr>
            <p:cNvPicPr>
              <a:picLocks noChangeAspect="1"/>
            </p:cNvPicPr>
            <p:nvPr/>
          </p:nvPicPr>
          <p:blipFill rotWithShape="1">
            <a:blip r:embed="rId3">
              <a:extLst>
                <a:ext uri="{28A0092B-C50C-407E-A947-70E740481C1C}">
                  <a14:useLocalDpi xmlns:a14="http://schemas.microsoft.com/office/drawing/2010/main" val="0"/>
                </a:ext>
              </a:extLst>
            </a:blip>
            <a:srcRect l="7712" r="7507" b="49085"/>
            <a:stretch/>
          </p:blipFill>
          <p:spPr>
            <a:xfrm>
              <a:off x="23369614" y="16577806"/>
              <a:ext cx="5677450" cy="1767245"/>
            </a:xfrm>
            <a:prstGeom prst="rect">
              <a:avLst/>
            </a:prstGeom>
          </p:spPr>
        </p:pic>
        <p:pic>
          <p:nvPicPr>
            <p:cNvPr id="29" name="図 28" descr="グラフ, 折れ線グラフ&#10;&#10;自動的に生成された説明">
              <a:extLst>
                <a:ext uri="{FF2B5EF4-FFF2-40B4-BE49-F238E27FC236}">
                  <a16:creationId xmlns:a16="http://schemas.microsoft.com/office/drawing/2014/main" id="{0FABBC9E-90B1-56A1-B307-071DE3198ACC}"/>
                </a:ext>
              </a:extLst>
            </p:cNvPr>
            <p:cNvPicPr>
              <a:picLocks noChangeAspect="1"/>
            </p:cNvPicPr>
            <p:nvPr/>
          </p:nvPicPr>
          <p:blipFill rotWithShape="1">
            <a:blip r:embed="rId4">
              <a:extLst>
                <a:ext uri="{28A0092B-C50C-407E-A947-70E740481C1C}">
                  <a14:useLocalDpi xmlns:a14="http://schemas.microsoft.com/office/drawing/2010/main" val="0"/>
                </a:ext>
              </a:extLst>
            </a:blip>
            <a:srcRect l="9327" r="5004" b="49119"/>
            <a:stretch/>
          </p:blipFill>
          <p:spPr>
            <a:xfrm>
              <a:off x="21002230" y="19389595"/>
              <a:ext cx="5153644" cy="1586517"/>
            </a:xfrm>
            <a:prstGeom prst="rect">
              <a:avLst/>
            </a:prstGeom>
          </p:spPr>
        </p:pic>
        <p:pic>
          <p:nvPicPr>
            <p:cNvPr id="30" name="図 29" descr="グラフィカル ユーザー インターフェイス が含まれている画像&#10;&#10;自動的に生成された説明">
              <a:extLst>
                <a:ext uri="{FF2B5EF4-FFF2-40B4-BE49-F238E27FC236}">
                  <a16:creationId xmlns:a16="http://schemas.microsoft.com/office/drawing/2014/main" id="{D8DFCB4A-3EAF-531B-73F5-EFEBB533DB0B}"/>
                </a:ext>
              </a:extLst>
            </p:cNvPr>
            <p:cNvPicPr>
              <a:picLocks noChangeAspect="1"/>
            </p:cNvPicPr>
            <p:nvPr/>
          </p:nvPicPr>
          <p:blipFill rotWithShape="1">
            <a:blip r:embed="rId5">
              <a:extLst>
                <a:ext uri="{28A0092B-C50C-407E-A947-70E740481C1C}">
                  <a14:useLocalDpi xmlns:a14="http://schemas.microsoft.com/office/drawing/2010/main" val="0"/>
                </a:ext>
              </a:extLst>
            </a:blip>
            <a:srcRect l="7824" t="3024" r="6719" b="50187"/>
            <a:stretch/>
          </p:blipFill>
          <p:spPr>
            <a:xfrm>
              <a:off x="24100091" y="20920650"/>
              <a:ext cx="5569127" cy="1580455"/>
            </a:xfrm>
            <a:prstGeom prst="rect">
              <a:avLst/>
            </a:prstGeom>
          </p:spPr>
        </p:pic>
        <p:pic>
          <p:nvPicPr>
            <p:cNvPr id="31" name="図 30" descr="タイムライン が含まれている画像&#10;&#10;自動的に生成された説明">
              <a:extLst>
                <a:ext uri="{FF2B5EF4-FFF2-40B4-BE49-F238E27FC236}">
                  <a16:creationId xmlns:a16="http://schemas.microsoft.com/office/drawing/2014/main" id="{CE3B4FCF-E384-D128-B337-7274DBABD2D8}"/>
                </a:ext>
              </a:extLst>
            </p:cNvPr>
            <p:cNvPicPr>
              <a:picLocks noChangeAspect="1"/>
            </p:cNvPicPr>
            <p:nvPr/>
          </p:nvPicPr>
          <p:blipFill rotWithShape="1">
            <a:blip r:embed="rId6">
              <a:extLst>
                <a:ext uri="{28A0092B-C50C-407E-A947-70E740481C1C}">
                  <a14:useLocalDpi xmlns:a14="http://schemas.microsoft.com/office/drawing/2010/main" val="0"/>
                </a:ext>
              </a:extLst>
            </a:blip>
            <a:srcRect l="8465" t="4137" r="7592" b="50000"/>
            <a:stretch/>
          </p:blipFill>
          <p:spPr>
            <a:xfrm>
              <a:off x="28891589" y="19324756"/>
              <a:ext cx="5153644" cy="1459452"/>
            </a:xfrm>
            <a:prstGeom prst="rect">
              <a:avLst/>
            </a:prstGeom>
          </p:spPr>
        </p:pic>
        <p:sp>
          <p:nvSpPr>
            <p:cNvPr id="32" name="テキスト ボックス 31">
              <a:extLst>
                <a:ext uri="{FF2B5EF4-FFF2-40B4-BE49-F238E27FC236}">
                  <a16:creationId xmlns:a16="http://schemas.microsoft.com/office/drawing/2014/main" id="{0124FB96-4A6F-CAD0-C7FC-59E00C03F054}"/>
                </a:ext>
              </a:extLst>
            </p:cNvPr>
            <p:cNvSpPr txBox="1"/>
            <p:nvPr/>
          </p:nvSpPr>
          <p:spPr>
            <a:xfrm>
              <a:off x="23579052" y="20791446"/>
              <a:ext cx="6537143" cy="369332"/>
            </a:xfrm>
            <a:prstGeom prst="rect">
              <a:avLst/>
            </a:prstGeom>
            <a:noFill/>
          </p:spPr>
          <p:txBody>
            <a:bodyPr wrap="square" rtlCol="0">
              <a:spAutoFit/>
            </a:bodyPr>
            <a:lstStyle/>
            <a:p>
              <a:pPr algn="ctr"/>
              <a:r>
                <a:rPr kumimoji="1" lang="en-US" altLang="ja-JP" b="1" dirty="0"/>
                <a:t>Periodic component common to multiple channels</a:t>
              </a:r>
              <a:endParaRPr kumimoji="1" lang="ja-JP" altLang="en-US" b="1" dirty="0"/>
            </a:p>
          </p:txBody>
        </p:sp>
        <p:sp>
          <p:nvSpPr>
            <p:cNvPr id="33" name="テキスト ボックス 32">
              <a:extLst>
                <a:ext uri="{FF2B5EF4-FFF2-40B4-BE49-F238E27FC236}">
                  <a16:creationId xmlns:a16="http://schemas.microsoft.com/office/drawing/2014/main" id="{79109274-0064-498D-C622-82ED23D612E0}"/>
                </a:ext>
              </a:extLst>
            </p:cNvPr>
            <p:cNvSpPr txBox="1"/>
            <p:nvPr/>
          </p:nvSpPr>
          <p:spPr>
            <a:xfrm>
              <a:off x="29177321" y="16480028"/>
              <a:ext cx="5252661" cy="2246418"/>
            </a:xfrm>
            <a:prstGeom prst="rect">
              <a:avLst/>
            </a:prstGeom>
            <a:noFill/>
            <a:ln w="28575">
              <a:solidFill>
                <a:srgbClr val="FF0000"/>
              </a:solidFill>
            </a:ln>
          </p:spPr>
          <p:txBody>
            <a:bodyPr wrap="square" rtlCol="0">
              <a:spAutoFit/>
            </a:bodyPr>
            <a:lstStyle/>
            <a:p>
              <a:r>
                <a:rPr kumimoji="1" lang="en-US" altLang="ja-JP" b="1" dirty="0"/>
                <a:t>Advantages</a:t>
              </a:r>
            </a:p>
            <a:p>
              <a:r>
                <a:rPr kumimoji="1" lang="ja-JP" altLang="en-US" b="1" dirty="0"/>
                <a:t>・</a:t>
              </a:r>
              <a:r>
                <a:rPr kumimoji="1" lang="en-US" altLang="ja-JP" b="1" dirty="0"/>
                <a:t>No model required</a:t>
              </a:r>
            </a:p>
            <a:p>
              <a:r>
                <a:rPr kumimoji="1" lang="ja-JP" altLang="en-US" b="1" dirty="0"/>
                <a:t>・</a:t>
              </a:r>
              <a:r>
                <a:rPr kumimoji="1" lang="en-US" altLang="ja-JP" b="1" dirty="0"/>
                <a:t>No need to assume stationarity</a:t>
              </a:r>
            </a:p>
            <a:p>
              <a:endParaRPr kumimoji="1" lang="en-US" altLang="ja-JP" b="1" dirty="0"/>
            </a:p>
            <a:p>
              <a:r>
                <a:rPr kumimoji="1" lang="en-US" altLang="ja-JP" b="1" dirty="0"/>
                <a:t>Cautions</a:t>
              </a:r>
            </a:p>
            <a:p>
              <a:r>
                <a:rPr kumimoji="1" lang="ja-JP" altLang="en-US" b="1" dirty="0"/>
                <a:t>・</a:t>
              </a:r>
              <a:r>
                <a:rPr kumimoji="1" lang="en-US" altLang="ja-JP" b="1" dirty="0"/>
                <a:t>Need appropriate data length (N),</a:t>
              </a:r>
            </a:p>
            <a:p>
              <a:r>
                <a:rPr kumimoji="1" lang="ja-JP" altLang="en-US" b="1" dirty="0"/>
                <a:t>・</a:t>
              </a:r>
              <a:r>
                <a:rPr kumimoji="1" lang="en-US" altLang="ja-JP" b="1" dirty="0"/>
                <a:t>Need appropriate window length (WL)</a:t>
              </a:r>
              <a:r>
                <a:rPr kumimoji="1" lang="ja-JP" altLang="en-US" b="1" dirty="0"/>
                <a:t>　</a:t>
              </a:r>
            </a:p>
            <a:p>
              <a:r>
                <a:rPr kumimoji="1" lang="ja-JP" altLang="en-US" b="1" dirty="0"/>
                <a:t>・</a:t>
              </a:r>
              <a:r>
                <a:rPr kumimoji="1" lang="en-US" altLang="ja-JP" b="1" dirty="0"/>
                <a:t>Need appropriate Grouping scheme</a:t>
              </a:r>
            </a:p>
          </p:txBody>
        </p:sp>
        <p:sp>
          <p:nvSpPr>
            <p:cNvPr id="34" name="テキスト ボックス 33">
              <a:extLst>
                <a:ext uri="{FF2B5EF4-FFF2-40B4-BE49-F238E27FC236}">
                  <a16:creationId xmlns:a16="http://schemas.microsoft.com/office/drawing/2014/main" id="{5CE49BEC-04AC-6D5F-5A67-14266724A465}"/>
                </a:ext>
              </a:extLst>
            </p:cNvPr>
            <p:cNvSpPr txBox="1"/>
            <p:nvPr/>
          </p:nvSpPr>
          <p:spPr>
            <a:xfrm>
              <a:off x="29883983" y="19099991"/>
              <a:ext cx="3120901" cy="369332"/>
            </a:xfrm>
            <a:prstGeom prst="rect">
              <a:avLst/>
            </a:prstGeom>
            <a:noFill/>
          </p:spPr>
          <p:txBody>
            <a:bodyPr wrap="square" rtlCol="0">
              <a:spAutoFit/>
            </a:bodyPr>
            <a:lstStyle/>
            <a:p>
              <a:pPr algn="ctr"/>
              <a:r>
                <a:rPr kumimoji="1" lang="en-US" altLang="ja-JP" b="1" dirty="0"/>
                <a:t>Noise components</a:t>
              </a:r>
            </a:p>
          </p:txBody>
        </p:sp>
        <p:sp>
          <p:nvSpPr>
            <p:cNvPr id="35" name="テキスト ボックス 34">
              <a:extLst>
                <a:ext uri="{FF2B5EF4-FFF2-40B4-BE49-F238E27FC236}">
                  <a16:creationId xmlns:a16="http://schemas.microsoft.com/office/drawing/2014/main" id="{3F4D8CF0-1062-E7C5-FD6D-BB2E53B66DAD}"/>
                </a:ext>
              </a:extLst>
            </p:cNvPr>
            <p:cNvSpPr txBox="1"/>
            <p:nvPr/>
          </p:nvSpPr>
          <p:spPr>
            <a:xfrm>
              <a:off x="21076785" y="19221860"/>
              <a:ext cx="3367609" cy="369332"/>
            </a:xfrm>
            <a:prstGeom prst="rect">
              <a:avLst/>
            </a:prstGeom>
            <a:noFill/>
          </p:spPr>
          <p:txBody>
            <a:bodyPr wrap="square" rtlCol="0">
              <a:spAutoFit/>
            </a:bodyPr>
            <a:lstStyle/>
            <a:p>
              <a:pPr algn="ctr"/>
              <a:r>
                <a:rPr kumimoji="1" lang="en-US" altLang="ja-JP" b="1" dirty="0"/>
                <a:t>Trend components</a:t>
              </a:r>
            </a:p>
          </p:txBody>
        </p:sp>
        <p:cxnSp>
          <p:nvCxnSpPr>
            <p:cNvPr id="25" name="直線矢印コネクタ 24">
              <a:extLst>
                <a:ext uri="{FF2B5EF4-FFF2-40B4-BE49-F238E27FC236}">
                  <a16:creationId xmlns:a16="http://schemas.microsoft.com/office/drawing/2014/main" id="{DC172627-314B-CC38-7600-765D51DE2A1D}"/>
                </a:ext>
              </a:extLst>
            </p:cNvPr>
            <p:cNvCxnSpPr>
              <a:cxnSpLocks/>
              <a:stCxn id="23" idx="2"/>
              <a:endCxn id="35" idx="3"/>
            </p:cNvCxnSpPr>
            <p:nvPr/>
          </p:nvCxnSpPr>
          <p:spPr>
            <a:xfrm flipH="1">
              <a:off x="24444394" y="19271071"/>
              <a:ext cx="2236067" cy="1354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 name="テキスト ボックス 2">
            <a:extLst>
              <a:ext uri="{FF2B5EF4-FFF2-40B4-BE49-F238E27FC236}">
                <a16:creationId xmlns:a16="http://schemas.microsoft.com/office/drawing/2014/main" id="{59EBD438-729C-6718-7BF9-8DCBB86D124B}"/>
              </a:ext>
            </a:extLst>
          </p:cNvPr>
          <p:cNvSpPr txBox="1"/>
          <p:nvPr/>
        </p:nvSpPr>
        <p:spPr>
          <a:xfrm>
            <a:off x="8440622" y="5473297"/>
            <a:ext cx="3521159" cy="1323439"/>
          </a:xfrm>
          <a:prstGeom prst="rect">
            <a:avLst/>
          </a:prstGeom>
          <a:noFill/>
        </p:spPr>
        <p:txBody>
          <a:bodyPr wrap="square" rtlCol="0">
            <a:spAutoFit/>
          </a:bodyPr>
          <a:lstStyle/>
          <a:p>
            <a:r>
              <a:rPr kumimoji="1" lang="en-US" altLang="ja-JP" sz="1600" b="1" dirty="0"/>
              <a:t>MSSA can decompose C channel time series with data length N to trend component, periodic component common to multiple channels, and noise component.</a:t>
            </a:r>
            <a:endParaRPr kumimoji="1" lang="ja-JP" altLang="en-US" sz="1600" b="1" dirty="0"/>
          </a:p>
        </p:txBody>
      </p:sp>
    </p:spTree>
    <p:extLst>
      <p:ext uri="{BB962C8B-B14F-4D97-AF65-F5344CB8AC3E}">
        <p14:creationId xmlns:p14="http://schemas.microsoft.com/office/powerpoint/2010/main" val="11960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2EF99D7F-2D67-47BC-94EA-522630164DDA}"/>
                  </a:ext>
                </a:extLst>
              </p:cNvPr>
              <p:cNvSpPr txBox="1"/>
              <p:nvPr/>
            </p:nvSpPr>
            <p:spPr>
              <a:xfrm>
                <a:off x="157454" y="816935"/>
                <a:ext cx="5738306" cy="5639814"/>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Prepare the </a:t>
                </a:r>
                <a:r>
                  <a:rPr lang="en-US" altLang="ja-JP" sz="2000" b="1" i="1" dirty="0">
                    <a:latin typeface="Cambria Math" panose="02040503050406030204" pitchFamily="18" charset="0"/>
                    <a:ea typeface="Cambria Math" panose="02040503050406030204" pitchFamily="18" charset="0"/>
                    <a:cs typeface="Arial" panose="020B0604020202020204" pitchFamily="34" charset="0"/>
                  </a:rPr>
                  <a:t>C</a:t>
                </a:r>
                <a:r>
                  <a:rPr lang="en-US" altLang="ja-JP" sz="2000" b="1" dirty="0">
                    <a:latin typeface="Arial" panose="020B0604020202020204" pitchFamily="34" charset="0"/>
                    <a:cs typeface="Arial" panose="020B0604020202020204" pitchFamily="34" charset="0"/>
                  </a:rPr>
                  <a:t>-</a:t>
                </a:r>
                <a:r>
                  <a:rPr lang="en-US" altLang="ja-JP" sz="2000" b="1" dirty="0" err="1">
                    <a:latin typeface="Arial" panose="020B0604020202020204" pitchFamily="34" charset="0"/>
                    <a:cs typeface="Arial" panose="020B0604020202020204" pitchFamily="34" charset="0"/>
                  </a:rPr>
                  <a:t>ch</a:t>
                </a:r>
                <a:r>
                  <a:rPr lang="en-US" altLang="ja-JP" sz="2000" dirty="0">
                    <a:latin typeface="Arial" panose="020B0604020202020204" pitchFamily="34" charset="0"/>
                    <a:cs typeface="Arial" panose="020B0604020202020204" pitchFamily="34" charset="0"/>
                  </a:rPr>
                  <a:t> time series data with </a:t>
                </a:r>
              </a:p>
              <a:p>
                <a:r>
                  <a:rPr lang="en-US" altLang="ja-JP" sz="2000" b="1" dirty="0">
                    <a:latin typeface="Arial" panose="020B0604020202020204" pitchFamily="34" charset="0"/>
                    <a:cs typeface="Arial" panose="020B0604020202020204" pitchFamily="34" charset="0"/>
                  </a:rPr>
                  <a:t>data length </a:t>
                </a:r>
                <a:r>
                  <a:rPr lang="en-US" altLang="ja-JP" sz="2000" b="1" i="1" dirty="0">
                    <a:latin typeface="Cambria Math" panose="02040503050406030204" pitchFamily="18" charset="0"/>
                    <a:ea typeface="Cambria Math" panose="02040503050406030204" pitchFamily="18" charset="0"/>
                    <a:cs typeface="Arial" panose="020B0604020202020204" pitchFamily="34" charset="0"/>
                  </a:rPr>
                  <a:t>N</a:t>
                </a:r>
                <a:endParaRPr kumimoji="1" lang="en-US" altLang="ja-JP" sz="2000" b="1" i="1" dirty="0">
                  <a:latin typeface="Cambria Math" panose="02040503050406030204" pitchFamily="18" charset="0"/>
                  <a:ea typeface="Cambria Math" panose="02040503050406030204" pitchFamily="18" charset="0"/>
                  <a:cs typeface="Arial" panose="020B0604020202020204" pitchFamily="34" charset="0"/>
                </a:endParaRPr>
              </a:p>
              <a:p>
                <a:pPr algn="ctr"/>
                <a14:m>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𝑐</m:t>
                        </m:r>
                        <m:r>
                          <a:rPr kumimoji="1" lang="en-US" altLang="ja-JP" sz="2000" b="0" i="1" smtClean="0">
                            <a:latin typeface="Cambria Math" panose="02040503050406030204" pitchFamily="18" charset="0"/>
                          </a:rPr>
                          <m:t>, 1</m:t>
                        </m:r>
                      </m:sub>
                    </m:sSub>
                    <m:r>
                      <a:rPr kumimoji="1" lang="en-US" altLang="ja-JP" sz="2000" b="0" i="1" smtClean="0">
                        <a:latin typeface="Cambria Math" panose="02040503050406030204" pitchFamily="18" charset="0"/>
                      </a:rPr>
                      <m:t>, </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2</m:t>
                        </m:r>
                      </m:sub>
                    </m:sSub>
                    <m:r>
                      <a:rPr lang="en-US" altLang="ja-JP" sz="2000" b="0" i="1" smtClean="0">
                        <a:latin typeface="Cambria Math" panose="02040503050406030204" pitchFamily="18" charset="0"/>
                      </a:rPr>
                      <m:t>, </m:t>
                    </m:r>
                    <m:r>
                      <a:rPr lang="en-US" altLang="ja-JP" sz="2000" b="0" i="1" smtClean="0">
                        <a:latin typeface="Cambria Math" panose="02040503050406030204" pitchFamily="18" charset="0"/>
                        <a:ea typeface="Cambria Math" panose="02040503050406030204" pitchFamily="18" charset="0"/>
                      </a:rPr>
                      <m:t>⋯, </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b="0" i="1" smtClean="0">
                            <a:latin typeface="Cambria Math" panose="02040503050406030204" pitchFamily="18" charset="0"/>
                          </a:rPr>
                          <m:t>𝑁</m:t>
                        </m:r>
                      </m:sub>
                    </m:sSub>
                  </m:oMath>
                </a14:m>
                <a:r>
                  <a:rPr lang="en-US" altLang="ja-JP" sz="2000" dirty="0"/>
                  <a:t>        </a:t>
                </a:r>
                <a:r>
                  <a:rPr lang="en-US" altLang="ja-JP" sz="2000" i="1" dirty="0">
                    <a:latin typeface="Century" panose="02040604050505020304" pitchFamily="18" charset="0"/>
                  </a:rPr>
                  <a:t>c </a:t>
                </a:r>
                <a:r>
                  <a:rPr lang="en-US" altLang="ja-JP" sz="2000" dirty="0"/>
                  <a:t>=1, …, </a:t>
                </a:r>
                <a:r>
                  <a:rPr lang="en-US" altLang="ja-JP" sz="2000" i="1" dirty="0">
                    <a:latin typeface="Century" panose="02040604050505020304" pitchFamily="18" charset="0"/>
                  </a:rPr>
                  <a:t>C</a:t>
                </a:r>
                <a:r>
                  <a:rPr lang="ja-JP" altLang="en-US" sz="2000" dirty="0"/>
                  <a:t>　　 </a:t>
                </a:r>
                <a:r>
                  <a:rPr kumimoji="1" lang="ja-JP" altLang="en-US" sz="2000" dirty="0"/>
                  <a:t>　</a:t>
                </a:r>
                <a:endParaRPr kumimoji="1" lang="en-US" altLang="ja-JP" sz="2000" dirty="0"/>
              </a:p>
              <a:p>
                <a:r>
                  <a:rPr kumimoji="1" lang="ja-JP" altLang="en-US" sz="2000" dirty="0"/>
                  <a:t>　　</a:t>
                </a:r>
                <a:endParaRPr kumimoji="1" lang="en-US" altLang="ja-JP" sz="2000" dirty="0"/>
              </a:p>
              <a:p>
                <a:r>
                  <a:rPr lang="en-US" altLang="ja-JP" sz="2000" dirty="0">
                    <a:latin typeface="Arial" panose="020B0604020202020204" pitchFamily="34" charset="0"/>
                    <a:cs typeface="Arial" panose="020B0604020202020204" pitchFamily="34" charset="0"/>
                  </a:rPr>
                  <a:t>Create </a:t>
                </a:r>
                <a:r>
                  <a:rPr lang="en-US" altLang="ja-JP" sz="2000" b="1" dirty="0">
                    <a:latin typeface="Arial" panose="020B0604020202020204" pitchFamily="34" charset="0"/>
                    <a:cs typeface="Arial" panose="020B0604020202020204" pitchFamily="34" charset="0"/>
                  </a:rPr>
                  <a:t>trajectory matrix </a:t>
                </a:r>
                <a14:m>
                  <m:oMath xmlns:m="http://schemas.openxmlformats.org/officeDocument/2006/math">
                    <m:sSub>
                      <m:sSubPr>
                        <m:ctrlPr>
                          <a:rPr lang="en-US" altLang="ja-JP" sz="2000" b="1" i="1" smtClean="0">
                            <a:latin typeface="Cambria Math" panose="02040503050406030204" pitchFamily="18" charset="0"/>
                          </a:rPr>
                        </m:ctrlPr>
                      </m:sSubPr>
                      <m:e>
                        <m:r>
                          <a:rPr lang="en-US" altLang="ja-JP" sz="2000" b="1" i="1">
                            <a:latin typeface="Cambria Math" panose="02040503050406030204" pitchFamily="18" charset="0"/>
                          </a:rPr>
                          <m:t>𝑿</m:t>
                        </m:r>
                      </m:e>
                      <m:sub>
                        <m:r>
                          <a:rPr lang="en-US" altLang="ja-JP" sz="2000" b="1" i="1">
                            <a:latin typeface="Cambria Math" panose="02040503050406030204" pitchFamily="18" charset="0"/>
                          </a:rPr>
                          <m:t>𝒄</m:t>
                        </m:r>
                      </m:sub>
                    </m:sSub>
                  </m:oMath>
                </a14:m>
                <a:r>
                  <a:rPr lang="en-US" altLang="ja-JP" sz="2000" b="1"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and</a:t>
                </a:r>
                <a:r>
                  <a:rPr lang="en-US" altLang="ja-JP" sz="2000" b="1" dirty="0">
                    <a:latin typeface="Arial" panose="020B0604020202020204" pitchFamily="34" charset="0"/>
                    <a:cs typeface="Arial" panose="020B0604020202020204" pitchFamily="34" charset="0"/>
                  </a:rPr>
                  <a:t> </a:t>
                </a:r>
                <a:r>
                  <a:rPr lang="en-US" altLang="ja-JP" sz="2000" b="1" i="1" dirty="0">
                    <a:latin typeface="Arial" panose="020B0604020202020204" pitchFamily="34" charset="0"/>
                    <a:cs typeface="Arial" panose="020B0604020202020204" pitchFamily="34" charset="0"/>
                  </a:rPr>
                  <a:t>K</a:t>
                </a:r>
                <a:r>
                  <a:rPr lang="en-US" altLang="ja-JP" sz="2000" b="1" dirty="0">
                    <a:latin typeface="Arial" panose="020B0604020202020204" pitchFamily="34" charset="0"/>
                    <a:cs typeface="Arial" panose="020B0604020202020204" pitchFamily="34" charset="0"/>
                  </a:rPr>
                  <a:t> </a:t>
                </a:r>
              </a:p>
              <a:p>
                <a:r>
                  <a:rPr lang="en-US" altLang="ja-JP" sz="2000" dirty="0">
                    <a:latin typeface="Arial" panose="020B0604020202020204" pitchFamily="34" charset="0"/>
                    <a:cs typeface="Arial" panose="020B0604020202020204" pitchFamily="34" charset="0"/>
                  </a:rPr>
                  <a:t>which have</a:t>
                </a:r>
                <a:r>
                  <a:rPr lang="en-US" altLang="ja-JP" sz="2000" b="1" dirty="0">
                    <a:latin typeface="Arial" panose="020B0604020202020204" pitchFamily="34" charset="0"/>
                    <a:cs typeface="Arial" panose="020B0604020202020204" pitchFamily="34" charset="0"/>
                  </a:rPr>
                  <a:t> </a:t>
                </a:r>
                <a:r>
                  <a:rPr lang="en-US" altLang="ja-JP" sz="2000" b="1" i="1" dirty="0">
                    <a:solidFill>
                      <a:srgbClr val="FF0000"/>
                    </a:solidFill>
                    <a:latin typeface="Cambria Math" panose="02040503050406030204" pitchFamily="18" charset="0"/>
                    <a:ea typeface="Cambria Math" panose="02040503050406030204" pitchFamily="18" charset="0"/>
                    <a:cs typeface="Arial" panose="020B0604020202020204" pitchFamily="34" charset="0"/>
                  </a:rPr>
                  <a:t>WL</a:t>
                </a:r>
                <a:r>
                  <a:rPr lang="en-US" altLang="ja-JP" sz="2000" b="1" dirty="0">
                    <a:solidFill>
                      <a:srgbClr val="FF0000"/>
                    </a:solidFill>
                    <a:latin typeface="Arial" panose="020B0604020202020204" pitchFamily="34" charset="0"/>
                    <a:cs typeface="Arial" panose="020B0604020202020204" pitchFamily="34" charset="0"/>
                  </a:rPr>
                  <a:t> rows</a:t>
                </a:r>
                <a:r>
                  <a:rPr lang="en-US" altLang="ja-JP" sz="2000" b="1" dirty="0">
                    <a:latin typeface="Arial" panose="020B0604020202020204" pitchFamily="34" charset="0"/>
                    <a:cs typeface="Arial" panose="020B0604020202020204" pitchFamily="34" charset="0"/>
                  </a:rPr>
                  <a:t>.</a:t>
                </a:r>
                <a:endParaRPr lang="en-US" altLang="ja-JP" sz="20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panose="02040503050406030204" pitchFamily="18" charset="0"/>
                            </a:rPr>
                          </m:ctrlPr>
                        </m:sSubPr>
                        <m:e>
                          <m:r>
                            <a:rPr lang="en-US" altLang="ja-JP" sz="2000" b="1" i="1">
                              <a:latin typeface="Cambria Math" panose="02040503050406030204" pitchFamily="18" charset="0"/>
                            </a:rPr>
                            <m:t>𝑿</m:t>
                          </m:r>
                        </m:e>
                        <m:sub>
                          <m:r>
                            <a:rPr kumimoji="1" lang="en-US" altLang="ja-JP" sz="2000" b="1" i="1" smtClean="0">
                              <a:latin typeface="Cambria Math" panose="02040503050406030204" pitchFamily="18" charset="0"/>
                            </a:rPr>
                            <m:t>𝒄</m:t>
                          </m:r>
                        </m:sub>
                      </m:sSub>
                      <m: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m>
                            <m:mPr>
                              <m:mcs>
                                <m:mc>
                                  <m:mcPr>
                                    <m:count m:val="3"/>
                                    <m:mcJc m:val="center"/>
                                  </m:mcPr>
                                </m:mc>
                              </m:mcs>
                              <m:ctrlPr>
                                <a:rPr kumimoji="1" lang="en-US" altLang="ja-JP" sz="2000" b="0" i="1" smtClean="0">
                                  <a:latin typeface="Cambria Math" panose="02040503050406030204" pitchFamily="18" charset="0"/>
                                </a:rPr>
                              </m:ctrlPr>
                            </m:mPr>
                            <m:m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1</m:t>
                                    </m:r>
                                  </m:sub>
                                </m:sSub>
                              </m:e>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2</m:t>
                                    </m:r>
                                  </m:sub>
                                </m:sSub>
                              </m:e>
                              <m:e>
                                <m:m>
                                  <m:mPr>
                                    <m:mcs>
                                      <m:mc>
                                        <m:mcPr>
                                          <m:count m:val="2"/>
                                          <m:mcJc m:val="center"/>
                                        </m:mcPr>
                                      </m:mc>
                                    </m:mcs>
                                    <m:ctrlPr>
                                      <a:rPr kumimoji="1" lang="en-US" altLang="ja-JP" sz="2000" b="0" i="1" smtClean="0">
                                        <a:latin typeface="Cambria Math" panose="02040503050406030204" pitchFamily="18" charset="0"/>
                                      </a:rPr>
                                    </m:ctrlPr>
                                  </m:mPr>
                                  <m:mr>
                                    <m:e>
                                      <m:r>
                                        <m:rPr>
                                          <m:brk m:alnAt="7"/>
                                        </m:rPr>
                                        <a:rPr kumimoji="1" lang="en-US" altLang="ja-JP" sz="2000" b="0" i="1" smtClean="0">
                                          <a:latin typeface="Cambria Math" panose="02040503050406030204" pitchFamily="18" charset="0"/>
                                          <a:ea typeface="Cambria Math" panose="02040503050406030204" pitchFamily="18" charset="0"/>
                                        </a:rPr>
                                        <m:t>⋯</m:t>
                                      </m:r>
                                    </m:e>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b="0" i="1" smtClean="0">
                                              <a:latin typeface="Cambria Math" panose="02040503050406030204" pitchFamily="18" charset="0"/>
                                            </a:rPr>
                                            <m:t>𝑊𝐿</m:t>
                                          </m:r>
                                        </m:sub>
                                      </m:sSub>
                                    </m:e>
                                  </m:mr>
                                </m:m>
                              </m:e>
                            </m:mr>
                            <m:m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2</m:t>
                                    </m:r>
                                  </m:sub>
                                </m:sSub>
                              </m:e>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3</m:t>
                                    </m:r>
                                  </m:sub>
                                </m:sSub>
                              </m:e>
                              <m:e>
                                <m:m>
                                  <m:mPr>
                                    <m:mcs>
                                      <m:mc>
                                        <m:mcPr>
                                          <m:count m:val="2"/>
                                          <m:mcJc m:val="center"/>
                                        </m:mcPr>
                                      </m:mc>
                                    </m:mcs>
                                    <m:ctrlPr>
                                      <a:rPr kumimoji="1" lang="en-US" altLang="ja-JP" sz="2000" b="0" i="1" smtClean="0">
                                        <a:latin typeface="Cambria Math" panose="02040503050406030204" pitchFamily="18" charset="0"/>
                                      </a:rPr>
                                    </m:ctrlPr>
                                  </m:mPr>
                                  <m:mr>
                                    <m:e>
                                      <m:r>
                                        <m:rPr>
                                          <m:brk m:alnAt="7"/>
                                        </m:rPr>
                                        <a:rPr kumimoji="1" lang="en-US" altLang="ja-JP" sz="2000" b="0" i="1" smtClean="0">
                                          <a:latin typeface="Cambria Math" panose="02040503050406030204" pitchFamily="18" charset="0"/>
                                          <a:ea typeface="Cambria Math" panose="02040503050406030204" pitchFamily="18" charset="0"/>
                                        </a:rPr>
                                        <m:t>⋯</m:t>
                                      </m:r>
                                    </m:e>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b="0" i="1" smtClean="0">
                                              <a:latin typeface="Cambria Math" panose="02040503050406030204" pitchFamily="18" charset="0"/>
                                            </a:rPr>
                                            <m:t>𝑊𝐿</m:t>
                                          </m:r>
                                          <m:r>
                                            <a:rPr lang="en-US" altLang="ja-JP" sz="2000" b="0" i="1" smtClean="0">
                                              <a:latin typeface="Cambria Math" panose="02040503050406030204" pitchFamily="18" charset="0"/>
                                            </a:rPr>
                                            <m:t>+1</m:t>
                                          </m:r>
                                        </m:sub>
                                      </m:sSub>
                                    </m:e>
                                  </m:mr>
                                </m:m>
                              </m:e>
                            </m:mr>
                            <m:mr>
                              <m:e>
                                <m:m>
                                  <m:mPr>
                                    <m:mcs>
                                      <m:mc>
                                        <m:mcPr>
                                          <m:count m:val="1"/>
                                          <m:mcJc m:val="center"/>
                                        </m:mcPr>
                                      </m:mc>
                                    </m:mcs>
                                    <m:ctrlPr>
                                      <a:rPr kumimoji="1" lang="en-US" altLang="ja-JP" sz="2000" b="0" i="1" smtClean="0">
                                        <a:latin typeface="Cambria Math" panose="02040503050406030204" pitchFamily="18" charset="0"/>
                                      </a:rPr>
                                    </m:ctrlPr>
                                  </m:mPr>
                                  <m:mr>
                                    <m:e>
                                      <m:r>
                                        <m:rPr>
                                          <m:brk m:alnAt="7"/>
                                        </m:rPr>
                                        <a:rPr kumimoji="1" lang="en-US" altLang="ja-JP" sz="2000" b="0" i="1" smtClean="0">
                                          <a:latin typeface="Cambria Math" panose="02040503050406030204" pitchFamily="18" charset="0"/>
                                          <a:ea typeface="Cambria Math" panose="02040503050406030204" pitchFamily="18" charset="0"/>
                                        </a:rPr>
                                        <m:t>⋮</m:t>
                                      </m:r>
                                    </m:e>
                                  </m:mr>
                                  <m:m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b="0" i="1" smtClean="0">
                                              <a:latin typeface="Cambria Math" panose="02040503050406030204" pitchFamily="18" charset="0"/>
                                            </a:rPr>
                                            <m:t>𝑁</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𝑊𝐿</m:t>
                                          </m:r>
                                          <m:r>
                                            <a:rPr lang="en-US" altLang="ja-JP" sz="2000" b="0" i="1" smtClean="0">
                                              <a:latin typeface="Cambria Math" panose="02040503050406030204" pitchFamily="18" charset="0"/>
                                            </a:rPr>
                                            <m:t>+1</m:t>
                                          </m:r>
                                        </m:sub>
                                      </m:sSub>
                                    </m:e>
                                  </m:mr>
                                </m:m>
                              </m:e>
                              <m:e>
                                <m:m>
                                  <m:mPr>
                                    <m:mcs>
                                      <m:mc>
                                        <m:mcPr>
                                          <m:count m:val="1"/>
                                          <m:mcJc m:val="center"/>
                                        </m:mcPr>
                                      </m:mc>
                                    </m:mcs>
                                    <m:ctrlPr>
                                      <a:rPr kumimoji="1" lang="en-US" altLang="ja-JP" sz="2000" b="0" i="1" smtClean="0">
                                        <a:latin typeface="Cambria Math" panose="02040503050406030204" pitchFamily="18" charset="0"/>
                                      </a:rPr>
                                    </m:ctrlPr>
                                  </m:mPr>
                                  <m:mr>
                                    <m:e>
                                      <m:r>
                                        <m:rPr>
                                          <m:brk m:alnAt="7"/>
                                        </m:rPr>
                                        <a:rPr kumimoji="1" lang="en-US" altLang="ja-JP" sz="2000" b="0" i="1" smtClean="0">
                                          <a:latin typeface="Cambria Math" panose="02040503050406030204" pitchFamily="18" charset="0"/>
                                          <a:ea typeface="Cambria Math" panose="02040503050406030204" pitchFamily="18" charset="0"/>
                                        </a:rPr>
                                        <m:t>⋮</m:t>
                                      </m:r>
                                    </m:e>
                                  </m:mr>
                                  <m:m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b="0" i="1" smtClean="0">
                                              <a:latin typeface="Cambria Math" panose="02040503050406030204" pitchFamily="18" charset="0"/>
                                            </a:rPr>
                                            <m:t>𝑁</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𝑊𝐿</m:t>
                                          </m:r>
                                          <m:r>
                                            <a:rPr lang="en-US" altLang="ja-JP" sz="2000" b="0" i="1" smtClean="0">
                                              <a:latin typeface="Cambria Math" panose="02040503050406030204" pitchFamily="18" charset="0"/>
                                            </a:rPr>
                                            <m:t>+2</m:t>
                                          </m:r>
                                        </m:sub>
                                      </m:sSub>
                                    </m:e>
                                  </m:mr>
                                </m:m>
                              </m:e>
                              <m:e>
                                <m:m>
                                  <m:mPr>
                                    <m:mcs>
                                      <m:mc>
                                        <m:mcPr>
                                          <m:count m:val="2"/>
                                          <m:mcJc m:val="center"/>
                                        </m:mcPr>
                                      </m:mc>
                                    </m:mcs>
                                    <m:ctrlPr>
                                      <a:rPr kumimoji="1" lang="en-US" altLang="ja-JP" sz="2000" b="0" i="1" smtClean="0">
                                        <a:latin typeface="Cambria Math" panose="02040503050406030204" pitchFamily="18" charset="0"/>
                                      </a:rPr>
                                    </m:ctrlPr>
                                  </m:mPr>
                                  <m:mr>
                                    <m:e>
                                      <m:r>
                                        <m:rPr>
                                          <m:brk m:alnAt="7"/>
                                        </m:rPr>
                                        <a:rPr kumimoji="1" lang="en-US" altLang="ja-JP" sz="2000" b="0" i="1" smtClean="0">
                                          <a:latin typeface="Cambria Math" panose="02040503050406030204" pitchFamily="18" charset="0"/>
                                          <a:ea typeface="Cambria Math" panose="02040503050406030204" pitchFamily="18" charset="0"/>
                                        </a:rPr>
                                        <m:t>⋱</m:t>
                                      </m:r>
                                    </m:e>
                                    <m:e>
                                      <m:r>
                                        <a:rPr kumimoji="1" lang="en-US" altLang="ja-JP" sz="2000" b="0" i="1" smtClean="0">
                                          <a:latin typeface="Cambria Math" panose="02040503050406030204" pitchFamily="18" charset="0"/>
                                          <a:ea typeface="Cambria Math" panose="02040503050406030204" pitchFamily="18" charset="0"/>
                                        </a:rPr>
                                        <m:t>⋮</m:t>
                                      </m:r>
                                    </m:e>
                                  </m:mr>
                                  <m:mr>
                                    <m:e>
                                      <m:r>
                                        <a:rPr kumimoji="1" lang="en-US" altLang="ja-JP" sz="2000" b="0" i="1" smtClean="0">
                                          <a:latin typeface="Cambria Math" panose="02040503050406030204" pitchFamily="18" charset="0"/>
                                          <a:ea typeface="Cambria Math" panose="02040503050406030204" pitchFamily="18" charset="0"/>
                                        </a:rPr>
                                        <m:t>⋯</m:t>
                                      </m:r>
                                    </m:e>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b="0" i="1" smtClean="0">
                                              <a:latin typeface="Cambria Math" panose="02040503050406030204" pitchFamily="18" charset="0"/>
                                            </a:rPr>
                                            <m:t>𝑁</m:t>
                                          </m:r>
                                        </m:sub>
                                      </m:sSub>
                                    </m:e>
                                  </m:mr>
                                </m:m>
                              </m:e>
                            </m:mr>
                          </m:m>
                        </m:e>
                      </m:d>
                    </m:oMath>
                  </m:oMathPara>
                </a14:m>
                <a:endParaRPr kumimoji="1" lang="en-US" altLang="ja-JP" sz="2000" dirty="0"/>
              </a:p>
              <a:p>
                <a:pPr algn="ctr">
                  <a:lnSpc>
                    <a:spcPct val="150000"/>
                  </a:lnSpc>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𝑲</m:t>
                      </m:r>
                      <m:r>
                        <a:rPr kumimoji="1" lang="en-US" altLang="ja-JP" sz="2000" b="0" i="1" smtClean="0">
                          <a:latin typeface="Cambria Math" panose="02040503050406030204" pitchFamily="18" charset="0"/>
                        </a:rPr>
                        <m:t>=</m:t>
                      </m:r>
                      <m:r>
                        <a:rPr kumimoji="1" lang="en-US" altLang="ja-JP" sz="2000" b="1" i="1" smtClean="0">
                          <a:latin typeface="Cambria Math" panose="02040503050406030204" pitchFamily="18" charset="0"/>
                        </a:rPr>
                        <m:t>(</m:t>
                      </m:r>
                      <m:sSub>
                        <m:sSubPr>
                          <m:ctrlPr>
                            <a:rPr lang="en-US" altLang="ja-JP" sz="2000" b="1" i="1">
                              <a:latin typeface="Cambria Math" panose="02040503050406030204" pitchFamily="18" charset="0"/>
                            </a:rPr>
                          </m:ctrlPr>
                        </m:sSubPr>
                        <m:e>
                          <m:r>
                            <a:rPr lang="en-US" altLang="ja-JP" sz="2000" b="1" i="1">
                              <a:latin typeface="Cambria Math" panose="02040503050406030204" pitchFamily="18" charset="0"/>
                            </a:rPr>
                            <m:t>𝑿</m:t>
                          </m:r>
                        </m:e>
                        <m:sub>
                          <m:r>
                            <a:rPr lang="en-US" altLang="ja-JP" sz="2000" b="1" i="1" smtClean="0">
                              <a:latin typeface="Cambria Math" panose="02040503050406030204" pitchFamily="18" charset="0"/>
                            </a:rPr>
                            <m:t>𝟏</m:t>
                          </m:r>
                        </m:sub>
                      </m:sSub>
                      <m:r>
                        <a:rPr lang="en-US" altLang="ja-JP" sz="2000" b="1" i="1" smtClean="0">
                          <a:latin typeface="Cambria Math" panose="02040503050406030204" pitchFamily="18" charset="0"/>
                        </a:rPr>
                        <m:t>, </m:t>
                      </m:r>
                      <m:sSub>
                        <m:sSubPr>
                          <m:ctrlPr>
                            <a:rPr lang="en-US" altLang="ja-JP" sz="2000" b="1" i="1">
                              <a:latin typeface="Cambria Math" panose="02040503050406030204" pitchFamily="18" charset="0"/>
                            </a:rPr>
                          </m:ctrlPr>
                        </m:sSubPr>
                        <m:e>
                          <m:r>
                            <a:rPr lang="en-US" altLang="ja-JP" sz="2000" b="1" i="1">
                              <a:latin typeface="Cambria Math" panose="02040503050406030204" pitchFamily="18" charset="0"/>
                            </a:rPr>
                            <m:t>𝑿</m:t>
                          </m:r>
                        </m:e>
                        <m:sub>
                          <m:r>
                            <a:rPr lang="en-US" altLang="ja-JP" sz="2000" b="1" i="1" smtClean="0">
                              <a:latin typeface="Cambria Math" panose="02040503050406030204" pitchFamily="18" charset="0"/>
                            </a:rPr>
                            <m:t>𝟐</m:t>
                          </m:r>
                        </m:sub>
                      </m:sSub>
                      <m:r>
                        <a:rPr lang="en-US" altLang="ja-JP" sz="2000" b="1" i="1" smtClean="0">
                          <a:latin typeface="Cambria Math" panose="02040503050406030204" pitchFamily="18" charset="0"/>
                        </a:rPr>
                        <m:t>, …, </m:t>
                      </m:r>
                      <m:sSub>
                        <m:sSubPr>
                          <m:ctrlPr>
                            <a:rPr lang="en-US" altLang="ja-JP" sz="2000" b="1" i="1">
                              <a:latin typeface="Cambria Math" panose="02040503050406030204" pitchFamily="18" charset="0"/>
                            </a:rPr>
                          </m:ctrlPr>
                        </m:sSubPr>
                        <m:e>
                          <m:r>
                            <a:rPr lang="en-US" altLang="ja-JP" sz="2000" b="1" i="1">
                              <a:latin typeface="Cambria Math" panose="02040503050406030204" pitchFamily="18" charset="0"/>
                            </a:rPr>
                            <m:t>𝑿</m:t>
                          </m:r>
                        </m:e>
                        <m:sub>
                          <m:r>
                            <a:rPr lang="en-US" altLang="ja-JP" sz="2000" b="1" i="1" smtClean="0">
                              <a:latin typeface="Cambria Math" panose="02040503050406030204" pitchFamily="18" charset="0"/>
                            </a:rPr>
                            <m:t>𝑪</m:t>
                          </m:r>
                        </m:sub>
                      </m:sSub>
                      <m:r>
                        <a:rPr lang="en-US" altLang="ja-JP" sz="2000" b="1" i="1" smtClean="0">
                          <a:latin typeface="Cambria Math" panose="02040503050406030204" pitchFamily="18" charset="0"/>
                        </a:rPr>
                        <m:t>)</m:t>
                      </m:r>
                    </m:oMath>
                  </m:oMathPara>
                </a14:m>
                <a:endParaRPr kumimoji="1" lang="en-US" altLang="ja-JP" sz="2000" dirty="0"/>
              </a:p>
              <a:p>
                <a:r>
                  <a:rPr lang="en-US" altLang="ja-JP" sz="2000" dirty="0">
                    <a:latin typeface="Arial" panose="020B0604020202020204" pitchFamily="34" charset="0"/>
                    <a:cs typeface="Arial" panose="020B0604020202020204" pitchFamily="34" charset="0"/>
                  </a:rPr>
                  <a:t> make </a:t>
                </a:r>
                <a:r>
                  <a:rPr lang="en-US" altLang="ja-JP" sz="2000" b="1" dirty="0">
                    <a:latin typeface="Arial" panose="020B0604020202020204" pitchFamily="34" charset="0"/>
                    <a:cs typeface="Arial" panose="020B0604020202020204" pitchFamily="34" charset="0"/>
                  </a:rPr>
                  <a:t>total covariance matrix</a:t>
                </a:r>
                <a:r>
                  <a:rPr lang="en-US" altLang="ja-JP" sz="2000" dirty="0">
                    <a:latin typeface="Arial" panose="020B0604020202020204" pitchFamily="34" charset="0"/>
                    <a:cs typeface="Arial" panose="020B0604020202020204" pitchFamily="34" charset="0"/>
                  </a:rPr>
                  <a:t> </a:t>
                </a:r>
                <a:r>
                  <a:rPr lang="en-US" altLang="ja-JP" sz="2000" b="1" i="1" dirty="0">
                    <a:latin typeface="Cambria Math" panose="02040503050406030204" pitchFamily="18" charset="0"/>
                    <a:ea typeface="Cambria Math" panose="02040503050406030204" pitchFamily="18" charset="0"/>
                    <a:cs typeface="Arial" panose="020B0604020202020204" pitchFamily="34" charset="0"/>
                  </a:rPr>
                  <a:t>S</a:t>
                </a:r>
                <a:r>
                  <a:rPr lang="en-US" altLang="ja-JP" sz="2000" b="1" dirty="0">
                    <a:latin typeface="Arial" panose="020B0604020202020204" pitchFamily="34" charset="0"/>
                    <a:cs typeface="Arial" panose="020B0604020202020204" pitchFamily="34" charset="0"/>
                  </a:rPr>
                  <a:t> </a:t>
                </a:r>
                <a:endParaRPr kumimoji="1" lang="en-US" altLang="ja-JP" sz="2000" dirty="0"/>
              </a:p>
              <a:p>
                <a:pPr algn="ctr"/>
                <a:r>
                  <a:rPr lang="en-US" altLang="ja-JP" sz="2000" b="1" dirty="0"/>
                  <a:t>     </a:t>
                </a:r>
                <a14:m>
                  <m:oMath xmlns:m="http://schemas.openxmlformats.org/officeDocument/2006/math">
                    <m:r>
                      <a:rPr lang="en-US" altLang="ja-JP" sz="2000" b="1" i="1" smtClean="0">
                        <a:latin typeface="Cambria Math" panose="02040503050406030204" pitchFamily="18" charset="0"/>
                      </a:rPr>
                      <m:t>𝑺</m:t>
                    </m:r>
                    <m:r>
                      <a:rPr lang="en-US" altLang="ja-JP" sz="2000" i="1">
                        <a:latin typeface="Cambria Math" panose="02040503050406030204" pitchFamily="18" charset="0"/>
                      </a:rPr>
                      <m:t>=</m:t>
                    </m:r>
                    <m:f>
                      <m:fPr>
                        <m:ctrlPr>
                          <a:rPr lang="en-US" altLang="ja-JP" sz="200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𝑁</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𝑊𝐿</m:t>
                        </m:r>
                        <m:r>
                          <a:rPr lang="en-US" altLang="ja-JP" sz="2000" b="0" i="1" smtClean="0">
                            <a:latin typeface="Cambria Math" panose="02040503050406030204" pitchFamily="18" charset="0"/>
                          </a:rPr>
                          <m:t>+1</m:t>
                        </m:r>
                      </m:den>
                    </m:f>
                    <m:sSup>
                      <m:sSupPr>
                        <m:ctrlPr>
                          <a:rPr lang="en-US" altLang="ja-JP" sz="2000" b="1" i="1">
                            <a:latin typeface="Cambria Math" panose="02040503050406030204" pitchFamily="18" charset="0"/>
                          </a:rPr>
                        </m:ctrlPr>
                      </m:sSupPr>
                      <m:e>
                        <m:r>
                          <a:rPr lang="en-US" altLang="ja-JP" sz="2000" b="1" i="1" smtClean="0">
                            <a:latin typeface="Cambria Math" panose="02040503050406030204" pitchFamily="18" charset="0"/>
                          </a:rPr>
                          <m:t>𝑲</m:t>
                        </m:r>
                      </m:e>
                      <m:sup>
                        <m:r>
                          <a:rPr lang="en-US" altLang="ja-JP" sz="2000" b="1" i="1">
                            <a:latin typeface="Cambria Math" panose="02040503050406030204" pitchFamily="18" charset="0"/>
                          </a:rPr>
                          <m:t>𝑻</m:t>
                        </m:r>
                      </m:sup>
                    </m:sSup>
                    <m:r>
                      <a:rPr lang="en-US" altLang="ja-JP" sz="2000" b="1" i="1" smtClean="0">
                        <a:latin typeface="Cambria Math" panose="02040503050406030204" pitchFamily="18" charset="0"/>
                      </a:rPr>
                      <m:t>𝑲</m:t>
                    </m:r>
                  </m:oMath>
                </a14:m>
                <a:endParaRPr kumimoji="1" lang="en-US" altLang="ja-JP" sz="2000" dirty="0"/>
              </a:p>
              <a:p>
                <a:pPr algn="ctr"/>
                <a:endParaRPr kumimoji="1" lang="en-US" altLang="ja-JP" sz="2000" dirty="0"/>
              </a:p>
              <a:p>
                <a:r>
                  <a:rPr lang="en-US" altLang="ja-JP" sz="2000" dirty="0">
                    <a:latin typeface="Arial" panose="020B0604020202020204" pitchFamily="34" charset="0"/>
                    <a:cs typeface="Arial" panose="020B0604020202020204" pitchFamily="34" charset="0"/>
                  </a:rPr>
                  <a:t>Perform SVD of </a:t>
                </a:r>
                <a:r>
                  <a:rPr lang="en-US" altLang="ja-JP" sz="2000" b="1" i="1" dirty="0">
                    <a:latin typeface="Cambria Math" panose="02040503050406030204" pitchFamily="18" charset="0"/>
                    <a:ea typeface="Cambria Math" panose="02040503050406030204" pitchFamily="18" charset="0"/>
                    <a:cs typeface="Arial" panose="020B0604020202020204" pitchFamily="34" charset="0"/>
                  </a:rPr>
                  <a:t>S</a:t>
                </a:r>
              </a:p>
              <a:p>
                <a:pPr algn="ctr"/>
                <a:r>
                  <a:rPr lang="en-US" altLang="ja-JP" sz="2000" b="1" dirty="0"/>
                  <a:t>          </a:t>
                </a:r>
                <a14:m>
                  <m:oMath xmlns:m="http://schemas.openxmlformats.org/officeDocument/2006/math">
                    <m:r>
                      <a:rPr lang="en-US" altLang="ja-JP" sz="2000" b="1" i="0" smtClean="0">
                        <a:latin typeface="Cambria Math" panose="02040503050406030204" pitchFamily="18" charset="0"/>
                      </a:rPr>
                      <m:t>𝐒</m:t>
                    </m:r>
                    <m:r>
                      <a:rPr lang="en-US" altLang="ja-JP" sz="2000" b="1" i="1" smtClean="0">
                        <a:latin typeface="Cambria Math" panose="02040503050406030204" pitchFamily="18" charset="0"/>
                      </a:rPr>
                      <m:t>=</m:t>
                    </m:r>
                    <m:r>
                      <a:rPr lang="en-US" altLang="ja-JP" sz="2000" b="1" i="1" smtClean="0">
                        <a:latin typeface="Cambria Math" panose="02040503050406030204" pitchFamily="18" charset="0"/>
                      </a:rPr>
                      <m:t>𝑼</m:t>
                    </m:r>
                    <m:r>
                      <a:rPr lang="ja-JP" altLang="en-US" sz="2000" b="1" i="1">
                        <a:latin typeface="Cambria Math" panose="02040503050406030204" pitchFamily="18" charset="0"/>
                      </a:rPr>
                      <m:t>𝚲</m:t>
                    </m:r>
                    <m:sSup>
                      <m:sSupPr>
                        <m:ctrlPr>
                          <a:rPr lang="en-US" altLang="ja-JP" sz="2000" b="1" i="1" smtClean="0">
                            <a:latin typeface="Cambria Math" panose="02040503050406030204" pitchFamily="18" charset="0"/>
                          </a:rPr>
                        </m:ctrlPr>
                      </m:sSupPr>
                      <m:e>
                        <m:r>
                          <a:rPr lang="en-US" altLang="ja-JP" sz="2000" b="1" i="1" smtClean="0">
                            <a:latin typeface="Cambria Math" panose="02040503050406030204" pitchFamily="18" charset="0"/>
                          </a:rPr>
                          <m:t>𝑼</m:t>
                        </m:r>
                      </m:e>
                      <m:sup>
                        <m:r>
                          <a:rPr lang="en-US" altLang="ja-JP" sz="2000" b="1" i="1" smtClean="0">
                            <a:latin typeface="Cambria Math" panose="02040503050406030204" pitchFamily="18" charset="0"/>
                          </a:rPr>
                          <m:t>−</m:t>
                        </m:r>
                        <m:r>
                          <a:rPr lang="en-US" altLang="ja-JP" sz="2000" b="1" i="1" smtClean="0">
                            <a:latin typeface="Cambria Math" panose="02040503050406030204" pitchFamily="18" charset="0"/>
                          </a:rPr>
                          <m:t>𝟏</m:t>
                        </m:r>
                      </m:sup>
                    </m:sSup>
                  </m:oMath>
                </a14:m>
                <a:endParaRPr kumimoji="1" lang="en-US" altLang="ja-JP" sz="2000" dirty="0"/>
              </a:p>
              <a:p>
                <a:pPr algn="ctr"/>
                <a:endParaRPr lang="en-US" altLang="ja-JP" sz="2000" dirty="0"/>
              </a:p>
            </p:txBody>
          </p:sp>
        </mc:Choice>
        <mc:Fallback xmlns="">
          <p:sp>
            <p:nvSpPr>
              <p:cNvPr id="5" name="テキスト ボックス 4">
                <a:extLst>
                  <a:ext uri="{FF2B5EF4-FFF2-40B4-BE49-F238E27FC236}">
                    <a16:creationId xmlns:a16="http://schemas.microsoft.com/office/drawing/2014/main" id="{2EF99D7F-2D67-47BC-94EA-522630164DDA}"/>
                  </a:ext>
                </a:extLst>
              </p:cNvPr>
              <p:cNvSpPr txBox="1">
                <a:spLocks noRot="1" noChangeAspect="1" noMove="1" noResize="1" noEditPoints="1" noAdjustHandles="1" noChangeArrowheads="1" noChangeShapeType="1" noTextEdit="1"/>
              </p:cNvSpPr>
              <p:nvPr/>
            </p:nvSpPr>
            <p:spPr>
              <a:xfrm>
                <a:off x="157454" y="816935"/>
                <a:ext cx="5738306" cy="5639814"/>
              </a:xfrm>
              <a:prstGeom prst="rect">
                <a:avLst/>
              </a:prstGeom>
              <a:blipFill>
                <a:blip r:embed="rId3"/>
                <a:stretch>
                  <a:fillRect l="-1169" t="-5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2CE271E-DE20-459D-9B13-AC887F54B64C}"/>
                  </a:ext>
                </a:extLst>
              </p:cNvPr>
              <p:cNvSpPr txBox="1"/>
              <p:nvPr/>
            </p:nvSpPr>
            <p:spPr>
              <a:xfrm>
                <a:off x="5629835" y="822966"/>
                <a:ext cx="6562165" cy="5673733"/>
              </a:xfrm>
              <a:prstGeom prst="rect">
                <a:avLst/>
              </a:prstGeom>
              <a:noFill/>
            </p:spPr>
            <p:txBody>
              <a:bodyPr wrap="square" rtlCol="0">
                <a:spAutoFit/>
              </a:bodyPr>
              <a:lstStyle/>
              <a:p>
                <a:r>
                  <a:rPr lang="en-US" altLang="ja-JP" sz="2000" dirty="0">
                    <a:latin typeface="Arial" panose="020B0604020202020204" pitchFamily="34" charset="0"/>
                    <a:ea typeface="メイリオ" panose="020B0604030504040204" pitchFamily="50" charset="-128"/>
                    <a:cs typeface="Arial" panose="020B0604020202020204" pitchFamily="34" charset="0"/>
                  </a:rPr>
                  <a:t>In the </a:t>
                </a:r>
                <a:r>
                  <a:rPr lang="en-US" altLang="ja-JP" sz="2000" i="1" dirty="0">
                    <a:latin typeface="Cambria Math" panose="02040503050406030204" pitchFamily="18" charset="0"/>
                    <a:ea typeface="Cambria Math" panose="02040503050406030204" pitchFamily="18" charset="0"/>
                    <a:cs typeface="Arial" panose="020B0604020202020204" pitchFamily="34" charset="0"/>
                  </a:rPr>
                  <a:t>c </a:t>
                </a:r>
                <a:r>
                  <a:rPr lang="en-US" altLang="ja-JP" sz="2000" dirty="0">
                    <a:latin typeface="Arial" panose="020B0604020202020204" pitchFamily="34" charset="0"/>
                    <a:ea typeface="メイリオ" panose="020B0604030504040204" pitchFamily="50" charset="-128"/>
                    <a:cs typeface="Arial" panose="020B0604020202020204" pitchFamily="34" charset="0"/>
                  </a:rPr>
                  <a:t>-</a:t>
                </a:r>
                <a:r>
                  <a:rPr lang="en-US" altLang="ja-JP" sz="2000" dirty="0" err="1">
                    <a:latin typeface="Arial" panose="020B0604020202020204" pitchFamily="34" charset="0"/>
                    <a:ea typeface="メイリオ" panose="020B0604030504040204" pitchFamily="50" charset="-128"/>
                    <a:cs typeface="Arial" panose="020B0604020202020204" pitchFamily="34" charset="0"/>
                  </a:rPr>
                  <a:t>ch</a:t>
                </a:r>
                <a:r>
                  <a:rPr lang="en-US" altLang="ja-JP" sz="2000" dirty="0">
                    <a:latin typeface="Arial" panose="020B0604020202020204" pitchFamily="34" charset="0"/>
                    <a:ea typeface="メイリオ" panose="020B0604030504040204" pitchFamily="50" charset="-128"/>
                    <a:cs typeface="Arial" panose="020B0604020202020204" pitchFamily="34" charset="0"/>
                  </a:rPr>
                  <a:t>,  </a:t>
                </a:r>
                <a:endParaRPr lang="en-US" altLang="ja-JP" sz="2000" b="1" i="1" dirty="0">
                  <a:latin typeface="Arial" panose="020B0604020202020204" pitchFamily="34" charset="0"/>
                  <a:ea typeface="メイリオ" panose="020B0604030504040204" pitchFamily="50" charset="-128"/>
                  <a:cs typeface="Arial" panose="020B0604020202020204" pitchFamily="34" charset="0"/>
                </a:endParaRPr>
              </a:p>
              <a:p>
                <a:r>
                  <a:rPr lang="en-US" altLang="ja-JP" sz="2000" b="1" dirty="0">
                    <a:latin typeface="Arial" panose="020B0604020202020204" pitchFamily="34" charset="0"/>
                    <a:cs typeface="Arial" panose="020B0604020202020204" pitchFamily="34" charset="0"/>
                  </a:rPr>
                  <a:t>Set </a:t>
                </a:r>
                <a14:m>
                  <m:oMath xmlns:m="http://schemas.openxmlformats.org/officeDocument/2006/math">
                    <m:r>
                      <a:rPr lang="en-US" altLang="ja-JP" sz="2000" b="1" i="1" smtClean="0">
                        <a:latin typeface="Cambria Math" panose="02040503050406030204" pitchFamily="18" charset="0"/>
                      </a:rPr>
                      <m:t>  </m:t>
                    </m:r>
                    <m:r>
                      <a:rPr lang="en-US" altLang="ja-JP" sz="2000" b="1" i="1" smtClean="0">
                        <a:latin typeface="Cambria Math" panose="02040503050406030204" pitchFamily="18" charset="0"/>
                      </a:rPr>
                      <m:t>𝑽</m:t>
                    </m:r>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sSub>
                              <m:sSubPr>
                                <m:ctrlPr>
                                  <a:rPr lang="en-US" altLang="ja-JP" sz="2000" b="1" i="1">
                                    <a:latin typeface="Cambria Math" panose="02040503050406030204" pitchFamily="18" charset="0"/>
                                  </a:rPr>
                                </m:ctrlPr>
                              </m:sSubPr>
                              <m:e>
                                <m:r>
                                  <a:rPr lang="en-US" altLang="ja-JP" sz="2000" b="1" i="1">
                                    <a:latin typeface="Cambria Math" panose="02040503050406030204" pitchFamily="18" charset="0"/>
                                  </a:rPr>
                                  <m:t>𝑿</m:t>
                                </m:r>
                              </m:e>
                              <m:sub>
                                <m:r>
                                  <a:rPr lang="en-US" altLang="ja-JP" sz="2000" b="1" i="1">
                                    <a:latin typeface="Cambria Math" panose="02040503050406030204" pitchFamily="18" charset="0"/>
                                  </a:rPr>
                                  <m:t>𝒄</m:t>
                                </m:r>
                              </m:sub>
                            </m:sSub>
                          </m:e>
                          <m:sup>
                            <m:r>
                              <a:rPr lang="en-US" altLang="ja-JP" sz="2000" i="1">
                                <a:latin typeface="Cambria Math" panose="02040503050406030204" pitchFamily="18" charset="0"/>
                              </a:rPr>
                              <m:t>𝑇</m:t>
                            </m:r>
                          </m:sup>
                        </m:sSup>
                        <m:r>
                          <a:rPr lang="en-US" altLang="ja-JP" sz="2000" b="1" i="1">
                            <a:latin typeface="Cambria Math" panose="02040503050406030204" pitchFamily="18" charset="0"/>
                          </a:rPr>
                          <m:t>𝑼</m:t>
                        </m:r>
                      </m:num>
                      <m:den>
                        <m:rad>
                          <m:radPr>
                            <m:degHide m:val="on"/>
                            <m:ctrlPr>
                              <a:rPr lang="en-US" altLang="ja-JP" sz="2000" i="1">
                                <a:latin typeface="Cambria Math" panose="02040503050406030204" pitchFamily="18" charset="0"/>
                              </a:rPr>
                            </m:ctrlPr>
                          </m:radPr>
                          <m:deg/>
                          <m:e>
                            <m:r>
                              <a:rPr lang="ja-JP" altLang="en-US" sz="2000" b="1" i="1">
                                <a:latin typeface="Cambria Math" panose="02040503050406030204" pitchFamily="18" charset="0"/>
                              </a:rPr>
                              <m:t>𝚲</m:t>
                            </m:r>
                          </m:e>
                        </m:rad>
                      </m:den>
                    </m:f>
                  </m:oMath>
                </a14:m>
                <a:r>
                  <a:rPr lang="ja-JP" altLang="en-US" sz="2000" b="1" i="1" dirty="0">
                    <a:latin typeface="Arial" panose="020B0604020202020204" pitchFamily="34" charset="0"/>
                    <a:ea typeface="メイリオ" panose="020B0604030504040204" pitchFamily="50" charset="-128"/>
                    <a:cs typeface="Arial" panose="020B0604020202020204" pitchFamily="34" charset="0"/>
                  </a:rPr>
                  <a:t>　</a:t>
                </a:r>
                <a:r>
                  <a:rPr lang="en-US" altLang="ja-JP" sz="2000" b="1" i="1" dirty="0">
                    <a:latin typeface="Arial" panose="020B0604020202020204" pitchFamily="34" charset="0"/>
                    <a:ea typeface="メイリオ" panose="020B0604030504040204" pitchFamily="50" charset="-128"/>
                    <a:cs typeface="Arial" panose="020B0604020202020204" pitchFamily="34" charset="0"/>
                  </a:rPr>
                  <a:t>to </a:t>
                </a:r>
                <a:r>
                  <a:rPr lang="ja-JP" altLang="en-US" sz="2000" dirty="0">
                    <a:latin typeface="Arial" panose="020B0604020202020204" pitchFamily="34" charset="0"/>
                    <a:ea typeface="メイリオ" panose="020B0604030504040204" pitchFamily="50" charset="-128"/>
                    <a:cs typeface="Arial" panose="020B0604020202020204" pitchFamily="34" charset="0"/>
                  </a:rPr>
                  <a:t>　</a:t>
                </a:r>
                <a14:m>
                  <m:oMath xmlns:m="http://schemas.openxmlformats.org/officeDocument/2006/math">
                    <m:sSub>
                      <m:sSubPr>
                        <m:ctrlPr>
                          <a:rPr lang="en-US" altLang="ja-JP" sz="2000" b="1" i="1">
                            <a:latin typeface="Cambria Math" panose="02040503050406030204" pitchFamily="18" charset="0"/>
                          </a:rPr>
                        </m:ctrlPr>
                      </m:sSubPr>
                      <m:e>
                        <m:r>
                          <a:rPr lang="en-US" altLang="ja-JP" sz="2000" b="1" i="1">
                            <a:latin typeface="Cambria Math" panose="02040503050406030204" pitchFamily="18" charset="0"/>
                          </a:rPr>
                          <m:t>𝑿</m:t>
                        </m:r>
                      </m:e>
                      <m:sub>
                        <m:r>
                          <a:rPr lang="en-US" altLang="ja-JP" sz="2000" b="1" i="1">
                            <a:latin typeface="Cambria Math" panose="02040503050406030204" pitchFamily="18" charset="0"/>
                          </a:rPr>
                          <m:t>𝒄</m:t>
                        </m:r>
                      </m:sub>
                    </m:sSub>
                    <m:r>
                      <a:rPr lang="en-US" altLang="ja-JP" sz="2000" i="1">
                        <a:latin typeface="Cambria Math" panose="02040503050406030204" pitchFamily="18" charset="0"/>
                      </a:rPr>
                      <m:t>=</m:t>
                    </m:r>
                    <m:r>
                      <a:rPr lang="en-US" altLang="ja-JP" sz="2000" b="1" i="1">
                        <a:latin typeface="Cambria Math" panose="02040503050406030204" pitchFamily="18" charset="0"/>
                      </a:rPr>
                      <m:t>𝑼</m:t>
                    </m:r>
                    <m:rad>
                      <m:radPr>
                        <m:degHide m:val="on"/>
                        <m:ctrlPr>
                          <a:rPr lang="en-US" altLang="ja-JP" sz="2000" i="1">
                            <a:latin typeface="Cambria Math" panose="02040503050406030204" pitchFamily="18" charset="0"/>
                          </a:rPr>
                        </m:ctrlPr>
                      </m:radPr>
                      <m:deg/>
                      <m:e>
                        <m:r>
                          <a:rPr lang="ja-JP" altLang="en-US" sz="2000" b="1" i="1">
                            <a:latin typeface="Cambria Math" panose="02040503050406030204" pitchFamily="18" charset="0"/>
                          </a:rPr>
                          <m:t>𝚲</m:t>
                        </m:r>
                      </m:e>
                    </m:rad>
                    <m:sSup>
                      <m:sSupPr>
                        <m:ctrlPr>
                          <a:rPr lang="en-US" altLang="ja-JP" sz="2000" i="1">
                            <a:latin typeface="Cambria Math" panose="02040503050406030204" pitchFamily="18" charset="0"/>
                          </a:rPr>
                        </m:ctrlPr>
                      </m:sSupPr>
                      <m:e>
                        <m:r>
                          <a:rPr lang="en-US" altLang="ja-JP" sz="2000" b="1" i="1">
                            <a:latin typeface="Cambria Math" panose="02040503050406030204" pitchFamily="18" charset="0"/>
                          </a:rPr>
                          <m:t>𝑽</m:t>
                        </m:r>
                      </m:e>
                      <m:sup>
                        <m:r>
                          <a:rPr lang="en-US" altLang="ja-JP" sz="2000" i="1">
                            <a:latin typeface="Cambria Math" panose="02040503050406030204" pitchFamily="18" charset="0"/>
                          </a:rPr>
                          <m:t>𝑇</m:t>
                        </m:r>
                      </m:sup>
                    </m:sSup>
                  </m:oMath>
                </a14:m>
                <a:r>
                  <a:rPr lang="en-US" altLang="ja-JP" sz="2000" dirty="0">
                    <a:latin typeface="Arial" panose="020B0604020202020204" pitchFamily="34" charset="0"/>
                    <a:ea typeface="メイリオ" panose="020B0604030504040204" pitchFamily="50" charset="-128"/>
                    <a:cs typeface="Arial" panose="020B0604020202020204" pitchFamily="34" charset="0"/>
                  </a:rPr>
                  <a:t>        </a:t>
                </a:r>
                <a:r>
                  <a:rPr lang="ja-JP" altLang="en-US" sz="2000" dirty="0">
                    <a:latin typeface="Arial" panose="020B0604020202020204" pitchFamily="34" charset="0"/>
                    <a:ea typeface="メイリオ" panose="020B0604030504040204" pitchFamily="50" charset="-128"/>
                    <a:cs typeface="Arial" panose="020B0604020202020204" pitchFamily="34" charset="0"/>
                  </a:rPr>
                  <a:t>  </a:t>
                </a:r>
                <a:endParaRPr lang="en-US" altLang="ja-JP" sz="2000" dirty="0">
                  <a:latin typeface="Arial" panose="020B0604020202020204" pitchFamily="34" charset="0"/>
                  <a:ea typeface="メイリオ" panose="020B0604030504040204" pitchFamily="50" charset="-128"/>
                  <a:cs typeface="Arial" panose="020B0604020202020204" pitchFamily="34" charset="0"/>
                </a:endParaRPr>
              </a:p>
              <a:p>
                <a14:m>
                  <m:oMath xmlns:m="http://schemas.openxmlformats.org/officeDocument/2006/math">
                    <m:r>
                      <a:rPr lang="en-US" altLang="ja-JP" sz="2000" b="1" i="1" smtClean="0">
                        <a:latin typeface="Cambria Math" panose="02040503050406030204" pitchFamily="18" charset="0"/>
                      </a:rPr>
                      <m:t>𝑼</m:t>
                    </m:r>
                    <m:r>
                      <a:rPr lang="en-US" altLang="ja-JP" sz="2000" b="1" i="1" smtClean="0">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b="1" i="1" smtClean="0">
                            <a:latin typeface="Cambria Math" panose="02040503050406030204" pitchFamily="18" charset="0"/>
                          </a:rPr>
                          <m:t>𝒖</m:t>
                        </m:r>
                      </m:e>
                      <m:sub>
                        <m:r>
                          <a:rPr lang="en-US" altLang="ja-JP" sz="2000" i="1">
                            <a:latin typeface="Cambria Math" panose="02040503050406030204" pitchFamily="18" charset="0"/>
                          </a:rPr>
                          <m:t>1</m:t>
                        </m:r>
                      </m:sub>
                    </m:sSub>
                    <m:r>
                      <a:rPr lang="en-US" altLang="ja-JP" sz="2000" b="1" i="1" smtClean="0">
                        <a:latin typeface="Cambria Math" panose="02040503050406030204" pitchFamily="18" charset="0"/>
                      </a:rPr>
                      <m:t>, </m:t>
                    </m:r>
                    <m:sSub>
                      <m:sSubPr>
                        <m:ctrlPr>
                          <a:rPr lang="en-US" altLang="ja-JP" sz="2000" i="1">
                            <a:latin typeface="Cambria Math" panose="02040503050406030204" pitchFamily="18" charset="0"/>
                          </a:rPr>
                        </m:ctrlPr>
                      </m:sSubPr>
                      <m:e>
                        <m:r>
                          <a:rPr lang="en-US" altLang="ja-JP" sz="2000" b="1" i="1" smtClean="0">
                            <a:latin typeface="Cambria Math" panose="02040503050406030204" pitchFamily="18" charset="0"/>
                          </a:rPr>
                          <m:t>𝒖</m:t>
                        </m:r>
                      </m:e>
                      <m:sub>
                        <m:r>
                          <a:rPr lang="en-US" altLang="ja-JP" sz="2000" b="0" i="1" smtClean="0">
                            <a:latin typeface="Cambria Math" panose="02040503050406030204" pitchFamily="18" charset="0"/>
                          </a:rPr>
                          <m:t>2</m:t>
                        </m:r>
                      </m:sub>
                    </m:sSub>
                    <m:r>
                      <a:rPr lang="en-US" altLang="ja-JP" sz="2000" b="1" i="1" smtClean="0">
                        <a:latin typeface="Cambria Math" panose="02040503050406030204" pitchFamily="18" charset="0"/>
                      </a:rPr>
                      <m:t>, </m:t>
                    </m:r>
                    <m:r>
                      <a:rPr lang="en-US" altLang="ja-JP" sz="2000" b="1" i="1" smtClean="0">
                        <a:latin typeface="Cambria Math" panose="02040503050406030204" pitchFamily="18" charset="0"/>
                        <a:ea typeface="Cambria Math" panose="02040503050406030204" pitchFamily="18" charset="0"/>
                      </a:rPr>
                      <m:t>⋯, </m:t>
                    </m:r>
                    <m:sSub>
                      <m:sSubPr>
                        <m:ctrlPr>
                          <a:rPr lang="en-US" altLang="ja-JP" sz="2000" i="1">
                            <a:latin typeface="Cambria Math" panose="02040503050406030204" pitchFamily="18" charset="0"/>
                          </a:rPr>
                        </m:ctrlPr>
                      </m:sSubPr>
                      <m:e>
                        <m:r>
                          <a:rPr lang="en-US" altLang="ja-JP" sz="2000" b="1" i="1" smtClean="0">
                            <a:latin typeface="Cambria Math" panose="02040503050406030204" pitchFamily="18" charset="0"/>
                          </a:rPr>
                          <m:t>𝒖</m:t>
                        </m:r>
                      </m:e>
                      <m:sub>
                        <m:r>
                          <a:rPr lang="en-US" altLang="ja-JP" sz="2000" b="0" i="1" smtClean="0">
                            <a:latin typeface="Cambria Math" panose="02040503050406030204" pitchFamily="18" charset="0"/>
                          </a:rPr>
                          <m:t>𝑟</m:t>
                        </m:r>
                      </m:sub>
                    </m:sSub>
                    <m:r>
                      <a:rPr lang="en-US" altLang="ja-JP" sz="2000" b="1" i="1" smtClean="0">
                        <a:latin typeface="Cambria Math" panose="02040503050406030204" pitchFamily="18" charset="0"/>
                      </a:rPr>
                      <m:t>)</m:t>
                    </m:r>
                  </m:oMath>
                </a14:m>
                <a:r>
                  <a:rPr kumimoji="1" lang="en-US" altLang="ja-JP" sz="2000" dirty="0">
                    <a:latin typeface="Arial" panose="020B0604020202020204" pitchFamily="34" charset="0"/>
                    <a:ea typeface="メイリオ" panose="020B0604030504040204" pitchFamily="50" charset="-128"/>
                    <a:cs typeface="Arial" panose="020B0604020202020204" pitchFamily="34" charset="0"/>
                  </a:rPr>
                  <a:t>, </a:t>
                </a:r>
                <a14:m>
                  <m:oMath xmlns:m="http://schemas.openxmlformats.org/officeDocument/2006/math">
                    <m:r>
                      <a:rPr lang="en-US" altLang="ja-JP" sz="2000" b="1" i="1" smtClean="0">
                        <a:latin typeface="Cambria Math" panose="02040503050406030204" pitchFamily="18" charset="0"/>
                      </a:rPr>
                      <m:t>𝑽</m:t>
                    </m:r>
                    <m:r>
                      <a:rPr lang="en-US" altLang="ja-JP" sz="2000" b="1"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b="1" i="1" smtClean="0">
                            <a:latin typeface="Cambria Math" panose="02040503050406030204" pitchFamily="18" charset="0"/>
                          </a:rPr>
                          <m:t>𝒗</m:t>
                        </m:r>
                      </m:e>
                      <m:sub>
                        <m:r>
                          <a:rPr lang="en-US" altLang="ja-JP" sz="2000" b="0" i="1" smtClean="0">
                            <a:latin typeface="Cambria Math" panose="02040503050406030204" pitchFamily="18" charset="0"/>
                          </a:rPr>
                          <m:t>1</m:t>
                        </m:r>
                      </m:sub>
                    </m:sSub>
                    <m:r>
                      <a:rPr lang="en-US" altLang="ja-JP" sz="2000" b="1" i="1" smtClean="0">
                        <a:latin typeface="Cambria Math" panose="02040503050406030204" pitchFamily="18" charset="0"/>
                      </a:rPr>
                      <m:t>, </m:t>
                    </m:r>
                    <m:sSub>
                      <m:sSubPr>
                        <m:ctrlPr>
                          <a:rPr lang="en-US" altLang="ja-JP" sz="2000" i="1">
                            <a:latin typeface="Cambria Math" panose="02040503050406030204" pitchFamily="18" charset="0"/>
                          </a:rPr>
                        </m:ctrlPr>
                      </m:sSubPr>
                      <m:e>
                        <m:r>
                          <a:rPr lang="en-US" altLang="ja-JP" sz="2000" b="1" i="1" smtClean="0">
                            <a:latin typeface="Cambria Math" panose="02040503050406030204" pitchFamily="18" charset="0"/>
                          </a:rPr>
                          <m:t>𝒗</m:t>
                        </m:r>
                      </m:e>
                      <m:sub>
                        <m:r>
                          <a:rPr lang="en-US" altLang="ja-JP" sz="2000" i="1">
                            <a:latin typeface="Cambria Math" panose="02040503050406030204" pitchFamily="18" charset="0"/>
                          </a:rPr>
                          <m:t>2</m:t>
                        </m:r>
                      </m:sub>
                    </m:sSub>
                    <m:r>
                      <a:rPr lang="en-US" altLang="ja-JP" sz="2000" b="1" i="1" smtClean="0">
                        <a:latin typeface="Cambria Math" panose="02040503050406030204" pitchFamily="18" charset="0"/>
                      </a:rPr>
                      <m:t>, </m:t>
                    </m:r>
                    <m:r>
                      <a:rPr lang="en-US" altLang="ja-JP" sz="2000" b="1" i="1">
                        <a:latin typeface="Cambria Math" panose="02040503050406030204" pitchFamily="18" charset="0"/>
                        <a:ea typeface="Cambria Math" panose="02040503050406030204" pitchFamily="18" charset="0"/>
                      </a:rPr>
                      <m:t>⋯</m:t>
                    </m:r>
                    <m:r>
                      <a:rPr lang="en-US" altLang="ja-JP" sz="2000" b="1" i="1" smtClean="0">
                        <a:latin typeface="Cambria Math" panose="02040503050406030204" pitchFamily="18" charset="0"/>
                        <a:ea typeface="Cambria Math" panose="02040503050406030204" pitchFamily="18" charset="0"/>
                      </a:rPr>
                      <m:t>, </m:t>
                    </m:r>
                    <m:sSub>
                      <m:sSubPr>
                        <m:ctrlPr>
                          <a:rPr lang="en-US" altLang="ja-JP" sz="2000" i="1">
                            <a:latin typeface="Cambria Math" panose="02040503050406030204" pitchFamily="18" charset="0"/>
                          </a:rPr>
                        </m:ctrlPr>
                      </m:sSubPr>
                      <m:e>
                        <m:r>
                          <a:rPr lang="en-US" altLang="ja-JP" sz="2000" b="1" i="1" smtClean="0">
                            <a:latin typeface="Cambria Math" panose="02040503050406030204" pitchFamily="18" charset="0"/>
                          </a:rPr>
                          <m:t>𝒗</m:t>
                        </m:r>
                      </m:e>
                      <m:sub>
                        <m:r>
                          <a:rPr lang="en-US" altLang="ja-JP" sz="2000" i="1">
                            <a:latin typeface="Cambria Math" panose="02040503050406030204" pitchFamily="18" charset="0"/>
                          </a:rPr>
                          <m:t>𝑟</m:t>
                        </m:r>
                      </m:sub>
                    </m:sSub>
                    <m:r>
                      <a:rPr lang="en-US" altLang="ja-JP" sz="2000" b="1" i="1">
                        <a:latin typeface="Cambria Math" panose="02040503050406030204" pitchFamily="18" charset="0"/>
                      </a:rPr>
                      <m:t>)</m:t>
                    </m:r>
                  </m:oMath>
                </a14:m>
                <a:endParaRPr kumimoji="1" lang="en-US" altLang="ja-JP" sz="2000" dirty="0">
                  <a:latin typeface="Arial" panose="020B0604020202020204" pitchFamily="34" charset="0"/>
                  <a:ea typeface="メイリオ" panose="020B0604030504040204" pitchFamily="50" charset="-128"/>
                  <a:cs typeface="Arial" panose="020B0604020202020204" pitchFamily="34" charset="0"/>
                </a:endParaRPr>
              </a:p>
              <a:p>
                <a:pPr>
                  <a:lnSpc>
                    <a:spcPct val="150000"/>
                  </a:lnSpc>
                </a:pPr>
                <a:r>
                  <a:rPr lang="en-US" altLang="ja-JP" sz="2000" dirty="0">
                    <a:latin typeface="Arial" panose="020B0604020202020204" pitchFamily="34" charset="0"/>
                    <a:ea typeface="メイリオ" panose="020B0604030504040204" pitchFamily="50" charset="-128"/>
                    <a:cs typeface="Arial" panose="020B0604020202020204" pitchFamily="34" charset="0"/>
                  </a:rPr>
                  <a:t>The </a:t>
                </a:r>
                <a:r>
                  <a:rPr lang="en-US" altLang="ja-JP" sz="2000" b="1" i="1" dirty="0" err="1">
                    <a:latin typeface="Cambria Math" panose="02040503050406030204" pitchFamily="18" charset="0"/>
                    <a:ea typeface="Cambria Math" panose="02040503050406030204" pitchFamily="18" charset="0"/>
                    <a:cs typeface="Arial" panose="020B0604020202020204" pitchFamily="34" charset="0"/>
                  </a:rPr>
                  <a:t>i</a:t>
                </a:r>
                <a:r>
                  <a:rPr lang="en-US" altLang="ja-JP" sz="2000" b="1" dirty="0">
                    <a:latin typeface="Arial" panose="020B0604020202020204" pitchFamily="34" charset="0"/>
                    <a:ea typeface="メイリオ" panose="020B0604030504040204" pitchFamily="50" charset="-128"/>
                    <a:cs typeface="Arial" panose="020B0604020202020204" pitchFamily="34" charset="0"/>
                  </a:rPr>
                  <a:t> </a:t>
                </a:r>
                <a:r>
                  <a:rPr lang="en-US" altLang="ja-JP" sz="2000" b="1" dirty="0" err="1">
                    <a:latin typeface="Arial" panose="020B0604020202020204" pitchFamily="34" charset="0"/>
                    <a:ea typeface="メイリオ" panose="020B0604030504040204" pitchFamily="50" charset="-128"/>
                    <a:cs typeface="Arial" panose="020B0604020202020204" pitchFamily="34" charset="0"/>
                  </a:rPr>
                  <a:t>th</a:t>
                </a:r>
                <a:r>
                  <a:rPr lang="en-US" altLang="ja-JP" sz="2000" b="1" dirty="0">
                    <a:latin typeface="Arial" panose="020B0604020202020204" pitchFamily="34" charset="0"/>
                    <a:ea typeface="メイリオ" panose="020B0604030504040204" pitchFamily="50" charset="-128"/>
                    <a:cs typeface="Arial" panose="020B0604020202020204" pitchFamily="34" charset="0"/>
                  </a:rPr>
                  <a:t> Principal components (PC) of </a:t>
                </a:r>
                <a:r>
                  <a:rPr lang="en-US" altLang="ja-JP" sz="2000" b="1" i="1" dirty="0">
                    <a:latin typeface="Cambria Math" panose="02040503050406030204" pitchFamily="18" charset="0"/>
                    <a:ea typeface="Cambria Math" panose="02040503050406030204" pitchFamily="18" charset="0"/>
                    <a:cs typeface="Arial" panose="020B0604020202020204" pitchFamily="34" charset="0"/>
                  </a:rPr>
                  <a:t>c </a:t>
                </a:r>
                <a:r>
                  <a:rPr lang="en-US" altLang="ja-JP" sz="2000" b="1" dirty="0">
                    <a:latin typeface="Arial" panose="020B0604020202020204" pitchFamily="34" charset="0"/>
                    <a:ea typeface="メイリオ" panose="020B0604030504040204" pitchFamily="50" charset="-128"/>
                    <a:cs typeface="Arial" panose="020B0604020202020204" pitchFamily="34" charset="0"/>
                  </a:rPr>
                  <a:t>-</a:t>
                </a:r>
                <a:r>
                  <a:rPr lang="en-US" altLang="ja-JP" sz="2000" b="1" dirty="0" err="1">
                    <a:latin typeface="Arial" panose="020B0604020202020204" pitchFamily="34" charset="0"/>
                    <a:ea typeface="メイリオ" panose="020B0604030504040204" pitchFamily="50" charset="-128"/>
                    <a:cs typeface="Arial" panose="020B0604020202020204" pitchFamily="34" charset="0"/>
                  </a:rPr>
                  <a:t>c</a:t>
                </a:r>
                <a:r>
                  <a:rPr lang="en-US" altLang="ja-JP" sz="2000" dirty="0" err="1">
                    <a:latin typeface="Arial" panose="020B0604020202020204" pitchFamily="34" charset="0"/>
                    <a:ea typeface="メイリオ" panose="020B0604030504040204" pitchFamily="50" charset="-128"/>
                    <a:cs typeface="Arial" panose="020B0604020202020204" pitchFamily="34" charset="0"/>
                  </a:rPr>
                  <a:t>h</a:t>
                </a:r>
                <a:r>
                  <a:rPr lang="en-US" altLang="ja-JP" sz="2000" dirty="0">
                    <a:latin typeface="Arial" panose="020B0604020202020204" pitchFamily="34" charset="0"/>
                    <a:ea typeface="メイリオ" panose="020B0604030504040204" pitchFamily="50" charset="-128"/>
                    <a:cs typeface="Arial" panose="020B0604020202020204" pitchFamily="34" charset="0"/>
                  </a:rPr>
                  <a:t>, are </a:t>
                </a:r>
                <a:endParaRPr kumimoji="1" lang="en-US" altLang="ja-JP" sz="2000" dirty="0">
                  <a:latin typeface="Arial" panose="020B0604020202020204" pitchFamily="34" charset="0"/>
                  <a:ea typeface="メイリオ" panose="020B0604030504040204" pitchFamily="50" charset="-128"/>
                  <a:cs typeface="Arial" panose="020B0604020202020204" pitchFamily="34" charset="0"/>
                </a:endParaRPr>
              </a:p>
              <a:p>
                <a:pPr algn="ctr"/>
                <a14:m>
                  <m:oMath xmlns:m="http://schemas.openxmlformats.org/officeDocument/2006/math">
                    <m:sSub>
                      <m:sSubPr>
                        <m:ctrlPr>
                          <a:rPr lang="en-US" altLang="ja-JP" sz="2000" b="1" i="1">
                            <a:latin typeface="Cambria Math" panose="02040503050406030204" pitchFamily="18" charset="0"/>
                          </a:rPr>
                        </m:ctrlPr>
                      </m:sSubPr>
                      <m:e>
                        <m:r>
                          <a:rPr lang="en-US" altLang="ja-JP" sz="2000" b="1" i="1">
                            <a:latin typeface="Cambria Math" panose="02040503050406030204" pitchFamily="18" charset="0"/>
                          </a:rPr>
                          <m:t>𝑿</m:t>
                        </m:r>
                      </m:e>
                      <m:sub>
                        <m:r>
                          <a:rPr lang="en-US" altLang="ja-JP" sz="2000" b="1" i="1">
                            <a:latin typeface="Cambria Math" panose="02040503050406030204" pitchFamily="18" charset="0"/>
                          </a:rPr>
                          <m:t>𝒄</m:t>
                        </m:r>
                        <m:r>
                          <a:rPr lang="en-US" altLang="ja-JP" sz="2000" b="1" i="1" smtClean="0">
                            <a:latin typeface="Cambria Math" panose="02040503050406030204" pitchFamily="18" charset="0"/>
                          </a:rPr>
                          <m:t>,</m:t>
                        </m:r>
                        <m:r>
                          <a:rPr lang="en-US" altLang="ja-JP" sz="2000" b="1" i="1" smtClean="0">
                            <a:latin typeface="Cambria Math" panose="02040503050406030204" pitchFamily="18" charset="0"/>
                          </a:rPr>
                          <m:t>𝒊</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ad>
                          <m:radPr>
                            <m:degHide m:val="on"/>
                            <m:ctrlPr>
                              <a:rPr lang="en-US" altLang="ja-JP" sz="2000" i="1" smtClean="0">
                                <a:latin typeface="Cambria Math" panose="02040503050406030204" pitchFamily="18" charset="0"/>
                              </a:rPr>
                            </m:ctrlPr>
                          </m:radPr>
                          <m:deg/>
                          <m:e>
                            <m:sSub>
                              <m:sSubPr>
                                <m:ctrlPr>
                                  <a:rPr lang="en-US" altLang="ja-JP" sz="2000" i="1">
                                    <a:latin typeface="Cambria Math" panose="02040503050406030204" pitchFamily="18" charset="0"/>
                                  </a:rPr>
                                </m:ctrlPr>
                              </m:sSubPr>
                              <m:e>
                                <m:r>
                                  <a:rPr lang="ja-JP" altLang="en-US" sz="2000" i="1">
                                    <a:latin typeface="Cambria Math" panose="02040503050406030204" pitchFamily="18" charset="0"/>
                                  </a:rPr>
                                  <m:t>𝜆</m:t>
                                </m:r>
                              </m:e>
                              <m:sub>
                                <m:r>
                                  <a:rPr lang="en-US" altLang="ja-JP" sz="2000" i="1">
                                    <a:latin typeface="Cambria Math" panose="02040503050406030204" pitchFamily="18" charset="0"/>
                                  </a:rPr>
                                  <m:t>1</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𝑖</m:t>
                                </m:r>
                              </m:sub>
                            </m:sSub>
                          </m:e>
                        </m:rad>
                        <m:r>
                          <a:rPr lang="en-US" altLang="ja-JP" sz="2000" b="1" i="1">
                            <a:latin typeface="Cambria Math" panose="02040503050406030204" pitchFamily="18" charset="0"/>
                          </a:rPr>
                          <m:t>𝒖</m:t>
                        </m:r>
                      </m:e>
                      <m:sub>
                        <m:r>
                          <a:rPr lang="en-US" altLang="ja-JP" sz="2000" i="1">
                            <a:latin typeface="Cambria Math" panose="02040503050406030204" pitchFamily="18" charset="0"/>
                          </a:rPr>
                          <m:t>1</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𝑖</m:t>
                        </m:r>
                      </m:sub>
                    </m:sSub>
                    <m:sSubSup>
                      <m:sSubSupPr>
                        <m:ctrlPr>
                          <a:rPr lang="en-US" altLang="ja-JP" sz="2000" i="1" smtClean="0">
                            <a:latin typeface="Cambria Math" panose="02040503050406030204" pitchFamily="18" charset="0"/>
                          </a:rPr>
                        </m:ctrlPr>
                      </m:sSubSupPr>
                      <m:e>
                        <m:r>
                          <a:rPr lang="en-US" altLang="ja-JP" sz="2000" b="1" i="1" smtClean="0">
                            <a:latin typeface="Cambria Math" panose="02040503050406030204" pitchFamily="18" charset="0"/>
                          </a:rPr>
                          <m:t>𝒗</m:t>
                        </m:r>
                      </m:e>
                      <m:sub>
                        <m:r>
                          <a:rPr lang="en-US" altLang="ja-JP" sz="2000" b="0" i="1" smtClean="0">
                            <a:latin typeface="Cambria Math" panose="02040503050406030204" pitchFamily="18" charset="0"/>
                          </a:rPr>
                          <m:t>1,</m:t>
                        </m:r>
                        <m:r>
                          <a:rPr lang="en-US" altLang="ja-JP" sz="2000" b="0" i="1" smtClean="0">
                            <a:latin typeface="Cambria Math" panose="02040503050406030204" pitchFamily="18" charset="0"/>
                          </a:rPr>
                          <m:t>𝑖</m:t>
                        </m:r>
                      </m:sub>
                      <m:sup>
                        <m:r>
                          <a:rPr lang="en-US" altLang="ja-JP" sz="2000" b="0" i="1" smtClean="0">
                            <a:latin typeface="Cambria Math" panose="02040503050406030204" pitchFamily="18" charset="0"/>
                          </a:rPr>
                          <m:t>𝑇</m:t>
                        </m:r>
                      </m:sup>
                    </m:sSubSup>
                    <m:r>
                      <a:rPr lang="en-US" altLang="ja-JP" sz="2000" b="0" i="1" smtClean="0">
                        <a:latin typeface="Cambria Math" panose="02040503050406030204" pitchFamily="18" charset="0"/>
                      </a:rPr>
                      <m:t>+</m:t>
                    </m:r>
                    <m:rad>
                      <m:radPr>
                        <m:degHide m:val="on"/>
                        <m:ctrlPr>
                          <a:rPr lang="en-US" altLang="ja-JP" sz="2000" i="1">
                            <a:latin typeface="Cambria Math" panose="02040503050406030204" pitchFamily="18" charset="0"/>
                          </a:rPr>
                        </m:ctrlPr>
                      </m:radPr>
                      <m:deg/>
                      <m:e>
                        <m:sSub>
                          <m:sSubPr>
                            <m:ctrlPr>
                              <a:rPr lang="en-US" altLang="ja-JP" sz="2000" i="1" smtClean="0">
                                <a:latin typeface="Cambria Math" panose="02040503050406030204" pitchFamily="18" charset="0"/>
                              </a:rPr>
                            </m:ctrlPr>
                          </m:sSubPr>
                          <m:e>
                            <m:r>
                              <a:rPr lang="ja-JP" altLang="en-US" sz="2000" i="1">
                                <a:latin typeface="Cambria Math" panose="02040503050406030204" pitchFamily="18" charset="0"/>
                              </a:rPr>
                              <m:t>𝜆</m:t>
                            </m:r>
                          </m:e>
                          <m:sub>
                            <m:r>
                              <a:rPr lang="en-US" altLang="ja-JP" sz="2000" b="0" i="1" smtClean="0">
                                <a:latin typeface="Cambria Math" panose="02040503050406030204" pitchFamily="18" charset="0"/>
                              </a:rPr>
                              <m:t>2,</m:t>
                            </m:r>
                            <m:r>
                              <a:rPr lang="en-US" altLang="ja-JP" sz="2000" b="0" i="1" smtClean="0">
                                <a:latin typeface="Cambria Math" panose="02040503050406030204" pitchFamily="18" charset="0"/>
                              </a:rPr>
                              <m:t>𝑖</m:t>
                            </m:r>
                          </m:sub>
                        </m:sSub>
                      </m:e>
                    </m:rad>
                    <m:sSub>
                      <m:sSubPr>
                        <m:ctrlPr>
                          <a:rPr lang="en-US" altLang="ja-JP" sz="2000" i="1">
                            <a:latin typeface="Cambria Math" panose="02040503050406030204" pitchFamily="18" charset="0"/>
                          </a:rPr>
                        </m:ctrlPr>
                      </m:sSubPr>
                      <m:e>
                        <m:r>
                          <a:rPr lang="en-US" altLang="ja-JP" sz="2000" b="1" i="1">
                            <a:latin typeface="Cambria Math" panose="02040503050406030204" pitchFamily="18" charset="0"/>
                          </a:rPr>
                          <m:t>𝒖</m:t>
                        </m:r>
                      </m:e>
                      <m:sub>
                        <m:r>
                          <a:rPr lang="en-US" altLang="ja-JP" sz="2000" b="0" i="1" smtClean="0">
                            <a:latin typeface="Cambria Math" panose="02040503050406030204" pitchFamily="18" charset="0"/>
                          </a:rPr>
                          <m:t>2,</m:t>
                        </m:r>
                        <m:r>
                          <a:rPr lang="en-US" altLang="ja-JP" sz="2000" b="0" i="1" smtClean="0">
                            <a:latin typeface="Cambria Math" panose="02040503050406030204" pitchFamily="18" charset="0"/>
                          </a:rPr>
                          <m:t>𝑖</m:t>
                        </m:r>
                      </m:sub>
                    </m:sSub>
                    <m:sSubSup>
                      <m:sSubSupPr>
                        <m:ctrlPr>
                          <a:rPr lang="en-US" altLang="ja-JP" sz="2000" i="1">
                            <a:latin typeface="Cambria Math" panose="02040503050406030204" pitchFamily="18" charset="0"/>
                          </a:rPr>
                        </m:ctrlPr>
                      </m:sSubSupPr>
                      <m:e>
                        <m:r>
                          <a:rPr lang="en-US" altLang="ja-JP" sz="2000" b="1" i="1">
                            <a:latin typeface="Cambria Math" panose="02040503050406030204" pitchFamily="18" charset="0"/>
                          </a:rPr>
                          <m:t>𝒗</m:t>
                        </m:r>
                      </m:e>
                      <m:sub>
                        <m:r>
                          <a:rPr lang="en-US" altLang="ja-JP" sz="2000" b="0" i="1" smtClean="0">
                            <a:latin typeface="Cambria Math" panose="02040503050406030204" pitchFamily="18" charset="0"/>
                          </a:rPr>
                          <m:t>2,</m:t>
                        </m:r>
                        <m:r>
                          <a:rPr lang="en-US" altLang="ja-JP" sz="2000" b="0" i="1" smtClean="0">
                            <a:latin typeface="Cambria Math" panose="02040503050406030204" pitchFamily="18" charset="0"/>
                          </a:rPr>
                          <m:t>𝑖</m:t>
                        </m:r>
                      </m:sub>
                      <m:sup>
                        <m:r>
                          <a:rPr lang="en-US" altLang="ja-JP" sz="2000" i="1">
                            <a:latin typeface="Cambria Math" panose="02040503050406030204" pitchFamily="18" charset="0"/>
                          </a:rPr>
                          <m:t>𝑇</m:t>
                        </m:r>
                      </m:sup>
                    </m:sSubSup>
                    <m:r>
                      <a:rPr lang="en-US" altLang="ja-JP" sz="2000" b="0" i="1" smtClean="0">
                        <a:latin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rPr>
                      <m:t>+</m:t>
                    </m:r>
                    <m:rad>
                      <m:radPr>
                        <m:degHide m:val="on"/>
                        <m:ctrlPr>
                          <a:rPr lang="en-US" altLang="ja-JP" sz="2000" i="1">
                            <a:latin typeface="Cambria Math" panose="02040503050406030204" pitchFamily="18" charset="0"/>
                          </a:rPr>
                        </m:ctrlPr>
                      </m:radPr>
                      <m:deg/>
                      <m:e>
                        <m:sSub>
                          <m:sSubPr>
                            <m:ctrlPr>
                              <a:rPr lang="en-US" altLang="ja-JP" sz="2000" i="1">
                                <a:latin typeface="Cambria Math" panose="02040503050406030204" pitchFamily="18" charset="0"/>
                              </a:rPr>
                            </m:ctrlPr>
                          </m:sSubPr>
                          <m:e>
                            <m:r>
                              <a:rPr lang="ja-JP" altLang="en-US" sz="2000" i="1">
                                <a:latin typeface="Cambria Math" panose="02040503050406030204" pitchFamily="18" charset="0"/>
                              </a:rPr>
                              <m:t>𝜆</m:t>
                            </m:r>
                          </m:e>
                          <m:sub>
                            <m:r>
                              <a:rPr lang="en-US" altLang="ja-JP" sz="2000" i="1">
                                <a:latin typeface="Cambria Math" panose="02040503050406030204" pitchFamily="18" charset="0"/>
                              </a:rPr>
                              <m:t>𝑟</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𝑖</m:t>
                            </m:r>
                          </m:sub>
                        </m:sSub>
                      </m:e>
                    </m:rad>
                    <m:sSub>
                      <m:sSubPr>
                        <m:ctrlPr>
                          <a:rPr lang="en-US" altLang="ja-JP" sz="2000" i="1">
                            <a:latin typeface="Cambria Math" panose="02040503050406030204" pitchFamily="18" charset="0"/>
                          </a:rPr>
                        </m:ctrlPr>
                      </m:sSubPr>
                      <m:e>
                        <m:r>
                          <a:rPr lang="en-US" altLang="ja-JP" sz="2000" b="1" i="1">
                            <a:latin typeface="Cambria Math" panose="02040503050406030204" pitchFamily="18" charset="0"/>
                          </a:rPr>
                          <m:t>𝒖</m:t>
                        </m:r>
                      </m:e>
                      <m:sub>
                        <m:r>
                          <a:rPr lang="en-US" altLang="ja-JP" sz="2000" b="0" i="1" smtClean="0">
                            <a:latin typeface="Cambria Math" panose="02040503050406030204" pitchFamily="18" charset="0"/>
                          </a:rPr>
                          <m:t>𝑟</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𝑖</m:t>
                        </m:r>
                      </m:sub>
                    </m:sSub>
                    <m:sSubSup>
                      <m:sSubSupPr>
                        <m:ctrlPr>
                          <a:rPr lang="en-US" altLang="ja-JP" sz="2000" i="1">
                            <a:latin typeface="Cambria Math" panose="02040503050406030204" pitchFamily="18" charset="0"/>
                          </a:rPr>
                        </m:ctrlPr>
                      </m:sSubSupPr>
                      <m:e>
                        <m:r>
                          <a:rPr lang="en-US" altLang="ja-JP" sz="2000" b="1" i="1">
                            <a:latin typeface="Cambria Math" panose="02040503050406030204" pitchFamily="18" charset="0"/>
                          </a:rPr>
                          <m:t>𝒗</m:t>
                        </m:r>
                      </m:e>
                      <m:sub>
                        <m:r>
                          <a:rPr lang="en-US" altLang="ja-JP" sz="2000" b="0" i="1" smtClean="0">
                            <a:latin typeface="Cambria Math" panose="02040503050406030204" pitchFamily="18" charset="0"/>
                          </a:rPr>
                          <m:t>𝑟</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𝑖</m:t>
                        </m:r>
                      </m:sub>
                      <m:sup>
                        <m:r>
                          <a:rPr lang="en-US" altLang="ja-JP" sz="2000" i="1">
                            <a:latin typeface="Cambria Math" panose="02040503050406030204" pitchFamily="18" charset="0"/>
                          </a:rPr>
                          <m:t>𝑇</m:t>
                        </m:r>
                      </m:sup>
                    </m:sSubSup>
                  </m:oMath>
                </a14:m>
                <a:r>
                  <a:rPr kumimoji="1" lang="en-US" altLang="ja-JP" sz="2000" dirty="0">
                    <a:latin typeface="Arial" panose="020B0604020202020204" pitchFamily="34" charset="0"/>
                    <a:ea typeface="メイリオ" panose="020B0604030504040204" pitchFamily="50" charset="-128"/>
                    <a:cs typeface="Arial" panose="020B0604020202020204" pitchFamily="34" charset="0"/>
                  </a:rPr>
                  <a:t>   </a:t>
                </a:r>
              </a:p>
              <a:p>
                <a:pPr algn="ctr"/>
                <a:endParaRPr kumimoji="1" lang="en-US" altLang="ja-JP" sz="2000" dirty="0">
                  <a:latin typeface="Arial" panose="020B0604020202020204" pitchFamily="34" charset="0"/>
                  <a:ea typeface="メイリオ" panose="020B0604030504040204" pitchFamily="50" charset="-128"/>
                  <a:cs typeface="Arial" panose="020B0604020202020204" pitchFamily="34" charset="0"/>
                </a:endParaRPr>
              </a:p>
              <a:p>
                <a:r>
                  <a:rPr lang="en-US" altLang="ja-JP" sz="2000" b="1" dirty="0">
                    <a:latin typeface="Arial" panose="020B0604020202020204" pitchFamily="34" charset="0"/>
                    <a:cs typeface="Arial" panose="020B0604020202020204" pitchFamily="34" charset="0"/>
                  </a:rPr>
                  <a:t>The </a:t>
                </a:r>
                <a:r>
                  <a:rPr lang="en-US" altLang="ja-JP" sz="2000" b="1" i="1" dirty="0" err="1">
                    <a:latin typeface="Cambria Math" panose="02040503050406030204" pitchFamily="18" charset="0"/>
                    <a:ea typeface="Cambria Math" panose="02040503050406030204" pitchFamily="18" charset="0"/>
                    <a:cs typeface="Arial" panose="020B0604020202020204" pitchFamily="34" charset="0"/>
                  </a:rPr>
                  <a:t>i</a:t>
                </a:r>
                <a:r>
                  <a:rPr lang="ja-JP" altLang="en-US" sz="2000" b="1" i="1" dirty="0">
                    <a:latin typeface="Cambria Math" panose="02040503050406030204" pitchFamily="18" charset="0"/>
                    <a:ea typeface="Cambria Math" panose="02040503050406030204" pitchFamily="18"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t>
                </a:r>
                <a:r>
                  <a:rPr lang="en-US" altLang="ja-JP" sz="2000" b="1" dirty="0" err="1">
                    <a:latin typeface="Arial" panose="020B0604020202020204" pitchFamily="34" charset="0"/>
                    <a:cs typeface="Arial" panose="020B0604020202020204" pitchFamily="34" charset="0"/>
                  </a:rPr>
                  <a:t>th</a:t>
                </a:r>
                <a:r>
                  <a:rPr lang="en-US" altLang="ja-JP" sz="2000" b="1" dirty="0">
                    <a:latin typeface="Arial" panose="020B0604020202020204" pitchFamily="34" charset="0"/>
                    <a:cs typeface="Arial" panose="020B0604020202020204" pitchFamily="34" charset="0"/>
                  </a:rPr>
                  <a:t> PC </a:t>
                </a:r>
                <a:r>
                  <a:rPr lang="en-US" altLang="ja-JP" sz="2000" dirty="0" err="1">
                    <a:latin typeface="Arial" panose="020B0604020202020204" pitchFamily="34" charset="0"/>
                    <a:cs typeface="Arial" panose="020B0604020202020204" pitchFamily="34" charset="0"/>
                  </a:rPr>
                  <a:t>corrosponds</a:t>
                </a:r>
                <a:r>
                  <a:rPr lang="en-US" altLang="ja-JP" sz="2000" dirty="0">
                    <a:latin typeface="Arial" panose="020B0604020202020204" pitchFamily="34" charset="0"/>
                    <a:cs typeface="Arial" panose="020B0604020202020204" pitchFamily="34" charset="0"/>
                  </a:rPr>
                  <a:t> to </a:t>
                </a:r>
                <a14:m>
                  <m:oMath xmlns:m="http://schemas.openxmlformats.org/officeDocument/2006/math">
                    <m:sSub>
                      <m:sSubPr>
                        <m:ctrlPr>
                          <a:rPr lang="en-US" altLang="ja-JP" sz="2000" b="1" i="1" smtClean="0">
                            <a:latin typeface="Cambria Math" panose="02040503050406030204" pitchFamily="18" charset="0"/>
                          </a:rPr>
                        </m:ctrlPr>
                      </m:sSubPr>
                      <m:e>
                        <m:r>
                          <a:rPr lang="en-US" altLang="ja-JP" sz="2000" b="1" i="1">
                            <a:latin typeface="Cambria Math" panose="02040503050406030204" pitchFamily="18" charset="0"/>
                          </a:rPr>
                          <m:t>𝑿</m:t>
                        </m:r>
                      </m:e>
                      <m:sub>
                        <m:r>
                          <a:rPr lang="en-US" altLang="ja-JP" sz="2000" b="1" i="1" smtClean="0">
                            <a:latin typeface="Cambria Math" panose="02040503050406030204" pitchFamily="18" charset="0"/>
                          </a:rPr>
                          <m:t>𝒄</m:t>
                        </m:r>
                        <m:r>
                          <a:rPr lang="en-US" altLang="ja-JP" sz="2000" b="1" i="1" smtClean="0">
                            <a:latin typeface="Cambria Math" panose="02040503050406030204" pitchFamily="18" charset="0"/>
                          </a:rPr>
                          <m:t>, </m:t>
                        </m:r>
                        <m:r>
                          <a:rPr lang="en-US" altLang="ja-JP" sz="2000" b="1" i="1" smtClean="0">
                            <a:latin typeface="Cambria Math" panose="02040503050406030204" pitchFamily="18" charset="0"/>
                          </a:rPr>
                          <m:t>𝒊</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ad>
                          <m:radPr>
                            <m:degHide m:val="on"/>
                            <m:ctrlPr>
                              <a:rPr lang="en-US" altLang="ja-JP" sz="2000" i="1" smtClean="0">
                                <a:latin typeface="Cambria Math" panose="02040503050406030204" pitchFamily="18" charset="0"/>
                              </a:rPr>
                            </m:ctrlPr>
                          </m:radPr>
                          <m:deg/>
                          <m:e>
                            <m:r>
                              <a:rPr lang="ja-JP" altLang="en-US" sz="2000" i="1" smtClean="0">
                                <a:latin typeface="Cambria Math" panose="02040503050406030204" pitchFamily="18" charset="0"/>
                              </a:rPr>
                              <m:t>𝜆</m:t>
                            </m:r>
                          </m:e>
                        </m:rad>
                      </m:e>
                      <m:sub>
                        <m:r>
                          <a:rPr lang="en-US" altLang="ja-JP" sz="2000" b="0" i="1" smtClean="0">
                            <a:latin typeface="Cambria Math" panose="02040503050406030204" pitchFamily="18" charset="0"/>
                          </a:rPr>
                          <m:t>𝑟</m:t>
                        </m:r>
                        <m:r>
                          <a:rPr lang="en-US" altLang="ja-JP" sz="2000" b="0" i="1" smtClean="0">
                            <a:latin typeface="Cambria Math" panose="02040503050406030204" pitchFamily="18" charset="0"/>
                          </a:rPr>
                          <m:t>, </m:t>
                        </m:r>
                        <m:r>
                          <a:rPr lang="en-US" altLang="ja-JP" sz="2000" b="0" i="1" smtClean="0">
                            <a:latin typeface="Cambria Math" panose="02040503050406030204" pitchFamily="18" charset="0"/>
                          </a:rPr>
                          <m:t>𝑖</m:t>
                        </m:r>
                      </m:sub>
                    </m:sSub>
                    <m:sSub>
                      <m:sSubPr>
                        <m:ctrlPr>
                          <a:rPr lang="en-US" altLang="ja-JP" sz="2000" i="1">
                            <a:latin typeface="Cambria Math" panose="02040503050406030204" pitchFamily="18" charset="0"/>
                          </a:rPr>
                        </m:ctrlPr>
                      </m:sSubPr>
                      <m:e>
                        <m:r>
                          <a:rPr lang="en-US" altLang="ja-JP" sz="2000" b="1" i="1">
                            <a:latin typeface="Cambria Math" panose="02040503050406030204" pitchFamily="18" charset="0"/>
                          </a:rPr>
                          <m:t>𝒖</m:t>
                        </m:r>
                      </m:e>
                      <m:sub>
                        <m:r>
                          <a:rPr lang="en-US" altLang="ja-JP" sz="2000" b="0" i="1" smtClean="0">
                            <a:latin typeface="Cambria Math" panose="02040503050406030204" pitchFamily="18" charset="0"/>
                          </a:rPr>
                          <m:t>𝑟</m:t>
                        </m:r>
                        <m:r>
                          <a:rPr lang="en-US" altLang="ja-JP" sz="2000" b="0" i="1" smtClean="0">
                            <a:latin typeface="Cambria Math" panose="02040503050406030204" pitchFamily="18" charset="0"/>
                          </a:rPr>
                          <m:t>, </m:t>
                        </m:r>
                        <m:r>
                          <a:rPr lang="en-US" altLang="ja-JP" sz="2000" b="0" i="1" smtClean="0">
                            <a:latin typeface="Cambria Math" panose="02040503050406030204" pitchFamily="18" charset="0"/>
                          </a:rPr>
                          <m:t>𝑖</m:t>
                        </m:r>
                      </m:sub>
                    </m:sSub>
                    <m:sSubSup>
                      <m:sSubSupPr>
                        <m:ctrlPr>
                          <a:rPr lang="en-US" altLang="ja-JP" sz="2000" i="1">
                            <a:latin typeface="Cambria Math" panose="02040503050406030204" pitchFamily="18" charset="0"/>
                          </a:rPr>
                        </m:ctrlPr>
                      </m:sSubSupPr>
                      <m:e>
                        <m:r>
                          <a:rPr lang="en-US" altLang="ja-JP" sz="2000" b="1" i="1">
                            <a:latin typeface="Cambria Math" panose="02040503050406030204" pitchFamily="18" charset="0"/>
                          </a:rPr>
                          <m:t>𝒗</m:t>
                        </m:r>
                      </m:e>
                      <m:sub>
                        <m:r>
                          <a:rPr lang="en-US" altLang="ja-JP" sz="2000" b="0" i="1" smtClean="0">
                            <a:latin typeface="Cambria Math" panose="02040503050406030204" pitchFamily="18" charset="0"/>
                          </a:rPr>
                          <m:t>𝑟</m:t>
                        </m:r>
                        <m:r>
                          <a:rPr lang="en-US" altLang="ja-JP" sz="2000" b="0" i="1" smtClean="0">
                            <a:latin typeface="Cambria Math" panose="02040503050406030204" pitchFamily="18" charset="0"/>
                          </a:rPr>
                          <m:t>, </m:t>
                        </m:r>
                        <m:r>
                          <a:rPr lang="en-US" altLang="ja-JP" sz="2000" b="0" i="1" smtClean="0">
                            <a:latin typeface="Cambria Math" panose="02040503050406030204" pitchFamily="18" charset="0"/>
                          </a:rPr>
                          <m:t>𝑖</m:t>
                        </m:r>
                      </m:sub>
                      <m:sup>
                        <m:r>
                          <a:rPr lang="en-US" altLang="ja-JP" sz="2000" i="1">
                            <a:latin typeface="Cambria Math" panose="02040503050406030204" pitchFamily="18" charset="0"/>
                          </a:rPr>
                          <m:t>𝑇</m:t>
                        </m:r>
                      </m:sup>
                    </m:sSubSup>
                  </m:oMath>
                </a14:m>
                <a:endParaRPr kumimoji="1" lang="en-US" altLang="ja-JP" sz="2000" dirty="0">
                  <a:latin typeface="Arial" panose="020B0604020202020204" pitchFamily="34" charset="0"/>
                  <a:ea typeface="メイリオ" panose="020B0604030504040204" pitchFamily="50" charset="-128"/>
                  <a:cs typeface="Arial" panose="020B0604020202020204" pitchFamily="34" charset="0"/>
                </a:endParaRPr>
              </a:p>
              <a:p>
                <a:r>
                  <a:rPr kumimoji="1" lang="en-US" altLang="ja-JP" sz="2000" i="1" dirty="0">
                    <a:latin typeface="Cambria Math" panose="02040503050406030204" pitchFamily="18" charset="0"/>
                    <a:ea typeface="Cambria Math" panose="02040503050406030204" pitchFamily="18" charset="0"/>
                    <a:cs typeface="Arial" panose="020B0604020202020204" pitchFamily="34" charset="0"/>
                  </a:rPr>
                  <a:t>R</a:t>
                </a:r>
                <a:r>
                  <a:rPr kumimoji="1" lang="en-US" altLang="ja-JP" sz="2000" dirty="0">
                    <a:latin typeface="Arial" panose="020B0604020202020204" pitchFamily="34" charset="0"/>
                    <a:ea typeface="メイリオ" panose="020B0604030504040204" pitchFamily="50" charset="-128"/>
                    <a:cs typeface="Arial" panose="020B0604020202020204" pitchFamily="34" charset="0"/>
                  </a:rPr>
                  <a:t>=min(</a:t>
                </a:r>
                <a:r>
                  <a:rPr kumimoji="1" lang="en-US" altLang="ja-JP" sz="2000" i="1" dirty="0">
                    <a:latin typeface="Cambria Math" panose="02040503050406030204" pitchFamily="18" charset="0"/>
                    <a:ea typeface="Cambria Math" panose="02040503050406030204" pitchFamily="18" charset="0"/>
                    <a:cs typeface="Arial" panose="020B0604020202020204" pitchFamily="34" charset="0"/>
                  </a:rPr>
                  <a:t>N</a:t>
                </a:r>
                <a:r>
                  <a:rPr kumimoji="1" lang="en-US" altLang="ja-JP" sz="2000" dirty="0">
                    <a:latin typeface="Arial" panose="020B0604020202020204" pitchFamily="34" charset="0"/>
                    <a:ea typeface="メイリオ" panose="020B0604030504040204" pitchFamily="50" charset="-128"/>
                    <a:cs typeface="Arial" panose="020B0604020202020204" pitchFamily="34" charset="0"/>
                  </a:rPr>
                  <a:t>-</a:t>
                </a:r>
                <a:r>
                  <a:rPr kumimoji="1" lang="en-US" altLang="ja-JP" sz="2000" i="1" dirty="0">
                    <a:latin typeface="Cambria Math" panose="02040503050406030204" pitchFamily="18" charset="0"/>
                    <a:ea typeface="Cambria Math" panose="02040503050406030204" pitchFamily="18" charset="0"/>
                    <a:cs typeface="Arial" panose="020B0604020202020204" pitchFamily="34" charset="0"/>
                  </a:rPr>
                  <a:t>WL</a:t>
                </a:r>
                <a:r>
                  <a:rPr kumimoji="1" lang="en-US" altLang="ja-JP" sz="2000" dirty="0">
                    <a:latin typeface="Arial" panose="020B0604020202020204" pitchFamily="34" charset="0"/>
                    <a:ea typeface="メイリオ" panose="020B0604030504040204" pitchFamily="50" charset="-128"/>
                    <a:cs typeface="Arial" panose="020B0604020202020204" pitchFamily="34" charset="0"/>
                  </a:rPr>
                  <a:t>-1,</a:t>
                </a:r>
                <a:r>
                  <a:rPr kumimoji="1" lang="en-US" altLang="ja-JP" sz="2000" i="1" dirty="0">
                    <a:latin typeface="Cambria Math" panose="02040503050406030204" pitchFamily="18" charset="0"/>
                    <a:ea typeface="Cambria Math" panose="02040503050406030204" pitchFamily="18" charset="0"/>
                    <a:cs typeface="Arial" panose="020B0604020202020204" pitchFamily="34" charset="0"/>
                  </a:rPr>
                  <a:t>M</a:t>
                </a:r>
                <a:r>
                  <a:rPr kumimoji="1" lang="en-US" altLang="ja-JP" sz="2000" dirty="0">
                    <a:latin typeface="Arial" panose="020B0604020202020204" pitchFamily="34" charset="0"/>
                    <a:ea typeface="メイリオ" panose="020B0604030504040204" pitchFamily="50" charset="-128"/>
                    <a:cs typeface="Arial" panose="020B0604020202020204" pitchFamily="34" charset="0"/>
                  </a:rPr>
                  <a:t>)</a:t>
                </a:r>
              </a:p>
              <a:p>
                <a:endParaRPr kumimoji="1" lang="en-US" altLang="ja-JP" sz="2000" dirty="0">
                  <a:latin typeface="Arial" panose="020B0604020202020204" pitchFamily="34" charset="0"/>
                  <a:ea typeface="メイリオ" panose="020B0604030504040204" pitchFamily="50" charset="-128"/>
                  <a:cs typeface="Arial" panose="020B0604020202020204" pitchFamily="34" charset="0"/>
                </a:endParaRPr>
              </a:p>
              <a:p>
                <a14:m>
                  <m:oMath xmlns:m="http://schemas.openxmlformats.org/officeDocument/2006/math">
                    <m:sSub>
                      <m:sSubPr>
                        <m:ctrlPr>
                          <a:rPr lang="en-US" altLang="ja-JP" sz="2000" b="1" i="1">
                            <a:latin typeface="Cambria Math" panose="02040503050406030204" pitchFamily="18" charset="0"/>
                          </a:rPr>
                        </m:ctrlPr>
                      </m:sSubPr>
                      <m:e>
                        <m:r>
                          <a:rPr lang="en-US" altLang="ja-JP" sz="2000" b="1" i="1">
                            <a:latin typeface="Cambria Math" panose="02040503050406030204" pitchFamily="18" charset="0"/>
                          </a:rPr>
                          <m:t>𝑿</m:t>
                        </m:r>
                      </m:e>
                      <m:sub>
                        <m:r>
                          <a:rPr lang="en-US" altLang="ja-JP" sz="2000" b="1" i="1" smtClean="0">
                            <a:latin typeface="Cambria Math" panose="02040503050406030204" pitchFamily="18" charset="0"/>
                          </a:rPr>
                          <m:t>𝒄</m:t>
                        </m:r>
                        <m:r>
                          <a:rPr lang="en-US" altLang="ja-JP" sz="2000" b="1" i="1" smtClean="0">
                            <a:latin typeface="Cambria Math" panose="02040503050406030204" pitchFamily="18" charset="0"/>
                          </a:rPr>
                          <m:t>, </m:t>
                        </m:r>
                        <m:r>
                          <a:rPr lang="en-US" altLang="ja-JP" sz="2000" b="1" i="1">
                            <a:latin typeface="Cambria Math" panose="02040503050406030204" pitchFamily="18" charset="0"/>
                          </a:rPr>
                          <m:t>𝒊</m:t>
                        </m:r>
                      </m:sub>
                    </m:sSub>
                    <m:r>
                      <a:rPr lang="en-US" altLang="ja-JP" sz="2000" i="1">
                        <a:latin typeface="Cambria Math" panose="02040503050406030204" pitchFamily="18" charset="0"/>
                      </a:rPr>
                      <m:t>=</m:t>
                    </m:r>
                    <m:d>
                      <m:dPr>
                        <m:ctrlPr>
                          <a:rPr lang="en-US" altLang="ja-JP" sz="2000" i="1">
                            <a:latin typeface="Cambria Math" panose="02040503050406030204" pitchFamily="18" charset="0"/>
                          </a:rPr>
                        </m:ctrlPr>
                      </m:dPr>
                      <m:e>
                        <m:m>
                          <m:mPr>
                            <m:mcs>
                              <m:mc>
                                <m:mcPr>
                                  <m:count m:val="3"/>
                                  <m:mcJc m:val="center"/>
                                </m:mcPr>
                              </m:mc>
                            </m:mcs>
                            <m:ctrlPr>
                              <a:rPr lang="en-US" altLang="ja-JP" sz="2000" i="1">
                                <a:latin typeface="Cambria Math" panose="02040503050406030204" pitchFamily="18" charset="0"/>
                              </a:rPr>
                            </m:ctrlPr>
                          </m:mPr>
                          <m:m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 11</m:t>
                                  </m:r>
                                </m:sub>
                              </m:sSub>
                            </m:e>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i="1">
                                      <a:latin typeface="Cambria Math" panose="02040503050406030204" pitchFamily="18" charset="0"/>
                                    </a:rPr>
                                    <m:t>𝑖</m:t>
                                  </m:r>
                                  <m:r>
                                    <a:rPr lang="en-US" altLang="ja-JP" sz="2000" i="1" smtClean="0">
                                      <a:latin typeface="Cambria Math" panose="02040503050406030204" pitchFamily="18" charset="0"/>
                                    </a:rPr>
                                    <m:t>, </m:t>
                                  </m:r>
                                  <m:r>
                                    <a:rPr lang="en-US" altLang="ja-JP" sz="2000" i="1">
                                      <a:latin typeface="Cambria Math" panose="02040503050406030204" pitchFamily="18" charset="0"/>
                                    </a:rPr>
                                    <m:t>12</m:t>
                                  </m:r>
                                </m:sub>
                              </m:sSub>
                            </m:e>
                            <m:e>
                              <m:m>
                                <m:mPr>
                                  <m:mcs>
                                    <m:mc>
                                      <m:mcPr>
                                        <m:count m:val="2"/>
                                        <m:mcJc m:val="center"/>
                                      </m:mcPr>
                                    </m:mc>
                                  </m:mcs>
                                  <m:ctrlPr>
                                    <a:rPr lang="en-US" altLang="ja-JP" sz="2000" i="1">
                                      <a:latin typeface="Cambria Math" panose="02040503050406030204" pitchFamily="18" charset="0"/>
                                    </a:rPr>
                                  </m:ctrlPr>
                                </m:mPr>
                                <m:mr>
                                  <m:e>
                                    <m:r>
                                      <m:rPr>
                                        <m:brk m:alnAt="7"/>
                                      </m:rPr>
                                      <a:rPr lang="en-US" altLang="ja-JP" sz="2000" i="1">
                                        <a:latin typeface="Cambria Math" panose="02040503050406030204" pitchFamily="18" charset="0"/>
                                        <a:ea typeface="Cambria Math" panose="02040503050406030204" pitchFamily="18" charset="0"/>
                                      </a:rPr>
                                      <m:t>⋯</m:t>
                                    </m:r>
                                  </m:e>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i="1">
                                            <a:latin typeface="Cambria Math" panose="02040503050406030204" pitchFamily="18" charset="0"/>
                                          </a:rPr>
                                          <m:t>𝑖</m:t>
                                        </m:r>
                                        <m:r>
                                          <a:rPr lang="en-US" altLang="ja-JP" sz="2000" i="1" smtClean="0">
                                            <a:latin typeface="Cambria Math" panose="02040503050406030204" pitchFamily="18" charset="0"/>
                                          </a:rPr>
                                          <m:t>, </m:t>
                                        </m:r>
                                        <m:r>
                                          <a:rPr lang="en-US" altLang="ja-JP" sz="2000" i="1">
                                            <a:latin typeface="Cambria Math" panose="02040503050406030204" pitchFamily="18" charset="0"/>
                                          </a:rPr>
                                          <m:t>1</m:t>
                                        </m:r>
                                        <m:r>
                                          <a:rPr lang="en-US" altLang="ja-JP" sz="2000" b="0" i="1" smtClean="0">
                                            <a:latin typeface="Cambria Math" panose="02040503050406030204" pitchFamily="18" charset="0"/>
                                          </a:rPr>
                                          <m:t>𝑊</m:t>
                                        </m:r>
                                        <m:r>
                                          <a:rPr lang="en-US" altLang="ja-JP" sz="2000" i="1">
                                            <a:latin typeface="Cambria Math" panose="02040503050406030204" pitchFamily="18" charset="0"/>
                                          </a:rPr>
                                          <m:t>𝐿</m:t>
                                        </m:r>
                                      </m:sub>
                                    </m:sSub>
                                  </m:e>
                                </m:mr>
                              </m:m>
                            </m:e>
                          </m:mr>
                          <m:m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 </m:t>
                                  </m:r>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i="1">
                                      <a:latin typeface="Cambria Math" panose="02040503050406030204" pitchFamily="18" charset="0"/>
                                    </a:rPr>
                                    <m:t>𝑖</m:t>
                                  </m:r>
                                  <m:r>
                                    <a:rPr lang="en-US" altLang="ja-JP" sz="2000" i="1" smtClean="0">
                                      <a:latin typeface="Cambria Math" panose="02040503050406030204" pitchFamily="18" charset="0"/>
                                    </a:rPr>
                                    <m:t>, </m:t>
                                  </m:r>
                                  <m:r>
                                    <a:rPr lang="en-US" altLang="ja-JP" sz="2000" i="1">
                                      <a:latin typeface="Cambria Math" panose="02040503050406030204" pitchFamily="18" charset="0"/>
                                    </a:rPr>
                                    <m:t>21</m:t>
                                  </m:r>
                                </m:sub>
                              </m:sSub>
                            </m:e>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i="1">
                                      <a:latin typeface="Cambria Math" panose="02040503050406030204" pitchFamily="18" charset="0"/>
                                    </a:rPr>
                                    <m:t>𝑖</m:t>
                                  </m:r>
                                  <m:r>
                                    <a:rPr lang="en-US" altLang="ja-JP" sz="2000" i="1" smtClean="0">
                                      <a:latin typeface="Cambria Math" panose="02040503050406030204" pitchFamily="18" charset="0"/>
                                    </a:rPr>
                                    <m:t>, </m:t>
                                  </m:r>
                                  <m:r>
                                    <a:rPr lang="en-US" altLang="ja-JP" sz="2000" i="1">
                                      <a:latin typeface="Cambria Math" panose="02040503050406030204" pitchFamily="18" charset="0"/>
                                    </a:rPr>
                                    <m:t>22</m:t>
                                  </m:r>
                                </m:sub>
                              </m:sSub>
                            </m:e>
                            <m:e>
                              <m:m>
                                <m:mPr>
                                  <m:mcs>
                                    <m:mc>
                                      <m:mcPr>
                                        <m:count m:val="2"/>
                                        <m:mcJc m:val="center"/>
                                      </m:mcPr>
                                    </m:mc>
                                  </m:mcs>
                                  <m:ctrlPr>
                                    <a:rPr lang="en-US" altLang="ja-JP" sz="2000" i="1">
                                      <a:latin typeface="Cambria Math" panose="02040503050406030204" pitchFamily="18" charset="0"/>
                                    </a:rPr>
                                  </m:ctrlPr>
                                </m:mPr>
                                <m:mr>
                                  <m:e>
                                    <m:r>
                                      <m:rPr>
                                        <m:brk m:alnAt="7"/>
                                      </m:rPr>
                                      <a:rPr lang="en-US" altLang="ja-JP" sz="2000" i="1">
                                        <a:latin typeface="Cambria Math" panose="02040503050406030204" pitchFamily="18" charset="0"/>
                                        <a:ea typeface="Cambria Math" panose="02040503050406030204" pitchFamily="18" charset="0"/>
                                      </a:rPr>
                                      <m:t>⋯</m:t>
                                    </m:r>
                                  </m:e>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i="1">
                                            <a:latin typeface="Cambria Math" panose="02040503050406030204" pitchFamily="18" charset="0"/>
                                          </a:rPr>
                                          <m:t>𝑖</m:t>
                                        </m:r>
                                        <m:r>
                                          <a:rPr lang="en-US" altLang="ja-JP" sz="2000" i="1" smtClean="0">
                                            <a:latin typeface="Cambria Math" panose="02040503050406030204" pitchFamily="18" charset="0"/>
                                          </a:rPr>
                                          <m:t>, </m:t>
                                        </m:r>
                                        <m:r>
                                          <a:rPr lang="en-US" altLang="ja-JP" sz="2000" i="1">
                                            <a:latin typeface="Cambria Math" panose="02040503050406030204" pitchFamily="18" charset="0"/>
                                          </a:rPr>
                                          <m:t>2</m:t>
                                        </m:r>
                                        <m:r>
                                          <a:rPr lang="en-US" altLang="ja-JP" sz="2000" b="0" i="1" smtClean="0">
                                            <a:latin typeface="Cambria Math" panose="02040503050406030204" pitchFamily="18" charset="0"/>
                                          </a:rPr>
                                          <m:t>𝑊</m:t>
                                        </m:r>
                                        <m:r>
                                          <a:rPr lang="en-US" altLang="ja-JP" sz="2000" i="1">
                                            <a:latin typeface="Cambria Math" panose="02040503050406030204" pitchFamily="18" charset="0"/>
                                          </a:rPr>
                                          <m:t>𝐿</m:t>
                                        </m:r>
                                      </m:sub>
                                    </m:sSub>
                                  </m:e>
                                </m:mr>
                              </m:m>
                            </m:e>
                          </m:mr>
                          <m:mr>
                            <m:e>
                              <m:m>
                                <m:mPr>
                                  <m:mcs>
                                    <m:mc>
                                      <m:mcPr>
                                        <m:count m:val="1"/>
                                        <m:mcJc m:val="center"/>
                                      </m:mcPr>
                                    </m:mc>
                                  </m:mcs>
                                  <m:ctrlPr>
                                    <a:rPr lang="en-US" altLang="ja-JP" sz="2000" i="1">
                                      <a:latin typeface="Cambria Math" panose="02040503050406030204" pitchFamily="18" charset="0"/>
                                    </a:rPr>
                                  </m:ctrlPr>
                                </m:mPr>
                                <m:mr>
                                  <m:e>
                                    <m:r>
                                      <m:rPr>
                                        <m:brk m:alnAt="7"/>
                                      </m:rPr>
                                      <a:rPr lang="en-US" altLang="ja-JP" sz="2000" i="1">
                                        <a:latin typeface="Cambria Math" panose="02040503050406030204" pitchFamily="18" charset="0"/>
                                        <a:ea typeface="Cambria Math" panose="02040503050406030204" pitchFamily="18" charset="0"/>
                                      </a:rPr>
                                      <m:t>⋮</m:t>
                                    </m:r>
                                  </m:e>
                                </m:mr>
                                <m:m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i="1">
                                            <a:latin typeface="Cambria Math" panose="02040503050406030204" pitchFamily="18" charset="0"/>
                                          </a:rPr>
                                          <m:t>𝑖</m:t>
                                        </m:r>
                                        <m:r>
                                          <a:rPr lang="en-US" altLang="ja-JP" sz="2000" i="1" smtClean="0">
                                            <a:latin typeface="Cambria Math" panose="02040503050406030204" pitchFamily="18" charset="0"/>
                                          </a:rPr>
                                          <m:t>, </m:t>
                                        </m:r>
                                        <m:r>
                                          <a:rPr lang="en-US" altLang="ja-JP" sz="2000" i="1">
                                            <a:latin typeface="Cambria Math" panose="02040503050406030204" pitchFamily="18" charset="0"/>
                                          </a:rPr>
                                          <m:t>𝑁</m:t>
                                        </m:r>
                                        <m:r>
                                          <a:rPr lang="en-US" altLang="ja-JP" sz="2000" i="1">
                                            <a:latin typeface="Cambria Math" panose="02040503050406030204" pitchFamily="18" charset="0"/>
                                          </a:rPr>
                                          <m:t>−</m:t>
                                        </m:r>
                                        <m:r>
                                          <a:rPr lang="en-US" altLang="ja-JP" sz="2000" b="0" i="1" smtClean="0">
                                            <a:latin typeface="Cambria Math" panose="02040503050406030204" pitchFamily="18" charset="0"/>
                                          </a:rPr>
                                          <m:t>𝑊</m:t>
                                        </m:r>
                                        <m:r>
                                          <a:rPr lang="en-US" altLang="ja-JP" sz="2000" i="1">
                                            <a:latin typeface="Cambria Math" panose="02040503050406030204" pitchFamily="18" charset="0"/>
                                          </a:rPr>
                                          <m:t>𝐿</m:t>
                                        </m:r>
                                        <m:r>
                                          <a:rPr lang="en-US" altLang="ja-JP" sz="2000" i="1">
                                            <a:latin typeface="Cambria Math" panose="02040503050406030204" pitchFamily="18" charset="0"/>
                                          </a:rPr>
                                          <m:t>+1 1</m:t>
                                        </m:r>
                                      </m:sub>
                                    </m:sSub>
                                  </m:e>
                                </m:mr>
                              </m:m>
                            </m:e>
                            <m:e>
                              <m:m>
                                <m:mPr>
                                  <m:mcs>
                                    <m:mc>
                                      <m:mcPr>
                                        <m:count m:val="1"/>
                                        <m:mcJc m:val="center"/>
                                      </m:mcPr>
                                    </m:mc>
                                  </m:mcs>
                                  <m:ctrlPr>
                                    <a:rPr lang="en-US" altLang="ja-JP" sz="2000" i="1">
                                      <a:latin typeface="Cambria Math" panose="02040503050406030204" pitchFamily="18" charset="0"/>
                                    </a:rPr>
                                  </m:ctrlPr>
                                </m:mPr>
                                <m:mr>
                                  <m:e>
                                    <m:r>
                                      <m:rPr>
                                        <m:brk m:alnAt="7"/>
                                      </m:rPr>
                                      <a:rPr lang="en-US" altLang="ja-JP" sz="2000" i="1">
                                        <a:latin typeface="Cambria Math" panose="02040503050406030204" pitchFamily="18" charset="0"/>
                                        <a:ea typeface="Cambria Math" panose="02040503050406030204" pitchFamily="18" charset="0"/>
                                      </a:rPr>
                                      <m:t>⋮</m:t>
                                    </m:r>
                                  </m:e>
                                </m:mr>
                                <m:m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i="1">
                                            <a:latin typeface="Cambria Math" panose="02040503050406030204" pitchFamily="18" charset="0"/>
                                          </a:rPr>
                                          <m:t>𝑖</m:t>
                                        </m:r>
                                        <m:r>
                                          <a:rPr lang="en-US" altLang="ja-JP" sz="2000" i="1" smtClean="0">
                                            <a:latin typeface="Cambria Math" panose="02040503050406030204" pitchFamily="18" charset="0"/>
                                          </a:rPr>
                                          <m:t>, </m:t>
                                        </m:r>
                                        <m:r>
                                          <a:rPr lang="en-US" altLang="ja-JP" sz="2000" i="1">
                                            <a:latin typeface="Cambria Math" panose="02040503050406030204" pitchFamily="18" charset="0"/>
                                          </a:rPr>
                                          <m:t>𝑁</m:t>
                                        </m:r>
                                        <m:r>
                                          <a:rPr lang="en-US" altLang="ja-JP" sz="2000" i="1">
                                            <a:latin typeface="Cambria Math" panose="02040503050406030204" pitchFamily="18" charset="0"/>
                                          </a:rPr>
                                          <m:t>−</m:t>
                                        </m:r>
                                        <m:r>
                                          <a:rPr lang="en-US" altLang="ja-JP" sz="2000" b="0" i="1" smtClean="0">
                                            <a:latin typeface="Cambria Math" panose="02040503050406030204" pitchFamily="18" charset="0"/>
                                          </a:rPr>
                                          <m:t>𝑊</m:t>
                                        </m:r>
                                        <m:r>
                                          <a:rPr lang="en-US" altLang="ja-JP" sz="2000" i="1">
                                            <a:latin typeface="Cambria Math" panose="02040503050406030204" pitchFamily="18" charset="0"/>
                                          </a:rPr>
                                          <m:t>𝐿</m:t>
                                        </m:r>
                                        <m:r>
                                          <a:rPr lang="en-US" altLang="ja-JP" sz="2000" i="1">
                                            <a:latin typeface="Cambria Math" panose="02040503050406030204" pitchFamily="18" charset="0"/>
                                          </a:rPr>
                                          <m:t>+1 2</m:t>
                                        </m:r>
                                      </m:sub>
                                    </m:sSub>
                                  </m:e>
                                </m:mr>
                              </m:m>
                            </m:e>
                            <m:e>
                              <m:m>
                                <m:mPr>
                                  <m:mcs>
                                    <m:mc>
                                      <m:mcPr>
                                        <m:count m:val="2"/>
                                        <m:mcJc m:val="center"/>
                                      </m:mcPr>
                                    </m:mc>
                                  </m:mcs>
                                  <m:ctrlPr>
                                    <a:rPr lang="en-US" altLang="ja-JP" sz="2000" i="1">
                                      <a:latin typeface="Cambria Math" panose="02040503050406030204" pitchFamily="18" charset="0"/>
                                    </a:rPr>
                                  </m:ctrlPr>
                                </m:mPr>
                                <m:mr>
                                  <m:e>
                                    <m:r>
                                      <m:rPr>
                                        <m:brk m:alnAt="7"/>
                                      </m:rPr>
                                      <a:rPr lang="en-US" altLang="ja-JP" sz="2000" i="1">
                                        <a:latin typeface="Cambria Math" panose="02040503050406030204" pitchFamily="18" charset="0"/>
                                        <a:ea typeface="Cambria Math" panose="02040503050406030204" pitchFamily="18" charset="0"/>
                                      </a:rPr>
                                      <m:t>⋱</m:t>
                                    </m:r>
                                  </m:e>
                                  <m:e>
                                    <m:r>
                                      <a:rPr lang="en-US" altLang="ja-JP" sz="2000" i="1">
                                        <a:latin typeface="Cambria Math" panose="02040503050406030204" pitchFamily="18" charset="0"/>
                                        <a:ea typeface="Cambria Math" panose="02040503050406030204" pitchFamily="18" charset="0"/>
                                      </a:rPr>
                                      <m:t>⋮</m:t>
                                    </m:r>
                                  </m:e>
                                </m:mr>
                                <m:mr>
                                  <m:e>
                                    <m:r>
                                      <a:rPr lang="en-US" altLang="ja-JP" sz="2000" i="1">
                                        <a:latin typeface="Cambria Math" panose="02040503050406030204" pitchFamily="18" charset="0"/>
                                        <a:ea typeface="Cambria Math" panose="02040503050406030204" pitchFamily="18" charset="0"/>
                                      </a:rPr>
                                      <m:t>⋯</m:t>
                                    </m:r>
                                  </m:e>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b="0" i="1" smtClean="0">
                                            <a:latin typeface="Cambria Math" panose="02040503050406030204" pitchFamily="18" charset="0"/>
                                          </a:rPr>
                                          <m:t>𝑐</m:t>
                                        </m:r>
                                        <m:r>
                                          <a:rPr lang="en-US" altLang="ja-JP" sz="2000" b="0" i="1" smtClean="0">
                                            <a:latin typeface="Cambria Math" panose="02040503050406030204" pitchFamily="18" charset="0"/>
                                          </a:rPr>
                                          <m:t>, </m:t>
                                        </m:r>
                                        <m:r>
                                          <a:rPr lang="en-US" altLang="ja-JP" sz="2000" i="1">
                                            <a:latin typeface="Cambria Math" panose="02040503050406030204" pitchFamily="18" charset="0"/>
                                          </a:rPr>
                                          <m:t>𝑖</m:t>
                                        </m:r>
                                        <m:r>
                                          <a:rPr lang="en-US" altLang="ja-JP" sz="2000" i="1" smtClean="0">
                                            <a:latin typeface="Cambria Math" panose="02040503050406030204" pitchFamily="18" charset="0"/>
                                          </a:rPr>
                                          <m:t>, </m:t>
                                        </m:r>
                                        <m:r>
                                          <a:rPr lang="en-US" altLang="ja-JP" sz="2000" i="1">
                                            <a:latin typeface="Cambria Math" panose="02040503050406030204" pitchFamily="18" charset="0"/>
                                          </a:rPr>
                                          <m:t>𝑁</m:t>
                                        </m:r>
                                        <m:r>
                                          <a:rPr lang="en-US" altLang="ja-JP" sz="2000" i="1">
                                            <a:latin typeface="Cambria Math" panose="02040503050406030204" pitchFamily="18" charset="0"/>
                                          </a:rPr>
                                          <m:t>−</m:t>
                                        </m:r>
                                        <m:r>
                                          <a:rPr lang="en-US" altLang="ja-JP" sz="2000" b="0" i="1" smtClean="0">
                                            <a:latin typeface="Cambria Math" panose="02040503050406030204" pitchFamily="18" charset="0"/>
                                          </a:rPr>
                                          <m:t>𝑊</m:t>
                                        </m:r>
                                        <m:r>
                                          <a:rPr lang="en-US" altLang="ja-JP" sz="2000" i="1">
                                            <a:latin typeface="Cambria Math" panose="02040503050406030204" pitchFamily="18" charset="0"/>
                                          </a:rPr>
                                          <m:t>𝐿</m:t>
                                        </m:r>
                                        <m:r>
                                          <a:rPr lang="en-US" altLang="ja-JP" sz="2000" i="1">
                                            <a:latin typeface="Cambria Math" panose="02040503050406030204" pitchFamily="18" charset="0"/>
                                          </a:rPr>
                                          <m:t>+1 </m:t>
                                        </m:r>
                                        <m:r>
                                          <a:rPr lang="en-US" altLang="ja-JP" sz="2000" b="0" i="1" smtClean="0">
                                            <a:latin typeface="Cambria Math" panose="02040503050406030204" pitchFamily="18" charset="0"/>
                                          </a:rPr>
                                          <m:t>𝑊𝐿</m:t>
                                        </m:r>
                                      </m:sub>
                                    </m:sSub>
                                  </m:e>
                                </m:mr>
                              </m:m>
                            </m:e>
                          </m:mr>
                        </m:m>
                      </m:e>
                    </m:d>
                  </m:oMath>
                </a14:m>
                <a:r>
                  <a:rPr kumimoji="1" lang="en-US" altLang="ja-JP" sz="2000" dirty="0">
                    <a:latin typeface="Arial" panose="020B0604020202020204" pitchFamily="34" charset="0"/>
                    <a:ea typeface="メイリオ" panose="020B0604030504040204" pitchFamily="50" charset="-128"/>
                    <a:cs typeface="Arial" panose="020B0604020202020204" pitchFamily="34" charset="0"/>
                  </a:rPr>
                  <a:t>   </a:t>
                </a:r>
              </a:p>
              <a:p>
                <a:endParaRPr lang="en-US" altLang="ja-JP" sz="2000" dirty="0">
                  <a:latin typeface="Arial" panose="020B0604020202020204" pitchFamily="34" charset="0"/>
                  <a:ea typeface="メイリオ" panose="020B0604030504040204" pitchFamily="50" charset="-128"/>
                  <a:cs typeface="Arial" panose="020B0604020202020204" pitchFamily="34" charset="0"/>
                </a:endParaRPr>
              </a:p>
              <a:p>
                <a:r>
                  <a:rPr lang="en-US" altLang="ja-JP" sz="2000" b="1" dirty="0">
                    <a:latin typeface="Arial" panose="020B0604020202020204" pitchFamily="34" charset="0"/>
                    <a:ea typeface="メイリオ" panose="020B0604030504040204" pitchFamily="50" charset="-128"/>
                    <a:cs typeface="Arial" panose="020B0604020202020204" pitchFamily="34" charset="0"/>
                  </a:rPr>
                  <a:t>The time series of </a:t>
                </a:r>
                <a:r>
                  <a:rPr lang="en-US" altLang="ja-JP" sz="2000" b="1" i="1" dirty="0">
                    <a:latin typeface="Cambria Math" panose="02040503050406030204" pitchFamily="18" charset="0"/>
                    <a:ea typeface="Cambria Math" panose="02040503050406030204" pitchFamily="18" charset="0"/>
                    <a:cs typeface="Arial" panose="020B0604020202020204" pitchFamily="34" charset="0"/>
                  </a:rPr>
                  <a:t>c </a:t>
                </a:r>
                <a:r>
                  <a:rPr lang="en-US" altLang="ja-JP" sz="2000" b="1" dirty="0">
                    <a:latin typeface="Arial" panose="020B0604020202020204" pitchFamily="34" charset="0"/>
                    <a:ea typeface="メイリオ" panose="020B0604030504040204" pitchFamily="50" charset="-128"/>
                    <a:cs typeface="Arial" panose="020B0604020202020204" pitchFamily="34" charset="0"/>
                  </a:rPr>
                  <a:t>-</a:t>
                </a:r>
                <a:r>
                  <a:rPr lang="en-US" altLang="ja-JP" sz="2000" b="1" dirty="0" err="1">
                    <a:latin typeface="Arial" panose="020B0604020202020204" pitchFamily="34" charset="0"/>
                    <a:ea typeface="メイリオ" panose="020B0604030504040204" pitchFamily="50" charset="-128"/>
                    <a:cs typeface="Arial" panose="020B0604020202020204" pitchFamily="34" charset="0"/>
                  </a:rPr>
                  <a:t>th</a:t>
                </a:r>
                <a:r>
                  <a:rPr lang="en-US" altLang="ja-JP" sz="2000" b="1" dirty="0">
                    <a:latin typeface="Arial" panose="020B0604020202020204" pitchFamily="34" charset="0"/>
                    <a:ea typeface="メイリオ" panose="020B0604030504040204" pitchFamily="50" charset="-128"/>
                    <a:cs typeface="Arial" panose="020B0604020202020204" pitchFamily="34" charset="0"/>
                  </a:rPr>
                  <a:t> </a:t>
                </a:r>
                <a:r>
                  <a:rPr lang="en-US" altLang="ja-JP" sz="2000" b="1" dirty="0" err="1">
                    <a:latin typeface="Arial" panose="020B0604020202020204" pitchFamily="34" charset="0"/>
                    <a:ea typeface="メイリオ" panose="020B0604030504040204" pitchFamily="50" charset="-128"/>
                    <a:cs typeface="Arial" panose="020B0604020202020204" pitchFamily="34" charset="0"/>
                  </a:rPr>
                  <a:t>ch</a:t>
                </a:r>
                <a:r>
                  <a:rPr lang="en-US" altLang="ja-JP" sz="2000" b="1" dirty="0">
                    <a:latin typeface="Arial" panose="020B0604020202020204" pitchFamily="34" charset="0"/>
                    <a:ea typeface="メイリオ" panose="020B0604030504040204" pitchFamily="50" charset="-128"/>
                    <a:cs typeface="Arial" panose="020B0604020202020204" pitchFamily="34" charset="0"/>
                  </a:rPr>
                  <a:t>  </a:t>
                </a:r>
                <a:r>
                  <a:rPr lang="en-US" altLang="ja-JP" sz="2000" dirty="0">
                    <a:latin typeface="Arial" panose="020B0604020202020204" pitchFamily="34" charset="0"/>
                    <a:ea typeface="メイリオ" panose="020B0604030504040204" pitchFamily="50" charset="-128"/>
                    <a:cs typeface="Arial" panose="020B0604020202020204" pitchFamily="34" charset="0"/>
                  </a:rPr>
                  <a:t>is     </a:t>
                </a:r>
              </a:p>
              <a:p>
                <a:pPr algn="ctr"/>
                <a:r>
                  <a:rPr lang="en-US" altLang="ja-JP" sz="2000" dirty="0">
                    <a:latin typeface="Arial" panose="020B0604020202020204" pitchFamily="34" charset="0"/>
                    <a:ea typeface="メイリオ" panose="020B0604030504040204" pitchFamily="50" charset="-128"/>
                    <a:cs typeface="Arial" panose="020B0604020202020204" pitchFamily="34" charset="0"/>
                  </a:rPr>
                  <a:t> </a:t>
                </a:r>
                <a14:m>
                  <m:oMath xmlns:m="http://schemas.openxmlformats.org/officeDocument/2006/math">
                    <m:d>
                      <m:dPr>
                        <m:ctrlPr>
                          <a:rPr kumimoji="1" lang="en-US" altLang="ja-JP" sz="2000" i="1" smtClean="0">
                            <a:latin typeface="Cambria Math" panose="02040503050406030204" pitchFamily="18" charset="0"/>
                          </a:rPr>
                        </m:ctrlPr>
                      </m:dPr>
                      <m:e>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𝑐</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 11</m:t>
                            </m:r>
                          </m:sub>
                        </m:sSub>
                        <m:r>
                          <a:rPr kumimoji="1" lang="en-US" altLang="ja-JP" sz="2000" b="0" i="1" smtClean="0">
                            <a:latin typeface="Cambria Math" panose="02040503050406030204" pitchFamily="18" charset="0"/>
                          </a:rPr>
                          <m:t>, </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𝑐</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 12</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𝑐</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 21</m:t>
                                </m:r>
                              </m:sub>
                            </m:sSub>
                          </m:num>
                          <m:den>
                            <m:r>
                              <a:rPr kumimoji="1" lang="en-US" altLang="ja-JP" sz="2000" b="0" i="1" smtClean="0">
                                <a:latin typeface="Cambria Math" panose="02040503050406030204" pitchFamily="18" charset="0"/>
                              </a:rPr>
                              <m:t>2</m:t>
                            </m:r>
                          </m:den>
                        </m:f>
                        <m:r>
                          <a:rPr kumimoji="1" lang="en-US" altLang="ja-JP" sz="2000" b="0" i="1" smtClean="0">
                            <a:latin typeface="Cambria Math" panose="02040503050406030204" pitchFamily="18" charset="0"/>
                          </a:rPr>
                          <m:t>, </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𝑐</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 13</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𝑐</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 22</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𝑐</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 31</m:t>
                                </m:r>
                              </m:sub>
                            </m:sSub>
                          </m:num>
                          <m:den>
                            <m:r>
                              <a:rPr kumimoji="1" lang="en-US" altLang="ja-JP" sz="2000" b="0" i="1" smtClean="0">
                                <a:latin typeface="Cambria Math" panose="02040503050406030204" pitchFamily="18" charset="0"/>
                              </a:rPr>
                              <m:t>3</m:t>
                            </m:r>
                          </m:den>
                        </m:f>
                        <m:r>
                          <a:rPr kumimoji="1" lang="en-US" altLang="ja-JP" sz="2000" b="0" i="1" smtClean="0">
                            <a:latin typeface="Cambria Math" panose="02040503050406030204" pitchFamily="18" charset="0"/>
                          </a:rPr>
                          <m:t>, …</m:t>
                        </m:r>
                      </m:e>
                    </m:d>
                  </m:oMath>
                </a14:m>
                <a:endParaRPr kumimoji="1" lang="ja-JP" altLang="en-US" sz="2000" dirty="0">
                  <a:latin typeface="Arial" panose="020B0604020202020204" pitchFamily="34" charset="0"/>
                  <a:ea typeface="メイリオ" panose="020B0604030504040204" pitchFamily="50" charset="-128"/>
                  <a:cs typeface="Arial" panose="020B0604020202020204" pitchFamily="34" charset="0"/>
                </a:endParaRPr>
              </a:p>
            </p:txBody>
          </p:sp>
        </mc:Choice>
        <mc:Fallback xmlns="">
          <p:sp>
            <p:nvSpPr>
              <p:cNvPr id="6" name="テキスト ボックス 5">
                <a:extLst>
                  <a:ext uri="{FF2B5EF4-FFF2-40B4-BE49-F238E27FC236}">
                    <a16:creationId xmlns:a16="http://schemas.microsoft.com/office/drawing/2014/main" id="{B2CE271E-DE20-459D-9B13-AC887F54B64C}"/>
                  </a:ext>
                </a:extLst>
              </p:cNvPr>
              <p:cNvSpPr txBox="1">
                <a:spLocks noRot="1" noChangeAspect="1" noMove="1" noResize="1" noEditPoints="1" noAdjustHandles="1" noChangeArrowheads="1" noChangeShapeType="1" noTextEdit="1"/>
              </p:cNvSpPr>
              <p:nvPr/>
            </p:nvSpPr>
            <p:spPr>
              <a:xfrm>
                <a:off x="5629835" y="822966"/>
                <a:ext cx="6562165" cy="5673733"/>
              </a:xfrm>
              <a:prstGeom prst="rect">
                <a:avLst/>
              </a:prstGeom>
              <a:blipFill>
                <a:blip r:embed="rId4"/>
                <a:stretch>
                  <a:fillRect l="-1022" t="-537"/>
                </a:stretch>
              </a:blipFill>
            </p:spPr>
            <p:txBody>
              <a:bodyPr/>
              <a:lstStyle/>
              <a:p>
                <a:r>
                  <a:rPr lang="ja-JP" altLang="en-US">
                    <a:noFill/>
                  </a:rPr>
                  <a:t> </a:t>
                </a:r>
              </a:p>
            </p:txBody>
          </p:sp>
        </mc:Fallback>
      </mc:AlternateContent>
      <p:sp>
        <p:nvSpPr>
          <p:cNvPr id="7" name="楕円 6">
            <a:extLst>
              <a:ext uri="{FF2B5EF4-FFF2-40B4-BE49-F238E27FC236}">
                <a16:creationId xmlns:a16="http://schemas.microsoft.com/office/drawing/2014/main" id="{01E597C0-5121-44B6-8B91-1730B43C6C8D}"/>
              </a:ext>
            </a:extLst>
          </p:cNvPr>
          <p:cNvSpPr/>
          <p:nvPr/>
        </p:nvSpPr>
        <p:spPr>
          <a:xfrm rot="20806461">
            <a:off x="6705431" y="4306430"/>
            <a:ext cx="2341259" cy="336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455A446-3A13-4D51-985A-BC499FD0C62D}"/>
              </a:ext>
            </a:extLst>
          </p:cNvPr>
          <p:cNvSpPr/>
          <p:nvPr/>
        </p:nvSpPr>
        <p:spPr>
          <a:xfrm rot="20738540">
            <a:off x="7078395" y="4505544"/>
            <a:ext cx="3184240" cy="3596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a:extLst>
              <a:ext uri="{FF2B5EF4-FFF2-40B4-BE49-F238E27FC236}">
                <a16:creationId xmlns:a16="http://schemas.microsoft.com/office/drawing/2014/main" id="{BD20DF3C-4446-4C2F-BF3E-9B7DC2045B6E}"/>
              </a:ext>
            </a:extLst>
          </p:cNvPr>
          <p:cNvSpPr>
            <a:spLocks noGrp="1"/>
          </p:cNvSpPr>
          <p:nvPr>
            <p:ph type="sldNum" sz="quarter" idx="12"/>
          </p:nvPr>
        </p:nvSpPr>
        <p:spPr/>
        <p:txBody>
          <a:bodyPr/>
          <a:lstStyle/>
          <a:p>
            <a:fld id="{670B201E-14D1-48FD-89BD-B5BE32EEB210}" type="slidenum">
              <a:rPr kumimoji="1" lang="ja-JP" altLang="en-US" smtClean="0"/>
              <a:t>8</a:t>
            </a:fld>
            <a:endParaRPr kumimoji="1" lang="ja-JP" altLang="en-US" dirty="0"/>
          </a:p>
        </p:txBody>
      </p:sp>
      <p:sp>
        <p:nvSpPr>
          <p:cNvPr id="13" name="楕円 12">
            <a:extLst>
              <a:ext uri="{FF2B5EF4-FFF2-40B4-BE49-F238E27FC236}">
                <a16:creationId xmlns:a16="http://schemas.microsoft.com/office/drawing/2014/main" id="{1E1DC478-F1DF-4FA1-A385-8391B1D92F84}"/>
              </a:ext>
            </a:extLst>
          </p:cNvPr>
          <p:cNvSpPr/>
          <p:nvPr/>
        </p:nvSpPr>
        <p:spPr>
          <a:xfrm rot="20806461">
            <a:off x="6735420" y="4093933"/>
            <a:ext cx="1188307" cy="33699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AF508A3D-825A-402B-9220-D87F0C0324B9}"/>
              </a:ext>
            </a:extLst>
          </p:cNvPr>
          <p:cNvCxnSpPr/>
          <p:nvPr/>
        </p:nvCxnSpPr>
        <p:spPr>
          <a:xfrm>
            <a:off x="6815848" y="6482420"/>
            <a:ext cx="6316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9B6A91E-F721-46FB-80E4-16B86D6C5799}"/>
              </a:ext>
            </a:extLst>
          </p:cNvPr>
          <p:cNvCxnSpPr>
            <a:cxnSpLocks/>
          </p:cNvCxnSpPr>
          <p:nvPr/>
        </p:nvCxnSpPr>
        <p:spPr>
          <a:xfrm>
            <a:off x="7552164" y="6486736"/>
            <a:ext cx="10554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3DD9C19-56B9-4882-A1E8-2343757422C2}"/>
              </a:ext>
            </a:extLst>
          </p:cNvPr>
          <p:cNvCxnSpPr>
            <a:cxnSpLocks/>
          </p:cNvCxnSpPr>
          <p:nvPr/>
        </p:nvCxnSpPr>
        <p:spPr>
          <a:xfrm>
            <a:off x="8776794" y="6486735"/>
            <a:ext cx="185096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タイトル 8">
            <a:extLst>
              <a:ext uri="{FF2B5EF4-FFF2-40B4-BE49-F238E27FC236}">
                <a16:creationId xmlns:a16="http://schemas.microsoft.com/office/drawing/2014/main" id="{BD926284-7DB4-4167-A0F6-F556007542E7}"/>
              </a:ext>
            </a:extLst>
          </p:cNvPr>
          <p:cNvSpPr>
            <a:spLocks noGrp="1"/>
          </p:cNvSpPr>
          <p:nvPr>
            <p:ph type="title"/>
          </p:nvPr>
        </p:nvSpPr>
        <p:spPr/>
        <p:txBody>
          <a:bodyPr/>
          <a:lstStyle/>
          <a:p>
            <a:r>
              <a:rPr lang="en-US" altLang="ja-JP" b="1" dirty="0">
                <a:latin typeface="Arial" panose="020B0604020202020204" pitchFamily="34" charset="0"/>
                <a:cs typeface="Arial" panose="020B0604020202020204" pitchFamily="34" charset="0"/>
              </a:rPr>
              <a:t>2.2 Multiple-channel Singular Spectrum Analysis: MSSA</a:t>
            </a:r>
            <a:endParaRPr kumimoji="1" lang="ja-JP" altLang="en-US" dirty="0"/>
          </a:p>
        </p:txBody>
      </p:sp>
      <p:cxnSp>
        <p:nvCxnSpPr>
          <p:cNvPr id="3" name="直線コネクタ 2">
            <a:extLst>
              <a:ext uri="{FF2B5EF4-FFF2-40B4-BE49-F238E27FC236}">
                <a16:creationId xmlns:a16="http://schemas.microsoft.com/office/drawing/2014/main" id="{8A82F821-00F1-4539-ACA1-213C4EA28EE8}"/>
              </a:ext>
            </a:extLst>
          </p:cNvPr>
          <p:cNvCxnSpPr/>
          <p:nvPr/>
        </p:nvCxnSpPr>
        <p:spPr>
          <a:xfrm>
            <a:off x="5667159" y="478971"/>
            <a:ext cx="0" cy="63790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92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DDE1ED-A811-41D1-811A-7105DF14F3CC}"/>
              </a:ext>
            </a:extLst>
          </p:cNvPr>
          <p:cNvSpPr>
            <a:spLocks noGrp="1"/>
          </p:cNvSpPr>
          <p:nvPr>
            <p:ph type="title"/>
          </p:nvPr>
        </p:nvSpPr>
        <p:spPr/>
        <p:txBody>
          <a:bodyPr>
            <a:normAutofit/>
          </a:bodyPr>
          <a:lstStyle/>
          <a:p>
            <a:r>
              <a:rPr lang="en-US" altLang="ja-JP" b="1" dirty="0">
                <a:latin typeface="Arial" panose="020B0604020202020204" pitchFamily="34" charset="0"/>
                <a:cs typeface="Arial" panose="020B0604020202020204" pitchFamily="34" charset="0"/>
              </a:rPr>
              <a:t>2.2 The scheme of noise reduction method using MSSA</a:t>
            </a:r>
            <a:endParaRPr kumimoji="1" lang="ja-JP" altLang="en-US" b="1" dirty="0">
              <a:latin typeface="Arial" panose="020B0604020202020204" pitchFamily="34" charset="0"/>
              <a:cs typeface="Arial" panose="020B0604020202020204" pitchFamily="34" charset="0"/>
            </a:endParaRPr>
          </a:p>
        </p:txBody>
      </p:sp>
      <p:grpSp>
        <p:nvGrpSpPr>
          <p:cNvPr id="61" name="グループ化 60">
            <a:extLst>
              <a:ext uri="{FF2B5EF4-FFF2-40B4-BE49-F238E27FC236}">
                <a16:creationId xmlns:a16="http://schemas.microsoft.com/office/drawing/2014/main" id="{E8590065-0A6E-1DB9-2338-B0FD3E961700}"/>
              </a:ext>
            </a:extLst>
          </p:cNvPr>
          <p:cNvGrpSpPr/>
          <p:nvPr/>
        </p:nvGrpSpPr>
        <p:grpSpPr>
          <a:xfrm>
            <a:off x="127001" y="628523"/>
            <a:ext cx="11937994" cy="5969648"/>
            <a:chOff x="33211512" y="9099245"/>
            <a:chExt cx="12441715" cy="6206609"/>
          </a:xfrm>
        </p:grpSpPr>
        <p:sp>
          <p:nvSpPr>
            <p:cNvPr id="62" name="テキスト ボックス 61">
              <a:extLst>
                <a:ext uri="{FF2B5EF4-FFF2-40B4-BE49-F238E27FC236}">
                  <a16:creationId xmlns:a16="http://schemas.microsoft.com/office/drawing/2014/main" id="{D2C21DDE-FAD4-884B-F8CE-85EE2EFDED55}"/>
                </a:ext>
              </a:extLst>
            </p:cNvPr>
            <p:cNvSpPr txBox="1"/>
            <p:nvPr/>
          </p:nvSpPr>
          <p:spPr>
            <a:xfrm>
              <a:off x="36046646" y="9994813"/>
              <a:ext cx="3528388" cy="415992"/>
            </a:xfrm>
            <a:prstGeom prst="rect">
              <a:avLst/>
            </a:prstGeom>
            <a:noFill/>
          </p:spPr>
          <p:txBody>
            <a:bodyPr wrap="square" rtlCol="0">
              <a:spAutoFit/>
            </a:bodyPr>
            <a:lstStyle/>
            <a:p>
              <a:pPr algn="ctr"/>
              <a:r>
                <a:rPr kumimoji="1" lang="en-US" altLang="ja-JP" sz="2000" b="1" dirty="0"/>
                <a:t>1. MSSA with 7ch</a:t>
              </a:r>
              <a:endParaRPr kumimoji="1" lang="ja-JP" altLang="en-US" sz="2000" b="1" dirty="0"/>
            </a:p>
          </p:txBody>
        </p:sp>
        <p:sp>
          <p:nvSpPr>
            <p:cNvPr id="65" name="テキスト ボックス 64">
              <a:extLst>
                <a:ext uri="{FF2B5EF4-FFF2-40B4-BE49-F238E27FC236}">
                  <a16:creationId xmlns:a16="http://schemas.microsoft.com/office/drawing/2014/main" id="{8525225B-4B4D-4DDD-3794-53AC92BA2590}"/>
                </a:ext>
              </a:extLst>
            </p:cNvPr>
            <p:cNvSpPr txBox="1"/>
            <p:nvPr/>
          </p:nvSpPr>
          <p:spPr>
            <a:xfrm>
              <a:off x="38897248" y="13390798"/>
              <a:ext cx="3932583" cy="415992"/>
            </a:xfrm>
            <a:prstGeom prst="rect">
              <a:avLst/>
            </a:prstGeom>
            <a:noFill/>
            <a:ln w="38100">
              <a:solidFill>
                <a:schemeClr val="tx1"/>
              </a:solidFill>
            </a:ln>
          </p:spPr>
          <p:txBody>
            <a:bodyPr wrap="square" rtlCol="0">
              <a:spAutoFit/>
            </a:bodyPr>
            <a:lstStyle/>
            <a:p>
              <a:pPr algn="ctr"/>
              <a:r>
                <a:rPr lang="en-US" altLang="ja-JP" sz="2000" b="1" dirty="0"/>
                <a:t>2</a:t>
              </a:r>
              <a:r>
                <a:rPr kumimoji="1" lang="en-US" altLang="ja-JP" sz="2000" b="1" dirty="0"/>
                <a:t>. MSSA with 7ch</a:t>
              </a:r>
              <a:endParaRPr kumimoji="1" lang="ja-JP" altLang="en-US" sz="2000" b="1" dirty="0"/>
            </a:p>
          </p:txBody>
        </p:sp>
        <p:sp>
          <p:nvSpPr>
            <p:cNvPr id="66" name="テキスト ボックス 65">
              <a:extLst>
                <a:ext uri="{FF2B5EF4-FFF2-40B4-BE49-F238E27FC236}">
                  <a16:creationId xmlns:a16="http://schemas.microsoft.com/office/drawing/2014/main" id="{DC69FEE0-4ED5-34D1-EDB1-EDF796B58164}"/>
                </a:ext>
              </a:extLst>
            </p:cNvPr>
            <p:cNvSpPr txBox="1"/>
            <p:nvPr/>
          </p:nvSpPr>
          <p:spPr>
            <a:xfrm>
              <a:off x="34267022" y="9314052"/>
              <a:ext cx="7087636" cy="415992"/>
            </a:xfrm>
            <a:prstGeom prst="rect">
              <a:avLst/>
            </a:prstGeom>
            <a:noFill/>
            <a:ln>
              <a:solidFill>
                <a:schemeClr val="tx1"/>
              </a:solidFill>
            </a:ln>
          </p:spPr>
          <p:txBody>
            <a:bodyPr wrap="square" rtlCol="0">
              <a:spAutoFit/>
            </a:bodyPr>
            <a:lstStyle/>
            <a:p>
              <a:pPr algn="ctr"/>
              <a:r>
                <a:rPr kumimoji="1" lang="en-US" altLang="ja-JP" sz="2000" b="1" dirty="0"/>
                <a:t>Observed time series </a:t>
              </a:r>
              <a:r>
                <a:rPr kumimoji="1" lang="en-US" altLang="ja-JP" sz="2000" b="1" i="1" dirty="0" err="1">
                  <a:latin typeface="Cambria Math" panose="02040503050406030204" pitchFamily="18" charset="0"/>
                  <a:ea typeface="Cambria Math" panose="02040503050406030204" pitchFamily="18" charset="0"/>
                </a:rPr>
                <a:t>Hx</a:t>
              </a:r>
              <a:r>
                <a:rPr kumimoji="1" lang="en-US" altLang="ja-JP" sz="2000" b="1" i="1" dirty="0">
                  <a:latin typeface="Cambria Math" panose="02040503050406030204" pitchFamily="18" charset="0"/>
                  <a:ea typeface="Cambria Math" panose="02040503050406030204" pitchFamily="18" charset="0"/>
                </a:rPr>
                <a:t>, Hy, Hz, Ex, Ey, Hxr, </a:t>
              </a:r>
              <a:r>
                <a:rPr kumimoji="1" lang="en-US" altLang="ja-JP" sz="2000" b="1" dirty="0">
                  <a:latin typeface="Cambria Math" panose="02040503050406030204" pitchFamily="18" charset="0"/>
                  <a:ea typeface="Cambria Math" panose="02040503050406030204" pitchFamily="18" charset="0"/>
                </a:rPr>
                <a:t>and </a:t>
              </a:r>
              <a:r>
                <a:rPr kumimoji="1" lang="en-US" altLang="ja-JP" sz="2000" b="1" i="1" dirty="0">
                  <a:latin typeface="Cambria Math" panose="02040503050406030204" pitchFamily="18" charset="0"/>
                  <a:ea typeface="Cambria Math" panose="02040503050406030204" pitchFamily="18" charset="0"/>
                </a:rPr>
                <a:t>Hyr</a:t>
              </a:r>
              <a:endParaRPr kumimoji="1" lang="ja-JP" altLang="en-US" sz="2000" b="1" i="1" dirty="0">
                <a:latin typeface="Cambria Math" panose="02040503050406030204" pitchFamily="18" charset="0"/>
              </a:endParaRPr>
            </a:p>
          </p:txBody>
        </p:sp>
        <p:sp>
          <p:nvSpPr>
            <p:cNvPr id="67" name="テキスト ボックス 66">
              <a:extLst>
                <a:ext uri="{FF2B5EF4-FFF2-40B4-BE49-F238E27FC236}">
                  <a16:creationId xmlns:a16="http://schemas.microsoft.com/office/drawing/2014/main" id="{D6712C75-B79F-EE0C-074B-AA3A66E24F76}"/>
                </a:ext>
              </a:extLst>
            </p:cNvPr>
            <p:cNvSpPr txBox="1"/>
            <p:nvPr/>
          </p:nvSpPr>
          <p:spPr>
            <a:xfrm>
              <a:off x="33211512" y="11302128"/>
              <a:ext cx="2484784" cy="415992"/>
            </a:xfrm>
            <a:prstGeom prst="rect">
              <a:avLst/>
            </a:prstGeom>
            <a:noFill/>
            <a:ln>
              <a:solidFill>
                <a:schemeClr val="tx1"/>
              </a:solidFill>
            </a:ln>
          </p:spPr>
          <p:txBody>
            <a:bodyPr wrap="square" rtlCol="0">
              <a:spAutoFit/>
            </a:bodyPr>
            <a:lstStyle/>
            <a:p>
              <a:pPr algn="ctr"/>
              <a:r>
                <a:rPr kumimoji="1" lang="en-US" altLang="ja-JP" sz="2000" b="1" dirty="0"/>
                <a:t>Trend time series</a:t>
              </a:r>
              <a:endParaRPr kumimoji="1" lang="ja-JP" altLang="en-US" sz="2000" b="1" dirty="0"/>
            </a:p>
          </p:txBody>
        </p:sp>
        <p:sp>
          <p:nvSpPr>
            <p:cNvPr id="68" name="テキスト ボックス 67">
              <a:extLst>
                <a:ext uri="{FF2B5EF4-FFF2-40B4-BE49-F238E27FC236}">
                  <a16:creationId xmlns:a16="http://schemas.microsoft.com/office/drawing/2014/main" id="{0B45F73F-C59F-1E38-A0D2-BC26D131D8B2}"/>
                </a:ext>
              </a:extLst>
            </p:cNvPr>
            <p:cNvSpPr txBox="1"/>
            <p:nvPr/>
          </p:nvSpPr>
          <p:spPr>
            <a:xfrm>
              <a:off x="39501878" y="11111783"/>
              <a:ext cx="3163126" cy="415992"/>
            </a:xfrm>
            <a:prstGeom prst="rect">
              <a:avLst/>
            </a:prstGeom>
            <a:noFill/>
            <a:ln>
              <a:solidFill>
                <a:schemeClr val="tx1"/>
              </a:solidFill>
            </a:ln>
          </p:spPr>
          <p:txBody>
            <a:bodyPr wrap="square" rtlCol="0">
              <a:spAutoFit/>
            </a:bodyPr>
            <a:lstStyle/>
            <a:p>
              <a:pPr algn="ctr"/>
              <a:r>
                <a:rPr kumimoji="1" lang="en-US" altLang="ja-JP" sz="2000" b="1" dirty="0"/>
                <a:t>Detrended time series</a:t>
              </a:r>
              <a:endParaRPr kumimoji="1" lang="ja-JP" altLang="en-US" sz="2000" b="1" dirty="0"/>
            </a:p>
          </p:txBody>
        </p:sp>
        <p:sp>
          <p:nvSpPr>
            <p:cNvPr id="69" name="テキスト ボックス 68">
              <a:extLst>
                <a:ext uri="{FF2B5EF4-FFF2-40B4-BE49-F238E27FC236}">
                  <a16:creationId xmlns:a16="http://schemas.microsoft.com/office/drawing/2014/main" id="{3F126003-0168-01EA-EB2E-08F5446DBF20}"/>
                </a:ext>
              </a:extLst>
            </p:cNvPr>
            <p:cNvSpPr txBox="1"/>
            <p:nvPr/>
          </p:nvSpPr>
          <p:spPr>
            <a:xfrm>
              <a:off x="41912667" y="11980972"/>
              <a:ext cx="3163127" cy="415992"/>
            </a:xfrm>
            <a:prstGeom prst="rect">
              <a:avLst/>
            </a:prstGeom>
            <a:noFill/>
            <a:ln>
              <a:solidFill>
                <a:schemeClr val="tx1"/>
              </a:solidFill>
            </a:ln>
          </p:spPr>
          <p:txBody>
            <a:bodyPr wrap="square" rtlCol="0">
              <a:spAutoFit/>
            </a:bodyPr>
            <a:lstStyle/>
            <a:p>
              <a:pPr algn="ctr"/>
              <a:r>
                <a:rPr kumimoji="1" lang="en-US" altLang="ja-JP" sz="2000" b="1" i="1" dirty="0">
                  <a:latin typeface="Cambria Math" panose="02040503050406030204" pitchFamily="18" charset="0"/>
                  <a:ea typeface="Cambria Math" panose="02040503050406030204" pitchFamily="18" charset="0"/>
                </a:rPr>
                <a:t>Hz, Ex, and </a:t>
              </a:r>
              <a:r>
                <a:rPr kumimoji="1" lang="en-US" altLang="ja-JP" sz="2000" b="1" i="1" dirty="0" err="1">
                  <a:latin typeface="Cambria Math" panose="02040503050406030204" pitchFamily="18" charset="0"/>
                  <a:ea typeface="Cambria Math" panose="02040503050406030204" pitchFamily="18" charset="0"/>
                </a:rPr>
                <a:t>Ey</a:t>
              </a:r>
              <a:endParaRPr kumimoji="1" lang="ja-JP" altLang="en-US" sz="2000" b="1" dirty="0"/>
            </a:p>
          </p:txBody>
        </p:sp>
        <p:sp>
          <p:nvSpPr>
            <p:cNvPr id="70" name="テキスト ボックス 69">
              <a:extLst>
                <a:ext uri="{FF2B5EF4-FFF2-40B4-BE49-F238E27FC236}">
                  <a16:creationId xmlns:a16="http://schemas.microsoft.com/office/drawing/2014/main" id="{57B9BBF2-A64C-0124-D6BD-85628FBA83DE}"/>
                </a:ext>
              </a:extLst>
            </p:cNvPr>
            <p:cNvSpPr txBox="1"/>
            <p:nvPr/>
          </p:nvSpPr>
          <p:spPr>
            <a:xfrm>
              <a:off x="39070567" y="14109708"/>
              <a:ext cx="3585945" cy="415992"/>
            </a:xfrm>
            <a:prstGeom prst="rect">
              <a:avLst/>
            </a:prstGeom>
            <a:noFill/>
            <a:ln>
              <a:solidFill>
                <a:schemeClr val="tx1"/>
              </a:solidFill>
            </a:ln>
          </p:spPr>
          <p:txBody>
            <a:bodyPr wrap="square" rtlCol="0">
              <a:spAutoFit/>
            </a:bodyPr>
            <a:lstStyle/>
            <a:p>
              <a:pPr algn="ctr"/>
              <a:r>
                <a:rPr kumimoji="1" lang="en-US" altLang="ja-JP" sz="2000" b="1" dirty="0"/>
                <a:t>MT signal time series</a:t>
              </a:r>
              <a:endParaRPr kumimoji="1" lang="ja-JP" altLang="en-US" sz="2000" b="1" dirty="0"/>
            </a:p>
          </p:txBody>
        </p:sp>
        <p:cxnSp>
          <p:nvCxnSpPr>
            <p:cNvPr id="71" name="直線矢印コネクタ 70">
              <a:extLst>
                <a:ext uri="{FF2B5EF4-FFF2-40B4-BE49-F238E27FC236}">
                  <a16:creationId xmlns:a16="http://schemas.microsoft.com/office/drawing/2014/main" id="{614AF443-39EE-BC2C-5EE3-77A2858CBA56}"/>
                </a:ext>
              </a:extLst>
            </p:cNvPr>
            <p:cNvCxnSpPr>
              <a:cxnSpLocks/>
              <a:stCxn id="66" idx="2"/>
              <a:endCxn id="62" idx="0"/>
            </p:cNvCxnSpPr>
            <p:nvPr/>
          </p:nvCxnSpPr>
          <p:spPr>
            <a:xfrm flipH="1">
              <a:off x="37810840" y="9730044"/>
              <a:ext cx="1" cy="2647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コネクタ: カギ線 71">
              <a:extLst>
                <a:ext uri="{FF2B5EF4-FFF2-40B4-BE49-F238E27FC236}">
                  <a16:creationId xmlns:a16="http://schemas.microsoft.com/office/drawing/2014/main" id="{86F53B15-664E-672B-87B5-CFE05DFCB6E4}"/>
                </a:ext>
              </a:extLst>
            </p:cNvPr>
            <p:cNvCxnSpPr>
              <a:cxnSpLocks/>
              <a:stCxn id="62" idx="2"/>
              <a:endCxn id="67" idx="0"/>
            </p:cNvCxnSpPr>
            <p:nvPr/>
          </p:nvCxnSpPr>
          <p:spPr>
            <a:xfrm rot="5400000">
              <a:off x="35686712" y="9177998"/>
              <a:ext cx="891323" cy="3356936"/>
            </a:xfrm>
            <a:prstGeom prst="bentConnector3">
              <a:avLst>
                <a:gd name="adj1" fmla="val 2037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1A23AD61-1913-D7F4-8177-76BE0AF3F133}"/>
                </a:ext>
              </a:extLst>
            </p:cNvPr>
            <p:cNvCxnSpPr>
              <a:cxnSpLocks/>
              <a:stCxn id="62" idx="2"/>
              <a:endCxn id="68" idx="0"/>
            </p:cNvCxnSpPr>
            <p:nvPr/>
          </p:nvCxnSpPr>
          <p:spPr>
            <a:xfrm rot="16200000" flipH="1">
              <a:off x="39096650" y="9124993"/>
              <a:ext cx="700979" cy="3272601"/>
            </a:xfrm>
            <a:prstGeom prst="bentConnector3">
              <a:avLst>
                <a:gd name="adj1" fmla="val 2598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コネクタ: カギ線 73">
              <a:extLst>
                <a:ext uri="{FF2B5EF4-FFF2-40B4-BE49-F238E27FC236}">
                  <a16:creationId xmlns:a16="http://schemas.microsoft.com/office/drawing/2014/main" id="{ADE21A10-6DBE-57ED-A233-E85A6C8BCD8D}"/>
                </a:ext>
              </a:extLst>
            </p:cNvPr>
            <p:cNvCxnSpPr>
              <a:cxnSpLocks/>
              <a:stCxn id="68" idx="2"/>
              <a:endCxn id="77" idx="0"/>
            </p:cNvCxnSpPr>
            <p:nvPr/>
          </p:nvCxnSpPr>
          <p:spPr>
            <a:xfrm rot="5400000">
              <a:off x="39560270" y="10457801"/>
              <a:ext cx="453197" cy="2593146"/>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コネクタ: カギ線 74">
              <a:extLst>
                <a:ext uri="{FF2B5EF4-FFF2-40B4-BE49-F238E27FC236}">
                  <a16:creationId xmlns:a16="http://schemas.microsoft.com/office/drawing/2014/main" id="{BC6A1290-3FDB-8DE2-4F15-BC5C70E5991F}"/>
                </a:ext>
              </a:extLst>
            </p:cNvPr>
            <p:cNvCxnSpPr>
              <a:cxnSpLocks/>
              <a:stCxn id="68" idx="2"/>
              <a:endCxn id="69" idx="0"/>
            </p:cNvCxnSpPr>
            <p:nvPr/>
          </p:nvCxnSpPr>
          <p:spPr>
            <a:xfrm rot="16200000" flipH="1">
              <a:off x="42062238" y="10548979"/>
              <a:ext cx="453197" cy="241079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13EEF1B2-A711-5682-8FE3-891B6A1BDC8C}"/>
                </a:ext>
              </a:extLst>
            </p:cNvPr>
            <p:cNvSpPr txBox="1"/>
            <p:nvPr/>
          </p:nvSpPr>
          <p:spPr>
            <a:xfrm>
              <a:off x="37128633" y="11980972"/>
              <a:ext cx="2723322" cy="415992"/>
            </a:xfrm>
            <a:prstGeom prst="rect">
              <a:avLst/>
            </a:prstGeom>
            <a:solidFill>
              <a:schemeClr val="bg1"/>
            </a:solidFill>
            <a:ln>
              <a:solidFill>
                <a:schemeClr val="tx1"/>
              </a:solidFill>
            </a:ln>
          </p:spPr>
          <p:txBody>
            <a:bodyPr wrap="square" rtlCol="0">
              <a:spAutoFit/>
            </a:bodyPr>
            <a:lstStyle/>
            <a:p>
              <a:pPr algn="ctr"/>
              <a:r>
                <a:rPr kumimoji="1" lang="en-US" altLang="ja-JP" sz="2000" b="1" i="1" dirty="0" err="1">
                  <a:latin typeface="Cambria Math" panose="02040503050406030204" pitchFamily="18" charset="0"/>
                  <a:ea typeface="Cambria Math" panose="02040503050406030204" pitchFamily="18" charset="0"/>
                </a:rPr>
                <a:t>Hx</a:t>
              </a:r>
              <a:r>
                <a:rPr kumimoji="1" lang="en-US" altLang="ja-JP" sz="2000" b="1" i="1" dirty="0">
                  <a:latin typeface="Cambria Math" panose="02040503050406030204" pitchFamily="18" charset="0"/>
                  <a:ea typeface="Cambria Math" panose="02040503050406030204" pitchFamily="18" charset="0"/>
                </a:rPr>
                <a:t>, Hy, </a:t>
              </a:r>
              <a:r>
                <a:rPr kumimoji="1" lang="en-US" altLang="ja-JP" sz="2000" b="1" i="1" dirty="0" err="1">
                  <a:latin typeface="Cambria Math" panose="02040503050406030204" pitchFamily="18" charset="0"/>
                  <a:ea typeface="Cambria Math" panose="02040503050406030204" pitchFamily="18" charset="0"/>
                </a:rPr>
                <a:t>Hxr</a:t>
              </a:r>
              <a:r>
                <a:rPr kumimoji="1" lang="en-US" altLang="ja-JP" sz="2000" b="1" i="1" dirty="0">
                  <a:latin typeface="Cambria Math" panose="02040503050406030204" pitchFamily="18" charset="0"/>
                  <a:ea typeface="Cambria Math" panose="02040503050406030204" pitchFamily="18" charset="0"/>
                </a:rPr>
                <a:t>, </a:t>
              </a:r>
              <a:r>
                <a:rPr kumimoji="1" lang="en-US" altLang="ja-JP" sz="2000" b="1" dirty="0">
                  <a:latin typeface="Cambria Math" panose="02040503050406030204" pitchFamily="18" charset="0"/>
                  <a:ea typeface="Cambria Math" panose="02040503050406030204" pitchFamily="18" charset="0"/>
                </a:rPr>
                <a:t>and </a:t>
              </a:r>
              <a:r>
                <a:rPr kumimoji="1" lang="en-US" altLang="ja-JP" sz="2000" b="1" i="1" dirty="0" err="1">
                  <a:latin typeface="Cambria Math" panose="02040503050406030204" pitchFamily="18" charset="0"/>
                  <a:ea typeface="Cambria Math" panose="02040503050406030204" pitchFamily="18" charset="0"/>
                </a:rPr>
                <a:t>Hyr</a:t>
              </a:r>
              <a:endParaRPr kumimoji="1" lang="ja-JP" altLang="en-US" sz="2000" b="1" dirty="0"/>
            </a:p>
          </p:txBody>
        </p:sp>
        <p:cxnSp>
          <p:nvCxnSpPr>
            <p:cNvPr id="78" name="コネクタ: カギ線 77">
              <a:extLst>
                <a:ext uri="{FF2B5EF4-FFF2-40B4-BE49-F238E27FC236}">
                  <a16:creationId xmlns:a16="http://schemas.microsoft.com/office/drawing/2014/main" id="{E6698C86-6193-72DC-12E2-32608C40ED7F}"/>
                </a:ext>
              </a:extLst>
            </p:cNvPr>
            <p:cNvCxnSpPr>
              <a:cxnSpLocks/>
              <a:stCxn id="77" idx="2"/>
              <a:endCxn id="65" idx="0"/>
            </p:cNvCxnSpPr>
            <p:nvPr/>
          </p:nvCxnSpPr>
          <p:spPr>
            <a:xfrm rot="16200000" flipH="1">
              <a:off x="39180001" y="11707258"/>
              <a:ext cx="993834" cy="2373246"/>
            </a:xfrm>
            <a:prstGeom prst="bentConnector3">
              <a:avLst>
                <a:gd name="adj1" fmla="val 8089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コネクタ: カギ線 78">
              <a:extLst>
                <a:ext uri="{FF2B5EF4-FFF2-40B4-BE49-F238E27FC236}">
                  <a16:creationId xmlns:a16="http://schemas.microsoft.com/office/drawing/2014/main" id="{13F77ADC-7502-5F9A-6AD6-4A84204F851A}"/>
                </a:ext>
              </a:extLst>
            </p:cNvPr>
            <p:cNvCxnSpPr>
              <a:cxnSpLocks/>
              <a:stCxn id="69" idx="2"/>
              <a:endCxn id="65" idx="0"/>
            </p:cNvCxnSpPr>
            <p:nvPr/>
          </p:nvCxnSpPr>
          <p:spPr>
            <a:xfrm rot="5400000">
              <a:off x="41681970" y="11578536"/>
              <a:ext cx="993833" cy="2630690"/>
            </a:xfrm>
            <a:prstGeom prst="bentConnector3">
              <a:avLst>
                <a:gd name="adj1" fmla="val 8055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FF6496E9-062A-83BC-77B8-C40752A8D1CC}"/>
                </a:ext>
              </a:extLst>
            </p:cNvPr>
            <p:cNvCxnSpPr>
              <a:cxnSpLocks/>
              <a:stCxn id="65" idx="2"/>
              <a:endCxn id="70" idx="0"/>
            </p:cNvCxnSpPr>
            <p:nvPr/>
          </p:nvCxnSpPr>
          <p:spPr>
            <a:xfrm flipH="1">
              <a:off x="40863540" y="13806790"/>
              <a:ext cx="1" cy="3029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正方形/長方形 80">
              <a:extLst>
                <a:ext uri="{FF2B5EF4-FFF2-40B4-BE49-F238E27FC236}">
                  <a16:creationId xmlns:a16="http://schemas.microsoft.com/office/drawing/2014/main" id="{BABC6BCC-7E60-C674-D6CD-FD874E11D83E}"/>
                </a:ext>
              </a:extLst>
            </p:cNvPr>
            <p:cNvSpPr/>
            <p:nvPr/>
          </p:nvSpPr>
          <p:spPr>
            <a:xfrm>
              <a:off x="35941739" y="9984386"/>
              <a:ext cx="3873497" cy="4407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82" name="テキスト ボックス 81">
              <a:extLst>
                <a:ext uri="{FF2B5EF4-FFF2-40B4-BE49-F238E27FC236}">
                  <a16:creationId xmlns:a16="http://schemas.microsoft.com/office/drawing/2014/main" id="{DA2083AE-BF29-99D5-A70F-1B732A886458}"/>
                </a:ext>
              </a:extLst>
            </p:cNvPr>
            <p:cNvSpPr txBox="1"/>
            <p:nvPr/>
          </p:nvSpPr>
          <p:spPr>
            <a:xfrm>
              <a:off x="34573120" y="10629228"/>
              <a:ext cx="2923072" cy="415992"/>
            </a:xfrm>
            <a:prstGeom prst="rect">
              <a:avLst/>
            </a:prstGeom>
            <a:noFill/>
          </p:spPr>
          <p:txBody>
            <a:bodyPr wrap="square" rtlCol="0">
              <a:spAutoFit/>
            </a:bodyPr>
            <a:lstStyle/>
            <a:p>
              <a:pPr algn="ctr"/>
              <a:r>
                <a:rPr kumimoji="1" lang="en-US" altLang="ja-JP" sz="2000" b="1" dirty="0">
                  <a:solidFill>
                    <a:srgbClr val="FF0000"/>
                  </a:solidFill>
                </a:rPr>
                <a:t>Longer period signal</a:t>
              </a:r>
              <a:endParaRPr kumimoji="1" lang="ja-JP" altLang="en-US" sz="2000" b="1" dirty="0">
                <a:solidFill>
                  <a:srgbClr val="FF0000"/>
                </a:solidFill>
              </a:endParaRPr>
            </a:p>
          </p:txBody>
        </p:sp>
        <p:sp>
          <p:nvSpPr>
            <p:cNvPr id="83" name="テキスト ボックス 82">
              <a:extLst>
                <a:ext uri="{FF2B5EF4-FFF2-40B4-BE49-F238E27FC236}">
                  <a16:creationId xmlns:a16="http://schemas.microsoft.com/office/drawing/2014/main" id="{AAECC0B5-01B5-48A7-B9D1-C12259C8F74E}"/>
                </a:ext>
              </a:extLst>
            </p:cNvPr>
            <p:cNvSpPr txBox="1"/>
            <p:nvPr/>
          </p:nvSpPr>
          <p:spPr>
            <a:xfrm>
              <a:off x="37496192" y="10642228"/>
              <a:ext cx="3528388" cy="415992"/>
            </a:xfrm>
            <a:prstGeom prst="rect">
              <a:avLst/>
            </a:prstGeom>
            <a:noFill/>
          </p:spPr>
          <p:txBody>
            <a:bodyPr wrap="square" rtlCol="0">
              <a:spAutoFit/>
            </a:bodyPr>
            <a:lstStyle/>
            <a:p>
              <a:pPr algn="ctr"/>
              <a:r>
                <a:rPr kumimoji="1" lang="en-US" altLang="ja-JP" sz="2000" b="1" dirty="0">
                  <a:solidFill>
                    <a:srgbClr val="FF0000"/>
                  </a:solidFill>
                </a:rPr>
                <a:t>Shorter period signal</a:t>
              </a:r>
              <a:endParaRPr kumimoji="1" lang="ja-JP" altLang="en-US" sz="2000" b="1" dirty="0">
                <a:solidFill>
                  <a:srgbClr val="FF0000"/>
                </a:solidFill>
              </a:endParaRPr>
            </a:p>
          </p:txBody>
        </p:sp>
        <p:sp>
          <p:nvSpPr>
            <p:cNvPr id="84" name="テキスト ボックス 83">
              <a:extLst>
                <a:ext uri="{FF2B5EF4-FFF2-40B4-BE49-F238E27FC236}">
                  <a16:creationId xmlns:a16="http://schemas.microsoft.com/office/drawing/2014/main" id="{3F0B126A-CD64-C3E5-E5F5-5B432FDA9479}"/>
                </a:ext>
              </a:extLst>
            </p:cNvPr>
            <p:cNvSpPr txBox="1"/>
            <p:nvPr/>
          </p:nvSpPr>
          <p:spPr>
            <a:xfrm>
              <a:off x="41661589" y="9099245"/>
              <a:ext cx="3991638" cy="2015959"/>
            </a:xfrm>
            <a:prstGeom prst="rect">
              <a:avLst/>
            </a:prstGeom>
            <a:noFill/>
          </p:spPr>
          <p:txBody>
            <a:bodyPr wrap="square" rtlCol="0">
              <a:spAutoFit/>
            </a:bodyPr>
            <a:lstStyle/>
            <a:p>
              <a:r>
                <a:rPr kumimoji="1" lang="en-US" altLang="ja-JP" sz="2000" b="1" dirty="0"/>
                <a:t>H</a:t>
              </a:r>
              <a:r>
                <a:rPr kumimoji="1" lang="ja-JP" altLang="en-US" sz="2000" b="1" dirty="0"/>
                <a:t>：</a:t>
              </a:r>
              <a:r>
                <a:rPr kumimoji="1" lang="en-US" altLang="ja-JP" sz="2000" b="1" dirty="0"/>
                <a:t>magnetic field </a:t>
              </a:r>
            </a:p>
            <a:p>
              <a:r>
                <a:rPr lang="en-US" altLang="ja-JP" sz="2000" b="1" dirty="0"/>
                <a:t>E</a:t>
              </a:r>
              <a:r>
                <a:rPr lang="ja-JP" altLang="en-US" sz="2000" b="1" dirty="0"/>
                <a:t>：</a:t>
              </a:r>
              <a:r>
                <a:rPr lang="en-US" altLang="ja-JP" sz="2000" b="1" dirty="0"/>
                <a:t>electric</a:t>
              </a:r>
              <a:r>
                <a:rPr lang="ja-JP" altLang="en-US" sz="2000" b="1" dirty="0"/>
                <a:t> </a:t>
              </a:r>
              <a:r>
                <a:rPr lang="en-US" altLang="ja-JP" sz="2000" b="1" dirty="0"/>
                <a:t>field</a:t>
              </a:r>
            </a:p>
            <a:p>
              <a:r>
                <a:rPr kumimoji="1" lang="en-US" altLang="ja-JP" sz="2000" b="1" dirty="0" err="1"/>
                <a:t>Hr</a:t>
              </a:r>
              <a:r>
                <a:rPr kumimoji="1" lang="ja-JP" altLang="en-US" sz="2000" b="1" dirty="0"/>
                <a:t>：</a:t>
              </a:r>
              <a:r>
                <a:rPr kumimoji="1" lang="en-US" altLang="ja-JP" sz="2000" b="1" dirty="0"/>
                <a:t>reference</a:t>
              </a:r>
              <a:r>
                <a:rPr kumimoji="1" lang="ja-JP" altLang="en-US" sz="2000" b="1" dirty="0"/>
                <a:t> </a:t>
              </a:r>
              <a:r>
                <a:rPr kumimoji="1" lang="en-US" altLang="ja-JP" sz="2000" b="1" dirty="0"/>
                <a:t>magnetic</a:t>
              </a:r>
              <a:r>
                <a:rPr kumimoji="1" lang="ja-JP" altLang="en-US" sz="2000" b="1" dirty="0"/>
                <a:t> </a:t>
              </a:r>
              <a:r>
                <a:rPr kumimoji="1" lang="en-US" altLang="ja-JP" sz="2000" b="1" dirty="0"/>
                <a:t>field</a:t>
              </a:r>
              <a:r>
                <a:rPr kumimoji="1" lang="ja-JP" altLang="en-US" sz="2000" b="1" dirty="0"/>
                <a:t> </a:t>
              </a:r>
              <a:endParaRPr kumimoji="1" lang="en-US" altLang="ja-JP" sz="2000" b="1" dirty="0"/>
            </a:p>
            <a:p>
              <a:r>
                <a:rPr lang="en-US" altLang="ja-JP" sz="2000" b="1" dirty="0"/>
                <a:t>x, y, and z</a:t>
              </a:r>
              <a:r>
                <a:rPr lang="ja-JP" altLang="en-US" sz="2000" b="1" dirty="0"/>
                <a:t>：</a:t>
              </a:r>
              <a:endParaRPr lang="en-US" altLang="ja-JP" sz="2000" b="1" dirty="0"/>
            </a:p>
            <a:p>
              <a:r>
                <a:rPr lang="en-US" altLang="ja-JP" sz="2000" b="1" dirty="0"/>
                <a:t>North-South, East-West, and  Vertical downward</a:t>
              </a:r>
              <a:endParaRPr kumimoji="1" lang="ja-JP" altLang="en-US" sz="2000" b="1" dirty="0"/>
            </a:p>
          </p:txBody>
        </p:sp>
        <p:sp>
          <p:nvSpPr>
            <p:cNvPr id="85" name="テキスト ボックス 84">
              <a:extLst>
                <a:ext uri="{FF2B5EF4-FFF2-40B4-BE49-F238E27FC236}">
                  <a16:creationId xmlns:a16="http://schemas.microsoft.com/office/drawing/2014/main" id="{A3BF8700-CAFB-4C98-4C65-74A1F92D542F}"/>
                </a:ext>
              </a:extLst>
            </p:cNvPr>
            <p:cNvSpPr txBox="1"/>
            <p:nvPr/>
          </p:nvSpPr>
          <p:spPr>
            <a:xfrm>
              <a:off x="37300912" y="14889862"/>
              <a:ext cx="7125255" cy="415992"/>
            </a:xfrm>
            <a:prstGeom prst="rect">
              <a:avLst/>
            </a:prstGeom>
            <a:noFill/>
            <a:ln>
              <a:solidFill>
                <a:schemeClr val="tx1"/>
              </a:solidFill>
            </a:ln>
          </p:spPr>
          <p:txBody>
            <a:bodyPr wrap="square" rtlCol="0">
              <a:spAutoFit/>
            </a:bodyPr>
            <a:lstStyle/>
            <a:p>
              <a:pPr algn="ctr"/>
              <a:r>
                <a:rPr kumimoji="1" lang="en-US" altLang="ja-JP" sz="2000" b="1" dirty="0"/>
                <a:t>MT analysis</a:t>
              </a:r>
              <a:r>
                <a:rPr kumimoji="1" lang="ja-JP" altLang="en-US" sz="2000" b="1" dirty="0"/>
                <a:t>（</a:t>
              </a:r>
              <a:r>
                <a:rPr kumimoji="1" lang="en-US" altLang="ja-JP" sz="2000" b="1" dirty="0"/>
                <a:t>M-estimator, </a:t>
              </a:r>
              <a:r>
                <a:rPr kumimoji="1" lang="en-US" altLang="ja-JP" sz="2000" b="1" dirty="0" err="1"/>
                <a:t>Chave</a:t>
              </a:r>
              <a:r>
                <a:rPr kumimoji="1" lang="en-US" altLang="ja-JP" sz="2000" b="1" dirty="0"/>
                <a:t> et al., 1987</a:t>
              </a:r>
              <a:r>
                <a:rPr kumimoji="1" lang="ja-JP" altLang="en-US" sz="2000" b="1" dirty="0"/>
                <a:t>）</a:t>
              </a:r>
            </a:p>
          </p:txBody>
        </p:sp>
        <p:cxnSp>
          <p:nvCxnSpPr>
            <p:cNvPr id="86" name="直線矢印コネクタ 85">
              <a:extLst>
                <a:ext uri="{FF2B5EF4-FFF2-40B4-BE49-F238E27FC236}">
                  <a16:creationId xmlns:a16="http://schemas.microsoft.com/office/drawing/2014/main" id="{E5058719-7108-1270-F8E4-C13EE5DCBFFF}"/>
                </a:ext>
              </a:extLst>
            </p:cNvPr>
            <p:cNvCxnSpPr>
              <a:cxnSpLocks/>
              <a:stCxn id="70" idx="2"/>
              <a:endCxn id="85" idx="0"/>
            </p:cNvCxnSpPr>
            <p:nvPr/>
          </p:nvCxnSpPr>
          <p:spPr>
            <a:xfrm>
              <a:off x="40863540" y="14525700"/>
              <a:ext cx="0" cy="3641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テキスト ボックス 21">
            <a:extLst>
              <a:ext uri="{FF2B5EF4-FFF2-40B4-BE49-F238E27FC236}">
                <a16:creationId xmlns:a16="http://schemas.microsoft.com/office/drawing/2014/main" id="{CDE3B968-F99A-6B39-96F1-7D6960B638AA}"/>
              </a:ext>
            </a:extLst>
          </p:cNvPr>
          <p:cNvSpPr txBox="1"/>
          <p:nvPr/>
        </p:nvSpPr>
        <p:spPr>
          <a:xfrm>
            <a:off x="0" y="517261"/>
            <a:ext cx="1228725" cy="369332"/>
          </a:xfrm>
          <a:prstGeom prst="rect">
            <a:avLst/>
          </a:prstGeom>
          <a:noFill/>
        </p:spPr>
        <p:txBody>
          <a:bodyPr wrap="square" rtlCol="0">
            <a:spAutoFit/>
          </a:bodyPr>
          <a:lstStyle/>
          <a:p>
            <a:r>
              <a:rPr kumimoji="1" lang="en-US" altLang="ja-JP" b="1" dirty="0"/>
              <a:t>Previous</a:t>
            </a:r>
            <a:endParaRPr kumimoji="1" lang="ja-JP" altLang="en-US" b="1" dirty="0"/>
          </a:p>
        </p:txBody>
      </p:sp>
      <p:sp>
        <p:nvSpPr>
          <p:cNvPr id="3" name="テキスト ボックス 2">
            <a:extLst>
              <a:ext uri="{FF2B5EF4-FFF2-40B4-BE49-F238E27FC236}">
                <a16:creationId xmlns:a16="http://schemas.microsoft.com/office/drawing/2014/main" id="{FCBF6DC5-5D8E-8BF5-59BF-329935CC1420}"/>
              </a:ext>
            </a:extLst>
          </p:cNvPr>
          <p:cNvSpPr txBox="1"/>
          <p:nvPr/>
        </p:nvSpPr>
        <p:spPr>
          <a:xfrm>
            <a:off x="159026" y="3870854"/>
            <a:ext cx="3536833" cy="2585323"/>
          </a:xfrm>
          <a:prstGeom prst="rect">
            <a:avLst/>
          </a:prstGeom>
          <a:noFill/>
        </p:spPr>
        <p:txBody>
          <a:bodyPr wrap="square" rtlCol="0">
            <a:spAutoFit/>
          </a:bodyPr>
          <a:lstStyle/>
          <a:p>
            <a:pPr>
              <a:spcBef>
                <a:spcPts val="0"/>
              </a:spcBef>
              <a:spcAft>
                <a:spcPts val="0"/>
              </a:spcAft>
            </a:pPr>
            <a:r>
              <a:rPr lang="en-US" altLang="ja-JP" b="1" dirty="0">
                <a:solidFill>
                  <a:srgbClr val="0E101A"/>
                </a:solidFill>
                <a:effectLst/>
              </a:rPr>
              <a:t>In previous our noise reduction method using MSSA, the method has 2 MSSA.</a:t>
            </a:r>
            <a:endParaRPr lang="en-US" altLang="ja-JP" dirty="0">
              <a:solidFill>
                <a:srgbClr val="0E101A"/>
              </a:solidFill>
              <a:effectLst/>
            </a:endParaRPr>
          </a:p>
          <a:p>
            <a:pPr>
              <a:spcBef>
                <a:spcPts val="0"/>
              </a:spcBef>
              <a:spcAft>
                <a:spcPts val="0"/>
              </a:spcAft>
            </a:pPr>
            <a:r>
              <a:rPr lang="en-US" altLang="ja-JP" b="1" dirty="0">
                <a:solidFill>
                  <a:srgbClr val="0E101A"/>
                </a:solidFill>
                <a:effectLst/>
              </a:rPr>
              <a:t>One decomposes a longer signal and a shorter signal (= interesting period).</a:t>
            </a:r>
            <a:endParaRPr lang="en-US" altLang="ja-JP" dirty="0">
              <a:solidFill>
                <a:srgbClr val="0E101A"/>
              </a:solidFill>
              <a:effectLst/>
            </a:endParaRPr>
          </a:p>
          <a:p>
            <a:pPr>
              <a:spcBef>
                <a:spcPts val="0"/>
              </a:spcBef>
              <a:spcAft>
                <a:spcPts val="0"/>
              </a:spcAft>
            </a:pPr>
            <a:r>
              <a:rPr lang="en-US" altLang="ja-JP" b="1" dirty="0">
                <a:solidFill>
                  <a:srgbClr val="0E101A"/>
                </a:solidFill>
                <a:effectLst/>
              </a:rPr>
              <a:t>Another is to discriminate between MT signal and noise.</a:t>
            </a:r>
            <a:endParaRPr lang="en-US" altLang="ja-JP" dirty="0">
              <a:solidFill>
                <a:srgbClr val="0E101A"/>
              </a:solidFill>
              <a:effectLst/>
            </a:endParaRPr>
          </a:p>
        </p:txBody>
      </p:sp>
    </p:spTree>
    <p:extLst>
      <p:ext uri="{BB962C8B-B14F-4D97-AF65-F5344CB8AC3E}">
        <p14:creationId xmlns:p14="http://schemas.microsoft.com/office/powerpoint/2010/main" val="15838355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40452</TotalTime>
  <Words>3166</Words>
  <Application>Microsoft Office PowerPoint</Application>
  <PresentationFormat>ワイド画面</PresentationFormat>
  <Paragraphs>286</Paragraphs>
  <Slides>20</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メイリオ</vt:lpstr>
      <vt:lpstr>游ゴシック</vt:lpstr>
      <vt:lpstr>游ゴシック Light</vt:lpstr>
      <vt:lpstr>Arial</vt:lpstr>
      <vt:lpstr>Cambria Math</vt:lpstr>
      <vt:lpstr>Century</vt:lpstr>
      <vt:lpstr>Open Sans</vt:lpstr>
      <vt:lpstr>Office テーマ</vt:lpstr>
      <vt:lpstr>Development of noise reduction method based on MSSA (Multi-channel Singular Spectrum Analysis)    　 -Application to near field noise observed in Boso Peninsula, Japan-</vt:lpstr>
      <vt:lpstr>Abstract　①</vt:lpstr>
      <vt:lpstr>Abstract　②</vt:lpstr>
      <vt:lpstr>1.1 MT survey in Boso Peninsula, Japan</vt:lpstr>
      <vt:lpstr>1.2 Previous noise reduction method using MSSA</vt:lpstr>
      <vt:lpstr>1.2 Purpose of this study</vt:lpstr>
      <vt:lpstr>2.1 An overview of (Multi-channel Singular Spectrum Analysis: MSSA)</vt:lpstr>
      <vt:lpstr>2.2 Multiple-channel Singular Spectrum Analysis: MSSA</vt:lpstr>
      <vt:lpstr>2.2 The scheme of noise reduction method using MSSA</vt:lpstr>
      <vt:lpstr>2.2 The scheme of noise reduction method using MSSA</vt:lpstr>
      <vt:lpstr>2.3 The guideline of grouping for PCs decomposed by MSSA</vt:lpstr>
      <vt:lpstr>3. Data</vt:lpstr>
      <vt:lpstr>4. An example of estimated MT signal  (24/Dec/2015) WL=800　site 720  LT 03:00~03:10 </vt:lpstr>
      <vt:lpstr>4. An example of estimated MT signal  (2/Jan/2016) WL=800　site 630  LT 02:00~02:10</vt:lpstr>
      <vt:lpstr>4. An example of estimated MT signal  (4/Jan/2016) WL=800　site 630  LT 12:00~12:10</vt:lpstr>
      <vt:lpstr>5. An example of MT response function, Site 720 (low noise)</vt:lpstr>
      <vt:lpstr>5. An example of MT response function, Site 630 nighttime (spike noise included)</vt:lpstr>
      <vt:lpstr>5. An example of MT response function, Site 630 daytime (correlated noise included)</vt:lpstr>
      <vt:lpstr>5. An example of MT response function Zyx Site 630</vt:lpstr>
      <vt:lpstr>5.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中間発表　2019/12/18</dc:title>
  <dc:creator>柊 金子</dc:creator>
  <cp:lastModifiedBy>afua6800</cp:lastModifiedBy>
  <cp:revision>887</cp:revision>
  <cp:lastPrinted>2022-05-22T01:49:23Z</cp:lastPrinted>
  <dcterms:created xsi:type="dcterms:W3CDTF">2019-12-10T12:23:32Z</dcterms:created>
  <dcterms:modified xsi:type="dcterms:W3CDTF">2022-05-24T02:15:15Z</dcterms:modified>
</cp:coreProperties>
</file>