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60" r:id="rId2"/>
    <p:sldId id="400" r:id="rId3"/>
    <p:sldId id="468" r:id="rId4"/>
    <p:sldId id="466" r:id="rId5"/>
    <p:sldId id="462" r:id="rId6"/>
    <p:sldId id="471" r:id="rId7"/>
    <p:sldId id="472" r:id="rId8"/>
    <p:sldId id="433" r:id="rId9"/>
    <p:sldId id="456" r:id="rId10"/>
    <p:sldId id="4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778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FF"/>
    <a:srgbClr val="FFB2B2"/>
    <a:srgbClr val="2E75B6"/>
    <a:srgbClr val="1D1DDB"/>
    <a:srgbClr val="1616DE"/>
    <a:srgbClr val="005993"/>
    <a:srgbClr val="D8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3" autoAdjust="0"/>
    <p:restoredTop sz="96763" autoAdjust="0"/>
  </p:normalViewPr>
  <p:slideViewPr>
    <p:cSldViewPr snapToGrid="0" snapToObjects="1">
      <p:cViewPr varScale="1">
        <p:scale>
          <a:sx n="158" d="100"/>
          <a:sy n="158" d="100"/>
        </p:scale>
        <p:origin x="606" y="150"/>
      </p:cViewPr>
      <p:guideLst>
        <p:guide orient="horz" pos="550"/>
        <p:guide pos="778"/>
        <p:guide pos="7423"/>
        <p:guide pos="3840"/>
      </p:guideLst>
    </p:cSldViewPr>
  </p:slideViewPr>
  <p:outlineViewPr>
    <p:cViewPr>
      <p:scale>
        <a:sx n="33" d="100"/>
        <a:sy n="33" d="100"/>
      </p:scale>
      <p:origin x="0" y="-10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27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C43D-7548-A94D-A7FA-B441EB2BB8D7}" type="datetimeFigureOut">
              <a:rPr lang="de-DE" smtClean="0"/>
              <a:t>22.05.2022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1E83F-47DA-7145-B177-CDE51E0A8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F560C5D-3038-8141-9560-7A9B0A5F7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1"/>
          <a:stretch/>
        </p:blipFill>
        <p:spPr>
          <a:xfrm>
            <a:off x="1688432" y="0"/>
            <a:ext cx="105035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58" y="2167598"/>
            <a:ext cx="5771814" cy="1555316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rgbClr val="00599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57" y="4208425"/>
            <a:ext cx="4563500" cy="156292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0B84368-48AB-7648-A740-029D8E301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57" y="408779"/>
            <a:ext cx="1542715" cy="870801"/>
          </a:xfrm>
          <a:prstGeom prst="rect">
            <a:avLst/>
          </a:prstGeom>
        </p:spPr>
      </p:pic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E554CCB7-4988-7A42-A440-684B642E8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57" y="6184010"/>
            <a:ext cx="1542715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 sz="900" b="0">
                <a:solidFill>
                  <a:srgbClr val="000000">
                    <a:tint val="75000"/>
                  </a:srgbClr>
                </a:solidFill>
              </a:rPr>
              <a:t>dd.mm.yyyy</a:t>
            </a:r>
            <a:endParaRPr lang="de-DE" sz="900" b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93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3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D9270F-4D6E-C543-8EAB-73C8CE31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D8874E5-DE71-1C4A-A379-71B46256CC04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81B2985E-9BCC-884B-8264-541FE28B82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7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4153" y="3632200"/>
            <a:ext cx="809413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3" y="4479827"/>
            <a:ext cx="915285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61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005993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5122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005993"/>
                </a:solidFill>
                <a:latin typeface="Arial"/>
              </a:rPr>
              <a:t>”</a:t>
            </a:r>
            <a:endParaRPr lang="en-US" dirty="0">
              <a:solidFill>
                <a:srgbClr val="005993"/>
              </a:solidFill>
              <a:latin typeface="Arial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B9968F-3888-2F43-8D1B-7E51B244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88227B42-312A-5F4E-8C85-02934ACEDE84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B3B94B66-C1D0-4B4E-BD1A-16C47CF96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1931988"/>
            <a:ext cx="915285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3" y="4527448"/>
            <a:ext cx="915285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7C5341-A4B7-FD4C-9CAF-813840DF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ADD5773-6A5D-EA4E-91C1-4E4C6B1053B3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8162012D-1D0A-C248-9C8E-C10875767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4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4153" y="4013200"/>
            <a:ext cx="915284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3" y="4527448"/>
            <a:ext cx="915284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121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005993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63599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005993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8D55BEF-A3C6-1848-816B-C148BE9B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2091F5BD-52FE-924A-A9D8-D595292D5DE6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70974A4B-D6DC-DE4C-A7B9-6EE876E0E1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385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4153" y="4013200"/>
            <a:ext cx="915285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3" y="4527448"/>
            <a:ext cx="915285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7D6010F-99AF-694E-B041-ADA86A88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5C64DEF-5D16-D84D-AB13-045263898423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370712F2-F342-AB44-9E67-42D3943D1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3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4153" y="2160589"/>
            <a:ext cx="9152850" cy="388077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BB362E-0643-E84D-8F31-54145ECD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49E450C-E906-184F-955A-98EFE2708144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0987FBA-6F34-8245-9ED0-A5919FD8D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7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0590" y="1621410"/>
            <a:ext cx="1646413" cy="4239640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4153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560B0A-CF3A-6D41-97D8-2A4CE1ED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C04DCED-E6C0-B844-A2B5-596ECF070541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6DDB47EE-7713-D742-94D9-B18DAA867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ECD6494-C011-1D4B-826A-176912917DA4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224FDEC-EB1C-F24B-8D6C-77EB61395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5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2" y="2700867"/>
            <a:ext cx="915285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2" y="4527448"/>
            <a:ext cx="915285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B4DB41-9B08-984A-B27A-872D3CEF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2979E54-2DF1-6B41-8BC0-733049E9EAAA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425FF83C-70B9-1E40-B8B2-890CC4E405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4153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969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CAC3A6A-E7CF-1A46-A990-F7BA0633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5797DA5-7B23-DC4F-BE65-33009122FB66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10218973-8642-6D48-85D0-2F96E4A9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3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552052"/>
            <a:ext cx="859666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2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4153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385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386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B9FBB9D-AD03-074D-8251-98EABD47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1D49AB8B-85F5-C94D-9B7E-033278740F75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94C24C98-6EAC-2D46-92F4-DD2A6E2B76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7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6C784C-6231-7940-BFCB-5672E4CE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C8952128-F833-F44E-9A26-7FAB832EAEF2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64213CA-FBC5-0447-8C35-EB7136B95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3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6A0CCB-FDF3-7346-B6D7-A2D9BBEC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CD9C902-9E11-F141-8467-876C76DEA82F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234AB12-BC0C-AC4B-BC2B-65A9DC087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489" y="1490388"/>
            <a:ext cx="4513541" cy="4550973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4153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20EFA5-9D8B-0240-99B7-97165245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572569-2515-0B45-903B-368ED2AEA581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EF978280-2F70-DD4C-BC2A-C2A1A5405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53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4153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4153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3B31C0-DDE5-EC48-8110-113DBE30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6146188-9841-E94A-AAE1-F44E54E4B511}"/>
              </a:ext>
            </a:extLst>
          </p:cNvPr>
          <p:cNvCxnSpPr/>
          <p:nvPr userDrawn="1"/>
        </p:nvCxnSpPr>
        <p:spPr>
          <a:xfrm>
            <a:off x="0" y="6305862"/>
            <a:ext cx="12192000" cy="0"/>
          </a:xfrm>
          <a:prstGeom prst="line">
            <a:avLst/>
          </a:prstGeom>
          <a:ln>
            <a:solidFill>
              <a:srgbClr val="005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C324169F-CC2A-9644-85BA-08D877EF0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0000"/>
            <a:ext cx="1264153" cy="56192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6E2804-5057-D140-B48F-CF8504D6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8605" y="6383260"/>
            <a:ext cx="911939" cy="365125"/>
          </a:xfrm>
        </p:spPr>
        <p:txBody>
          <a:bodyPr/>
          <a:lstStyle/>
          <a:p>
            <a:r>
              <a:rPr lang="en-US"/>
              <a:t>dd.mm.yyyy</a:t>
            </a:r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6D6DA6D-F351-A844-9AE8-0E351ADC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66" y="6383260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4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4152" y="609600"/>
            <a:ext cx="924653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53" y="2160589"/>
            <a:ext cx="924653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952" y="6403911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dd.mm.yyyy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4153" y="640262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BW, PSc und KLS | 06.09.2018 | alpS  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6080" y="639840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6CF255-2EF9-8C44-B1E3-1E88CF6971FD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BC65F4-3B30-2B45-80F0-8C31E055E6B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584" y="488533"/>
            <a:ext cx="755347" cy="4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599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00599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00599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00599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00599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00599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ul.schattan@uibk.ac.a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ss.copernicus.org/articles/24/535/2020/hess-24-535-2020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AFCBE-AB2E-CE47-94A9-6E70E294A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58" y="2783786"/>
            <a:ext cx="5771814" cy="1532494"/>
          </a:xfrm>
        </p:spPr>
        <p:txBody>
          <a:bodyPr/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value of complementary data for physically consistent hydrological models in mountain </a:t>
            </a:r>
            <a:r>
              <a:rPr lang="en-US" sz="2400" b="1" dirty="0" smtClean="0"/>
              <a:t>regions</a:t>
            </a:r>
            <a:endParaRPr lang="de-A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98D88A-75DE-7444-AC45-55A12C78D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58" y="5983880"/>
            <a:ext cx="4563500" cy="393947"/>
          </a:xfrm>
        </p:spPr>
        <p:txBody>
          <a:bodyPr/>
          <a:lstStyle/>
          <a:p>
            <a:r>
              <a:rPr lang="en-GB" dirty="0" smtClean="0"/>
              <a:t>EGU Vienna, 24</a:t>
            </a:r>
            <a:r>
              <a:rPr lang="en-GB" baseline="30000" dirty="0" smtClean="0"/>
              <a:t>th</a:t>
            </a:r>
            <a:r>
              <a:rPr lang="en-GB" dirty="0" smtClean="0"/>
              <a:t> May 2022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92" y="513621"/>
            <a:ext cx="2319228" cy="6028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28" y="1410481"/>
            <a:ext cx="908820" cy="97603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r="4947" b="1546"/>
          <a:stretch/>
        </p:blipFill>
        <p:spPr>
          <a:xfrm>
            <a:off x="2887293" y="1513788"/>
            <a:ext cx="2319228" cy="6638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33" y="513621"/>
            <a:ext cx="1680201" cy="602896"/>
          </a:xfrm>
          <a:prstGeom prst="rect">
            <a:avLst/>
          </a:prstGeom>
        </p:spPr>
      </p:pic>
      <p:sp>
        <p:nvSpPr>
          <p:cNvPr id="9" name="Untertitel 2">
            <a:extLst>
              <a:ext uri="{FF2B5EF4-FFF2-40B4-BE49-F238E27FC236}">
                <a16:creationId xmlns:a16="http://schemas.microsoft.com/office/drawing/2014/main" id="{0798D88A-75DE-7444-AC45-55A12C78D0D4}"/>
              </a:ext>
            </a:extLst>
          </p:cNvPr>
          <p:cNvSpPr txBox="1">
            <a:spLocks/>
          </p:cNvSpPr>
          <p:nvPr/>
        </p:nvSpPr>
        <p:spPr>
          <a:xfrm>
            <a:off x="841258" y="4452892"/>
            <a:ext cx="4563500" cy="815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Paul Schattan</a:t>
            </a:r>
            <a:r>
              <a:rPr lang="de-DE" dirty="0"/>
              <a:t>, Benjamin Winter, Larissa van der </a:t>
            </a:r>
            <a:r>
              <a:rPr lang="de-DE" dirty="0" err="1"/>
              <a:t>Laan</a:t>
            </a:r>
            <a:r>
              <a:rPr lang="de-DE" dirty="0"/>
              <a:t>, </a:t>
            </a:r>
            <a:r>
              <a:rPr lang="de-DE" dirty="0" err="1"/>
              <a:t>Abror</a:t>
            </a:r>
            <a:r>
              <a:rPr lang="de-DE" dirty="0"/>
              <a:t> </a:t>
            </a:r>
            <a:r>
              <a:rPr lang="de-DE" dirty="0" err="1"/>
              <a:t>Gafurov</a:t>
            </a:r>
            <a:r>
              <a:rPr lang="de-DE" dirty="0"/>
              <a:t>, Gertraud </a:t>
            </a:r>
            <a:r>
              <a:rPr lang="de-DE" dirty="0" err="1"/>
              <a:t>Meißl</a:t>
            </a:r>
            <a:r>
              <a:rPr lang="de-DE" dirty="0"/>
              <a:t>, Giovanni </a:t>
            </a:r>
            <a:r>
              <a:rPr lang="de-DE" dirty="0" err="1"/>
              <a:t>Cuozzo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Felix </a:t>
            </a:r>
            <a:r>
              <a:rPr lang="de-DE" dirty="0" err="1"/>
              <a:t>Greifeneder</a:t>
            </a:r>
            <a:r>
              <a:rPr lang="de-DE" dirty="0"/>
              <a:t>, Valentina Premier, Matthias </a:t>
            </a:r>
            <a:r>
              <a:rPr lang="de-DE" dirty="0" err="1"/>
              <a:t>Huttenlau</a:t>
            </a:r>
            <a:r>
              <a:rPr lang="de-DE" dirty="0"/>
              <a:t>, Johann </a:t>
            </a:r>
            <a:r>
              <a:rPr lang="de-DE" dirty="0" err="1"/>
              <a:t>Stötter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Kristian Förster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798D88A-75DE-7444-AC45-55A12C78D0D4}"/>
              </a:ext>
            </a:extLst>
          </p:cNvPr>
          <p:cNvSpPr txBox="1">
            <a:spLocks/>
          </p:cNvSpPr>
          <p:nvPr/>
        </p:nvSpPr>
        <p:spPr>
          <a:xfrm>
            <a:off x="841258" y="5494384"/>
            <a:ext cx="4563500" cy="393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hlinkClick r:id="rId6"/>
              </a:rPr>
              <a:t>paul.schattan@uibk.ac.at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54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10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96" y="3253328"/>
            <a:ext cx="7998562" cy="27120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74895" y="5965347"/>
            <a:ext cx="833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Archeimer</a:t>
            </a:r>
            <a:r>
              <a:rPr lang="de-DE" sz="1400" dirty="0"/>
              <a:t> et al., 2019 (</a:t>
            </a:r>
            <a:r>
              <a:rPr lang="de-DE" sz="1400" dirty="0">
                <a:hlinkClick r:id="rId3"/>
              </a:rPr>
              <a:t>https://hess.copernicus.org/articles/24/535/2020/hess-24-535-2020.pdf</a:t>
            </a:r>
            <a:r>
              <a:rPr lang="de-DE" sz="1400" dirty="0"/>
              <a:t>)</a:t>
            </a:r>
            <a:endParaRPr lang="de-AT" sz="1400" dirty="0"/>
          </a:p>
        </p:txBody>
      </p:sp>
      <p:sp>
        <p:nvSpPr>
          <p:cNvPr id="9" name="Rechteck 8"/>
          <p:cNvSpPr/>
          <p:nvPr/>
        </p:nvSpPr>
        <p:spPr>
          <a:xfrm>
            <a:off x="1031482" y="1255566"/>
            <a:ext cx="9747538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DE" sz="2000" dirty="0" err="1" smtClean="0">
                <a:solidFill>
                  <a:srgbClr val="005993"/>
                </a:solidFill>
              </a:rPr>
              <a:t>Using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b="1" dirty="0" err="1" smtClean="0">
                <a:solidFill>
                  <a:srgbClr val="005993"/>
                </a:solidFill>
              </a:rPr>
              <a:t>complementary</a:t>
            </a:r>
            <a:r>
              <a:rPr lang="de-DE" sz="2000" b="1" dirty="0" smtClean="0">
                <a:solidFill>
                  <a:srgbClr val="005993"/>
                </a:solidFill>
              </a:rPr>
              <a:t> </a:t>
            </a:r>
            <a:r>
              <a:rPr lang="de-DE" sz="2000" b="1" dirty="0" err="1" smtClean="0">
                <a:solidFill>
                  <a:srgbClr val="005993"/>
                </a:solidFill>
              </a:rPr>
              <a:t>data</a:t>
            </a:r>
            <a:r>
              <a:rPr lang="de-DE" sz="2000" b="1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is</a:t>
            </a:r>
            <a:r>
              <a:rPr lang="de-DE" sz="2000" dirty="0" smtClean="0">
                <a:solidFill>
                  <a:srgbClr val="005993"/>
                </a:solidFill>
              </a:rPr>
              <a:t> a </a:t>
            </a:r>
            <a:r>
              <a:rPr lang="de-DE" sz="2000" dirty="0" err="1" smtClean="0">
                <a:solidFill>
                  <a:srgbClr val="005993"/>
                </a:solidFill>
              </a:rPr>
              <a:t>suitable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strategy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for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en-US" sz="2000" dirty="0">
                <a:solidFill>
                  <a:srgbClr val="005993"/>
                </a:solidFill>
              </a:rPr>
              <a:t>physically meaningful representations of </a:t>
            </a:r>
            <a:r>
              <a:rPr lang="en-US" sz="2000" dirty="0" smtClean="0">
                <a:solidFill>
                  <a:srgbClr val="005993"/>
                </a:solidFill>
              </a:rPr>
              <a:t>hydrological processes, in particular in mountain regions</a:t>
            </a:r>
            <a:endParaRPr lang="de-DE" sz="2000" dirty="0">
              <a:solidFill>
                <a:srgbClr val="005993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5993"/>
                </a:solidFill>
              </a:rPr>
              <a:t>Data </a:t>
            </a:r>
            <a:r>
              <a:rPr lang="de-DE" sz="2000" dirty="0" err="1" smtClean="0">
                <a:solidFill>
                  <a:srgbClr val="005993"/>
                </a:solidFill>
              </a:rPr>
              <a:t>and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models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need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to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be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b="1" dirty="0" err="1" smtClean="0">
                <a:solidFill>
                  <a:srgbClr val="005993"/>
                </a:solidFill>
              </a:rPr>
              <a:t>carefully</a:t>
            </a:r>
            <a:r>
              <a:rPr lang="de-DE" sz="2000" b="1" dirty="0" smtClean="0">
                <a:solidFill>
                  <a:srgbClr val="005993"/>
                </a:solidFill>
              </a:rPr>
              <a:t> </a:t>
            </a:r>
            <a:r>
              <a:rPr lang="de-DE" sz="2000" b="1" dirty="0" err="1" smtClean="0">
                <a:solidFill>
                  <a:srgbClr val="005993"/>
                </a:solidFill>
              </a:rPr>
              <a:t>chosen</a:t>
            </a:r>
            <a:endParaRPr lang="de-DE" sz="2000" b="1" dirty="0">
              <a:solidFill>
                <a:srgbClr val="005993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r>
              <a:rPr lang="de-DE" sz="2000" dirty="0" smtClean="0">
                <a:solidFill>
                  <a:srgbClr val="005993"/>
                </a:solidFill>
              </a:rPr>
              <a:t>BUT: Hydrological </a:t>
            </a:r>
            <a:r>
              <a:rPr lang="de-DE" sz="2000" dirty="0" err="1" smtClean="0">
                <a:solidFill>
                  <a:srgbClr val="005993"/>
                </a:solidFill>
              </a:rPr>
              <a:t>modelling</a:t>
            </a:r>
            <a:r>
              <a:rPr lang="de-DE" sz="2000" dirty="0" smtClean="0">
                <a:solidFill>
                  <a:srgbClr val="005993"/>
                </a:solidFill>
              </a:rPr>
              <a:t> </a:t>
            </a:r>
            <a:r>
              <a:rPr lang="de-DE" sz="2000" dirty="0" err="1" smtClean="0">
                <a:solidFill>
                  <a:srgbClr val="005993"/>
                </a:solidFill>
              </a:rPr>
              <a:t>remains</a:t>
            </a:r>
            <a:r>
              <a:rPr lang="de-DE" sz="2000" dirty="0" smtClean="0">
                <a:solidFill>
                  <a:srgbClr val="005993"/>
                </a:solidFill>
              </a:rPr>
              <a:t> a </a:t>
            </a:r>
            <a:r>
              <a:rPr lang="de-DE" sz="2000" b="1" dirty="0" err="1" smtClean="0">
                <a:solidFill>
                  <a:srgbClr val="005993"/>
                </a:solidFill>
              </a:rPr>
              <a:t>step-wise</a:t>
            </a:r>
            <a:r>
              <a:rPr lang="de-DE" sz="2000" b="1" dirty="0" smtClean="0">
                <a:solidFill>
                  <a:srgbClr val="005993"/>
                </a:solidFill>
              </a:rPr>
              <a:t> </a:t>
            </a:r>
            <a:r>
              <a:rPr lang="de-DE" sz="2000" b="1" dirty="0" err="1" smtClean="0">
                <a:solidFill>
                  <a:srgbClr val="005993"/>
                </a:solidFill>
              </a:rPr>
              <a:t>process</a:t>
            </a:r>
            <a:r>
              <a:rPr lang="de-DE" sz="2000" dirty="0" smtClean="0">
                <a:solidFill>
                  <a:srgbClr val="005993"/>
                </a:solidFill>
              </a:rPr>
              <a:t>…</a:t>
            </a:r>
            <a:endParaRPr lang="de-DE" sz="2000" dirty="0">
              <a:solidFill>
                <a:srgbClr val="005993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19480" y="173669"/>
            <a:ext cx="9626269" cy="88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599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Take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50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A9FC009F-1E51-F542-B74E-8A4100D1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52" y="609600"/>
            <a:ext cx="9246531" cy="1019175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2</a:t>
            </a:fld>
            <a:endParaRPr lang="de-DE"/>
          </a:p>
        </p:txBody>
      </p:sp>
      <p:sp>
        <p:nvSpPr>
          <p:cNvPr id="10" name="Inhaltsplatzhalter 15">
            <a:extLst>
              <a:ext uri="{FF2B5EF4-FFF2-40B4-BE49-F238E27FC236}">
                <a16:creationId xmlns:a16="http://schemas.microsoft.com/office/drawing/2014/main" id="{91A83138-3905-484C-B255-D66A8F7D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154" y="1628775"/>
            <a:ext cx="3731740" cy="4154351"/>
          </a:xfrm>
        </p:spPr>
        <p:txBody>
          <a:bodyPr>
            <a:normAutofit fontScale="85000" lnSpcReduction="10000"/>
          </a:bodyPr>
          <a:lstStyle/>
          <a:p>
            <a:r>
              <a:rPr lang="de-AT" dirty="0" err="1" smtClean="0"/>
              <a:t>Combination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complementary</a:t>
            </a:r>
            <a:r>
              <a:rPr lang="de-AT" dirty="0" smtClean="0"/>
              <a:t> </a:t>
            </a:r>
            <a:r>
              <a:rPr lang="de-AT" dirty="0" err="1" smtClean="0"/>
              <a:t>components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pros</a:t>
            </a:r>
            <a:r>
              <a:rPr lang="de-AT" dirty="0" smtClean="0"/>
              <a:t>/</a:t>
            </a:r>
            <a:r>
              <a:rPr lang="de-AT" dirty="0" err="1" smtClean="0"/>
              <a:t>cons</a:t>
            </a:r>
            <a:endParaRPr lang="de-AT" dirty="0"/>
          </a:p>
          <a:p>
            <a:pPr lvl="1"/>
            <a:r>
              <a:rPr lang="de-AT" dirty="0" smtClean="0"/>
              <a:t>Hydrological </a:t>
            </a:r>
            <a:r>
              <a:rPr lang="de-AT" dirty="0" err="1" smtClean="0"/>
              <a:t>model</a:t>
            </a:r>
            <a:r>
              <a:rPr lang="de-AT" dirty="0" smtClean="0"/>
              <a:t> </a:t>
            </a:r>
            <a:r>
              <a:rPr lang="de-AT" dirty="0" err="1" smtClean="0"/>
              <a:t>adapted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</a:t>
            </a:r>
            <a:r>
              <a:rPr lang="de-AT" dirty="0" err="1" smtClean="0"/>
              <a:t>question</a:t>
            </a:r>
            <a:endParaRPr lang="de-AT" dirty="0" smtClean="0"/>
          </a:p>
          <a:p>
            <a:pPr lvl="1"/>
            <a:r>
              <a:rPr lang="de-DE" dirty="0" err="1" smtClean="0"/>
              <a:t>Meteorological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AT" dirty="0"/>
          </a:p>
          <a:p>
            <a:pPr lvl="1"/>
            <a:r>
              <a:rPr lang="de-AT" dirty="0" smtClean="0"/>
              <a:t>Remote </a:t>
            </a:r>
            <a:r>
              <a:rPr lang="de-AT" dirty="0" err="1" smtClean="0"/>
              <a:t>sensing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/>
          </a:p>
          <a:p>
            <a:pPr lvl="1"/>
            <a:r>
              <a:rPr lang="de-AT" dirty="0" err="1" smtClean="0"/>
              <a:t>Representative</a:t>
            </a:r>
            <a:r>
              <a:rPr lang="de-AT" dirty="0" smtClean="0"/>
              <a:t> in-situ </a:t>
            </a:r>
            <a:r>
              <a:rPr lang="de-AT" dirty="0" err="1" smtClean="0"/>
              <a:t>data</a:t>
            </a:r>
            <a:endParaRPr lang="de-AT" dirty="0"/>
          </a:p>
          <a:p>
            <a:endParaRPr lang="de-DE" dirty="0" smtClean="0"/>
          </a:p>
          <a:p>
            <a:r>
              <a:rPr lang="de-DE" dirty="0" smtClean="0"/>
              <a:t>Modular Python </a:t>
            </a:r>
            <a:r>
              <a:rPr lang="de-DE" dirty="0" err="1" smtClean="0"/>
              <a:t>framework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(SUPRA Tool) </a:t>
            </a:r>
            <a:r>
              <a:rPr lang="de-DE" dirty="0" err="1" smtClean="0"/>
              <a:t>including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 err="1" smtClean="0"/>
              <a:t>NetCDF</a:t>
            </a:r>
            <a:r>
              <a:rPr lang="de-DE" dirty="0" smtClean="0"/>
              <a:t> </a:t>
            </a:r>
            <a:r>
              <a:rPr lang="de-DE" dirty="0"/>
              <a:t>Storage (NEST</a:t>
            </a:r>
            <a:r>
              <a:rPr lang="de-DE" dirty="0" smtClean="0"/>
              <a:t>) </a:t>
            </a:r>
          </a:p>
          <a:p>
            <a:pPr lvl="1"/>
            <a:r>
              <a:rPr lang="de-DE" dirty="0" err="1" smtClean="0"/>
              <a:t>Meteo</a:t>
            </a:r>
            <a:r>
              <a:rPr lang="de-DE" dirty="0" smtClean="0"/>
              <a:t> </a:t>
            </a:r>
            <a:r>
              <a:rPr lang="de-DE" dirty="0" err="1" smtClean="0"/>
              <a:t>preprocessing</a:t>
            </a:r>
            <a:r>
              <a:rPr lang="de-DE" dirty="0" smtClean="0"/>
              <a:t> (GAMS)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Flexible </a:t>
            </a:r>
            <a:r>
              <a:rPr lang="de-AT" dirty="0" err="1" smtClean="0"/>
              <a:t>usage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different </a:t>
            </a:r>
            <a:r>
              <a:rPr lang="de-AT" dirty="0" err="1" smtClean="0"/>
              <a:t>elements</a:t>
            </a:r>
            <a:endParaRPr lang="de-AT" dirty="0"/>
          </a:p>
          <a:p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37" y="2311846"/>
            <a:ext cx="3611300" cy="27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sp>
        <p:nvSpPr>
          <p:cNvPr id="9" name="Rechteck 8"/>
          <p:cNvSpPr/>
          <p:nvPr/>
        </p:nvSpPr>
        <p:spPr>
          <a:xfrm>
            <a:off x="1031482" y="1564403"/>
            <a:ext cx="9747538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>
                <a:solidFill>
                  <a:srgbClr val="005993"/>
                </a:solidFill>
              </a:rPr>
              <a:t>Forcing</a:t>
            </a:r>
            <a:r>
              <a:rPr lang="de-DE" b="1" dirty="0" smtClean="0">
                <a:solidFill>
                  <a:srgbClr val="005993"/>
                </a:solidFill>
              </a:rPr>
              <a:t> </a:t>
            </a:r>
            <a:r>
              <a:rPr lang="de-DE" b="1" dirty="0" err="1" smtClean="0">
                <a:solidFill>
                  <a:srgbClr val="005993"/>
                </a:solidFill>
              </a:rPr>
              <a:t>data</a:t>
            </a:r>
            <a:endParaRPr lang="de-DE" b="1" dirty="0" smtClean="0">
              <a:solidFill>
                <a:srgbClr val="005993"/>
              </a:solidFill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993"/>
                </a:solidFill>
              </a:rPr>
              <a:t>INCA 1x1 km </a:t>
            </a:r>
            <a:r>
              <a:rPr lang="de-DE" dirty="0" err="1" smtClean="0">
                <a:solidFill>
                  <a:srgbClr val="005993"/>
                </a:solidFill>
              </a:rPr>
              <a:t>grid</a:t>
            </a:r>
            <a:r>
              <a:rPr lang="de-DE" dirty="0" smtClean="0">
                <a:solidFill>
                  <a:srgbClr val="005993"/>
                </a:solidFill>
              </a:rPr>
              <a:t> </a:t>
            </a:r>
            <a:r>
              <a:rPr lang="de-DE" dirty="0" err="1" smtClean="0">
                <a:solidFill>
                  <a:srgbClr val="005993"/>
                </a:solidFill>
              </a:rPr>
              <a:t>provided</a:t>
            </a:r>
            <a:r>
              <a:rPr lang="de-DE" dirty="0" smtClean="0">
                <a:solidFill>
                  <a:srgbClr val="005993"/>
                </a:solidFill>
              </a:rPr>
              <a:t> </a:t>
            </a:r>
            <a:r>
              <a:rPr lang="de-DE" dirty="0" err="1" smtClean="0">
                <a:solidFill>
                  <a:srgbClr val="005993"/>
                </a:solidFill>
              </a:rPr>
              <a:t>by</a:t>
            </a:r>
            <a:r>
              <a:rPr lang="de-DE" dirty="0" smtClean="0">
                <a:solidFill>
                  <a:srgbClr val="005993"/>
                </a:solidFill>
              </a:rPr>
              <a:t> ZAMG </a:t>
            </a:r>
            <a:br>
              <a:rPr lang="de-DE" dirty="0" smtClean="0">
                <a:solidFill>
                  <a:srgbClr val="005993"/>
                </a:solidFill>
              </a:rPr>
            </a:br>
            <a:r>
              <a:rPr lang="de-DE" dirty="0" smtClean="0">
                <a:solidFill>
                  <a:srgbClr val="005993"/>
                </a:solidFill>
              </a:rPr>
              <a:t>(Austrian </a:t>
            </a:r>
            <a:r>
              <a:rPr lang="de-DE" dirty="0" err="1" smtClean="0">
                <a:solidFill>
                  <a:srgbClr val="005993"/>
                </a:solidFill>
              </a:rPr>
              <a:t>meteorological</a:t>
            </a:r>
            <a:r>
              <a:rPr lang="de-DE" dirty="0" smtClean="0">
                <a:solidFill>
                  <a:srgbClr val="005993"/>
                </a:solidFill>
              </a:rPr>
              <a:t> </a:t>
            </a:r>
            <a:r>
              <a:rPr lang="de-DE" dirty="0" err="1" smtClean="0">
                <a:solidFill>
                  <a:srgbClr val="005993"/>
                </a:solidFill>
              </a:rPr>
              <a:t>service</a:t>
            </a:r>
            <a:r>
              <a:rPr lang="de-DE" dirty="0" smtClean="0">
                <a:solidFill>
                  <a:srgbClr val="005993"/>
                </a:solidFill>
              </a:rPr>
              <a:t>)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5993"/>
                </a:solidFill>
              </a:rPr>
              <a:t>ERA5-Land </a:t>
            </a:r>
            <a:r>
              <a:rPr lang="de-DE" dirty="0" err="1" smtClean="0">
                <a:solidFill>
                  <a:srgbClr val="005993"/>
                </a:solidFill>
              </a:rPr>
              <a:t>Reanalysis</a:t>
            </a:r>
            <a:r>
              <a:rPr lang="de-DE" dirty="0" smtClean="0">
                <a:solidFill>
                  <a:srgbClr val="005993"/>
                </a:solidFill>
              </a:rPr>
              <a:t> (9x9 km)</a:t>
            </a:r>
            <a:br>
              <a:rPr lang="de-DE" dirty="0" smtClean="0">
                <a:solidFill>
                  <a:srgbClr val="005993"/>
                </a:solidFill>
              </a:rPr>
            </a:br>
            <a:r>
              <a:rPr lang="de-DE" dirty="0" smtClean="0">
                <a:solidFill>
                  <a:srgbClr val="005993"/>
                </a:solidFill>
              </a:rPr>
              <a:t>(Copernicus/ECMWF)</a:t>
            </a:r>
            <a:br>
              <a:rPr lang="de-DE" dirty="0" smtClean="0">
                <a:solidFill>
                  <a:srgbClr val="005993"/>
                </a:solidFill>
              </a:rPr>
            </a:br>
            <a:endParaRPr lang="de-DE" sz="1400" dirty="0">
              <a:solidFill>
                <a:srgbClr val="005993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993"/>
                </a:solidFill>
              </a:rPr>
              <a:t>In-Situ </a:t>
            </a:r>
            <a:r>
              <a:rPr lang="de-DE" b="1" dirty="0" err="1" smtClean="0">
                <a:solidFill>
                  <a:srgbClr val="005993"/>
                </a:solidFill>
              </a:rPr>
              <a:t>snow</a:t>
            </a:r>
            <a:r>
              <a:rPr lang="de-DE" b="1" dirty="0" smtClean="0">
                <a:solidFill>
                  <a:srgbClr val="005993"/>
                </a:solidFill>
              </a:rPr>
              <a:t> </a:t>
            </a:r>
            <a:r>
              <a:rPr lang="de-DE" b="1" dirty="0" err="1" smtClean="0">
                <a:solidFill>
                  <a:srgbClr val="005993"/>
                </a:solidFill>
              </a:rPr>
              <a:t>observations</a:t>
            </a:r>
            <a:r>
              <a:rPr lang="de-DE" b="1" dirty="0" smtClean="0">
                <a:solidFill>
                  <a:srgbClr val="005993"/>
                </a:solidFill>
              </a:rPr>
              <a:t> </a:t>
            </a:r>
            <a:r>
              <a:rPr lang="de-DE" dirty="0" err="1" smtClean="0">
                <a:solidFill>
                  <a:srgbClr val="005993"/>
                </a:solidFill>
              </a:rPr>
              <a:t>by</a:t>
            </a:r>
            <a:r>
              <a:rPr lang="de-DE" dirty="0" smtClean="0">
                <a:solidFill>
                  <a:srgbClr val="005993"/>
                </a:solidFill>
              </a:rPr>
              <a:t> </a:t>
            </a:r>
            <a:r>
              <a:rPr lang="de-DE" dirty="0" err="1" smtClean="0">
                <a:solidFill>
                  <a:srgbClr val="005993"/>
                </a:solidFill>
              </a:rPr>
              <a:t>Cosmic</a:t>
            </a:r>
            <a:r>
              <a:rPr lang="de-DE" dirty="0" smtClean="0">
                <a:solidFill>
                  <a:srgbClr val="005993"/>
                </a:solidFill>
              </a:rPr>
              <a:t>-Ray Neutron </a:t>
            </a:r>
            <a:r>
              <a:rPr lang="de-DE" dirty="0" err="1" smtClean="0">
                <a:solidFill>
                  <a:srgbClr val="005993"/>
                </a:solidFill>
              </a:rPr>
              <a:t>Sensing</a:t>
            </a:r>
            <a:r>
              <a:rPr lang="de-DE" dirty="0" smtClean="0">
                <a:solidFill>
                  <a:srgbClr val="005993"/>
                </a:solidFill>
              </a:rPr>
              <a:t> (CRNS) (</a:t>
            </a:r>
            <a:r>
              <a:rPr lang="de-DE" dirty="0" err="1" smtClean="0">
                <a:solidFill>
                  <a:srgbClr val="005993"/>
                </a:solidFill>
              </a:rPr>
              <a:t>Footprint</a:t>
            </a:r>
            <a:r>
              <a:rPr lang="de-DE" dirty="0" smtClean="0">
                <a:solidFill>
                  <a:srgbClr val="005993"/>
                </a:solidFill>
              </a:rPr>
              <a:t>: 250 m)</a:t>
            </a:r>
            <a:br>
              <a:rPr lang="de-DE" dirty="0" smtClean="0">
                <a:solidFill>
                  <a:srgbClr val="005993"/>
                </a:solidFill>
              </a:rPr>
            </a:br>
            <a:endParaRPr lang="de-DE" sz="1400" dirty="0">
              <a:solidFill>
                <a:srgbClr val="005993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5993"/>
                </a:solidFill>
              </a:rPr>
              <a:t>Remote </a:t>
            </a:r>
            <a:r>
              <a:rPr lang="de-DE" b="1" dirty="0" err="1" smtClean="0">
                <a:solidFill>
                  <a:srgbClr val="005993"/>
                </a:solidFill>
              </a:rPr>
              <a:t>sensing</a:t>
            </a:r>
            <a:r>
              <a:rPr lang="de-DE" b="1" dirty="0" smtClean="0">
                <a:solidFill>
                  <a:srgbClr val="005993"/>
                </a:solidFill>
              </a:rPr>
              <a:t> </a:t>
            </a:r>
            <a:r>
              <a:rPr lang="de-DE" b="1" dirty="0" err="1" smtClean="0">
                <a:solidFill>
                  <a:srgbClr val="005993"/>
                </a:solidFill>
              </a:rPr>
              <a:t>data</a:t>
            </a:r>
            <a:endParaRPr lang="de-DE" b="1" dirty="0">
              <a:solidFill>
                <a:srgbClr val="005993"/>
              </a:solidFill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5993"/>
                </a:solidFill>
              </a:rPr>
              <a:t>Modis Snow Covered Area (</a:t>
            </a:r>
            <a:r>
              <a:rPr lang="en-US" dirty="0" smtClean="0">
                <a:solidFill>
                  <a:srgbClr val="005993"/>
                </a:solidFill>
              </a:rPr>
              <a:t>1</a:t>
            </a:r>
            <a:r>
              <a:rPr lang="en-US" dirty="0" smtClean="0">
                <a:solidFill>
                  <a:srgbClr val="005993"/>
                </a:solidFill>
              </a:rPr>
              <a:t>x1 km</a:t>
            </a:r>
            <a:r>
              <a:rPr lang="en-US" dirty="0" smtClean="0">
                <a:solidFill>
                  <a:srgbClr val="005993"/>
                </a:solidFill>
              </a:rPr>
              <a:t>)</a:t>
            </a:r>
            <a:br>
              <a:rPr lang="en-US" dirty="0" smtClean="0">
                <a:solidFill>
                  <a:srgbClr val="005993"/>
                </a:solidFill>
              </a:rPr>
            </a:br>
            <a:endParaRPr lang="en-US" dirty="0" smtClean="0">
              <a:solidFill>
                <a:srgbClr val="005993"/>
              </a:solidFill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93"/>
                </a:solidFill>
              </a:rPr>
              <a:t>Surface Soil </a:t>
            </a:r>
            <a:r>
              <a:rPr lang="en-US" dirty="0" smtClean="0">
                <a:solidFill>
                  <a:srgbClr val="005993"/>
                </a:solidFill>
              </a:rPr>
              <a:t>Moisture for Europe (1x1 km)</a:t>
            </a:r>
            <a:br>
              <a:rPr lang="en-US" dirty="0" smtClean="0">
                <a:solidFill>
                  <a:srgbClr val="005993"/>
                </a:solidFill>
              </a:rPr>
            </a:br>
            <a:r>
              <a:rPr lang="en-US" dirty="0" smtClean="0">
                <a:solidFill>
                  <a:srgbClr val="005993"/>
                </a:solidFill>
              </a:rPr>
              <a:t>(Copernicus Global Land Service)</a:t>
            </a:r>
            <a:endParaRPr lang="en-US" dirty="0">
              <a:solidFill>
                <a:srgbClr val="005993"/>
              </a:solidFill>
            </a:endParaRP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rgbClr val="005993"/>
              </a:solidFill>
            </a:endParaRPr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A9FC009F-1E51-F542-B74E-8A4100D1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87521"/>
            <a:ext cx="9246531" cy="589632"/>
          </a:xfrm>
        </p:spPr>
        <p:txBody>
          <a:bodyPr>
            <a:noAutofit/>
          </a:bodyPr>
          <a:lstStyle/>
          <a:p>
            <a:r>
              <a:rPr lang="en-US" dirty="0" smtClean="0"/>
              <a:t>Datasets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8495" y="4261008"/>
            <a:ext cx="2528400" cy="122908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06" y="1610797"/>
            <a:ext cx="3361131" cy="18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255-2EF9-8C44-B1E3-1E88CF6971FD}" type="slidenum">
              <a:rPr lang="de-DE" smtClean="0"/>
              <a:t>4</a:t>
            </a:fld>
            <a:endParaRPr lang="de-DE" dirty="0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048418A-6697-4A89-B8D8-FF6CFFD09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4" y="1785980"/>
            <a:ext cx="4779395" cy="2701242"/>
          </a:xfrm>
        </p:spPr>
        <p:txBody>
          <a:bodyPr>
            <a:normAutofit/>
          </a:bodyPr>
          <a:lstStyle/>
          <a:p>
            <a:r>
              <a:rPr lang="en-GB" sz="1600" dirty="0" smtClean="0"/>
              <a:t>Model </a:t>
            </a:r>
            <a:r>
              <a:rPr lang="en-GB" sz="1600" dirty="0"/>
              <a:t>interface of average values based on hydrological response units (HRU)</a:t>
            </a:r>
          </a:p>
          <a:p>
            <a:r>
              <a:rPr lang="en-GB" sz="1600" dirty="0"/>
              <a:t>Calculation of soil processes </a:t>
            </a:r>
            <a:r>
              <a:rPr lang="en-GB" sz="1200" i="1" dirty="0"/>
              <a:t>(Contributing Area, </a:t>
            </a:r>
            <a:r>
              <a:rPr lang="de-AT" sz="1200" i="1" dirty="0" err="1"/>
              <a:t>Mualem</a:t>
            </a:r>
            <a:r>
              <a:rPr lang="de-AT" sz="1200" i="1" dirty="0"/>
              <a:t>-van </a:t>
            </a:r>
            <a:r>
              <a:rPr lang="de-AT" sz="1200" i="1" dirty="0" err="1"/>
              <a:t>Genuchten</a:t>
            </a:r>
            <a:r>
              <a:rPr lang="en-GB" sz="1200" i="1" dirty="0"/>
              <a:t>)</a:t>
            </a:r>
            <a:r>
              <a:rPr lang="en-GB" sz="1600" dirty="0"/>
              <a:t>; Groundwater </a:t>
            </a:r>
            <a:r>
              <a:rPr lang="en-GB" sz="1200" i="1" dirty="0"/>
              <a:t>(linear storages) </a:t>
            </a:r>
            <a:r>
              <a:rPr lang="en-GB" sz="1600" dirty="0"/>
              <a:t>and runoff concentration </a:t>
            </a:r>
            <a:r>
              <a:rPr lang="en-GB" sz="1200" i="1" dirty="0"/>
              <a:t>(time–area diagrams)</a:t>
            </a:r>
            <a:r>
              <a:rPr lang="en-GB" sz="1600" dirty="0"/>
              <a:t> </a:t>
            </a:r>
            <a:endParaRPr lang="en-GB" sz="1600" dirty="0" smtClean="0"/>
          </a:p>
          <a:p>
            <a:r>
              <a:rPr lang="en-GB" sz="1600" dirty="0" smtClean="0"/>
              <a:t>Hydrological </a:t>
            </a:r>
            <a:r>
              <a:rPr lang="en-GB" sz="1600" dirty="0"/>
              <a:t>routing </a:t>
            </a:r>
            <a:r>
              <a:rPr lang="en-GB" sz="1200" i="1" dirty="0"/>
              <a:t>(</a:t>
            </a:r>
            <a:r>
              <a:rPr lang="en-GB" sz="1200" i="1" dirty="0" err="1"/>
              <a:t>Rickenmann</a:t>
            </a:r>
            <a:r>
              <a:rPr lang="en-GB" sz="1200" i="1" dirty="0"/>
              <a:t> flow formula)</a:t>
            </a:r>
            <a:r>
              <a:rPr lang="en-GB" sz="1600" dirty="0"/>
              <a:t> based on stream segments with possible complex reservoir control options</a:t>
            </a:r>
          </a:p>
          <a:p>
            <a:pPr marL="0" indent="0">
              <a:buNone/>
            </a:pPr>
            <a:endParaRPr lang="en-GB" sz="1600" b="1" dirty="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A9FC009F-1E51-F542-B74E-8A4100D1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87521"/>
            <a:ext cx="9246531" cy="589632"/>
          </a:xfrm>
        </p:spPr>
        <p:txBody>
          <a:bodyPr>
            <a:noAutofit/>
          </a:bodyPr>
          <a:lstStyle/>
          <a:p>
            <a:r>
              <a:rPr lang="en-US" dirty="0" smtClean="0"/>
              <a:t>Model: </a:t>
            </a:r>
            <a:r>
              <a:rPr lang="en-US" dirty="0" err="1" smtClean="0"/>
              <a:t>HQsim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6243154" y="2092487"/>
            <a:ext cx="2166047" cy="2127585"/>
            <a:chOff x="1264152" y="1297818"/>
            <a:chExt cx="3027245" cy="297349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4152" y="1297818"/>
              <a:ext cx="1721221" cy="2478838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1348" y="1622740"/>
              <a:ext cx="1755045" cy="244717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6552" y="1948589"/>
              <a:ext cx="1644845" cy="2322720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7747170" y="3156280"/>
            <a:ext cx="3611001" cy="2661884"/>
            <a:chOff x="4192176" y="1249121"/>
            <a:chExt cx="3611001" cy="2661884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5277792" y="1249121"/>
              <a:ext cx="2525385" cy="2043868"/>
              <a:chOff x="5219570" y="1552959"/>
              <a:chExt cx="2525385" cy="2043868"/>
            </a:xfrm>
          </p:grpSpPr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9570" y="1552959"/>
                <a:ext cx="1414310" cy="2043868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0658" y="1932201"/>
                <a:ext cx="794297" cy="1636115"/>
              </a:xfrm>
              <a:prstGeom prst="rect">
                <a:avLst/>
              </a:prstGeom>
            </p:spPr>
          </p:pic>
        </p:grpSp>
        <p:sp>
          <p:nvSpPr>
            <p:cNvPr id="17" name="Pfeil nach rechts 16"/>
            <p:cNvSpPr/>
            <p:nvPr/>
          </p:nvSpPr>
          <p:spPr>
            <a:xfrm>
              <a:off x="4192176" y="2510674"/>
              <a:ext cx="530465" cy="2395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862131" y="3541673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HRUs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8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480" y="173669"/>
            <a:ext cx="9626269" cy="881449"/>
          </a:xfrm>
        </p:spPr>
        <p:txBody>
          <a:bodyPr/>
          <a:lstStyle/>
          <a:p>
            <a:r>
              <a:rPr lang="de-AT" dirty="0" smtClean="0"/>
              <a:t>Case </a:t>
            </a:r>
            <a:r>
              <a:rPr lang="de-AT" dirty="0" err="1" smtClean="0"/>
              <a:t>study</a:t>
            </a:r>
            <a:r>
              <a:rPr lang="de-AT" dirty="0" smtClean="0"/>
              <a:t>: Inn River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F255-2EF9-8C44-B1E3-1E88CF6971FD}" type="slidenum">
              <a:rPr lang="de-DE" smtClean="0"/>
              <a:t>5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99" y="1188342"/>
            <a:ext cx="6591416" cy="4665157"/>
          </a:xfrm>
          <a:prstGeom prst="rect">
            <a:avLst/>
          </a:prstGeom>
          <a:ln>
            <a:noFill/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8EE63CC-2398-4852-8067-5F498B1CE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004" b="74625"/>
          <a:stretch/>
        </p:blipFill>
        <p:spPr>
          <a:xfrm>
            <a:off x="8164867" y="1188342"/>
            <a:ext cx="2190265" cy="1232093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6970028" y="3760546"/>
            <a:ext cx="0" cy="2080841"/>
          </a:xfrm>
          <a:prstGeom prst="line">
            <a:avLst/>
          </a:prstGeom>
          <a:ln w="28575">
            <a:solidFill>
              <a:srgbClr val="1D1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19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6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19480" y="173669"/>
            <a:ext cx="9626269" cy="88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599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The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11"/>
          <a:stretch/>
        </p:blipFill>
        <p:spPr>
          <a:xfrm>
            <a:off x="497687" y="1309455"/>
            <a:ext cx="7330919" cy="46553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t="54877"/>
          <a:stretch/>
        </p:blipFill>
        <p:spPr>
          <a:xfrm>
            <a:off x="8605049" y="3702283"/>
            <a:ext cx="2797700" cy="2105065"/>
          </a:xfrm>
          <a:prstGeom prst="rect">
            <a:avLst/>
          </a:prstGeom>
          <a:ln>
            <a:noFill/>
          </a:ln>
        </p:spPr>
      </p:pic>
      <p:cxnSp>
        <p:nvCxnSpPr>
          <p:cNvPr id="9" name="Gerader Verbinder 8"/>
          <p:cNvCxnSpPr/>
          <p:nvPr/>
        </p:nvCxnSpPr>
        <p:spPr>
          <a:xfrm>
            <a:off x="11402749" y="3708339"/>
            <a:ext cx="0" cy="2080841"/>
          </a:xfrm>
          <a:prstGeom prst="line">
            <a:avLst/>
          </a:prstGeom>
          <a:ln w="28575">
            <a:solidFill>
              <a:srgbClr val="1D1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D2F1236-DB9B-4D3A-BDF0-052CA0C9781D}"/>
              </a:ext>
            </a:extLst>
          </p:cNvPr>
          <p:cNvSpPr txBox="1"/>
          <p:nvPr/>
        </p:nvSpPr>
        <p:spPr>
          <a:xfrm>
            <a:off x="8605049" y="1753696"/>
            <a:ext cx="333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Upper</a:t>
            </a:r>
            <a:r>
              <a:rPr lang="de-DE" b="1" dirty="0" smtClean="0"/>
              <a:t> </a:t>
            </a:r>
            <a:r>
              <a:rPr lang="de-DE" b="1" dirty="0" err="1" smtClean="0"/>
              <a:t>Fagge</a:t>
            </a:r>
            <a:r>
              <a:rPr lang="de-DE" b="1" dirty="0" smtClean="0"/>
              <a:t> (52 km²)</a:t>
            </a:r>
          </a:p>
          <a:p>
            <a:endParaRPr lang="de-DE" b="1" dirty="0"/>
          </a:p>
          <a:p>
            <a:r>
              <a:rPr lang="de-DE" dirty="0" err="1" smtClean="0"/>
              <a:t>Meteo</a:t>
            </a:r>
            <a:r>
              <a:rPr lang="de-DE" dirty="0" smtClean="0"/>
              <a:t> Input: INCA (1x1 km)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6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7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19480" y="173669"/>
            <a:ext cx="9626269" cy="88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599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The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t="54877"/>
          <a:stretch/>
        </p:blipFill>
        <p:spPr>
          <a:xfrm>
            <a:off x="8605049" y="3702283"/>
            <a:ext cx="2797700" cy="2105065"/>
          </a:xfrm>
          <a:prstGeom prst="rect">
            <a:avLst/>
          </a:prstGeom>
          <a:ln>
            <a:noFill/>
          </a:ln>
        </p:spPr>
      </p:pic>
      <p:cxnSp>
        <p:nvCxnSpPr>
          <p:cNvPr id="9" name="Gerader Verbinder 8"/>
          <p:cNvCxnSpPr/>
          <p:nvPr/>
        </p:nvCxnSpPr>
        <p:spPr>
          <a:xfrm>
            <a:off x="11402749" y="3708339"/>
            <a:ext cx="0" cy="2080841"/>
          </a:xfrm>
          <a:prstGeom prst="line">
            <a:avLst/>
          </a:prstGeom>
          <a:ln w="28575">
            <a:solidFill>
              <a:srgbClr val="1D1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2"/>
          <a:stretch/>
        </p:blipFill>
        <p:spPr>
          <a:xfrm>
            <a:off x="770738" y="3588234"/>
            <a:ext cx="7144527" cy="22009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D2F1236-DB9B-4D3A-BDF0-052CA0C9781D}"/>
              </a:ext>
            </a:extLst>
          </p:cNvPr>
          <p:cNvSpPr txBox="1"/>
          <p:nvPr/>
        </p:nvSpPr>
        <p:spPr>
          <a:xfrm>
            <a:off x="8605049" y="1753696"/>
            <a:ext cx="333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Upper</a:t>
            </a:r>
            <a:r>
              <a:rPr lang="de-DE" b="1" dirty="0" smtClean="0"/>
              <a:t> </a:t>
            </a:r>
            <a:r>
              <a:rPr lang="de-DE" b="1" dirty="0" err="1" smtClean="0"/>
              <a:t>Fagge</a:t>
            </a:r>
            <a:r>
              <a:rPr lang="de-DE" b="1" dirty="0" smtClean="0"/>
              <a:t> (52 km²)</a:t>
            </a:r>
          </a:p>
          <a:p>
            <a:endParaRPr lang="de-DE" b="1" dirty="0"/>
          </a:p>
          <a:p>
            <a:r>
              <a:rPr lang="de-DE" dirty="0" err="1"/>
              <a:t>Meteo</a:t>
            </a:r>
            <a:r>
              <a:rPr lang="de-DE" dirty="0"/>
              <a:t> Input: INCA (1x1 km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2F1236-DB9B-4D3A-BDF0-052CA0C9781D}"/>
              </a:ext>
            </a:extLst>
          </p:cNvPr>
          <p:cNvSpPr txBox="1"/>
          <p:nvPr/>
        </p:nvSpPr>
        <p:spPr>
          <a:xfrm>
            <a:off x="994743" y="2178645"/>
            <a:ext cx="669651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/>
              <a:t>Calibration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without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runoff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data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8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19480" y="173669"/>
            <a:ext cx="9626269" cy="88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599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The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0" y="1091447"/>
            <a:ext cx="8087720" cy="254735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6" y="3591994"/>
            <a:ext cx="8249755" cy="254263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2F1236-DB9B-4D3A-BDF0-052CA0C9781D}"/>
              </a:ext>
            </a:extLst>
          </p:cNvPr>
          <p:cNvSpPr txBox="1"/>
          <p:nvPr/>
        </p:nvSpPr>
        <p:spPr>
          <a:xfrm>
            <a:off x="8605049" y="1753696"/>
            <a:ext cx="3663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Inn River (10,000 km²)</a:t>
            </a:r>
          </a:p>
          <a:p>
            <a:endParaRPr lang="de-DE" b="1" dirty="0"/>
          </a:p>
          <a:p>
            <a:r>
              <a:rPr lang="de-DE" dirty="0" err="1"/>
              <a:t>Meteo</a:t>
            </a:r>
            <a:r>
              <a:rPr lang="de-DE" dirty="0"/>
              <a:t> Input: </a:t>
            </a:r>
            <a:r>
              <a:rPr lang="de-DE" dirty="0" smtClean="0"/>
              <a:t>ERA5-Land (9x9 </a:t>
            </a:r>
            <a:r>
              <a:rPr lang="de-DE" dirty="0"/>
              <a:t>km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49" y="3708339"/>
            <a:ext cx="2820246" cy="19960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A6531-EB3A-DD4F-A141-F173C703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082" y="6383259"/>
            <a:ext cx="683339" cy="365125"/>
          </a:xfrm>
        </p:spPr>
        <p:txBody>
          <a:bodyPr/>
          <a:lstStyle/>
          <a:p>
            <a:fld id="{746CF255-2EF9-8C44-B1E3-1E88CF6971FD}" type="slidenum">
              <a:rPr lang="de-DE" smtClean="0"/>
              <a:t>9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2B10182-566F-42F9-B7BE-7DB9A0F3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64153" y="6383260"/>
            <a:ext cx="2405558" cy="365125"/>
          </a:xfrm>
        </p:spPr>
        <p:txBody>
          <a:bodyPr/>
          <a:lstStyle/>
          <a:p>
            <a:r>
              <a:rPr lang="de-DE" dirty="0" smtClean="0"/>
              <a:t>EGU 2022</a:t>
            </a:r>
            <a:r>
              <a:rPr lang="de-DE" dirty="0" smtClean="0">
                <a:solidFill>
                  <a:srgbClr val="D8213B"/>
                </a:solidFill>
              </a:rPr>
              <a:t>|</a:t>
            </a:r>
            <a:r>
              <a:rPr lang="de-DE" dirty="0"/>
              <a:t> </a:t>
            </a:r>
            <a:r>
              <a:rPr lang="de-DE" dirty="0" smtClean="0"/>
              <a:t>2022/05/24 </a:t>
            </a:r>
            <a:r>
              <a:rPr lang="de-DE" dirty="0">
                <a:solidFill>
                  <a:srgbClr val="D8213B"/>
                </a:solidFill>
              </a:rPr>
              <a:t>|</a:t>
            </a:r>
            <a:r>
              <a:rPr lang="de-DE" dirty="0"/>
              <a:t> </a:t>
            </a:r>
            <a:r>
              <a:rPr lang="de-DE" dirty="0" err="1"/>
              <a:t>alpS</a:t>
            </a:r>
            <a:r>
              <a:rPr lang="de-DE" dirty="0"/>
              <a:t> </a:t>
            </a:r>
            <a:r>
              <a:rPr lang="de-DE" dirty="0" err="1" smtClean="0"/>
              <a:t>research</a:t>
            </a:r>
            <a:r>
              <a:rPr lang="de-DE" dirty="0"/>
              <a:t> 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319480" y="173669"/>
            <a:ext cx="9626269" cy="88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5993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choise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matters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3" b="8256"/>
          <a:stretch/>
        </p:blipFill>
        <p:spPr>
          <a:xfrm>
            <a:off x="3020073" y="1606057"/>
            <a:ext cx="5578921" cy="4349364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06F1B3B-4C65-4B35-A6A1-31B860037EFC}"/>
              </a:ext>
            </a:extLst>
          </p:cNvPr>
          <p:cNvSpPr txBox="1"/>
          <p:nvPr/>
        </p:nvSpPr>
        <p:spPr>
          <a:xfrm>
            <a:off x="3601599" y="1044162"/>
            <a:ext cx="19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Fagge</a:t>
            </a:r>
            <a:r>
              <a:rPr lang="de-DE" dirty="0" smtClean="0"/>
              <a:t> (AT)</a:t>
            </a:r>
            <a:endParaRPr lang="de-DE" dirty="0"/>
          </a:p>
          <a:p>
            <a:r>
              <a:rPr lang="de-DE" dirty="0" smtClean="0"/>
              <a:t>Ensemble=28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06F1B3B-4C65-4B35-A6A1-31B860037EFC}"/>
              </a:ext>
            </a:extLst>
          </p:cNvPr>
          <p:cNvSpPr txBox="1"/>
          <p:nvPr/>
        </p:nvSpPr>
        <p:spPr>
          <a:xfrm>
            <a:off x="6100296" y="1055118"/>
            <a:ext cx="19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Ala </a:t>
            </a:r>
            <a:r>
              <a:rPr lang="de-DE" dirty="0" err="1" smtClean="0"/>
              <a:t>Archa</a:t>
            </a:r>
            <a:r>
              <a:rPr lang="de-DE" dirty="0" smtClean="0"/>
              <a:t> (KG)</a:t>
            </a:r>
            <a:endParaRPr lang="de-DE" dirty="0"/>
          </a:p>
          <a:p>
            <a:r>
              <a:rPr lang="de-DE" dirty="0" smtClean="0"/>
              <a:t>Ensemble=8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06F1B3B-4C65-4B35-A6A1-31B860037EFC}"/>
              </a:ext>
            </a:extLst>
          </p:cNvPr>
          <p:cNvSpPr txBox="1"/>
          <p:nvPr/>
        </p:nvSpPr>
        <p:spPr>
          <a:xfrm>
            <a:off x="8992119" y="3220977"/>
            <a:ext cx="2247129" cy="400110"/>
          </a:xfrm>
          <a:prstGeom prst="rect">
            <a:avLst/>
          </a:prstGeom>
          <a:solidFill>
            <a:srgbClr val="FFB2B2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Dynamic </a:t>
            </a:r>
            <a:r>
              <a:rPr lang="de-DE" sz="2000" b="1" dirty="0" err="1" smtClean="0"/>
              <a:t>Glaciers</a:t>
            </a:r>
            <a:endParaRPr lang="de-DE" sz="20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06F1B3B-4C65-4B35-A6A1-31B860037EFC}"/>
              </a:ext>
            </a:extLst>
          </p:cNvPr>
          <p:cNvSpPr txBox="1"/>
          <p:nvPr/>
        </p:nvSpPr>
        <p:spPr>
          <a:xfrm>
            <a:off x="8992119" y="3744188"/>
            <a:ext cx="2247129" cy="400110"/>
          </a:xfrm>
          <a:prstGeom prst="rect">
            <a:avLst/>
          </a:prstGeom>
          <a:solidFill>
            <a:srgbClr val="B0B0FF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Static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Glaciers</a:t>
            </a:r>
            <a:endParaRPr lang="de-DE" sz="2000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06F1B3B-4C65-4B35-A6A1-31B860037EFC}"/>
              </a:ext>
            </a:extLst>
          </p:cNvPr>
          <p:cNvSpPr txBox="1"/>
          <p:nvPr/>
        </p:nvSpPr>
        <p:spPr>
          <a:xfrm>
            <a:off x="780686" y="2483244"/>
            <a:ext cx="19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Near</a:t>
            </a:r>
            <a:r>
              <a:rPr lang="de-DE" dirty="0" smtClean="0"/>
              <a:t> Future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06F1B3B-4C65-4B35-A6A1-31B860037EFC}"/>
              </a:ext>
            </a:extLst>
          </p:cNvPr>
          <p:cNvSpPr txBox="1"/>
          <p:nvPr/>
        </p:nvSpPr>
        <p:spPr>
          <a:xfrm>
            <a:off x="780685" y="4694558"/>
            <a:ext cx="198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Far</a:t>
            </a:r>
            <a:r>
              <a:rPr lang="de-DE" dirty="0" smtClean="0"/>
              <a:t> Future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pS Template">
  <a:themeElements>
    <a:clrScheme name="alpS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5892"/>
      </a:accent1>
      <a:accent2>
        <a:srgbClr val="004575"/>
      </a:accent2>
      <a:accent3>
        <a:srgbClr val="73B6D8"/>
      </a:accent3>
      <a:accent4>
        <a:srgbClr val="E76618"/>
      </a:accent4>
      <a:accent5>
        <a:srgbClr val="CF223B"/>
      </a:accent5>
      <a:accent6>
        <a:srgbClr val="4585B5"/>
      </a:accent6>
      <a:hlink>
        <a:srgbClr val="005992"/>
      </a:hlink>
      <a:folHlink>
        <a:srgbClr val="70AEC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32018_PPT-Vorlage_2018_BW.potx" id="{75FB14F4-E7EC-4A68-A8A4-74CE7EF7E038}" vid="{FFD4058E-A517-40B6-B563-47F45170073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23032018_PPT-Vorlage_2018_BW</Template>
  <TotalTime>0</TotalTime>
  <Words>315</Words>
  <Application>Microsoft Office PowerPoint</Application>
  <PresentationFormat>Breitbild</PresentationFormat>
  <Paragraphs>75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alpS Template</vt:lpstr>
      <vt:lpstr>The value of complementary data for physically consistent hydrological models in mountain regions</vt:lpstr>
      <vt:lpstr>The concept of complementary data</vt:lpstr>
      <vt:lpstr>Datasets</vt:lpstr>
      <vt:lpstr>Model: HQsim</vt:lpstr>
      <vt:lpstr>Case study: Inn River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ZID, 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Winter</dc:creator>
  <cp:lastModifiedBy>Paul Schattan</cp:lastModifiedBy>
  <cp:revision>428</cp:revision>
  <dcterms:created xsi:type="dcterms:W3CDTF">2018-08-30T08:26:09Z</dcterms:created>
  <dcterms:modified xsi:type="dcterms:W3CDTF">2022-05-22T20:52:11Z</dcterms:modified>
</cp:coreProperties>
</file>