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70" r:id="rId2"/>
    <p:sldId id="275" r:id="rId3"/>
    <p:sldId id="266" r:id="rId4"/>
    <p:sldId id="271" r:id="rId5"/>
    <p:sldId id="277" r:id="rId6"/>
    <p:sldId id="278" r:id="rId7"/>
    <p:sldId id="279" r:id="rId8"/>
    <p:sldId id="280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26" userDrawn="1">
          <p15:clr>
            <a:srgbClr val="A4A3A4"/>
          </p15:clr>
        </p15:guide>
        <p15:guide id="2" pos="23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629" autoAdjust="0"/>
    <p:restoredTop sz="94660"/>
  </p:normalViewPr>
  <p:slideViewPr>
    <p:cSldViewPr showGuides="1">
      <p:cViewPr varScale="1">
        <p:scale>
          <a:sx n="69" d="100"/>
          <a:sy n="69" d="100"/>
        </p:scale>
        <p:origin x="692" y="44"/>
      </p:cViewPr>
      <p:guideLst>
        <p:guide orient="horz" pos="1026"/>
        <p:guide pos="23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97" d="100"/>
          <a:sy n="97" d="100"/>
        </p:scale>
        <p:origin x="3534" y="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6E1389CC-567B-462D-9606-5A6D48725E1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32223E6-8DEC-4459-8B52-D06E9BD3DAD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E9E86A-6679-4EC8-847C-9F954F45BF68}" type="datetimeFigureOut">
              <a:rPr lang="de-DE" smtClean="0"/>
              <a:t>20.05.2022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DE09F90-192B-4C21-A710-7EFC4BA93B8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77B6243-ABD9-472E-9641-6E7B2B863DE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48E8B7-5326-4A3E-8AE4-83D3CDA8A9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65754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13C419-10E8-4216-A6CC-B7C8A23909AD}" type="datetimeFigureOut">
              <a:rPr lang="de-DE" smtClean="0"/>
              <a:t>20.05.2022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6CAD1-FD47-46B0-9C16-1B81F4E690E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1325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14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6286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0858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5430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002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>
            <a:extLst>
              <a:ext uri="{FF2B5EF4-FFF2-40B4-BE49-F238E27FC236}">
                <a16:creationId xmlns:a16="http://schemas.microsoft.com/office/drawing/2014/main" id="{E713E3ED-78BF-4AEF-A5C2-46B7E751DB0E}"/>
              </a:ext>
            </a:extLst>
          </p:cNvPr>
          <p:cNvSpPr/>
          <p:nvPr userDrawn="1"/>
        </p:nvSpPr>
        <p:spPr>
          <a:xfrm>
            <a:off x="0" y="342000"/>
            <a:ext cx="12192000" cy="506722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31839" y="537344"/>
            <a:ext cx="10728323" cy="623404"/>
          </a:xfrm>
        </p:spPr>
        <p:txBody>
          <a:bodyPr anchor="t"/>
          <a:lstStyle>
            <a:lvl1pPr algn="l">
              <a:lnSpc>
                <a:spcPct val="114000"/>
              </a:lnSpc>
              <a:spcBef>
                <a:spcPts val="0"/>
              </a:spcBef>
              <a:defRPr sz="3200" spc="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Headline der Präsentation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31837" y="2444192"/>
            <a:ext cx="10728325" cy="516756"/>
          </a:xfrm>
        </p:spPr>
        <p:txBody>
          <a:bodyPr/>
          <a:lstStyle>
            <a:lvl1pPr marL="0" indent="0" algn="l">
              <a:buNone/>
              <a:defRPr sz="1600" cap="all" spc="6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Datum  |  Name</a:t>
            </a:r>
            <a:endParaRPr lang="en-US" dirty="0"/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D585CE71-710A-4145-8AA7-7070BBC1B76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31837" y="1088740"/>
            <a:ext cx="10728325" cy="727162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3200" b="1" cap="all" spc="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der Präsentation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7CEB1C7-3CEB-41C0-967D-A5811A09D93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9532" y="6423285"/>
            <a:ext cx="2304000" cy="1188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2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 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A0BABBA3-207B-428D-8CD0-97794373E0F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656" y="6005352"/>
            <a:ext cx="1881980" cy="548854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2090" y="5933278"/>
            <a:ext cx="926318" cy="713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52013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61" userDrawn="1">
          <p15:clr>
            <a:srgbClr val="FBAE40"/>
          </p15:clr>
        </p15:guide>
        <p15:guide id="2" pos="7219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>
            <a:extLst>
              <a:ext uri="{FF2B5EF4-FFF2-40B4-BE49-F238E27FC236}">
                <a16:creationId xmlns:a16="http://schemas.microsoft.com/office/drawing/2014/main" id="{E713E3ED-78BF-4AEF-A5C2-46B7E751DB0E}"/>
              </a:ext>
            </a:extLst>
          </p:cNvPr>
          <p:cNvSpPr/>
          <p:nvPr userDrawn="1"/>
        </p:nvSpPr>
        <p:spPr>
          <a:xfrm>
            <a:off x="0" y="342000"/>
            <a:ext cx="12192000" cy="506722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31839" y="537344"/>
            <a:ext cx="10728323" cy="623404"/>
          </a:xfrm>
        </p:spPr>
        <p:txBody>
          <a:bodyPr anchor="t"/>
          <a:lstStyle>
            <a:lvl1pPr algn="l">
              <a:lnSpc>
                <a:spcPct val="114000"/>
              </a:lnSpc>
              <a:spcBef>
                <a:spcPts val="0"/>
              </a:spcBef>
              <a:defRPr sz="3200" spc="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Headline der Präsentation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31838" y="2660216"/>
            <a:ext cx="10728324" cy="516756"/>
          </a:xfrm>
        </p:spPr>
        <p:txBody>
          <a:bodyPr/>
          <a:lstStyle>
            <a:lvl1pPr marL="0" indent="0" algn="l">
              <a:buNone/>
              <a:defRPr sz="1600" cap="all" spc="6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Datum  |  Name</a:t>
            </a:r>
            <a:endParaRPr lang="en-US" dirty="0"/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D585CE71-710A-4145-8AA7-7070BBC1B76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31838" y="1124744"/>
            <a:ext cx="10728325" cy="1361802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800" b="1" cap="none" spc="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der Präsentation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7D7831BC-0764-4D94-B436-8046AD2DF0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656" y="6005352"/>
            <a:ext cx="1881980" cy="548854"/>
          </a:xfrm>
          <a:prstGeom prst="rect">
            <a:avLst/>
          </a:prstGeom>
        </p:spPr>
      </p:pic>
      <p:sp>
        <p:nvSpPr>
          <p:cNvPr id="10" name="Textplatzhalter 4">
            <a:extLst>
              <a:ext uri="{FF2B5EF4-FFF2-40B4-BE49-F238E27FC236}">
                <a16:creationId xmlns:a16="http://schemas.microsoft.com/office/drawing/2014/main" id="{7390AF7B-9835-4AEF-ADBF-224AF53FB4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9532" y="6423285"/>
            <a:ext cx="2304000" cy="1188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2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 </a:t>
            </a:r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2090" y="5933278"/>
            <a:ext cx="926318" cy="713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60439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61" userDrawn="1">
          <p15:clr>
            <a:srgbClr val="FBAE40"/>
          </p15:clr>
        </p15:guide>
        <p15:guide id="2" pos="7219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54A1B7C4-7B43-4178-878E-3C1A63AA60F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5" y="341313"/>
            <a:ext cx="11449050" cy="3087687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E713E3ED-78BF-4AEF-A5C2-46B7E751DB0E}"/>
              </a:ext>
            </a:extLst>
          </p:cNvPr>
          <p:cNvSpPr/>
          <p:nvPr userDrawn="1"/>
        </p:nvSpPr>
        <p:spPr>
          <a:xfrm>
            <a:off x="0" y="3429000"/>
            <a:ext cx="12192000" cy="198022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31839" y="3633688"/>
            <a:ext cx="10728324" cy="623404"/>
          </a:xfrm>
        </p:spPr>
        <p:txBody>
          <a:bodyPr anchor="t"/>
          <a:lstStyle>
            <a:lvl1pPr algn="l">
              <a:lnSpc>
                <a:spcPct val="114000"/>
              </a:lnSpc>
              <a:spcBef>
                <a:spcPts val="0"/>
              </a:spcBef>
              <a:defRPr sz="3200" spc="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Headline der Präsentation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31837" y="4970822"/>
            <a:ext cx="10728325" cy="360000"/>
          </a:xfrm>
        </p:spPr>
        <p:txBody>
          <a:bodyPr/>
          <a:lstStyle>
            <a:lvl1pPr marL="0" indent="0" algn="l">
              <a:buNone/>
              <a:defRPr sz="1600" cap="all" spc="6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Datum  |  Name</a:t>
            </a:r>
            <a:endParaRPr lang="en-US" dirty="0"/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D585CE71-710A-4145-8AA7-7070BBC1B76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31837" y="4185084"/>
            <a:ext cx="10728325" cy="727162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3200" b="1" cap="all" spc="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der Präsentation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133D537E-7D32-4AF3-8F50-037B43117F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656" y="6005352"/>
            <a:ext cx="1881980" cy="548854"/>
          </a:xfrm>
          <a:prstGeom prst="rect">
            <a:avLst/>
          </a:prstGeom>
        </p:spPr>
      </p:pic>
      <p:sp>
        <p:nvSpPr>
          <p:cNvPr id="10" name="Textplatzhalter 4">
            <a:extLst>
              <a:ext uri="{FF2B5EF4-FFF2-40B4-BE49-F238E27FC236}">
                <a16:creationId xmlns:a16="http://schemas.microsoft.com/office/drawing/2014/main" id="{02F77179-7DE6-490F-AFDB-836C5B895F0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9532" y="6423285"/>
            <a:ext cx="2304000" cy="1188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2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 </a:t>
            </a:r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2090" y="5933278"/>
            <a:ext cx="926318" cy="713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49423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61" userDrawn="1">
          <p15:clr>
            <a:srgbClr val="FBAE40"/>
          </p15:clr>
        </p15:guide>
        <p15:guide id="2" pos="7219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54A1B7C4-7B43-4178-878E-3C1A63AA60F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5" y="341313"/>
            <a:ext cx="11449050" cy="3087687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E713E3ED-78BF-4AEF-A5C2-46B7E751DB0E}"/>
              </a:ext>
            </a:extLst>
          </p:cNvPr>
          <p:cNvSpPr/>
          <p:nvPr userDrawn="1"/>
        </p:nvSpPr>
        <p:spPr>
          <a:xfrm>
            <a:off x="0" y="3429000"/>
            <a:ext cx="12192000" cy="198022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31839" y="3633688"/>
            <a:ext cx="10728324" cy="623404"/>
          </a:xfrm>
        </p:spPr>
        <p:txBody>
          <a:bodyPr anchor="t"/>
          <a:lstStyle>
            <a:lvl1pPr algn="l">
              <a:lnSpc>
                <a:spcPct val="114000"/>
              </a:lnSpc>
              <a:spcBef>
                <a:spcPts val="0"/>
              </a:spcBef>
              <a:defRPr sz="3200" spc="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Headline der Präsentation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31837" y="4911514"/>
            <a:ext cx="10728325" cy="360000"/>
          </a:xfrm>
        </p:spPr>
        <p:txBody>
          <a:bodyPr/>
          <a:lstStyle>
            <a:lvl1pPr marL="0" indent="0" algn="l">
              <a:buNone/>
              <a:defRPr sz="1600" cap="all" spc="6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Datum  |  Name</a:t>
            </a:r>
            <a:endParaRPr lang="en-US" dirty="0"/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D585CE71-710A-4145-8AA7-7070BBC1B76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31837" y="4221088"/>
            <a:ext cx="10728325" cy="547142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lang="de-DE" sz="1800" b="1" cap="none" spc="0" baseline="0" dirty="0">
                <a:solidFill>
                  <a:schemeClr val="accent1"/>
                </a:solidFill>
              </a:defRPr>
            </a:lvl1pPr>
          </a:lstStyle>
          <a:p>
            <a:pPr marL="228600" lvl="0" indent="-228600">
              <a:lnSpc>
                <a:spcPct val="100000"/>
              </a:lnSpc>
              <a:spcBef>
                <a:spcPts val="0"/>
              </a:spcBef>
            </a:pPr>
            <a:r>
              <a:rPr lang="de-DE" dirty="0" err="1"/>
              <a:t>Subline</a:t>
            </a:r>
            <a:r>
              <a:rPr lang="de-DE" dirty="0"/>
              <a:t> der Präsentation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936BB06C-78EA-49C8-AAD0-451B7CEFCAA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656" y="6005352"/>
            <a:ext cx="1881980" cy="548854"/>
          </a:xfrm>
          <a:prstGeom prst="rect">
            <a:avLst/>
          </a:prstGeom>
        </p:spPr>
      </p:pic>
      <p:sp>
        <p:nvSpPr>
          <p:cNvPr id="10" name="Textplatzhalter 4">
            <a:extLst>
              <a:ext uri="{FF2B5EF4-FFF2-40B4-BE49-F238E27FC236}">
                <a16:creationId xmlns:a16="http://schemas.microsoft.com/office/drawing/2014/main" id="{1F0FB68E-EE59-46F0-A3EA-690446700A7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9532" y="6423285"/>
            <a:ext cx="2304000" cy="1188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2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 </a:t>
            </a:r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2090" y="5933278"/>
            <a:ext cx="926318" cy="713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13599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61" userDrawn="1">
          <p15:clr>
            <a:srgbClr val="FBAE40"/>
          </p15:clr>
        </p15:guide>
        <p15:guide id="2" pos="7219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324000"/>
            <a:ext cx="11449050" cy="1124780"/>
          </a:xfrm>
        </p:spPr>
        <p:txBody>
          <a:bodyPr/>
          <a:lstStyle>
            <a:lvl1pPr>
              <a:defRPr spc="0" baseline="0">
                <a:solidFill>
                  <a:schemeClr val="tx2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563143"/>
            <a:ext cx="11449050" cy="4214255"/>
          </a:xfrm>
        </p:spPr>
        <p:txBody>
          <a:bodyPr/>
          <a:lstStyle/>
          <a:p>
            <a:pPr lvl="0"/>
            <a:r>
              <a:rPr lang="de-DE" dirty="0" smtClean="0"/>
              <a:t>Formatvorlagen des Textmasters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17" name="Datumsplatzhalter 16">
            <a:extLst>
              <a:ext uri="{FF2B5EF4-FFF2-40B4-BE49-F238E27FC236}">
                <a16:creationId xmlns:a16="http://schemas.microsoft.com/office/drawing/2014/main" id="{8D88C6F8-099A-4D39-8533-B1EEB7F052D4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de-DE" dirty="0" smtClean="0"/>
              <a:t>2022-04-29</a:t>
            </a:r>
            <a:endParaRPr lang="de-DE" dirty="0"/>
          </a:p>
        </p:txBody>
      </p:sp>
      <p:sp>
        <p:nvSpPr>
          <p:cNvPr id="18" name="Foliennummernplatzhalter 17">
            <a:extLst>
              <a:ext uri="{FF2B5EF4-FFF2-40B4-BE49-F238E27FC236}">
                <a16:creationId xmlns:a16="http://schemas.microsoft.com/office/drawing/2014/main" id="{BFF90422-5EA9-49BF-B256-D3D2AA4EDCC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 dirty="0" smtClean="0"/>
              <a:t>Slide </a:t>
            </a:r>
            <a:fld id="{A52F4D17-1AD6-42D9-B93A-EB002C62F43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Textplatzhalter 10">
            <a:extLst>
              <a:ext uri="{FF2B5EF4-FFF2-40B4-BE49-F238E27FC236}">
                <a16:creationId xmlns:a16="http://schemas.microsoft.com/office/drawing/2014/main" id="{F0FEB314-58C6-43FB-BF57-07B357AFA15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8774" y="938786"/>
            <a:ext cx="11449049" cy="509994"/>
          </a:xfrm>
        </p:spPr>
        <p:txBody>
          <a:bodyPr/>
          <a:lstStyle>
            <a:lvl1pPr marL="0" indent="0">
              <a:lnSpc>
                <a:spcPct val="114000"/>
              </a:lnSpc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 err="1"/>
              <a:t>Subline</a:t>
            </a:r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2090" y="5933278"/>
            <a:ext cx="926318" cy="713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209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(klei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324000"/>
            <a:ext cx="11449050" cy="1124780"/>
          </a:xfrm>
        </p:spPr>
        <p:txBody>
          <a:bodyPr/>
          <a:lstStyle>
            <a:lvl1pPr>
              <a:defRPr spc="0" baseline="0">
                <a:solidFill>
                  <a:schemeClr val="tx2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578310"/>
            <a:ext cx="11449050" cy="4190666"/>
          </a:xfrm>
        </p:spPr>
        <p:txBody>
          <a:bodyPr/>
          <a:lstStyle>
            <a:lvl1pPr marL="177800" indent="-177800">
              <a:defRPr sz="1800"/>
            </a:lvl1pPr>
            <a:lvl2pPr marL="361950" indent="-184150">
              <a:defRPr sz="1800"/>
            </a:lvl2pPr>
            <a:lvl3pPr marL="539750" indent="-177800">
              <a:defRPr sz="1800"/>
            </a:lvl3pPr>
            <a:lvl4pPr marL="717550" indent="-177800">
              <a:defRPr sz="1800"/>
            </a:lvl4pPr>
            <a:lvl5pPr marL="895350" indent="-177800">
              <a:defRPr sz="1800"/>
            </a:lvl5pPr>
          </a:lstStyle>
          <a:p>
            <a:pPr lvl="0"/>
            <a:r>
              <a:rPr lang="de-DE" dirty="0" smtClean="0"/>
              <a:t>Formatvorlagen des Textmasters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17" name="Datumsplatzhalter 16">
            <a:extLst>
              <a:ext uri="{FF2B5EF4-FFF2-40B4-BE49-F238E27FC236}">
                <a16:creationId xmlns:a16="http://schemas.microsoft.com/office/drawing/2014/main" id="{8D88C6F8-099A-4D39-8533-B1EEB7F052D4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de-DE" dirty="0" smtClean="0"/>
              <a:t>2022-04-29</a:t>
            </a:r>
            <a:endParaRPr lang="de-DE" dirty="0"/>
          </a:p>
        </p:txBody>
      </p:sp>
      <p:sp>
        <p:nvSpPr>
          <p:cNvPr id="18" name="Foliennummernplatzhalter 17">
            <a:extLst>
              <a:ext uri="{FF2B5EF4-FFF2-40B4-BE49-F238E27FC236}">
                <a16:creationId xmlns:a16="http://schemas.microsoft.com/office/drawing/2014/main" id="{BFF90422-5EA9-49BF-B256-D3D2AA4EDCC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 dirty="0" smtClean="0"/>
              <a:t>Slide </a:t>
            </a:r>
            <a:fld id="{A52F4D17-1AD6-42D9-B93A-EB002C62F43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Textplatzhalter 10">
            <a:extLst>
              <a:ext uri="{FF2B5EF4-FFF2-40B4-BE49-F238E27FC236}">
                <a16:creationId xmlns:a16="http://schemas.microsoft.com/office/drawing/2014/main" id="{29624FD4-E8F5-4C76-8AB0-019D7FCEAAD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8774" y="938786"/>
            <a:ext cx="11449049" cy="509994"/>
          </a:xfrm>
        </p:spPr>
        <p:txBody>
          <a:bodyPr/>
          <a:lstStyle>
            <a:lvl1pPr marL="0" indent="0">
              <a:lnSpc>
                <a:spcPct val="114000"/>
              </a:lnSpc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 err="1"/>
              <a:t>Subline</a:t>
            </a:r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2090" y="5933278"/>
            <a:ext cx="926318" cy="713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926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324000"/>
            <a:ext cx="11449050" cy="1124780"/>
          </a:xfrm>
        </p:spPr>
        <p:txBody>
          <a:bodyPr/>
          <a:lstStyle>
            <a:lvl1pPr>
              <a:defRPr spc="0" baseline="0">
                <a:solidFill>
                  <a:schemeClr val="tx2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4283517E-5B20-4272-8660-1A906CDE6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2022-04-29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EFEBD5A-CDB1-411E-9184-7981E1A3047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dirty="0" smtClean="0"/>
              <a:t>Slide </a:t>
            </a:r>
            <a:fld id="{A52F4D17-1AD6-42D9-B93A-EB002C62F43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Bildplatzhalter 4">
            <a:extLst>
              <a:ext uri="{FF2B5EF4-FFF2-40B4-BE49-F238E27FC236}">
                <a16:creationId xmlns:a16="http://schemas.microsoft.com/office/drawing/2014/main" id="{8A00DEAD-5DE0-4EC4-9106-51A82A9A04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60000" y="1628775"/>
            <a:ext cx="5437187" cy="3168377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>Bild durch Klicken auf Symbol hinzufügen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1A390F4-CC78-4ED1-8D50-5D59AE8D05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0000" y="4900254"/>
            <a:ext cx="5437187" cy="86872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de-DE" dirty="0"/>
              <a:t>Bildunterschrift</a:t>
            </a:r>
          </a:p>
        </p:txBody>
      </p:sp>
      <p:sp>
        <p:nvSpPr>
          <p:cNvPr id="11" name="Bildplatzhalter 4">
            <a:extLst>
              <a:ext uri="{FF2B5EF4-FFF2-40B4-BE49-F238E27FC236}">
                <a16:creationId xmlns:a16="http://schemas.microsoft.com/office/drawing/2014/main" id="{23A5E56D-954A-4968-9BC8-DFAC877CAA1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83338" y="1628775"/>
            <a:ext cx="5437187" cy="3168377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12" name="Textplatzhalter 3">
            <a:extLst>
              <a:ext uri="{FF2B5EF4-FFF2-40B4-BE49-F238E27FC236}">
                <a16:creationId xmlns:a16="http://schemas.microsoft.com/office/drawing/2014/main" id="{1C326D2C-F758-4203-BE3D-8CDB8EB3094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83338" y="4900254"/>
            <a:ext cx="5437187" cy="86872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de-DE" dirty="0"/>
              <a:t>Bildunterschrift</a:t>
            </a:r>
          </a:p>
        </p:txBody>
      </p:sp>
      <p:sp>
        <p:nvSpPr>
          <p:cNvPr id="13" name="Textplatzhalter 10">
            <a:extLst>
              <a:ext uri="{FF2B5EF4-FFF2-40B4-BE49-F238E27FC236}">
                <a16:creationId xmlns:a16="http://schemas.microsoft.com/office/drawing/2014/main" id="{8D87DCD3-D230-4056-A20A-D9CBA549CE9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58774" y="938786"/>
            <a:ext cx="11449049" cy="509994"/>
          </a:xfrm>
        </p:spPr>
        <p:txBody>
          <a:bodyPr/>
          <a:lstStyle>
            <a:lvl1pPr marL="0" indent="0">
              <a:lnSpc>
                <a:spcPct val="114000"/>
              </a:lnSpc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 err="1"/>
              <a:t>Subline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01651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324000"/>
            <a:ext cx="11449050" cy="1124780"/>
          </a:xfrm>
        </p:spPr>
        <p:txBody>
          <a:bodyPr/>
          <a:lstStyle>
            <a:lvl1pPr>
              <a:defRPr spc="0" baseline="0">
                <a:solidFill>
                  <a:schemeClr val="tx2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4283517E-5B20-4272-8660-1A906CDE6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2022-04-29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EFEBD5A-CDB1-411E-9184-7981E1A3047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dirty="0" smtClean="0"/>
              <a:t>Slide </a:t>
            </a:r>
            <a:fld id="{A52F4D17-1AD6-42D9-B93A-EB002C62F43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Textplatzhalter 10">
            <a:extLst>
              <a:ext uri="{FF2B5EF4-FFF2-40B4-BE49-F238E27FC236}">
                <a16:creationId xmlns:a16="http://schemas.microsoft.com/office/drawing/2014/main" id="{F63E2467-CDE8-4456-BDC8-2E6458C092A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8774" y="938786"/>
            <a:ext cx="11449049" cy="509994"/>
          </a:xfrm>
        </p:spPr>
        <p:txBody>
          <a:bodyPr/>
          <a:lstStyle>
            <a:lvl1pPr marL="0" indent="0">
              <a:lnSpc>
                <a:spcPct val="114000"/>
              </a:lnSpc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 err="1"/>
              <a:t>Subline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11878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A9D9CA0-0D3A-430F-A273-E4F9DC8D4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2022-04-29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9E8AF11-FB81-42DE-B82C-BAAE6442B5E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dirty="0" smtClean="0"/>
              <a:t>Slide </a:t>
            </a:r>
            <a:fld id="{A52F4D17-1AD6-42D9-B93A-EB002C62F43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6313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1475" y="1563143"/>
            <a:ext cx="11449050" cy="421425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76105" y="6381328"/>
            <a:ext cx="1600508" cy="22110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r>
              <a:rPr lang="de-DE" dirty="0" smtClean="0"/>
              <a:t>2022-04-29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18290" y="6381328"/>
            <a:ext cx="720000" cy="22110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r>
              <a:rPr lang="de-DE" dirty="0" smtClean="0"/>
              <a:t>Slide </a:t>
            </a:r>
            <a:fld id="{A52F4D17-1AD6-42D9-B93A-EB002C62F43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1475" y="324000"/>
            <a:ext cx="11449050" cy="112478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Mastertitelformat bearbeiten</a:t>
            </a:r>
            <a:endParaRPr lang="en-US" dirty="0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F2C4F5F8-9F24-424C-8284-2E94052236C1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656" y="6005352"/>
            <a:ext cx="1881980" cy="548854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658AF006-3416-44FA-BBD1-BCE9F27A196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32" y="6424763"/>
            <a:ext cx="2304000" cy="117322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2090" y="5933278"/>
            <a:ext cx="926318" cy="713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747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9" r:id="rId2"/>
    <p:sldLayoutId id="2147483670" r:id="rId3"/>
    <p:sldLayoutId id="2147483671" r:id="rId4"/>
    <p:sldLayoutId id="2147483662" r:id="rId5"/>
    <p:sldLayoutId id="2147483672" r:id="rId6"/>
    <p:sldLayoutId id="2147483673" r:id="rId7"/>
    <p:sldLayoutId id="2147483666" r:id="rId8"/>
    <p:sldLayoutId id="2147483667" r:id="rId9"/>
  </p:sldLayoutIdLst>
  <p:hf hdr="0" ftr="0"/>
  <p:txStyles>
    <p:titleStyle>
      <a:lvl1pPr algn="l" defTabSz="914400" rtl="0" eaLnBrk="1" latinLnBrk="0" hangingPunct="1">
        <a:lnSpc>
          <a:spcPct val="114000"/>
        </a:lnSpc>
        <a:spcBef>
          <a:spcPct val="0"/>
        </a:spcBef>
        <a:buNone/>
        <a:defRPr sz="3200" b="1" kern="1200" cap="all" spc="10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4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50850" indent="-234950" algn="l" defTabSz="914400" rtl="0" eaLnBrk="1" latinLnBrk="0" hangingPunct="1">
        <a:lnSpc>
          <a:spcPct val="114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666750" indent="-215900" algn="l" defTabSz="914400" rtl="0" eaLnBrk="1" latinLnBrk="0" hangingPunct="1">
        <a:lnSpc>
          <a:spcPct val="114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895350" indent="-215900" algn="l" defTabSz="914400" rtl="0" eaLnBrk="1" latinLnBrk="0" hangingPunct="1">
        <a:lnSpc>
          <a:spcPct val="114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117600" indent="-215900" algn="l" defTabSz="914400" rtl="0" eaLnBrk="1" latinLnBrk="0" hangingPunct="1">
        <a:lnSpc>
          <a:spcPct val="114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026" userDrawn="1">
          <p15:clr>
            <a:srgbClr val="F26B43"/>
          </p15:clr>
        </p15:guide>
        <p15:guide id="2" pos="234" userDrawn="1">
          <p15:clr>
            <a:srgbClr val="F26B43"/>
          </p15:clr>
        </p15:guide>
        <p15:guide id="3" pos="7446" userDrawn="1">
          <p15:clr>
            <a:srgbClr val="F26B43"/>
          </p15:clr>
        </p15:guide>
        <p15:guide id="4" orient="horz" pos="278" userDrawn="1">
          <p15:clr>
            <a:srgbClr val="F26B43"/>
          </p15:clr>
        </p15:guide>
        <p15:guide id="6" pos="3659" userDrawn="1">
          <p15:clr>
            <a:srgbClr val="F26B43"/>
          </p15:clr>
        </p15:guide>
        <p15:guide id="7" pos="4021" userDrawn="1">
          <p15:clr>
            <a:srgbClr val="F26B43"/>
          </p15:clr>
        </p15:guide>
        <p15:guide id="8" orient="horz" pos="363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0.png"/><Relationship Id="rId2" Type="http://schemas.openxmlformats.org/officeDocument/2006/relationships/hyperlink" Target="https://www.maelstrom-eurohpc.eu/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0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A64521-ED94-4240-8AD4-6C3D7A90E71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z="2400" dirty="0" err="1" smtClean="0"/>
              <a:t>Stochastic</a:t>
            </a:r>
            <a:r>
              <a:rPr lang="de-DE" sz="2400" dirty="0" smtClean="0"/>
              <a:t> </a:t>
            </a:r>
            <a:r>
              <a:rPr lang="de-DE" sz="2400" dirty="0" err="1" smtClean="0"/>
              <a:t>downscaling</a:t>
            </a:r>
            <a:r>
              <a:rPr lang="de-DE" sz="2400" dirty="0" smtClean="0"/>
              <a:t> </a:t>
            </a:r>
            <a:r>
              <a:rPr lang="de-DE" sz="2400" dirty="0" err="1" smtClean="0"/>
              <a:t>of</a:t>
            </a:r>
            <a:r>
              <a:rPr lang="de-DE" sz="2400" dirty="0" smtClean="0"/>
              <a:t> THE 2m </a:t>
            </a:r>
            <a:r>
              <a:rPr lang="de-DE" sz="2400" dirty="0" err="1" smtClean="0"/>
              <a:t>temperature</a:t>
            </a:r>
            <a:r>
              <a:rPr lang="de-DE" sz="2400" dirty="0" smtClean="0"/>
              <a:t> </a:t>
            </a:r>
            <a:r>
              <a:rPr lang="de-DE" sz="2400" dirty="0" err="1" smtClean="0"/>
              <a:t>with</a:t>
            </a:r>
            <a:r>
              <a:rPr lang="de-DE" sz="2400" dirty="0" smtClean="0"/>
              <a:t> a GENERATIVE ADVERSARIAL NETWORK (GAN)</a:t>
            </a:r>
            <a:r>
              <a:rPr lang="en-US" sz="2000" b="0" dirty="0"/>
              <a:t> </a:t>
            </a:r>
            <a:endParaRPr lang="de-DE" sz="2000" b="0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693119F-69DD-4BF5-B78E-98C0144F5F5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2022-05-23  </a:t>
            </a:r>
            <a:r>
              <a:rPr lang="de-DE" dirty="0"/>
              <a:t>I  </a:t>
            </a:r>
            <a:r>
              <a:rPr lang="de-DE" dirty="0" smtClean="0"/>
              <a:t>Michael Langguth | Jülich </a:t>
            </a:r>
            <a:r>
              <a:rPr lang="de-DE" dirty="0" err="1" smtClean="0"/>
              <a:t>Supercomputing</a:t>
            </a:r>
            <a:r>
              <a:rPr lang="de-DE" dirty="0" smtClean="0"/>
              <a:t> </a:t>
            </a:r>
            <a:r>
              <a:rPr lang="de-DE" dirty="0" err="1" smtClean="0"/>
              <a:t>Centre</a:t>
            </a:r>
            <a:r>
              <a:rPr lang="de-DE" dirty="0" smtClean="0"/>
              <a:t> (JSC)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5FFF684-B650-40AA-89A0-80D31734A2E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31837" y="4466034"/>
            <a:ext cx="10728325" cy="403126"/>
          </a:xfrm>
        </p:spPr>
        <p:txBody>
          <a:bodyPr/>
          <a:lstStyle/>
          <a:p>
            <a:r>
              <a:rPr lang="de-DE" u="sng" dirty="0" smtClean="0"/>
              <a:t>M. Langguth</a:t>
            </a:r>
            <a:r>
              <a:rPr lang="de-DE" dirty="0" smtClean="0"/>
              <a:t>, </a:t>
            </a:r>
            <a:r>
              <a:rPr lang="de-DE" dirty="0" err="1" smtClean="0"/>
              <a:t>B.Gong</a:t>
            </a:r>
            <a:r>
              <a:rPr lang="de-DE" dirty="0" smtClean="0"/>
              <a:t>, Y. </a:t>
            </a:r>
            <a:r>
              <a:rPr lang="de-DE" dirty="0" err="1" smtClean="0"/>
              <a:t>Ji</a:t>
            </a:r>
            <a:r>
              <a:rPr lang="de-DE" dirty="0" smtClean="0"/>
              <a:t>, A. </a:t>
            </a:r>
            <a:r>
              <a:rPr lang="de-DE" dirty="0" err="1" smtClean="0"/>
              <a:t>Mozaffari</a:t>
            </a:r>
            <a:r>
              <a:rPr lang="de-DE" dirty="0" smtClean="0"/>
              <a:t>, K. Mache </a:t>
            </a:r>
            <a:r>
              <a:rPr lang="de-DE" dirty="0" err="1" smtClean="0"/>
              <a:t>and</a:t>
            </a:r>
            <a:r>
              <a:rPr lang="de-DE" dirty="0" smtClean="0"/>
              <a:t> M.G. Schultz </a:t>
            </a:r>
            <a:endParaRPr lang="de-DE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520D87E3-8281-4D07-A018-037CE982CC2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1" name="Bildplatzhalter 8">
            <a:extLst>
              <a:ext uri="{FF2B5EF4-FFF2-40B4-BE49-F238E27FC236}">
                <a16:creationId xmlns:a16="http://schemas.microsoft.com/office/drawing/2014/main" id="{36751F4E-93D0-47DD-BBAF-16F5856754A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" b="17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70454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16619C-3393-4C40-A047-6B5873621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600" dirty="0" smtClean="0"/>
              <a:t>MOTIVATION</a:t>
            </a:r>
            <a:endParaRPr lang="de-DE" sz="2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Inhaltsplatzhalter 6">
                <a:extLst>
                  <a:ext uri="{FF2B5EF4-FFF2-40B4-BE49-F238E27FC236}">
                    <a16:creationId xmlns:a16="http://schemas.microsoft.com/office/drawing/2014/main" id="{58513E1D-3637-42BF-9008-6BCCB1FCB55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60000" y="1578310"/>
                <a:ext cx="7320176" cy="4190666"/>
              </a:xfrm>
            </p:spPr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GB" sz="2000" dirty="0"/>
                  <a:t>Global </a:t>
                </a:r>
                <a:r>
                  <a:rPr lang="en-GB" sz="2000" dirty="0" smtClean="0"/>
                  <a:t>reanalysis data coarse-grained, e.g. </a:t>
                </a:r>
                <a:r>
                  <a:rPr lang="en-GB" sz="2000" dirty="0"/>
                  <a:t>ERA5 </a:t>
                </a:r>
                <a:r>
                  <a:rPr lang="en-GB" sz="2000" dirty="0" smtClean="0"/>
                  <a:t>(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de-DE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de-DE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~30</m:t>
                    </m:r>
                  </m:oMath>
                </a14:m>
                <a:r>
                  <a:rPr lang="en-GB" sz="2000" dirty="0"/>
                  <a:t> </a:t>
                </a:r>
                <a:r>
                  <a:rPr lang="en-GB" sz="2000" dirty="0" smtClean="0"/>
                  <a:t>km)</a:t>
                </a:r>
                <a:endParaRPr lang="en-GB" sz="2000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GB" sz="2000" dirty="0" smtClean="0"/>
                  <a:t>Challenges in increasing spatial resolution of atmospheric models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GB" sz="2000" dirty="0" smtClean="0"/>
                  <a:t>Data driven alternative: Statistical downscaling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GB" sz="2000" dirty="0" smtClean="0"/>
                  <a:t>Recent advances in downscaling with deep neural networks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GB" sz="2000" dirty="0" smtClean="0"/>
                  <a:t>Here: 2m temperature downscaling</a:t>
                </a:r>
              </a:p>
              <a:p>
                <a:pPr marL="457200" lvl="0" indent="-355600">
                  <a:lnSpc>
                    <a:spcPct val="113000"/>
                  </a:lnSpc>
                  <a:spcAft>
                    <a:spcPts val="0"/>
                  </a:spcAft>
                  <a:buSzPts val="2000"/>
                  <a:buChar char="●"/>
                </a:pPr>
                <a:r>
                  <a:rPr lang="en-US" sz="2000" dirty="0">
                    <a:ea typeface="Arial"/>
                    <a:cs typeface="Arial"/>
                    <a:sym typeface="Arial"/>
                  </a:rPr>
                  <a:t>Local variations in T2m with adverse effects</a:t>
                </a:r>
                <a:br>
                  <a:rPr lang="en-US" sz="2000" dirty="0">
                    <a:ea typeface="Arial"/>
                    <a:cs typeface="Arial"/>
                    <a:sym typeface="Arial"/>
                  </a:rPr>
                </a:br>
                <a:r>
                  <a:rPr lang="en-US" sz="2000" dirty="0">
                    <a:ea typeface="Arial"/>
                    <a:cs typeface="Arial"/>
                    <a:sym typeface="Arial"/>
                  </a:rPr>
                  <a:t>(see, e.g., </a:t>
                </a:r>
                <a:r>
                  <a:rPr lang="en-US" sz="2000" i="1" dirty="0">
                    <a:ea typeface="Arial"/>
                    <a:cs typeface="Arial"/>
                    <a:sym typeface="Arial"/>
                  </a:rPr>
                  <a:t>Sheridan, 2019</a:t>
                </a:r>
                <a:r>
                  <a:rPr lang="en-US" sz="2000" dirty="0">
                    <a:ea typeface="Arial"/>
                    <a:cs typeface="Arial"/>
                    <a:sym typeface="Arial"/>
                  </a:rPr>
                  <a:t>)</a:t>
                </a:r>
                <a:endParaRPr lang="en-US" dirty="0">
                  <a:ea typeface="Arial"/>
                  <a:cs typeface="Arial"/>
                  <a:sym typeface="Arial"/>
                </a:endParaRPr>
              </a:p>
              <a:p>
                <a:pPr marL="914400" lvl="1" indent="-355600">
                  <a:lnSpc>
                    <a:spcPct val="113000"/>
                  </a:lnSpc>
                  <a:spcAft>
                    <a:spcPts val="0"/>
                  </a:spcAft>
                  <a:buSzPts val="2000"/>
                  <a:buChar char="○"/>
                </a:pPr>
                <a:r>
                  <a:rPr lang="en-US" dirty="0" smtClean="0">
                    <a:ea typeface="Arial"/>
                    <a:cs typeface="Arial"/>
                    <a:sym typeface="Arial"/>
                  </a:rPr>
                  <a:t>Loss </a:t>
                </a:r>
                <a:r>
                  <a:rPr lang="en-US" dirty="0">
                    <a:ea typeface="Arial"/>
                    <a:cs typeface="Arial"/>
                    <a:sym typeface="Arial"/>
                  </a:rPr>
                  <a:t>in agriculture </a:t>
                </a:r>
              </a:p>
              <a:p>
                <a:pPr marL="914400" lvl="1" indent="-355600">
                  <a:lnSpc>
                    <a:spcPct val="113000"/>
                  </a:lnSpc>
                  <a:spcAft>
                    <a:spcPts val="0"/>
                  </a:spcAft>
                  <a:buSzPts val="2000"/>
                  <a:buChar char="○"/>
                </a:pPr>
                <a:r>
                  <a:rPr lang="en-US" dirty="0">
                    <a:ea typeface="Arial"/>
                    <a:cs typeface="Arial"/>
                    <a:sym typeface="Arial"/>
                  </a:rPr>
                  <a:t>Local heat stress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en-GB" sz="2000" dirty="0" smtClean="0"/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GB" dirty="0" smtClean="0"/>
              </a:p>
              <a:p>
                <a:pPr lvl="1">
                  <a:buFont typeface="Wingdings" panose="05000000000000000000" pitchFamily="2" charset="2"/>
                  <a:buChar char="ü"/>
                </a:pPr>
                <a:endParaRPr lang="en-GB" dirty="0"/>
              </a:p>
            </p:txBody>
          </p:sp>
        </mc:Choice>
        <mc:Fallback>
          <p:sp>
            <p:nvSpPr>
              <p:cNvPr id="7" name="Inhaltsplatzhalter 6">
                <a:extLst>
                  <a:ext uri="{FF2B5EF4-FFF2-40B4-BE49-F238E27FC236}">
                    <a16:creationId xmlns:a16="http://schemas.microsoft.com/office/drawing/2014/main" id="{58513E1D-3637-42BF-9008-6BCCB1FCB55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60000" y="1578310"/>
                <a:ext cx="7320176" cy="4190666"/>
              </a:xfrm>
              <a:blipFill>
                <a:blip r:embed="rId2"/>
                <a:stretch>
                  <a:fillRect l="-1998" t="-14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248062E-40BD-4D79-AEB4-31DC5F0FB0E1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de-DE" dirty="0" smtClean="0"/>
              <a:t>2022-05-23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CC06D27-4937-4A4B-B646-191175228FD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 dirty="0"/>
              <a:t>Slide </a:t>
            </a:r>
            <a:fld id="{A52F4D17-1AD6-42D9-B93A-EB002C62F438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CCC45F7D-E3E4-4EF0-9BD2-EAD57B3FDCD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dirty="0" err="1" smtClean="0"/>
              <a:t>Why</a:t>
            </a:r>
            <a:r>
              <a:rPr lang="de-DE" dirty="0" smtClean="0"/>
              <a:t> </a:t>
            </a:r>
            <a:r>
              <a:rPr lang="de-DE" dirty="0" err="1" smtClean="0"/>
              <a:t>should</a:t>
            </a:r>
            <a:r>
              <a:rPr lang="de-DE" dirty="0" smtClean="0"/>
              <a:t> </a:t>
            </a:r>
            <a:r>
              <a:rPr lang="de-DE" dirty="0" err="1" smtClean="0"/>
              <a:t>we</a:t>
            </a:r>
            <a:r>
              <a:rPr lang="de-DE" dirty="0" smtClean="0"/>
              <a:t> care </a:t>
            </a:r>
            <a:r>
              <a:rPr lang="de-DE" dirty="0" err="1" smtClean="0"/>
              <a:t>about</a:t>
            </a:r>
            <a:r>
              <a:rPr lang="de-DE" dirty="0" smtClean="0"/>
              <a:t> </a:t>
            </a:r>
            <a:r>
              <a:rPr lang="de-DE" dirty="0" err="1" smtClean="0"/>
              <a:t>downscaling</a:t>
            </a:r>
            <a:r>
              <a:rPr lang="de-DE" dirty="0" smtClean="0"/>
              <a:t>? </a:t>
            </a:r>
            <a:r>
              <a:rPr lang="de-DE" dirty="0" err="1" smtClean="0"/>
              <a:t>Why</a:t>
            </a:r>
            <a:r>
              <a:rPr lang="de-DE" dirty="0" smtClean="0"/>
              <a:t> do </a:t>
            </a:r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focus</a:t>
            </a:r>
            <a:r>
              <a:rPr lang="de-DE" dirty="0" smtClean="0"/>
              <a:t> on 2m </a:t>
            </a:r>
            <a:r>
              <a:rPr lang="de-DE" dirty="0" err="1" smtClean="0"/>
              <a:t>tempertaure</a:t>
            </a:r>
            <a:r>
              <a:rPr lang="de-DE" dirty="0" smtClean="0"/>
              <a:t>?</a:t>
            </a:r>
            <a:endParaRPr lang="de-DE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8288" y="5772054"/>
            <a:ext cx="1080120" cy="832069"/>
          </a:xfrm>
          <a:prstGeom prst="rect">
            <a:avLst/>
          </a:prstGeom>
        </p:spPr>
      </p:pic>
      <p:pic>
        <p:nvPicPr>
          <p:cNvPr id="10" name="Google Shape;317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54162" y="1667359"/>
            <a:ext cx="4428492" cy="41016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8044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16619C-3393-4C40-A047-6B5873621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outline</a:t>
            </a:r>
            <a:endParaRPr lang="de-DE" dirty="0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58513E1D-3637-42BF-9008-6BCCB1FCB5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b="1" dirty="0" smtClean="0">
                <a:solidFill>
                  <a:schemeClr val="bg1">
                    <a:lumMod val="50000"/>
                  </a:schemeClr>
                </a:solidFill>
              </a:rPr>
              <a:t>Brief </a:t>
            </a:r>
            <a:r>
              <a:rPr lang="de-DE" b="1" dirty="0" err="1" smtClean="0">
                <a:solidFill>
                  <a:schemeClr val="bg1">
                    <a:lumMod val="50000"/>
                  </a:schemeClr>
                </a:solidFill>
              </a:rPr>
              <a:t>introduction</a:t>
            </a:r>
            <a:r>
              <a:rPr lang="de-DE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b="1" dirty="0" err="1" smtClean="0">
                <a:solidFill>
                  <a:schemeClr val="bg1">
                    <a:lumMod val="50000"/>
                  </a:schemeClr>
                </a:solidFill>
              </a:rPr>
              <a:t>of</a:t>
            </a:r>
            <a:r>
              <a:rPr lang="de-DE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b="1" dirty="0" err="1" smtClean="0">
                <a:solidFill>
                  <a:schemeClr val="bg1">
                    <a:lumMod val="50000"/>
                  </a:schemeClr>
                </a:solidFill>
              </a:rPr>
              <a:t>the</a:t>
            </a:r>
            <a:r>
              <a:rPr lang="de-DE" b="1" dirty="0" smtClean="0">
                <a:solidFill>
                  <a:schemeClr val="bg1">
                    <a:lumMod val="50000"/>
                  </a:schemeClr>
                </a:solidFill>
              </a:rPr>
              <a:t> ESDE-group</a:t>
            </a:r>
          </a:p>
          <a:p>
            <a:endParaRPr lang="de-DE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de-DE" b="1" dirty="0" err="1" smtClean="0">
                <a:solidFill>
                  <a:schemeClr val="bg1">
                    <a:lumMod val="50000"/>
                  </a:schemeClr>
                </a:solidFill>
              </a:rPr>
              <a:t>Weather</a:t>
            </a:r>
            <a:r>
              <a:rPr lang="de-DE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b="1" dirty="0" err="1" smtClean="0">
                <a:solidFill>
                  <a:schemeClr val="bg1">
                    <a:lumMod val="50000"/>
                  </a:schemeClr>
                </a:solidFill>
              </a:rPr>
              <a:t>forecasts</a:t>
            </a:r>
            <a:r>
              <a:rPr lang="de-DE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b="1" dirty="0" err="1" smtClean="0">
                <a:solidFill>
                  <a:schemeClr val="bg1">
                    <a:lumMod val="50000"/>
                  </a:schemeClr>
                </a:solidFill>
              </a:rPr>
              <a:t>with</a:t>
            </a:r>
            <a:r>
              <a:rPr lang="de-DE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b="1" dirty="0" err="1" smtClean="0">
                <a:solidFill>
                  <a:schemeClr val="bg1">
                    <a:lumMod val="50000"/>
                  </a:schemeClr>
                </a:solidFill>
              </a:rPr>
              <a:t>data-driven</a:t>
            </a:r>
            <a:r>
              <a:rPr lang="de-DE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b="1" dirty="0" err="1" smtClean="0">
                <a:solidFill>
                  <a:schemeClr val="bg1">
                    <a:lumMod val="50000"/>
                  </a:schemeClr>
                </a:solidFill>
              </a:rPr>
              <a:t>video</a:t>
            </a:r>
            <a:r>
              <a:rPr lang="de-DE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b="1" dirty="0" err="1" smtClean="0">
                <a:solidFill>
                  <a:schemeClr val="bg1">
                    <a:lumMod val="50000"/>
                  </a:schemeClr>
                </a:solidFill>
              </a:rPr>
              <a:t>prediction</a:t>
            </a:r>
            <a:r>
              <a:rPr lang="de-DE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b="1" dirty="0" err="1" smtClean="0">
                <a:solidFill>
                  <a:schemeClr val="bg1">
                    <a:lumMod val="50000"/>
                  </a:schemeClr>
                </a:solidFill>
              </a:rPr>
              <a:t>models</a:t>
            </a:r>
            <a:endParaRPr lang="de-DE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de-DE" sz="1800" b="1" dirty="0" smtClean="0">
                <a:solidFill>
                  <a:schemeClr val="bg1">
                    <a:lumMod val="50000"/>
                  </a:schemeClr>
                </a:solidFill>
              </a:rPr>
              <a:t>Short-range </a:t>
            </a:r>
            <a:r>
              <a:rPr lang="de-DE" sz="1800" b="1" dirty="0" err="1" smtClean="0">
                <a:solidFill>
                  <a:schemeClr val="bg1">
                    <a:lumMod val="50000"/>
                  </a:schemeClr>
                </a:solidFill>
              </a:rPr>
              <a:t>forecasting</a:t>
            </a:r>
            <a:r>
              <a:rPr lang="de-DE" sz="18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1800" b="1" dirty="0" err="1" smtClean="0">
                <a:solidFill>
                  <a:schemeClr val="bg1">
                    <a:lumMod val="50000"/>
                  </a:schemeClr>
                </a:solidFill>
              </a:rPr>
              <a:t>of</a:t>
            </a:r>
            <a:r>
              <a:rPr lang="de-DE" sz="1800" b="1" dirty="0" smtClean="0">
                <a:solidFill>
                  <a:schemeClr val="bg1">
                    <a:lumMod val="50000"/>
                  </a:schemeClr>
                </a:solidFill>
              </a:rPr>
              <a:t> 2m </a:t>
            </a:r>
            <a:r>
              <a:rPr lang="de-DE" sz="1800" b="1" dirty="0" err="1" smtClean="0">
                <a:solidFill>
                  <a:schemeClr val="bg1">
                    <a:lumMod val="50000"/>
                  </a:schemeClr>
                </a:solidFill>
              </a:rPr>
              <a:t>temperature</a:t>
            </a:r>
            <a:endParaRPr lang="de-DE" sz="18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de-DE" sz="1800" b="1" dirty="0" err="1" smtClean="0">
                <a:solidFill>
                  <a:schemeClr val="bg1">
                    <a:lumMod val="50000"/>
                  </a:schemeClr>
                </a:solidFill>
              </a:rPr>
              <a:t>Precipitation</a:t>
            </a:r>
            <a:r>
              <a:rPr lang="de-DE" sz="1800" b="1" dirty="0" smtClean="0">
                <a:solidFill>
                  <a:schemeClr val="bg1">
                    <a:lumMod val="50000"/>
                  </a:schemeClr>
                </a:solidFill>
              </a:rPr>
              <a:t> nowcasting</a:t>
            </a:r>
          </a:p>
          <a:p>
            <a:pPr lvl="1"/>
            <a:endParaRPr lang="de-DE" sz="1800" dirty="0"/>
          </a:p>
          <a:p>
            <a:r>
              <a:rPr lang="de-DE" b="1" dirty="0" smtClean="0"/>
              <a:t>Statistical </a:t>
            </a:r>
            <a:r>
              <a:rPr lang="de-DE" b="1" dirty="0" err="1" smtClean="0"/>
              <a:t>downscaling</a:t>
            </a:r>
            <a:r>
              <a:rPr lang="de-DE" b="1" dirty="0" smtClean="0"/>
              <a:t> in </a:t>
            </a:r>
            <a:r>
              <a:rPr lang="de-DE" b="1" dirty="0" err="1" smtClean="0"/>
              <a:t>the</a:t>
            </a:r>
            <a:r>
              <a:rPr lang="de-DE" b="1" dirty="0" smtClean="0"/>
              <a:t> MAELSTROM-project</a:t>
            </a:r>
            <a:endParaRPr lang="de-DE" b="1" dirty="0"/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248C3CF1-D129-42B5-A812-C0947D6D828A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de-DE" dirty="0"/>
              <a:t>2022-04-29</a:t>
            </a:r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D359441E-698B-4D24-B9BE-3F3AECF48BB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 dirty="0" smtClean="0"/>
              <a:t>Slide </a:t>
            </a:r>
            <a:fld id="{A52F4D17-1AD6-42D9-B93A-EB002C62F438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CCC45F7D-E3E4-4EF0-9BD2-EAD57B3FDCD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dirty="0" smtClean="0"/>
              <a:t>Work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IntelliCW</a:t>
            </a:r>
            <a:r>
              <a:rPr lang="de-DE" dirty="0" smtClean="0"/>
              <a:t>-team </a:t>
            </a:r>
            <a:r>
              <a:rPr lang="de-DE" dirty="0" err="1" smtClean="0"/>
              <a:t>within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ESDE </a:t>
            </a:r>
            <a:r>
              <a:rPr lang="de-DE" dirty="0" err="1" smtClean="0"/>
              <a:t>group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73382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16619C-3393-4C40-A047-6B5873621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600" dirty="0"/>
              <a:t>Statistical </a:t>
            </a:r>
            <a:r>
              <a:rPr lang="de-DE" sz="2600" dirty="0" err="1"/>
              <a:t>downscaling</a:t>
            </a:r>
            <a:r>
              <a:rPr lang="de-DE" sz="2600" dirty="0"/>
              <a:t> in </a:t>
            </a:r>
            <a:r>
              <a:rPr lang="de-DE" sz="2600" dirty="0" err="1"/>
              <a:t>the</a:t>
            </a:r>
            <a:r>
              <a:rPr lang="de-DE" sz="2600" dirty="0"/>
              <a:t> MAELSTROM-project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58513E1D-3637-42BF-9008-6BCCB1FCB5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0" y="1578310"/>
            <a:ext cx="7824232" cy="3290850"/>
          </a:xfrm>
        </p:spPr>
        <p:txBody>
          <a:bodyPr/>
          <a:lstStyle/>
          <a:p>
            <a:r>
              <a:rPr lang="en-GB" dirty="0" smtClean="0"/>
              <a:t>Acronym for </a:t>
            </a:r>
            <a:r>
              <a:rPr lang="en-GB" b="1" dirty="0" err="1" smtClean="0">
                <a:cs typeface="Courier New" panose="02070309020205020404" pitchFamily="49" charset="0"/>
                <a:hlinkClick r:id="rId2"/>
              </a:rPr>
              <a:t>MA</a:t>
            </a:r>
            <a:r>
              <a:rPr lang="en-GB" dirty="0" err="1" smtClean="0">
                <a:cs typeface="Courier New" panose="02070309020205020404" pitchFamily="49" charset="0"/>
                <a:hlinkClick r:id="rId2"/>
              </a:rPr>
              <a:t>chin</a:t>
            </a:r>
            <a:r>
              <a:rPr lang="en-GB" b="1" dirty="0" err="1" smtClean="0">
                <a:cs typeface="Courier New" panose="02070309020205020404" pitchFamily="49" charset="0"/>
                <a:hlinkClick r:id="rId2"/>
              </a:rPr>
              <a:t>E</a:t>
            </a:r>
            <a:r>
              <a:rPr lang="en-GB" dirty="0" smtClean="0">
                <a:cs typeface="Courier New" panose="02070309020205020404" pitchFamily="49" charset="0"/>
                <a:hlinkClick r:id="rId2"/>
              </a:rPr>
              <a:t> </a:t>
            </a:r>
            <a:r>
              <a:rPr lang="en-GB" b="1" dirty="0" smtClean="0">
                <a:cs typeface="Courier New" panose="02070309020205020404" pitchFamily="49" charset="0"/>
                <a:hlinkClick r:id="rId2"/>
              </a:rPr>
              <a:t>L</a:t>
            </a:r>
            <a:r>
              <a:rPr lang="en-GB" dirty="0" smtClean="0">
                <a:cs typeface="Courier New" panose="02070309020205020404" pitchFamily="49" charset="0"/>
                <a:hlinkClick r:id="rId2"/>
              </a:rPr>
              <a:t>earning for </a:t>
            </a:r>
            <a:r>
              <a:rPr lang="en-GB" b="1" dirty="0" smtClean="0">
                <a:cs typeface="Courier New" panose="02070309020205020404" pitchFamily="49" charset="0"/>
                <a:hlinkClick r:id="rId2"/>
              </a:rPr>
              <a:t>S</a:t>
            </a:r>
            <a:r>
              <a:rPr lang="en-GB" dirty="0" smtClean="0">
                <a:cs typeface="Courier New" panose="02070309020205020404" pitchFamily="49" charset="0"/>
                <a:hlinkClick r:id="rId2"/>
              </a:rPr>
              <a:t>calable </a:t>
            </a:r>
            <a:r>
              <a:rPr lang="en-GB" dirty="0" err="1" smtClean="0">
                <a:cs typeface="Courier New" panose="02070309020205020404" pitchFamily="49" charset="0"/>
                <a:hlinkClick r:id="rId2"/>
              </a:rPr>
              <a:t>me</a:t>
            </a:r>
            <a:r>
              <a:rPr lang="en-GB" b="1" dirty="0" err="1" smtClean="0">
                <a:cs typeface="Courier New" panose="02070309020205020404" pitchFamily="49" charset="0"/>
                <a:hlinkClick r:id="rId2"/>
              </a:rPr>
              <a:t>T</a:t>
            </a:r>
            <a:r>
              <a:rPr lang="en-GB" dirty="0" err="1" smtClean="0">
                <a:cs typeface="Courier New" panose="02070309020205020404" pitchFamily="49" charset="0"/>
                <a:hlinkClick r:id="rId2"/>
              </a:rPr>
              <a:t>eo</a:t>
            </a:r>
            <a:r>
              <a:rPr lang="en-GB" b="1" dirty="0" err="1" smtClean="0">
                <a:cs typeface="Courier New" panose="02070309020205020404" pitchFamily="49" charset="0"/>
                <a:hlinkClick r:id="rId2"/>
              </a:rPr>
              <a:t>RO</a:t>
            </a:r>
            <a:r>
              <a:rPr lang="en-GB" dirty="0" err="1" smtClean="0">
                <a:cs typeface="Courier New" panose="02070309020205020404" pitchFamily="49" charset="0"/>
                <a:hlinkClick r:id="rId2"/>
              </a:rPr>
              <a:t>logy</a:t>
            </a:r>
            <a:r>
              <a:rPr lang="en-GB" dirty="0" smtClean="0">
                <a:cs typeface="Courier New" panose="02070309020205020404" pitchFamily="49" charset="0"/>
                <a:hlinkClick r:id="rId2"/>
              </a:rPr>
              <a:t> and </a:t>
            </a:r>
            <a:r>
              <a:rPr lang="en-GB" dirty="0" err="1" smtClean="0">
                <a:cs typeface="Courier New" panose="02070309020205020404" pitchFamily="49" charset="0"/>
                <a:hlinkClick r:id="rId2"/>
              </a:rPr>
              <a:t>cli</a:t>
            </a:r>
            <a:r>
              <a:rPr lang="en-GB" b="1" dirty="0" err="1" smtClean="0">
                <a:cs typeface="Courier New" panose="02070309020205020404" pitchFamily="49" charset="0"/>
                <a:hlinkClick r:id="rId2"/>
              </a:rPr>
              <a:t>M</a:t>
            </a:r>
            <a:r>
              <a:rPr lang="en-GB" dirty="0" err="1" smtClean="0">
                <a:cs typeface="Courier New" panose="02070309020205020404" pitchFamily="49" charset="0"/>
                <a:hlinkClick r:id="rId2"/>
              </a:rPr>
              <a:t>ate</a:t>
            </a:r>
            <a:endParaRPr lang="en-GB" dirty="0" smtClean="0">
              <a:cs typeface="Courier New" panose="02070309020205020404" pitchFamily="49" charset="0"/>
            </a:endParaRPr>
          </a:p>
          <a:p>
            <a:r>
              <a:rPr lang="en-GB" dirty="0" smtClean="0"/>
              <a:t>Interdisciplinary project of  different universities, institutions and companies funded by </a:t>
            </a:r>
            <a:r>
              <a:rPr lang="en-GB" dirty="0" err="1" smtClean="0"/>
              <a:t>EuroHPC</a:t>
            </a:r>
            <a:r>
              <a:rPr lang="en-GB" dirty="0" smtClean="0"/>
              <a:t> Joint Undertaking </a:t>
            </a:r>
            <a:r>
              <a:rPr lang="en-GB" dirty="0" smtClean="0">
                <a:sym typeface="Wingdings" panose="05000000000000000000" pitchFamily="2" charset="2"/>
              </a:rPr>
              <a:t> coordination by ECMWF</a:t>
            </a:r>
          </a:p>
          <a:p>
            <a:r>
              <a:rPr lang="en-GB" dirty="0" smtClean="0">
                <a:sym typeface="Wingdings" panose="05000000000000000000" pitchFamily="2" charset="2"/>
              </a:rPr>
              <a:t>Ultimate goal: Develop ML solutions for (operational) weather and climate applications using bespoken system designs and ML workflow tools (co-design cycle)</a:t>
            </a:r>
          </a:p>
          <a:p>
            <a:r>
              <a:rPr lang="en-GB" dirty="0" smtClean="0">
                <a:sym typeface="Wingdings" panose="05000000000000000000" pitchFamily="2" charset="2"/>
              </a:rPr>
              <a:t>ESDE group leads work package 1: ML solutions for weather and climate</a:t>
            </a:r>
          </a:p>
          <a:p>
            <a:r>
              <a:rPr lang="en-GB" dirty="0" smtClean="0">
                <a:sym typeface="Wingdings" panose="05000000000000000000" pitchFamily="2" charset="2"/>
              </a:rPr>
              <a:t>Our application (AP5): </a:t>
            </a:r>
            <a:r>
              <a:rPr lang="en-GB" dirty="0" smtClean="0"/>
              <a:t>“</a:t>
            </a:r>
            <a:r>
              <a:rPr lang="en-GB" i="1" dirty="0" smtClean="0"/>
              <a:t>Improve local weather prediction in forecast post-processing</a:t>
            </a:r>
            <a:r>
              <a:rPr lang="en-GB" dirty="0" smtClean="0"/>
              <a:t>” </a:t>
            </a:r>
            <a:r>
              <a:rPr lang="en-GB" dirty="0" smtClean="0">
                <a:sym typeface="Wingdings" panose="05000000000000000000" pitchFamily="2" charset="2"/>
              </a:rPr>
              <a:t> statistical downscaling of meteorological fields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248062E-40BD-4D79-AEB4-31DC5F0FB0E1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de-DE" dirty="0"/>
              <a:t>2022-04-29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CC06D27-4937-4A4B-B646-191175228FD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 dirty="0"/>
              <a:t>Slide </a:t>
            </a:r>
            <a:fld id="{A52F4D17-1AD6-42D9-B93A-EB002C62F438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CCC45F7D-E3E4-4EF0-9BD2-EAD57B3FDCD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dirty="0" smtClean="0"/>
              <a:t>Brief </a:t>
            </a:r>
            <a:r>
              <a:rPr lang="de-DE" dirty="0" err="1" smtClean="0"/>
              <a:t>introduction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MAELSTROM </a:t>
            </a:r>
            <a:r>
              <a:rPr lang="de-DE" dirty="0" err="1" smtClean="0"/>
              <a:t>project</a:t>
            </a:r>
            <a:endParaRPr lang="de-DE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8288" y="5772054"/>
            <a:ext cx="1080120" cy="832069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4367" y="1736812"/>
            <a:ext cx="3975484" cy="3132348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3769" y="1760632"/>
            <a:ext cx="3136545" cy="3132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feld 9"/>
              <p:cNvSpPr txBox="1"/>
              <p:nvPr/>
            </p:nvSpPr>
            <p:spPr>
              <a:xfrm>
                <a:off x="3016701" y="4935305"/>
                <a:ext cx="3119315" cy="3409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>
                  <a:lnSpc>
                    <a:spcPct val="9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de-DE" sz="2000" b="0" i="0" smtClean="0">
                          <a:latin typeface="Cambria Math" panose="02040503050406030204" pitchFamily="18" charset="0"/>
                        </a:rPr>
                        <m:t>E</m:t>
                      </m:r>
                      <m:d>
                        <m:dPr>
                          <m:ctrlPr>
                            <a:rPr lang="de-DE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000" b="1" i="0" smtClean="0">
                                  <a:latin typeface="Cambria Math" panose="02040503050406030204" pitchFamily="18" charset="0"/>
                                </a:rPr>
                                <m:t>𝐗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de-DE" sz="2000" b="0" i="0" smtClean="0">
                                  <a:latin typeface="Cambria Math" panose="02040503050406030204" pitchFamily="18" charset="0"/>
                                </a:rPr>
                                <m:t>high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000" b="1" i="0" smtClean="0">
                                  <a:latin typeface="Cambria Math" panose="02040503050406030204" pitchFamily="18" charset="0"/>
                                </a:rPr>
                                <m:t>𝐘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de-DE" sz="2000" b="0" i="0" smtClean="0">
                                  <a:latin typeface="Cambria Math" panose="02040503050406030204" pitchFamily="18" charset="0"/>
                                </a:rPr>
                                <m:t>low</m:t>
                              </m:r>
                            </m:sub>
                          </m:sSub>
                        </m:e>
                      </m:d>
                      <m:r>
                        <a:rPr lang="de-DE" sz="2000" b="0" i="0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de-DE" sz="2000" b="0" i="0" smtClean="0">
                          <a:latin typeface="Cambria Math" panose="02040503050406030204" pitchFamily="18" charset="0"/>
                        </a:rPr>
                        <m:t>ℱ</m:t>
                      </m:r>
                      <m:r>
                        <a:rPr lang="de-DE" sz="2000" b="0" i="0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de-DE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000" b="1" i="0" smtClean="0">
                              <a:latin typeface="Cambria Math" panose="02040503050406030204" pitchFamily="18" charset="0"/>
                            </a:rPr>
                            <m:t>𝐘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de-DE" sz="2000" b="0" i="0" smtClean="0">
                              <a:latin typeface="Cambria Math" panose="02040503050406030204" pitchFamily="18" charset="0"/>
                            </a:rPr>
                            <m:t>low</m:t>
                          </m:r>
                        </m:sub>
                      </m:sSub>
                      <m:r>
                        <a:rPr lang="de-DE" sz="2000" b="0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l-GR" sz="2000" b="1" i="0">
                          <a:latin typeface="Cambria Math" panose="02040503050406030204" pitchFamily="18" charset="0"/>
                        </a:rPr>
                        <m:t>𝛉</m:t>
                      </m:r>
                      <m:r>
                        <a:rPr lang="de-DE" sz="2000" b="1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000" b="1" dirty="0" err="1" smtClean="0"/>
              </a:p>
            </p:txBody>
          </p:sp>
        </mc:Choice>
        <mc:Fallback xmlns="">
          <p:sp>
            <p:nvSpPr>
              <p:cNvPr id="10" name="Textfeld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6701" y="4935305"/>
                <a:ext cx="3119315" cy="340927"/>
              </a:xfrm>
              <a:prstGeom prst="rect">
                <a:avLst/>
              </a:prstGeom>
              <a:blipFill>
                <a:blip r:embed="rId6"/>
                <a:stretch>
                  <a:fillRect l="-1367" r="-2148" b="-28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feld 10"/>
              <p:cNvSpPr txBox="1"/>
              <p:nvPr/>
            </p:nvSpPr>
            <p:spPr>
              <a:xfrm>
                <a:off x="358775" y="5445224"/>
                <a:ext cx="7725592" cy="5511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9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1" i="0" smtClean="0">
                              <a:latin typeface="Cambria Math" panose="02040503050406030204" pitchFamily="18" charset="0"/>
                            </a:rPr>
                            <m:t>𝐗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de-DE" b="0" i="0" smtClean="0">
                              <a:latin typeface="Cambria Math" panose="02040503050406030204" pitchFamily="18" charset="0"/>
                            </a:rPr>
                            <m:t>high</m:t>
                          </m:r>
                        </m:sub>
                      </m:sSub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m:rPr>
                          <m:sty m:val="p"/>
                        </m:rPr>
                        <a:rPr lang="de-DE" b="0" i="0" smtClean="0">
                          <a:latin typeface="Cambria Math" panose="02040503050406030204" pitchFamily="18" charset="0"/>
                        </a:rPr>
                        <m:t>Predictants</m:t>
                      </m:r>
                      <m:r>
                        <a:rPr lang="de-DE" b="0" i="0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de-DE" b="0" i="0" smtClean="0">
                              <a:latin typeface="Cambria Math" panose="02040503050406030204" pitchFamily="18" charset="0"/>
                            </a:rPr>
                            <m:t>fine</m:t>
                          </m:r>
                          <m:r>
                            <a:rPr lang="de-DE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de-DE" b="0" i="0" smtClean="0">
                              <a:latin typeface="Cambria Math" panose="02040503050406030204" pitchFamily="18" charset="0"/>
                            </a:rPr>
                            <m:t>scale</m:t>
                          </m:r>
                        </m:e>
                      </m:d>
                      <m:r>
                        <a:rPr lang="de-DE" b="0" i="0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1" i="0" smtClean="0">
                              <a:latin typeface="Cambria Math" panose="02040503050406030204" pitchFamily="18" charset="0"/>
                            </a:rPr>
                            <m:t>𝐘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de-DE" b="0" i="0" smtClean="0">
                              <a:latin typeface="Cambria Math" panose="02040503050406030204" pitchFamily="18" charset="0"/>
                            </a:rPr>
                            <m:t>low</m:t>
                          </m:r>
                        </m:sub>
                      </m:sSub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m:rPr>
                          <m:sty m:val="p"/>
                        </m:rPr>
                        <a:rPr lang="de-DE" b="0" i="0" smtClean="0">
                          <a:latin typeface="Cambria Math" panose="02040503050406030204" pitchFamily="18" charset="0"/>
                        </a:rPr>
                        <m:t>Predictors</m:t>
                      </m:r>
                      <m:r>
                        <a:rPr lang="de-DE" b="0" i="0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de-DE" b="0" i="0" smtClean="0">
                              <a:latin typeface="Cambria Math" panose="02040503050406030204" pitchFamily="18" charset="0"/>
                            </a:rPr>
                            <m:t>coarse</m:t>
                          </m:r>
                          <m:r>
                            <a:rPr lang="de-DE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de-DE" b="0" i="0" smtClean="0">
                              <a:latin typeface="Cambria Math" panose="02040503050406030204" pitchFamily="18" charset="0"/>
                            </a:rPr>
                            <m:t>scale</m:t>
                          </m:r>
                        </m:e>
                      </m:d>
                      <m:r>
                        <a:rPr lang="de-DE" b="0" i="0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ℱ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m:rPr>
                          <m:sty m:val="p"/>
                        </m:rPr>
                        <a:rPr lang="de-DE" b="0" i="0" smtClean="0">
                          <a:latin typeface="Cambria Math" panose="02040503050406030204" pitchFamily="18" charset="0"/>
                        </a:rPr>
                        <m:t>mapping</m:t>
                      </m:r>
                      <m:r>
                        <a:rPr lang="de-DE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de-DE" b="0" i="0" smtClean="0">
                          <a:latin typeface="Cambria Math" panose="02040503050406030204" pitchFamily="18" charset="0"/>
                        </a:rPr>
                        <m:t>function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l-GR" b="0" i="1" smtClean="0">
                          <a:latin typeface="Cambria Math" panose="02040503050406030204" pitchFamily="18" charset="0"/>
                        </a:rPr>
                        <m:t>θ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m:rPr>
                          <m:sty m:val="p"/>
                        </m:rPr>
                        <a:rPr lang="de-DE" b="0" i="0" smtClean="0">
                          <a:latin typeface="Cambria Math" panose="02040503050406030204" pitchFamily="18" charset="0"/>
                        </a:rPr>
                        <m:t>function</m:t>
                      </m:r>
                      <m:r>
                        <a:rPr lang="de-DE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de-DE" b="0" i="0" smtClean="0">
                          <a:latin typeface="Cambria Math" panose="02040503050406030204" pitchFamily="18" charset="0"/>
                        </a:rPr>
                        <m:t>parameters</m:t>
                      </m:r>
                    </m:oMath>
                  </m:oMathPara>
                </a14:m>
                <a:endParaRPr lang="en-GB" dirty="0" err="1" smtClean="0"/>
              </a:p>
            </p:txBody>
          </p:sp>
        </mc:Choice>
        <mc:Fallback xmlns="">
          <p:sp>
            <p:nvSpPr>
              <p:cNvPr id="11" name="Textfeld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775" y="5445224"/>
                <a:ext cx="7725592" cy="551177"/>
              </a:xfrm>
              <a:prstGeom prst="rect">
                <a:avLst/>
              </a:prstGeom>
              <a:blipFill>
                <a:blip r:embed="rId7"/>
                <a:stretch>
                  <a:fillRect b="-175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6988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16619C-3393-4C40-A047-6B5873621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600" dirty="0"/>
              <a:t>Statistical </a:t>
            </a:r>
            <a:r>
              <a:rPr lang="de-DE" sz="2600" dirty="0" err="1"/>
              <a:t>downscaling</a:t>
            </a:r>
            <a:r>
              <a:rPr lang="de-DE" sz="2600" dirty="0"/>
              <a:t> in </a:t>
            </a:r>
            <a:r>
              <a:rPr lang="de-DE" sz="2600" dirty="0" err="1"/>
              <a:t>the</a:t>
            </a:r>
            <a:r>
              <a:rPr lang="de-DE" sz="2600" dirty="0"/>
              <a:t> MAELSTROM-project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58513E1D-3637-42BF-9008-6BCCB1FCB5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0" y="1578310"/>
            <a:ext cx="5880016" cy="4190666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Details on approach: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 smtClean="0"/>
              <a:t>U-shaped encoder-decoder convolutional network </a:t>
            </a:r>
            <a:br>
              <a:rPr lang="en-GB" dirty="0" smtClean="0"/>
            </a:br>
            <a:r>
              <a:rPr lang="en-GB" dirty="0" smtClean="0"/>
              <a:t>following </a:t>
            </a:r>
            <a:r>
              <a:rPr lang="en-GB" i="1" dirty="0" err="1" smtClean="0"/>
              <a:t>Sha</a:t>
            </a:r>
            <a:r>
              <a:rPr lang="en-GB" i="1" dirty="0" smtClean="0"/>
              <a:t> et al., 2020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 smtClean="0"/>
              <a:t>Map (coarsened) T2m on 0.8°-grid back onto 0.1°-grid </a:t>
            </a:r>
            <a:br>
              <a:rPr lang="en-GB" dirty="0" smtClean="0"/>
            </a:br>
            <a:r>
              <a:rPr lang="en-GB" dirty="0" smtClean="0"/>
              <a:t>(dataset: short-range forecasts of IFS HRES)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 smtClean="0"/>
              <a:t>Add surface elevation as informative predictor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 smtClean="0"/>
              <a:t>Limitations</a:t>
            </a:r>
          </a:p>
          <a:p>
            <a:pPr lvl="2">
              <a:buClr>
                <a:srgbClr val="FF0000"/>
              </a:buClr>
              <a:buFont typeface="Arial" panose="020B0604020202020204" pitchFamily="34" charset="0"/>
              <a:buChar char="x"/>
            </a:pPr>
            <a:r>
              <a:rPr lang="en-GB" dirty="0" smtClean="0"/>
              <a:t>No dynamical predictors </a:t>
            </a:r>
            <a:br>
              <a:rPr lang="en-GB" dirty="0" smtClean="0"/>
            </a:br>
            <a:r>
              <a:rPr lang="en-GB" dirty="0" smtClean="0">
                <a:sym typeface="Wingdings" panose="05000000000000000000" pitchFamily="2" charset="2"/>
              </a:rPr>
              <a:t> </a:t>
            </a:r>
            <a:r>
              <a:rPr lang="en-GB" dirty="0" smtClean="0"/>
              <a:t>Limit application by daytime and season</a:t>
            </a:r>
          </a:p>
          <a:p>
            <a:pPr lvl="2">
              <a:buClr>
                <a:srgbClr val="FF0000"/>
              </a:buClr>
              <a:buFont typeface="Arial" panose="020B0604020202020204" pitchFamily="34" charset="0"/>
              <a:buChar char="x"/>
            </a:pPr>
            <a:r>
              <a:rPr lang="en-GB" dirty="0" smtClean="0"/>
              <a:t>No temporal coherence</a:t>
            </a:r>
          </a:p>
          <a:p>
            <a:pPr lvl="2">
              <a:buClr>
                <a:srgbClr val="FF0000"/>
              </a:buClr>
              <a:buFont typeface="Arial" panose="020B0604020202020204" pitchFamily="34" charset="0"/>
              <a:buChar char="x"/>
            </a:pPr>
            <a:r>
              <a:rPr lang="en-GB" dirty="0" smtClean="0"/>
              <a:t>Synthetic downscaling task </a:t>
            </a:r>
          </a:p>
          <a:p>
            <a:pPr lvl="2">
              <a:buClr>
                <a:srgbClr val="FF0000"/>
              </a:buClr>
              <a:buFont typeface="Arial" panose="020B0604020202020204" pitchFamily="34" charset="0"/>
              <a:buChar char="x"/>
            </a:pPr>
            <a:endParaRPr lang="en-GB" dirty="0" smtClean="0"/>
          </a:p>
          <a:p>
            <a:pPr lvl="1">
              <a:buFont typeface="Wingdings" panose="05000000000000000000" pitchFamily="2" charset="2"/>
              <a:buChar char="ü"/>
            </a:pPr>
            <a:endParaRPr lang="en-GB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248062E-40BD-4D79-AEB4-31DC5F0FB0E1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de-DE" dirty="0"/>
              <a:t>2022-04-29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CC06D27-4937-4A4B-B646-191175228FD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 dirty="0"/>
              <a:t>Slide </a:t>
            </a:r>
            <a:fld id="{A52F4D17-1AD6-42D9-B93A-EB002C62F438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CCC45F7D-E3E4-4EF0-9BD2-EAD57B3FDCD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dirty="0" err="1" smtClean="0"/>
              <a:t>Current</a:t>
            </a:r>
            <a:r>
              <a:rPr lang="de-DE" dirty="0" smtClean="0"/>
              <a:t> </a:t>
            </a:r>
            <a:r>
              <a:rPr lang="de-DE" dirty="0" err="1" smtClean="0"/>
              <a:t>status</a:t>
            </a:r>
            <a:r>
              <a:rPr lang="de-DE" dirty="0" smtClean="0"/>
              <a:t> in </a:t>
            </a:r>
            <a:r>
              <a:rPr lang="de-DE" dirty="0" err="1" smtClean="0"/>
              <a:t>statistical</a:t>
            </a:r>
            <a:r>
              <a:rPr lang="de-DE" dirty="0" smtClean="0"/>
              <a:t> </a:t>
            </a:r>
            <a:r>
              <a:rPr lang="de-DE" dirty="0" err="1" smtClean="0"/>
              <a:t>downscaling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2m </a:t>
            </a:r>
            <a:r>
              <a:rPr lang="de-DE" dirty="0" err="1" smtClean="0"/>
              <a:t>temperature</a:t>
            </a:r>
            <a:endParaRPr lang="de-DE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8288" y="5772054"/>
            <a:ext cx="1080120" cy="832069"/>
          </a:xfrm>
          <a:prstGeom prst="rect">
            <a:avLst/>
          </a:prstGeom>
        </p:spPr>
      </p:pic>
      <p:pic>
        <p:nvPicPr>
          <p:cNvPr id="11" name="Google Shape;333;p44" descr="page6image7562297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77583" y="2061132"/>
            <a:ext cx="5442942" cy="28080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343;p45"/>
          <p:cNvPicPr preferRelativeResize="0"/>
          <p:nvPr/>
        </p:nvPicPr>
        <p:blipFill rotWithShape="1">
          <a:blip r:embed="rId4">
            <a:alphaModFix/>
          </a:blip>
          <a:srcRect b="-6190"/>
          <a:stretch/>
        </p:blipFill>
        <p:spPr>
          <a:xfrm>
            <a:off x="6677310" y="1867655"/>
            <a:ext cx="5102076" cy="361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16163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16619C-3393-4C40-A047-6B5873621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600" dirty="0"/>
              <a:t>Statistical </a:t>
            </a:r>
            <a:r>
              <a:rPr lang="de-DE" sz="2600" dirty="0" err="1"/>
              <a:t>downscaling</a:t>
            </a:r>
            <a:r>
              <a:rPr lang="de-DE" sz="2600" dirty="0"/>
              <a:t> in </a:t>
            </a:r>
            <a:r>
              <a:rPr lang="de-DE" sz="2600" dirty="0" err="1"/>
              <a:t>the</a:t>
            </a:r>
            <a:r>
              <a:rPr lang="de-DE" sz="2600" dirty="0"/>
              <a:t> MAELSTROM-project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248062E-40BD-4D79-AEB4-31DC5F0FB0E1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de-DE" dirty="0"/>
              <a:t>2022-04-29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CC06D27-4937-4A4B-B646-191175228FD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 dirty="0"/>
              <a:t>Slide </a:t>
            </a:r>
            <a:fld id="{A52F4D17-1AD6-42D9-B93A-EB002C62F438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CCC45F7D-E3E4-4EF0-9BD2-EAD57B3FDCD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dirty="0" err="1" smtClean="0"/>
              <a:t>Visions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statistical</a:t>
            </a:r>
            <a:r>
              <a:rPr lang="de-DE" dirty="0" smtClean="0"/>
              <a:t> </a:t>
            </a:r>
            <a:r>
              <a:rPr lang="de-DE" dirty="0" err="1" smtClean="0"/>
              <a:t>downscaling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2m </a:t>
            </a:r>
            <a:r>
              <a:rPr lang="de-DE" dirty="0" err="1" smtClean="0"/>
              <a:t>temperature</a:t>
            </a:r>
            <a:endParaRPr lang="de-DE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8288" y="5772054"/>
            <a:ext cx="1080120" cy="83206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Inhaltsplatzhalter 6">
                <a:extLst>
                  <a:ext uri="{FF2B5EF4-FFF2-40B4-BE49-F238E27FC236}">
                    <a16:creationId xmlns:a16="http://schemas.microsoft.com/office/drawing/2014/main" id="{58513E1D-3637-42BF-9008-6BCCB1FCB55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60000" y="1578310"/>
                <a:ext cx="5880016" cy="4514986"/>
              </a:xfrm>
            </p:spPr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Recent development/near future:</a:t>
                </a:r>
              </a:p>
              <a:p>
                <a:pPr lvl="2">
                  <a:buClr>
                    <a:schemeClr val="tx1"/>
                  </a:buClr>
                  <a:buFont typeface="Wingdings" panose="05000000000000000000" pitchFamily="2" charset="2"/>
                  <a:buChar char="§"/>
                </a:pPr>
                <a:r>
                  <a:rPr lang="en-GB" dirty="0" smtClean="0"/>
                  <a:t>Real downscaling task: </a:t>
                </a:r>
                <a:r>
                  <a:rPr lang="de-DE" i="1" dirty="0" smtClean="0">
                    <a:latin typeface="Cambria Math" panose="02040503050406030204" pitchFamily="18" charset="0"/>
                  </a:rPr>
                  <a:t/>
                </a:r>
                <a:br>
                  <a:rPr lang="de-DE" i="1" dirty="0" smtClean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1">
                            <a:latin typeface="Cambria Math" panose="02040503050406030204" pitchFamily="18" charset="0"/>
                          </a:rPr>
                          <m:t>𝐘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e-DE">
                            <a:latin typeface="Cambria Math" panose="02040503050406030204" pitchFamily="18" charset="0"/>
                          </a:rPr>
                          <m:t>low</m:t>
                        </m:r>
                      </m:sub>
                    </m:sSub>
                  </m:oMath>
                </a14:m>
                <a:r>
                  <a:rPr lang="en-GB" dirty="0" smtClean="0"/>
                  <a:t> from ERA5 reanalysis dataset,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1">
                            <a:latin typeface="Cambria Math" panose="02040503050406030204" pitchFamily="18" charset="0"/>
                          </a:rPr>
                          <m:t>𝐗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e-DE">
                            <a:latin typeface="Cambria Math" panose="02040503050406030204" pitchFamily="18" charset="0"/>
                          </a:rPr>
                          <m:t>high</m:t>
                        </m:r>
                      </m:sub>
                    </m:sSub>
                  </m:oMath>
                </a14:m>
                <a:r>
                  <a:rPr lang="en-GB" dirty="0" smtClean="0"/>
                  <a:t> from</a:t>
                </a:r>
                <a:br>
                  <a:rPr lang="en-GB" dirty="0" smtClean="0"/>
                </a:br>
                <a:r>
                  <a:rPr lang="en-GB" dirty="0" smtClean="0"/>
                  <a:t>IFS HRES (incl. bias correction)</a:t>
                </a:r>
              </a:p>
              <a:p>
                <a:pPr lvl="2">
                  <a:buClr>
                    <a:schemeClr val="tx1"/>
                  </a:buClr>
                  <a:buFont typeface="Wingdings" panose="05000000000000000000" pitchFamily="2" charset="2"/>
                  <a:buChar char="§"/>
                </a:pPr>
                <a:r>
                  <a:rPr lang="en-GB" dirty="0" smtClean="0"/>
                  <a:t>More dynamical and static predictors to capture state of planetary boundary layer </a:t>
                </a:r>
                <a:br>
                  <a:rPr lang="en-GB" dirty="0" smtClean="0"/>
                </a:br>
                <a:r>
                  <a:rPr lang="en-GB" dirty="0" smtClean="0"/>
                  <a:t>(generalization to arbitrary daytimes and season)</a:t>
                </a:r>
              </a:p>
              <a:p>
                <a:pPr lvl="2">
                  <a:buClr>
                    <a:schemeClr val="tx1"/>
                  </a:buClr>
                  <a:buFont typeface="Wingdings" panose="05000000000000000000" pitchFamily="2" charset="2"/>
                  <a:buChar char="§"/>
                </a:pPr>
                <a:r>
                  <a:rPr lang="en-GB" dirty="0" smtClean="0"/>
                  <a:t>Use of conditional Wasserstein GAN </a:t>
                </a:r>
              </a:p>
              <a:p>
                <a:pPr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Farer future: </a:t>
                </a:r>
              </a:p>
              <a:p>
                <a:pPr lvl="1">
                  <a:buClr>
                    <a:schemeClr val="tx1"/>
                  </a:buClr>
                  <a:buFont typeface="Wingdings" panose="05000000000000000000" pitchFamily="2" charset="2"/>
                  <a:buChar char="§"/>
                </a:pPr>
                <a:r>
                  <a:rPr lang="en-GB" dirty="0" smtClean="0"/>
                  <a:t>Increase spatial resolution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1">
                            <a:latin typeface="Cambria Math" panose="02040503050406030204" pitchFamily="18" charset="0"/>
                          </a:rPr>
                          <m:t>𝐗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e-DE">
                            <a:latin typeface="Cambria Math" panose="02040503050406030204" pitchFamily="18" charset="0"/>
                          </a:rPr>
                          <m:t>high</m:t>
                        </m:r>
                      </m:sub>
                    </m:sSub>
                  </m:oMath>
                </a14:m>
                <a:endParaRPr lang="en-GB" dirty="0" smtClean="0"/>
              </a:p>
              <a:p>
                <a:pPr lvl="1">
                  <a:buClr>
                    <a:schemeClr val="tx1"/>
                  </a:buClr>
                  <a:buFont typeface="Wingdings" panose="05000000000000000000" pitchFamily="2" charset="2"/>
                  <a:buChar char="§"/>
                </a:pPr>
                <a:r>
                  <a:rPr lang="en-GB" dirty="0" smtClean="0"/>
                  <a:t>Make use of in-situ observations for bias correction</a:t>
                </a:r>
              </a:p>
              <a:p>
                <a:pPr lvl="1">
                  <a:buClr>
                    <a:schemeClr val="tx1"/>
                  </a:buClr>
                  <a:buFont typeface="Wingdings" panose="05000000000000000000" pitchFamily="2" charset="2"/>
                  <a:buChar char="§"/>
                </a:pPr>
                <a:r>
                  <a:rPr lang="en-GB" dirty="0" smtClean="0"/>
                  <a:t>Encode temporal information (Transformer network)</a:t>
                </a:r>
                <a:endParaRPr lang="en-GB" dirty="0"/>
              </a:p>
            </p:txBody>
          </p:sp>
        </mc:Choice>
        <mc:Fallback xmlns="">
          <p:sp>
            <p:nvSpPr>
              <p:cNvPr id="13" name="Inhaltsplatzhalter 6">
                <a:extLst>
                  <a:ext uri="{FF2B5EF4-FFF2-40B4-BE49-F238E27FC236}">
                    <a16:creationId xmlns:a16="http://schemas.microsoft.com/office/drawing/2014/main" id="{58513E1D-3637-42BF-9008-6BCCB1FCB55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60000" y="1578310"/>
                <a:ext cx="5880016" cy="4514986"/>
              </a:xfrm>
              <a:blipFill>
                <a:blip r:embed="rId3"/>
                <a:stretch>
                  <a:fillRect l="-2176" t="-148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uppieren 16"/>
          <p:cNvGrpSpPr/>
          <p:nvPr/>
        </p:nvGrpSpPr>
        <p:grpSpPr>
          <a:xfrm>
            <a:off x="6083298" y="2781193"/>
            <a:ext cx="5857882" cy="2589643"/>
            <a:chOff x="6083298" y="2781193"/>
            <a:chExt cx="5857882" cy="2589643"/>
          </a:xfrm>
        </p:grpSpPr>
        <p:pic>
          <p:nvPicPr>
            <p:cNvPr id="14" name="Grafik 13"/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3298" y="2781193"/>
              <a:ext cx="5857882" cy="2124000"/>
            </a:xfrm>
            <a:prstGeom prst="rect">
              <a:avLst/>
            </a:prstGeom>
          </p:spPr>
        </p:pic>
        <p:sp>
          <p:nvSpPr>
            <p:cNvPr id="16" name="Textfeld 15"/>
            <p:cNvSpPr txBox="1"/>
            <p:nvPr/>
          </p:nvSpPr>
          <p:spPr>
            <a:xfrm>
              <a:off x="6083298" y="4869160"/>
              <a:ext cx="5817120" cy="5016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95000"/>
                </a:lnSpc>
              </a:pPr>
              <a:r>
                <a:rPr lang="en-GB" sz="1400" dirty="0" smtClean="0"/>
                <a:t>High-level illustration of conditional Generative adversarial network architecture for downscaling/super-resolution (from </a:t>
              </a:r>
              <a:r>
                <a:rPr lang="en-GB" sz="1400" i="1" dirty="0" smtClean="0"/>
                <a:t>Du et al., 2021</a:t>
              </a:r>
              <a:r>
                <a:rPr lang="en-GB" sz="1400" dirty="0" smtClean="0"/>
                <a:t>)</a:t>
              </a:r>
            </a:p>
          </p:txBody>
        </p:sp>
      </p:grpSp>
      <p:grpSp>
        <p:nvGrpSpPr>
          <p:cNvPr id="20" name="Gruppieren 19"/>
          <p:cNvGrpSpPr/>
          <p:nvPr/>
        </p:nvGrpSpPr>
        <p:grpSpPr>
          <a:xfrm>
            <a:off x="6084000" y="2782800"/>
            <a:ext cx="5857200" cy="2589676"/>
            <a:chOff x="540000" y="1440000"/>
            <a:chExt cx="5857200" cy="2589676"/>
          </a:xfrm>
        </p:grpSpPr>
        <p:pic>
          <p:nvPicPr>
            <p:cNvPr id="18" name="Grafik 1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0000" y="1440000"/>
              <a:ext cx="5857200" cy="2124000"/>
            </a:xfrm>
            <a:prstGeom prst="rect">
              <a:avLst/>
            </a:prstGeom>
          </p:spPr>
        </p:pic>
        <p:sp>
          <p:nvSpPr>
            <p:cNvPr id="19" name="Textfeld 18"/>
            <p:cNvSpPr txBox="1"/>
            <p:nvPr/>
          </p:nvSpPr>
          <p:spPr>
            <a:xfrm>
              <a:off x="540000" y="3528000"/>
              <a:ext cx="5817120" cy="5016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95000"/>
                </a:lnSpc>
              </a:pPr>
              <a:r>
                <a:rPr lang="en-GB" sz="1400" dirty="0" smtClean="0"/>
                <a:t>High-level illustration of </a:t>
              </a:r>
              <a:r>
                <a:rPr lang="en-GB" sz="1400" dirty="0" err="1" smtClean="0"/>
                <a:t>Swin</a:t>
              </a:r>
              <a:r>
                <a:rPr lang="en-GB" sz="1400" dirty="0" smtClean="0"/>
                <a:t> Transformer architecture for downscaling/ super-resolution (from </a:t>
              </a:r>
              <a:r>
                <a:rPr lang="en-GB" sz="1400" i="1" dirty="0" smtClean="0"/>
                <a:t>Liang et al., 2021</a:t>
              </a:r>
              <a:r>
                <a:rPr lang="en-GB" sz="1400" dirty="0" smtClean="0"/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39270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16619C-3393-4C40-A047-6B5873621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600" dirty="0"/>
              <a:t>Statistical </a:t>
            </a:r>
            <a:r>
              <a:rPr lang="de-DE" sz="2600" dirty="0" err="1"/>
              <a:t>downscaling</a:t>
            </a:r>
            <a:r>
              <a:rPr lang="de-DE" sz="2600" dirty="0"/>
              <a:t> in </a:t>
            </a:r>
            <a:r>
              <a:rPr lang="de-DE" sz="2600" dirty="0" err="1"/>
              <a:t>the</a:t>
            </a:r>
            <a:r>
              <a:rPr lang="de-DE" sz="2600" dirty="0"/>
              <a:t> MAELSTROM-project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248062E-40BD-4D79-AEB4-31DC5F0FB0E1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de-DE" dirty="0"/>
              <a:t>2022-04-29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CC06D27-4937-4A4B-B646-191175228FD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 dirty="0"/>
              <a:t>Slide </a:t>
            </a:r>
            <a:fld id="{A52F4D17-1AD6-42D9-B93A-EB002C62F438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CCC45F7D-E3E4-4EF0-9BD2-EAD57B3FDCD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dirty="0" err="1" smtClean="0"/>
              <a:t>Visions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statistical</a:t>
            </a:r>
            <a:r>
              <a:rPr lang="de-DE" dirty="0" smtClean="0"/>
              <a:t> </a:t>
            </a:r>
            <a:r>
              <a:rPr lang="de-DE" dirty="0" err="1" smtClean="0"/>
              <a:t>downscaling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precipitation</a:t>
            </a:r>
            <a:endParaRPr lang="de-DE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8288" y="5772054"/>
            <a:ext cx="1080120" cy="83206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Inhaltsplatzhalter 6">
                <a:extLst>
                  <a:ext uri="{FF2B5EF4-FFF2-40B4-BE49-F238E27FC236}">
                    <a16:creationId xmlns:a16="http://schemas.microsoft.com/office/drawing/2014/main" id="{58513E1D-3637-42BF-9008-6BCCB1FCB55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60000" y="1578310"/>
                <a:ext cx="5880016" cy="4514986"/>
              </a:xfrm>
            </p:spPr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Motivation: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 smtClean="0"/>
                  <a:t>Small-scale precipitation events: natural hazards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 smtClean="0"/>
                  <a:t>Precipitation formation and dynamics highly non-linear and chaotic (PDF: Gamma distribution) 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Use stochastic downscaling to bias-correct numerical model forecasts and for uncertainty estimation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1">
                            <a:latin typeface="Cambria Math" panose="02040503050406030204" pitchFamily="18" charset="0"/>
                          </a:rPr>
                          <m:t>𝐘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e-DE">
                            <a:latin typeface="Cambria Math" panose="02040503050406030204" pitchFamily="18" charset="0"/>
                          </a:rPr>
                          <m:t>low</m:t>
                        </m:r>
                      </m:sub>
                    </m:sSub>
                  </m:oMath>
                </a14:m>
                <a:r>
                  <a:rPr lang="en-GB" dirty="0" smtClean="0"/>
                  <a:t>: IFS HRES forecasts (0.1°-grid),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1">
                            <a:latin typeface="Cambria Math" panose="02040503050406030204" pitchFamily="18" charset="0"/>
                          </a:rPr>
                          <m:t>𝐗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e-DE">
                            <a:latin typeface="Cambria Math" panose="02040503050406030204" pitchFamily="18" charset="0"/>
                          </a:rPr>
                          <m:t>high</m:t>
                        </m:r>
                      </m:sub>
                    </m:sSub>
                  </m:oMath>
                </a14:m>
                <a:r>
                  <a:rPr lang="en-GB" dirty="0" smtClean="0"/>
                  <a:t>: radar-adjusted precipitation observations RADKLIM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Two step approach: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 smtClean="0"/>
                  <a:t>Use coarsened precipitation observation as input + dynamical variables from IFS forecasts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1">
                            <a:latin typeface="Cambria Math" panose="02040503050406030204" pitchFamily="18" charset="0"/>
                          </a:rPr>
                          <m:t>𝐘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e-DE">
                            <a:latin typeface="Cambria Math" panose="02040503050406030204" pitchFamily="18" charset="0"/>
                          </a:rPr>
                          <m:t>low</m:t>
                        </m:r>
                      </m:sub>
                    </m:sSub>
                  </m:oMath>
                </a14:m>
                <a:endParaRPr lang="en-GB" dirty="0" smtClean="0"/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 smtClean="0"/>
                  <a:t>Only IFS-data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1">
                            <a:latin typeface="Cambria Math" panose="02040503050406030204" pitchFamily="18" charset="0"/>
                          </a:rPr>
                          <m:t>𝐘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e-DE">
                            <a:latin typeface="Cambria Math" panose="02040503050406030204" pitchFamily="18" charset="0"/>
                          </a:rPr>
                          <m:t>low</m:t>
                        </m:r>
                      </m:sub>
                    </m:sSub>
                  </m:oMath>
                </a14:m>
                <a:endParaRPr lang="en-GB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GB" dirty="0"/>
              </a:p>
            </p:txBody>
          </p:sp>
        </mc:Choice>
        <mc:Fallback xmlns="">
          <p:sp>
            <p:nvSpPr>
              <p:cNvPr id="13" name="Inhaltsplatzhalter 6">
                <a:extLst>
                  <a:ext uri="{FF2B5EF4-FFF2-40B4-BE49-F238E27FC236}">
                    <a16:creationId xmlns:a16="http://schemas.microsoft.com/office/drawing/2014/main" id="{58513E1D-3637-42BF-9008-6BCCB1FCB55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60000" y="1578310"/>
                <a:ext cx="5880016" cy="4514986"/>
              </a:xfrm>
              <a:blipFill>
                <a:blip r:embed="rId3"/>
                <a:stretch>
                  <a:fillRect l="-2176" t="-1484" r="-29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Grafi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397" y="1448780"/>
            <a:ext cx="4801270" cy="3543795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6562197" y="5062628"/>
            <a:ext cx="4742286" cy="7063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en-GB" sz="1400" dirty="0" smtClean="0"/>
              <a:t>Examples of GAN-prediction (bottom)  for precipitation conditioned on IFS forecasts (top). Observations are displayed in the middle row. From Harris et al., 2022.</a:t>
            </a:r>
          </a:p>
        </p:txBody>
      </p:sp>
    </p:spTree>
    <p:extLst>
      <p:ext uri="{BB962C8B-B14F-4D97-AF65-F5344CB8AC3E}">
        <p14:creationId xmlns:p14="http://schemas.microsoft.com/office/powerpoint/2010/main" val="2582959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16619C-3393-4C40-A047-6B5873621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600" dirty="0"/>
              <a:t>Statistical </a:t>
            </a:r>
            <a:r>
              <a:rPr lang="de-DE" sz="2600" dirty="0" err="1"/>
              <a:t>downscaling</a:t>
            </a:r>
            <a:r>
              <a:rPr lang="de-DE" sz="2600" dirty="0"/>
              <a:t> in </a:t>
            </a:r>
            <a:r>
              <a:rPr lang="de-DE" sz="2600" dirty="0" err="1"/>
              <a:t>the</a:t>
            </a:r>
            <a:r>
              <a:rPr lang="de-DE" sz="2600" dirty="0"/>
              <a:t> MAELSTROM-project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248062E-40BD-4D79-AEB4-31DC5F0FB0E1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de-DE" dirty="0"/>
              <a:t>2022-04-29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CC06D27-4937-4A4B-B646-191175228FD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 dirty="0"/>
              <a:t>Slide </a:t>
            </a:r>
            <a:fld id="{A52F4D17-1AD6-42D9-B93A-EB002C62F438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CCC45F7D-E3E4-4EF0-9BD2-EAD57B3FDCD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dirty="0" err="1" smtClean="0"/>
              <a:t>Challenges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statistical</a:t>
            </a:r>
            <a:r>
              <a:rPr lang="de-DE" dirty="0" smtClean="0"/>
              <a:t> </a:t>
            </a:r>
            <a:r>
              <a:rPr lang="de-DE" dirty="0" err="1" smtClean="0"/>
              <a:t>downscaling</a:t>
            </a:r>
            <a:endParaRPr lang="de-DE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8288" y="5772054"/>
            <a:ext cx="1080120" cy="832069"/>
          </a:xfrm>
          <a:prstGeom prst="rect">
            <a:avLst/>
          </a:prstGeom>
        </p:spPr>
      </p:pic>
      <p:sp>
        <p:nvSpPr>
          <p:cNvPr id="13" name="Inhaltsplatzhalter 6">
            <a:extLst>
              <a:ext uri="{FF2B5EF4-FFF2-40B4-BE49-F238E27FC236}">
                <a16:creationId xmlns:a16="http://schemas.microsoft.com/office/drawing/2014/main" id="{58513E1D-3637-42BF-9008-6BCCB1FCB5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0" y="1578310"/>
            <a:ext cx="5880016" cy="4514986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Downscaling is inherently uncertain and small-scale atmospheric processes are poorly understood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Vibrant challenges: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 smtClean="0"/>
              <a:t>Find informative set of predictors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 smtClean="0"/>
              <a:t>Proper data handling/ processing (embedding/representations via Fourier or Wavelet transformation?)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 smtClean="0"/>
              <a:t>Handle uncertainty of non-Gaussian </a:t>
            </a:r>
            <a:r>
              <a:rPr lang="en-GB" dirty="0" err="1" smtClean="0"/>
              <a:t>predictands</a:t>
            </a:r>
            <a:r>
              <a:rPr lang="en-GB" dirty="0" smtClean="0"/>
              <a:t> (proper scoring function for loss) 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GB" dirty="0" smtClean="0"/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290" y="1578310"/>
            <a:ext cx="1881496" cy="1881496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16" y="4869160"/>
            <a:ext cx="1072661" cy="1072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703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ülich">
  <a:themeElements>
    <a:clrScheme name="CD-Farben Forschungszentrum Jülich">
      <a:dk1>
        <a:srgbClr val="000000"/>
      </a:dk1>
      <a:lt1>
        <a:srgbClr val="FFFFFF"/>
      </a:lt1>
      <a:dk2>
        <a:srgbClr val="023D6B"/>
      </a:dk2>
      <a:lt2>
        <a:srgbClr val="EBEBEB"/>
      </a:lt2>
      <a:accent1>
        <a:srgbClr val="ADBDE3"/>
      </a:accent1>
      <a:accent2>
        <a:srgbClr val="EB5F73"/>
      </a:accent2>
      <a:accent3>
        <a:srgbClr val="AF82B9"/>
      </a:accent3>
      <a:accent4>
        <a:srgbClr val="FAB45A"/>
      </a:accent4>
      <a:accent5>
        <a:srgbClr val="FAEB5A"/>
      </a:accent5>
      <a:accent6>
        <a:srgbClr val="B9D25F"/>
      </a:accent6>
      <a:hlink>
        <a:srgbClr val="ADBDE3"/>
      </a:hlink>
      <a:folHlink>
        <a:srgbClr val="023D6B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lnSpc>
            <a:spcPct val="95000"/>
          </a:lnSpc>
          <a:defRPr sz="2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lnSpc>
            <a:spcPct val="95000"/>
          </a:lnSpc>
          <a:defRPr sz="2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Jülich_PowerPoint_16x9.potx" id="{96E3BAF4-763A-4252-96EB-429A37E76C9B}" vid="{FC15072B-1A6B-4630-9ABB-3D2D56FD5EF8}"/>
    </a:ext>
  </a:extLst>
</a:theme>
</file>

<file path=ppt/theme/theme2.xml><?xml version="1.0" encoding="utf-8"?>
<a:theme xmlns:a="http://schemas.openxmlformats.org/drawingml/2006/main" name="Office">
  <a:themeElements>
    <a:clrScheme name="Benutzerdefiniert 282">
      <a:dk1>
        <a:sysClr val="windowText" lastClr="000000"/>
      </a:dk1>
      <a:lt1>
        <a:sysClr val="window" lastClr="FFFFFF"/>
      </a:lt1>
      <a:dk2>
        <a:srgbClr val="AF82B9"/>
      </a:dk2>
      <a:lt2>
        <a:srgbClr val="EBEBEB"/>
      </a:lt2>
      <a:accent1>
        <a:srgbClr val="023D6B"/>
      </a:accent1>
      <a:accent2>
        <a:srgbClr val="ADBDE3"/>
      </a:accent2>
      <a:accent3>
        <a:srgbClr val="B9D25F"/>
      </a:accent3>
      <a:accent4>
        <a:srgbClr val="FAEB5A"/>
      </a:accent4>
      <a:accent5>
        <a:srgbClr val="FAB45A"/>
      </a:accent5>
      <a:accent6>
        <a:srgbClr val="EB5F73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Benutzerdefiniert 282">
      <a:dk1>
        <a:sysClr val="windowText" lastClr="000000"/>
      </a:dk1>
      <a:lt1>
        <a:sysClr val="window" lastClr="FFFFFF"/>
      </a:lt1>
      <a:dk2>
        <a:srgbClr val="AF82B9"/>
      </a:dk2>
      <a:lt2>
        <a:srgbClr val="EBEBEB"/>
      </a:lt2>
      <a:accent1>
        <a:srgbClr val="023D6B"/>
      </a:accent1>
      <a:accent2>
        <a:srgbClr val="ADBDE3"/>
      </a:accent2>
      <a:accent3>
        <a:srgbClr val="B9D25F"/>
      </a:accent3>
      <a:accent4>
        <a:srgbClr val="FAEB5A"/>
      </a:accent4>
      <a:accent5>
        <a:srgbClr val="FAB45A"/>
      </a:accent5>
      <a:accent6>
        <a:srgbClr val="EB5F73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Juelich_PowerPoint_16x9</Template>
  <TotalTime>0</TotalTime>
  <Words>467</Words>
  <Application>Microsoft Office PowerPoint</Application>
  <PresentationFormat>Breitbild</PresentationFormat>
  <Paragraphs>86</Paragraphs>
  <Slides>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4" baseType="lpstr">
      <vt:lpstr>Arial</vt:lpstr>
      <vt:lpstr>Calibri</vt:lpstr>
      <vt:lpstr>Cambria Math</vt:lpstr>
      <vt:lpstr>Courier New</vt:lpstr>
      <vt:lpstr>Wingdings</vt:lpstr>
      <vt:lpstr>Jülich</vt:lpstr>
      <vt:lpstr>Stochastic downscaling of THE 2m temperature with a GENERATIVE ADVERSARIAL NETWORK (GAN) </vt:lpstr>
      <vt:lpstr>MOTIVATION</vt:lpstr>
      <vt:lpstr>outline</vt:lpstr>
      <vt:lpstr>Statistical downscaling in the MAELSTROM-project</vt:lpstr>
      <vt:lpstr>Statistical downscaling in the MAELSTROM-project</vt:lpstr>
      <vt:lpstr>Statistical downscaling in the MAELSTROM-project</vt:lpstr>
      <vt:lpstr>Statistical downscaling in the MAELSTROM-project</vt:lpstr>
      <vt:lpstr>Statistical downscaling in the MAELSTROM-project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headline der präsentation</dc:title>
  <dc:creator>admin.reisen</dc:creator>
  <cp:lastModifiedBy>Michael Langguth</cp:lastModifiedBy>
  <cp:revision>34</cp:revision>
  <dcterms:created xsi:type="dcterms:W3CDTF">2019-11-11T12:51:38Z</dcterms:created>
  <dcterms:modified xsi:type="dcterms:W3CDTF">2022-05-20T21:29:37Z</dcterms:modified>
</cp:coreProperties>
</file>