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2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74" autoAdjust="0"/>
  </p:normalViewPr>
  <p:slideViewPr>
    <p:cSldViewPr>
      <p:cViewPr varScale="1">
        <p:scale>
          <a:sx n="82" d="100"/>
          <a:sy n="82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53117-602B-430E-8E8B-53E99FC25522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A4A1E-5A4A-4009-9C73-CA39B9B577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3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A4A1E-5A4A-4009-9C73-CA39B9B577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6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A4A1E-5A4A-4009-9C73-CA39B9B577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0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A4A1E-5A4A-4009-9C73-CA39B9B577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2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A4A1E-5A4A-4009-9C73-CA39B9B577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74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A4A1E-5A4A-4009-9C73-CA39B9B577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6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A4A1E-5A4A-4009-9C73-CA39B9B577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2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A4A1E-5A4A-4009-9C73-CA39B9B577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2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A4A1E-5A4A-4009-9C73-CA39B9B577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5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A4A1E-5A4A-4009-9C73-CA39B9B577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6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64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2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49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80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1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75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37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84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63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62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85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1479-5A1D-432A-B9E4-ECDA6D1331CD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DC51F-C7DC-4CBB-8F98-837AB1952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2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0346-021-01781-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73930" y="345717"/>
            <a:ext cx="7818411" cy="553998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i="1" dirty="0">
                <a:solidFill>
                  <a:srgbClr val="C00000"/>
                </a:solidFill>
              </a:rPr>
              <a:t>EGU- General Assembly 2022</a:t>
            </a:r>
          </a:p>
          <a:p>
            <a:pPr algn="ctr"/>
            <a:r>
              <a:rPr lang="it-IT" sz="1600" i="1" dirty="0">
                <a:solidFill>
                  <a:srgbClr val="C00000"/>
                </a:solidFill>
              </a:rPr>
              <a:t>NH3.6- Space and Time Forecasting of </a:t>
            </a:r>
            <a:r>
              <a:rPr lang="it-IT" sz="1600" i="1" dirty="0" err="1">
                <a:solidFill>
                  <a:srgbClr val="C00000"/>
                </a:solidFill>
              </a:rPr>
              <a:t>Landslides</a:t>
            </a:r>
            <a:endParaRPr lang="it-IT" sz="1600" i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73930" y="899715"/>
            <a:ext cx="7818411" cy="276999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/>
              <a:t>23-27 May 2022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9336" y="3068960"/>
            <a:ext cx="11953328" cy="1677382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landslide mapping to susceptibility modeling: a test in central Italy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1400" b="1" dirty="0"/>
              <a:t>Margherita Bufalini</a:t>
            </a:r>
            <a:r>
              <a:rPr lang="it-IT" sz="1400" b="1" baseline="30000" dirty="0"/>
              <a:t>1</a:t>
            </a:r>
            <a:r>
              <a:rPr lang="it-IT" sz="1400" dirty="0"/>
              <a:t>, Chiara Martinello</a:t>
            </a:r>
            <a:r>
              <a:rPr lang="it-IT" sz="1400" baseline="30000" dirty="0"/>
              <a:t>2</a:t>
            </a:r>
            <a:r>
              <a:rPr lang="it-IT" sz="1400" dirty="0"/>
              <a:t>, Chiara Cappadonia</a:t>
            </a:r>
            <a:r>
              <a:rPr lang="it-IT" sz="1400" baseline="30000" dirty="0"/>
              <a:t>2</a:t>
            </a:r>
            <a:r>
              <a:rPr lang="it-IT" sz="1400" dirty="0"/>
              <a:t>, Gilberto Pambianchi</a:t>
            </a:r>
            <a:r>
              <a:rPr lang="it-IT" sz="1400" b="1" baseline="30000" dirty="0"/>
              <a:t>1</a:t>
            </a:r>
            <a:r>
              <a:rPr lang="it-IT" sz="1400" dirty="0"/>
              <a:t>, Edoardo Rotigliano</a:t>
            </a:r>
            <a:r>
              <a:rPr lang="it-IT" sz="1400" baseline="30000" dirty="0"/>
              <a:t>2</a:t>
            </a:r>
            <a:r>
              <a:rPr lang="it-IT" sz="1400" dirty="0"/>
              <a:t>, and Marco Materazzi</a:t>
            </a:r>
            <a:r>
              <a:rPr lang="it-IT" sz="1400" b="1" baseline="30000" dirty="0"/>
              <a:t>1</a:t>
            </a:r>
          </a:p>
          <a:p>
            <a:pPr algn="ctr"/>
            <a:r>
              <a:rPr lang="it-IT" sz="1000" baseline="30000" dirty="0"/>
              <a:t>1</a:t>
            </a:r>
            <a:r>
              <a:rPr lang="it-IT" sz="1000" i="1" dirty="0"/>
              <a:t>School of Science and Technology – Geology </a:t>
            </a:r>
            <a:r>
              <a:rPr lang="it-IT" sz="1000" i="1" dirty="0" err="1"/>
              <a:t>Division</a:t>
            </a:r>
            <a:r>
              <a:rPr lang="it-IT" sz="1000" i="1" dirty="0"/>
              <a:t>, University of Camerino, Camerino, Italy</a:t>
            </a:r>
          </a:p>
          <a:p>
            <a:pPr algn="ctr"/>
            <a:r>
              <a:rPr lang="it-IT" sz="1000" baseline="30000" dirty="0"/>
              <a:t>2</a:t>
            </a:r>
            <a:r>
              <a:rPr lang="it-IT" sz="1000" i="1" dirty="0"/>
              <a:t>Dipartimento di Scienze della Terra e del Mare, Università degli Studi di Palermo, Palermo, Italy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163488"/>
            <a:ext cx="1110577" cy="1386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F60AD4-7FC8-B9E0-9F37-25FA8766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190" y="332656"/>
            <a:ext cx="2665474" cy="7839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B915F0-A38D-429D-A603-F94CF0B2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752460"/>
            <a:ext cx="1026707" cy="10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9346" y="170639"/>
            <a:ext cx="7818411" cy="61427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EGU- General Assembly 2022 </a:t>
            </a:r>
            <a:r>
              <a:rPr lang="it-IT" sz="1050" dirty="0"/>
              <a:t>NH3.6- Space and Time Forecasting of </a:t>
            </a:r>
            <a:r>
              <a:rPr lang="it-IT" sz="1050" dirty="0" err="1"/>
              <a:t>Landslides</a:t>
            </a:r>
            <a:endParaRPr lang="it-IT" sz="1050" dirty="0"/>
          </a:p>
          <a:p>
            <a:pPr algn="ctr"/>
            <a:r>
              <a:rPr lang="en-US" sz="1400" b="1" dirty="0"/>
              <a:t>From landslide mapping to susceptibility modeling: a test in central Italy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700" b="1" dirty="0"/>
              <a:t>Margherita Bufalini</a:t>
            </a:r>
            <a:r>
              <a:rPr lang="it-IT" sz="700" b="1" baseline="30000" dirty="0"/>
              <a:t>1</a:t>
            </a:r>
            <a:r>
              <a:rPr lang="it-IT" sz="700" dirty="0"/>
              <a:t>, Chiara Martinello</a:t>
            </a:r>
            <a:r>
              <a:rPr lang="it-IT" sz="700" baseline="30000" dirty="0"/>
              <a:t>2</a:t>
            </a:r>
            <a:r>
              <a:rPr lang="it-IT" sz="700" dirty="0"/>
              <a:t>, Chiara Cappadonia</a:t>
            </a:r>
            <a:r>
              <a:rPr lang="it-IT" sz="700" baseline="30000" dirty="0"/>
              <a:t>2</a:t>
            </a:r>
            <a:r>
              <a:rPr lang="it-IT" sz="700" dirty="0"/>
              <a:t>, Gilberto Pambianchi</a:t>
            </a:r>
            <a:r>
              <a:rPr lang="it-IT" sz="700" b="1" baseline="30000" dirty="0"/>
              <a:t>1</a:t>
            </a:r>
            <a:r>
              <a:rPr lang="it-IT" sz="700" dirty="0"/>
              <a:t>, Edoardo Rotigliano</a:t>
            </a:r>
            <a:r>
              <a:rPr lang="it-IT" sz="700" baseline="30000" dirty="0"/>
              <a:t>2</a:t>
            </a:r>
            <a:r>
              <a:rPr lang="it-IT" sz="700" dirty="0"/>
              <a:t>, and Marco Materazzi</a:t>
            </a:r>
            <a:r>
              <a:rPr lang="it-IT" sz="700" b="1" baseline="30000" dirty="0"/>
              <a:t>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16632"/>
            <a:ext cx="720080" cy="8986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F60AD4-7FC8-B9E0-9F37-25FA8766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226190"/>
            <a:ext cx="1729370" cy="5086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B915F0-A38D-429D-A603-F94CF0B2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92" y="156914"/>
            <a:ext cx="764704" cy="7647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6FA4A6-2BB0-A751-E649-2E2C88459352}"/>
              </a:ext>
            </a:extLst>
          </p:cNvPr>
          <p:cNvSpPr txBox="1"/>
          <p:nvPr/>
        </p:nvSpPr>
        <p:spPr>
          <a:xfrm>
            <a:off x="623392" y="2780928"/>
            <a:ext cx="11017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Goal:</a:t>
            </a:r>
          </a:p>
          <a:p>
            <a:endParaRPr lang="it-IT" dirty="0"/>
          </a:p>
          <a:p>
            <a:r>
              <a:rPr lang="en-US" sz="2400" dirty="0"/>
              <a:t>Exploit the CARG landslide inventory for landslide susceptibility assessment.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015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9346" y="170639"/>
            <a:ext cx="7818411" cy="61427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EGU- General Assembly 2022 </a:t>
            </a:r>
            <a:r>
              <a:rPr lang="it-IT" sz="1050" dirty="0"/>
              <a:t>NH3.6- Space and Time Forecasting of </a:t>
            </a:r>
            <a:r>
              <a:rPr lang="it-IT" sz="1050" dirty="0" err="1"/>
              <a:t>Landslides</a:t>
            </a:r>
            <a:endParaRPr lang="it-IT" sz="1050" dirty="0"/>
          </a:p>
          <a:p>
            <a:pPr algn="ctr"/>
            <a:r>
              <a:rPr lang="en-US" sz="1400" b="1" dirty="0"/>
              <a:t>From landslide mapping to susceptibility modeling: a test in central Italy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700" b="1" dirty="0"/>
              <a:t>Margherita Bufalini</a:t>
            </a:r>
            <a:r>
              <a:rPr lang="it-IT" sz="700" b="1" baseline="30000" dirty="0"/>
              <a:t>1</a:t>
            </a:r>
            <a:r>
              <a:rPr lang="it-IT" sz="700" dirty="0"/>
              <a:t>, Chiara Martinello</a:t>
            </a:r>
            <a:r>
              <a:rPr lang="it-IT" sz="700" baseline="30000" dirty="0"/>
              <a:t>2</a:t>
            </a:r>
            <a:r>
              <a:rPr lang="it-IT" sz="700" dirty="0"/>
              <a:t>, Chiara Cappadonia</a:t>
            </a:r>
            <a:r>
              <a:rPr lang="it-IT" sz="700" baseline="30000" dirty="0"/>
              <a:t>2</a:t>
            </a:r>
            <a:r>
              <a:rPr lang="it-IT" sz="700" dirty="0"/>
              <a:t>, Gilberto Pambianchi</a:t>
            </a:r>
            <a:r>
              <a:rPr lang="it-IT" sz="700" b="1" baseline="30000" dirty="0"/>
              <a:t>1</a:t>
            </a:r>
            <a:r>
              <a:rPr lang="it-IT" sz="700" dirty="0"/>
              <a:t>, Edoardo Rotigliano</a:t>
            </a:r>
            <a:r>
              <a:rPr lang="it-IT" sz="700" baseline="30000" dirty="0"/>
              <a:t>2</a:t>
            </a:r>
            <a:r>
              <a:rPr lang="it-IT" sz="700" dirty="0"/>
              <a:t>, and Marco Materazzi</a:t>
            </a:r>
            <a:r>
              <a:rPr lang="it-IT" sz="700" b="1" baseline="30000" dirty="0"/>
              <a:t>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16632"/>
            <a:ext cx="720080" cy="8986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F60AD4-7FC8-B9E0-9F37-25FA8766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226190"/>
            <a:ext cx="1729370" cy="5086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B915F0-A38D-429D-A603-F94CF0B2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92" y="156914"/>
            <a:ext cx="764704" cy="7647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C1EBDF-9C57-DCB6-0D05-7C5AE1060338}"/>
              </a:ext>
            </a:extLst>
          </p:cNvPr>
          <p:cNvSpPr txBox="1"/>
          <p:nvPr/>
        </p:nvSpPr>
        <p:spPr>
          <a:xfrm>
            <a:off x="119336" y="1052736"/>
            <a:ext cx="3600400" cy="361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Study Area:</a:t>
            </a:r>
          </a:p>
          <a:p>
            <a:endParaRPr lang="it-IT" dirty="0"/>
          </a:p>
          <a:p>
            <a:r>
              <a:rPr lang="en-US" dirty="0"/>
              <a:t>The area of Visso (Marche, Italy) was chosen as the study area.</a:t>
            </a:r>
          </a:p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Categorized in 3 Archives: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US" dirty="0"/>
              <a:t>Rotational Slides (198 cases);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US" dirty="0"/>
              <a:t>Earth Flows (91 cases);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US" dirty="0"/>
              <a:t>Complex Landslides  (51 cases).</a:t>
            </a:r>
          </a:p>
        </p:txBody>
      </p:sp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AE71BA01-8D2F-276D-0862-2F6920AB52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77" y="2492896"/>
            <a:ext cx="2985015" cy="3927652"/>
          </a:xfrm>
          <a:prstGeom prst="rect">
            <a:avLst/>
          </a:prstGeom>
        </p:spPr>
      </p:pic>
      <p:pic>
        <p:nvPicPr>
          <p:cNvPr id="6" name="Immagine 5" descr="Immagine che contiene testo, albero, pianta&#10;&#10;Descrizione generata automaticamente">
            <a:extLst>
              <a:ext uri="{FF2B5EF4-FFF2-40B4-BE49-F238E27FC236}">
                <a16:creationId xmlns:a16="http://schemas.microsoft.com/office/drawing/2014/main" id="{3F84780D-6873-2896-084E-13297ACD0A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1701" r="2450"/>
          <a:stretch/>
        </p:blipFill>
        <p:spPr>
          <a:xfrm>
            <a:off x="3747903" y="1124744"/>
            <a:ext cx="5249219" cy="44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9346" y="170639"/>
            <a:ext cx="7818411" cy="61427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EGU- General Assembly 2022 </a:t>
            </a:r>
            <a:r>
              <a:rPr lang="it-IT" sz="1050" dirty="0"/>
              <a:t>NH3.6- Space and Time Forecasting of </a:t>
            </a:r>
            <a:r>
              <a:rPr lang="it-IT" sz="1050" dirty="0" err="1"/>
              <a:t>Landslides</a:t>
            </a:r>
            <a:endParaRPr lang="it-IT" sz="1050" dirty="0"/>
          </a:p>
          <a:p>
            <a:pPr algn="ctr"/>
            <a:r>
              <a:rPr lang="en-US" sz="1400" b="1" dirty="0"/>
              <a:t>From landslide mapping to susceptibility modeling: a test in central Italy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700" b="1" dirty="0"/>
              <a:t>Margherita Bufalini</a:t>
            </a:r>
            <a:r>
              <a:rPr lang="it-IT" sz="700" b="1" baseline="30000" dirty="0"/>
              <a:t>1</a:t>
            </a:r>
            <a:r>
              <a:rPr lang="it-IT" sz="700" dirty="0"/>
              <a:t>, Chiara Martinello</a:t>
            </a:r>
            <a:r>
              <a:rPr lang="it-IT" sz="700" baseline="30000" dirty="0"/>
              <a:t>2</a:t>
            </a:r>
            <a:r>
              <a:rPr lang="it-IT" sz="700" dirty="0"/>
              <a:t>, Chiara Cappadonia</a:t>
            </a:r>
            <a:r>
              <a:rPr lang="it-IT" sz="700" baseline="30000" dirty="0"/>
              <a:t>2</a:t>
            </a:r>
            <a:r>
              <a:rPr lang="it-IT" sz="700" dirty="0"/>
              <a:t>, Gilberto Pambianchi</a:t>
            </a:r>
            <a:r>
              <a:rPr lang="it-IT" sz="700" b="1" baseline="30000" dirty="0"/>
              <a:t>1</a:t>
            </a:r>
            <a:r>
              <a:rPr lang="it-IT" sz="700" dirty="0"/>
              <a:t>, Edoardo Rotigliano</a:t>
            </a:r>
            <a:r>
              <a:rPr lang="it-IT" sz="700" baseline="30000" dirty="0"/>
              <a:t>2</a:t>
            </a:r>
            <a:r>
              <a:rPr lang="it-IT" sz="700" dirty="0"/>
              <a:t>, and Marco Materazzi</a:t>
            </a:r>
            <a:r>
              <a:rPr lang="it-IT" sz="700" b="1" baseline="30000" dirty="0"/>
              <a:t>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16632"/>
            <a:ext cx="720080" cy="8986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F60AD4-7FC8-B9E0-9F37-25FA8766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226190"/>
            <a:ext cx="1729370" cy="5086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B915F0-A38D-429D-A603-F94CF0B2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92" y="156914"/>
            <a:ext cx="764704" cy="7647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C1EBDF-9C57-DCB6-0D05-7C5AE1060338}"/>
              </a:ext>
            </a:extLst>
          </p:cNvPr>
          <p:cNvSpPr txBox="1"/>
          <p:nvPr/>
        </p:nvSpPr>
        <p:spPr>
          <a:xfrm>
            <a:off x="263352" y="101529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/>
              <a:t>Diagnostic</a:t>
            </a:r>
            <a:r>
              <a:rPr lang="it-IT" i="1" u="sng" dirty="0"/>
              <a:t> Area:</a:t>
            </a:r>
            <a:r>
              <a:rPr lang="it-IT" dirty="0"/>
              <a:t> </a:t>
            </a:r>
            <a:r>
              <a:rPr lang="en-GB" dirty="0"/>
              <a:t>Buffered Landslide Identification Points </a:t>
            </a:r>
            <a:r>
              <a:rPr lang="it-IT" dirty="0"/>
              <a:t>(</a:t>
            </a:r>
            <a:r>
              <a:rPr lang="it-IT" b="1" dirty="0"/>
              <a:t>BLIP</a:t>
            </a:r>
            <a:r>
              <a:rPr lang="it-IT" dirty="0"/>
              <a:t>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4BB02B0-DB24-1A85-4F18-94A7224B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0" b="48475"/>
          <a:stretch/>
        </p:blipFill>
        <p:spPr bwMode="auto">
          <a:xfrm>
            <a:off x="623392" y="1592686"/>
            <a:ext cx="3171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251DAC9E-F3E4-B532-E99D-5B66180C5103}"/>
              </a:ext>
            </a:extLst>
          </p:cNvPr>
          <p:cNvSpPr/>
          <p:nvPr/>
        </p:nvSpPr>
        <p:spPr>
          <a:xfrm>
            <a:off x="3863752" y="174069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Rotational Slides  [198]</a:t>
            </a:r>
          </a:p>
          <a:p>
            <a:endParaRPr lang="en-GB" dirty="0"/>
          </a:p>
          <a:p>
            <a:r>
              <a:rPr lang="en-GB" dirty="0"/>
              <a:t>Blip (1/4 instability length)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103A580-EC03-98EC-DD7D-138CA105D7FC}"/>
              </a:ext>
            </a:extLst>
          </p:cNvPr>
          <p:cNvSpPr/>
          <p:nvPr/>
        </p:nvSpPr>
        <p:spPr>
          <a:xfrm>
            <a:off x="5706733" y="3704671"/>
            <a:ext cx="4019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Earth Flows  [91]</a:t>
            </a:r>
          </a:p>
          <a:p>
            <a:pPr algn="r"/>
            <a:endParaRPr lang="en-GB" dirty="0">
              <a:solidFill>
                <a:srgbClr val="FF0000"/>
              </a:solidFill>
            </a:endParaRPr>
          </a:p>
          <a:p>
            <a:pPr algn="r"/>
            <a:r>
              <a:rPr lang="en-GB" dirty="0"/>
              <a:t>Blip (1/6 instability length)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06DFAA8-4D8E-572F-7858-B51AA1345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10773" r="25571" b="23285"/>
          <a:stretch/>
        </p:blipFill>
        <p:spPr bwMode="auto">
          <a:xfrm rot="5400000">
            <a:off x="9764909" y="3246385"/>
            <a:ext cx="1892236" cy="196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368C59B6-1D32-CA83-159D-E6431432E6FA}"/>
              </a:ext>
            </a:extLst>
          </p:cNvPr>
          <p:cNvSpPr/>
          <p:nvPr/>
        </p:nvSpPr>
        <p:spPr>
          <a:xfrm>
            <a:off x="2783632" y="51463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Complex Landslides  [51]</a:t>
            </a:r>
          </a:p>
          <a:p>
            <a:endParaRPr lang="en-GB" dirty="0"/>
          </a:p>
          <a:p>
            <a:r>
              <a:rPr lang="en-GB" dirty="0"/>
              <a:t>Blip (1/6 instability length). 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D657CA2B-D3BB-37B9-9FA4-EC6307E4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035" y="4401361"/>
            <a:ext cx="2219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3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9346" y="170639"/>
            <a:ext cx="7818411" cy="61427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EGU- General Assembly 2022 </a:t>
            </a:r>
            <a:r>
              <a:rPr lang="it-IT" sz="1050" dirty="0"/>
              <a:t>NH3.6- Space and Time Forecasting of </a:t>
            </a:r>
            <a:r>
              <a:rPr lang="it-IT" sz="1050" dirty="0" err="1"/>
              <a:t>Landslides</a:t>
            </a:r>
            <a:endParaRPr lang="it-IT" sz="1050" dirty="0"/>
          </a:p>
          <a:p>
            <a:pPr algn="ctr"/>
            <a:r>
              <a:rPr lang="en-US" sz="1400" b="1" dirty="0"/>
              <a:t>From landslide mapping to susceptibility modeling: a test in central Italy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700" b="1" dirty="0"/>
              <a:t>Margherita Bufalini</a:t>
            </a:r>
            <a:r>
              <a:rPr lang="it-IT" sz="700" b="1" baseline="30000" dirty="0"/>
              <a:t>1</a:t>
            </a:r>
            <a:r>
              <a:rPr lang="it-IT" sz="700" dirty="0"/>
              <a:t>, Chiara Martinello</a:t>
            </a:r>
            <a:r>
              <a:rPr lang="it-IT" sz="700" baseline="30000" dirty="0"/>
              <a:t>2</a:t>
            </a:r>
            <a:r>
              <a:rPr lang="it-IT" sz="700" dirty="0"/>
              <a:t>, Chiara Cappadonia</a:t>
            </a:r>
            <a:r>
              <a:rPr lang="it-IT" sz="700" baseline="30000" dirty="0"/>
              <a:t>2</a:t>
            </a:r>
            <a:r>
              <a:rPr lang="it-IT" sz="700" dirty="0"/>
              <a:t>, Gilberto Pambianchi</a:t>
            </a:r>
            <a:r>
              <a:rPr lang="it-IT" sz="700" b="1" baseline="30000" dirty="0"/>
              <a:t>1</a:t>
            </a:r>
            <a:r>
              <a:rPr lang="it-IT" sz="700" dirty="0"/>
              <a:t>, Edoardo Rotigliano</a:t>
            </a:r>
            <a:r>
              <a:rPr lang="it-IT" sz="700" baseline="30000" dirty="0"/>
              <a:t>2</a:t>
            </a:r>
            <a:r>
              <a:rPr lang="it-IT" sz="700" dirty="0"/>
              <a:t>, and Marco Materazzi</a:t>
            </a:r>
            <a:r>
              <a:rPr lang="it-IT" sz="700" b="1" baseline="30000" dirty="0"/>
              <a:t>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16632"/>
            <a:ext cx="720080" cy="8986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F60AD4-7FC8-B9E0-9F37-25FA8766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226190"/>
            <a:ext cx="1729370" cy="5086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B915F0-A38D-429D-A603-F94CF0B2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92" y="156914"/>
            <a:ext cx="764704" cy="7647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C1EBDF-9C57-DCB6-0D05-7C5AE1060338}"/>
              </a:ext>
            </a:extLst>
          </p:cNvPr>
          <p:cNvSpPr txBox="1"/>
          <p:nvPr/>
        </p:nvSpPr>
        <p:spPr>
          <a:xfrm>
            <a:off x="263352" y="10152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/>
              <a:t>Mapping units</a:t>
            </a:r>
            <a:r>
              <a:rPr lang="it-IT" i="1" u="sng" dirty="0"/>
              <a:t>: </a:t>
            </a:r>
            <a:r>
              <a:rPr lang="it-IT" b="1" dirty="0"/>
              <a:t>LCL_SLU</a:t>
            </a:r>
            <a:endParaRPr lang="it-IT" i="1" u="sng" dirty="0"/>
          </a:p>
        </p:txBody>
      </p:sp>
      <p:pic>
        <p:nvPicPr>
          <p:cNvPr id="13" name="Immagine 12" descr="Immagine che contiene mappa&#10;&#10;Descrizione generata automaticamente">
            <a:extLst>
              <a:ext uri="{FF2B5EF4-FFF2-40B4-BE49-F238E27FC236}">
                <a16:creationId xmlns:a16="http://schemas.microsoft.com/office/drawing/2014/main" id="{602476CB-010A-44CD-8CEF-85625BD3A2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034868"/>
            <a:ext cx="6264696" cy="452297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54496D-2D42-61B6-6777-DF8156A0D883}"/>
              </a:ext>
            </a:extLst>
          </p:cNvPr>
          <p:cNvSpPr txBox="1"/>
          <p:nvPr/>
        </p:nvSpPr>
        <p:spPr>
          <a:xfrm>
            <a:off x="1" y="5877272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Martinello, C., </a:t>
            </a:r>
            <a:r>
              <a:rPr lang="it-IT" sz="1200" dirty="0" err="1"/>
              <a:t>Cappadonia</a:t>
            </a:r>
            <a:r>
              <a:rPr lang="it-IT" sz="1200" dirty="0"/>
              <a:t>, C., Conoscenti, C. et al. </a:t>
            </a:r>
            <a:r>
              <a:rPr lang="it-IT" sz="1200" dirty="0" err="1"/>
              <a:t>Landform</a:t>
            </a:r>
            <a:r>
              <a:rPr lang="it-IT" sz="1200" dirty="0"/>
              <a:t> </a:t>
            </a:r>
            <a:r>
              <a:rPr lang="it-IT" sz="1200" dirty="0" err="1"/>
              <a:t>classification</a:t>
            </a:r>
            <a:r>
              <a:rPr lang="it-IT" sz="1200" dirty="0"/>
              <a:t>: a high-</a:t>
            </a:r>
            <a:r>
              <a:rPr lang="it-IT" sz="1200" dirty="0" err="1"/>
              <a:t>performing</a:t>
            </a:r>
            <a:r>
              <a:rPr lang="it-IT" sz="1200" dirty="0"/>
              <a:t> mapping </a:t>
            </a:r>
            <a:r>
              <a:rPr lang="it-IT" sz="1200" dirty="0" err="1"/>
              <a:t>unit</a:t>
            </a:r>
            <a:r>
              <a:rPr lang="it-IT" sz="1200" dirty="0"/>
              <a:t> </a:t>
            </a:r>
            <a:r>
              <a:rPr lang="it-IT" sz="1200" dirty="0" err="1"/>
              <a:t>partitioning</a:t>
            </a:r>
            <a:r>
              <a:rPr lang="it-IT" sz="1200" dirty="0"/>
              <a:t> tool for </a:t>
            </a:r>
            <a:r>
              <a:rPr lang="it-IT" sz="1200" dirty="0" err="1"/>
              <a:t>landslide</a:t>
            </a:r>
            <a:r>
              <a:rPr lang="it-IT" sz="1200" dirty="0"/>
              <a:t> </a:t>
            </a:r>
            <a:r>
              <a:rPr lang="it-IT" sz="1200" dirty="0" err="1"/>
              <a:t>susceptibility</a:t>
            </a:r>
            <a:r>
              <a:rPr lang="it-IT" sz="1200" dirty="0"/>
              <a:t> </a:t>
            </a:r>
            <a:r>
              <a:rPr lang="it-IT" sz="1200" dirty="0" err="1"/>
              <a:t>assessment</a:t>
            </a:r>
            <a:r>
              <a:rPr lang="it-IT" sz="1200" dirty="0"/>
              <a:t>—a test in the Imera River basin (</a:t>
            </a:r>
            <a:r>
              <a:rPr lang="it-IT" sz="1200" dirty="0" err="1"/>
              <a:t>northern</a:t>
            </a:r>
            <a:r>
              <a:rPr lang="it-IT" sz="1200" dirty="0"/>
              <a:t> </a:t>
            </a:r>
            <a:r>
              <a:rPr lang="it-IT" sz="1200" dirty="0" err="1"/>
              <a:t>Sicily</a:t>
            </a:r>
            <a:r>
              <a:rPr lang="it-IT" sz="1200" dirty="0"/>
              <a:t>, Italy). </a:t>
            </a:r>
            <a:r>
              <a:rPr lang="it-IT" sz="1200" dirty="0" err="1"/>
              <a:t>Landslides</a:t>
            </a:r>
            <a:r>
              <a:rPr lang="it-IT" sz="1200" dirty="0"/>
              <a:t> 19, 539–553 (2022). </a:t>
            </a:r>
            <a:r>
              <a:rPr lang="it-IT" sz="1200" dirty="0">
                <a:hlinkClick r:id="rId8"/>
              </a:rPr>
              <a:t>https://doi.org/10.1007/s10346-021-01781-8</a:t>
            </a:r>
            <a:r>
              <a:rPr lang="it-IT" sz="1200" dirty="0"/>
              <a:t> </a:t>
            </a:r>
          </a:p>
          <a:p>
            <a:endParaRPr lang="it-IT" sz="1200" dirty="0"/>
          </a:p>
          <a:p>
            <a:r>
              <a:rPr lang="it-IT" sz="1200" dirty="0"/>
              <a:t>Chiara Martinello, Chiara </a:t>
            </a:r>
            <a:r>
              <a:rPr lang="it-IT" sz="1200" dirty="0" err="1"/>
              <a:t>Cappadonia</a:t>
            </a:r>
            <a:r>
              <a:rPr lang="it-IT" sz="1200" dirty="0"/>
              <a:t>, Christian Conoscenti, Valerio Agnesi &amp; Edoardo Rotigliano (2021) </a:t>
            </a:r>
            <a:r>
              <a:rPr lang="it-IT" sz="1200" dirty="0" err="1"/>
              <a:t>Optimal</a:t>
            </a:r>
            <a:r>
              <a:rPr lang="it-IT" sz="1200" dirty="0"/>
              <a:t> </a:t>
            </a:r>
            <a:r>
              <a:rPr lang="it-IT" sz="1200" dirty="0" err="1"/>
              <a:t>slope</a:t>
            </a:r>
            <a:r>
              <a:rPr lang="it-IT" sz="1200" dirty="0"/>
              <a:t> </a:t>
            </a:r>
            <a:r>
              <a:rPr lang="it-IT" sz="1200" dirty="0" err="1"/>
              <a:t>units</a:t>
            </a:r>
            <a:r>
              <a:rPr lang="it-IT" sz="1200" dirty="0"/>
              <a:t> </a:t>
            </a:r>
            <a:r>
              <a:rPr lang="it-IT" sz="1200" dirty="0" err="1"/>
              <a:t>partitioning</a:t>
            </a:r>
            <a:r>
              <a:rPr lang="it-IT" sz="1200" dirty="0"/>
              <a:t> in </a:t>
            </a:r>
            <a:r>
              <a:rPr lang="it-IT" sz="1200" dirty="0" err="1"/>
              <a:t>landslide</a:t>
            </a:r>
            <a:r>
              <a:rPr lang="it-IT" sz="1200" dirty="0"/>
              <a:t> </a:t>
            </a:r>
            <a:r>
              <a:rPr lang="it-IT" sz="1200" dirty="0" err="1"/>
              <a:t>susceptibility</a:t>
            </a:r>
            <a:r>
              <a:rPr lang="it-IT" sz="1200" dirty="0"/>
              <a:t> mapping, Journal of Maps, 17:3, 152-162, DOI: 10.1080/17445647.2020.1805807 </a:t>
            </a:r>
          </a:p>
        </p:txBody>
      </p:sp>
    </p:spTree>
    <p:extLst>
      <p:ext uri="{BB962C8B-B14F-4D97-AF65-F5344CB8AC3E}">
        <p14:creationId xmlns:p14="http://schemas.microsoft.com/office/powerpoint/2010/main" val="79966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9346" y="170639"/>
            <a:ext cx="7818411" cy="61427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EGU- General Assembly 2022 </a:t>
            </a:r>
            <a:r>
              <a:rPr lang="it-IT" sz="1050" dirty="0"/>
              <a:t>NH3.6- Space and Time Forecasting of </a:t>
            </a:r>
            <a:r>
              <a:rPr lang="it-IT" sz="1050" dirty="0" err="1"/>
              <a:t>Landslides</a:t>
            </a:r>
            <a:endParaRPr lang="it-IT" sz="1050" dirty="0"/>
          </a:p>
          <a:p>
            <a:pPr algn="ctr"/>
            <a:r>
              <a:rPr lang="en-US" sz="1400" b="1" dirty="0"/>
              <a:t>From landslide mapping to susceptibility modeling: a test in central Italy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700" b="1" dirty="0"/>
              <a:t>Margherita Bufalini</a:t>
            </a:r>
            <a:r>
              <a:rPr lang="it-IT" sz="700" b="1" baseline="30000" dirty="0"/>
              <a:t>1</a:t>
            </a:r>
            <a:r>
              <a:rPr lang="it-IT" sz="700" dirty="0"/>
              <a:t>, Chiara Martinello</a:t>
            </a:r>
            <a:r>
              <a:rPr lang="it-IT" sz="700" baseline="30000" dirty="0"/>
              <a:t>2</a:t>
            </a:r>
            <a:r>
              <a:rPr lang="it-IT" sz="700" dirty="0"/>
              <a:t>, Chiara Cappadonia</a:t>
            </a:r>
            <a:r>
              <a:rPr lang="it-IT" sz="700" baseline="30000" dirty="0"/>
              <a:t>2</a:t>
            </a:r>
            <a:r>
              <a:rPr lang="it-IT" sz="700" dirty="0"/>
              <a:t>, Gilberto Pambianchi</a:t>
            </a:r>
            <a:r>
              <a:rPr lang="it-IT" sz="700" b="1" baseline="30000" dirty="0"/>
              <a:t>1</a:t>
            </a:r>
            <a:r>
              <a:rPr lang="it-IT" sz="700" dirty="0"/>
              <a:t>, Edoardo Rotigliano</a:t>
            </a:r>
            <a:r>
              <a:rPr lang="it-IT" sz="700" baseline="30000" dirty="0"/>
              <a:t>2</a:t>
            </a:r>
            <a:r>
              <a:rPr lang="it-IT" sz="700" dirty="0"/>
              <a:t>, and Marco Materazzi</a:t>
            </a:r>
            <a:r>
              <a:rPr lang="it-IT" sz="700" b="1" baseline="30000" dirty="0"/>
              <a:t>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16632"/>
            <a:ext cx="720080" cy="8986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F60AD4-7FC8-B9E0-9F37-25FA8766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226190"/>
            <a:ext cx="1729370" cy="5086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B915F0-A38D-429D-A603-F94CF0B2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92" y="156914"/>
            <a:ext cx="764704" cy="7647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C1EBDF-9C57-DCB6-0D05-7C5AE1060338}"/>
              </a:ext>
            </a:extLst>
          </p:cNvPr>
          <p:cNvSpPr txBox="1"/>
          <p:nvPr/>
        </p:nvSpPr>
        <p:spPr>
          <a:xfrm>
            <a:off x="263352" y="10152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/>
              <a:t>Results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BAEB8BC-FEE2-D218-3B07-E7FE4C07BFDF}"/>
              </a:ext>
            </a:extLst>
          </p:cNvPr>
          <p:cNvGrpSpPr/>
          <p:nvPr/>
        </p:nvGrpSpPr>
        <p:grpSpPr>
          <a:xfrm>
            <a:off x="113037" y="1635718"/>
            <a:ext cx="3384376" cy="2994827"/>
            <a:chOff x="335360" y="1514293"/>
            <a:chExt cx="3752265" cy="3282859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FC5F2B37-D254-B575-EDD2-06D3B6BF1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60" y="1604748"/>
              <a:ext cx="3752265" cy="319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EFFC810-B69F-71AF-ACF1-63BA49CBC97D}"/>
                </a:ext>
              </a:extLst>
            </p:cNvPr>
            <p:cNvSpPr txBox="1"/>
            <p:nvPr/>
          </p:nvSpPr>
          <p:spPr>
            <a:xfrm>
              <a:off x="911424" y="1514293"/>
              <a:ext cx="2975992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GB" sz="1600" b="1" dirty="0" err="1">
                  <a:solidFill>
                    <a:schemeClr val="tx1"/>
                  </a:solidFill>
                </a:rPr>
                <a:t>REGfact</a:t>
              </a:r>
              <a:r>
                <a:rPr lang="en-GB" sz="1600" dirty="0">
                  <a:solidFill>
                    <a:schemeClr val="tx1"/>
                  </a:solidFill>
                </a:rPr>
                <a:t> Earth Flows SUCCESS 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BED6C4B-FBBE-C815-BD74-55255964E42B}"/>
              </a:ext>
            </a:extLst>
          </p:cNvPr>
          <p:cNvGrpSpPr/>
          <p:nvPr/>
        </p:nvGrpSpPr>
        <p:grpSpPr>
          <a:xfrm>
            <a:off x="4583832" y="798404"/>
            <a:ext cx="3254399" cy="3033509"/>
            <a:chOff x="4583832" y="793693"/>
            <a:chExt cx="3979785" cy="3406509"/>
          </a:xfrm>
        </p:grpSpPr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4C9C4288-EFE9-EB35-C80A-1FA50F7DE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832" y="887834"/>
              <a:ext cx="3979785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7AF3308-1E73-7A9D-794F-ECCE1BAC907B}"/>
                </a:ext>
              </a:extLst>
            </p:cNvPr>
            <p:cNvSpPr txBox="1"/>
            <p:nvPr/>
          </p:nvSpPr>
          <p:spPr>
            <a:xfrm>
              <a:off x="4727400" y="793693"/>
              <a:ext cx="3692648" cy="3456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chemeClr val="tx1"/>
                  </a:solidFill>
                </a:rPr>
                <a:t>REGfact</a:t>
              </a:r>
              <a:r>
                <a:rPr lang="en-GB" sz="1400" dirty="0">
                  <a:solidFill>
                    <a:schemeClr val="tx1"/>
                  </a:solidFill>
                </a:rPr>
                <a:t> Rotational Slides SUCCESS 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2D05A93D-F07A-0D60-6A45-00032097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93" y="3900538"/>
            <a:ext cx="3254400" cy="27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7751D97-2E38-CAC5-68F0-ADD8130BEEAD}"/>
              </a:ext>
            </a:extLst>
          </p:cNvPr>
          <p:cNvSpPr txBox="1"/>
          <p:nvPr/>
        </p:nvSpPr>
        <p:spPr>
          <a:xfrm>
            <a:off x="8694589" y="3792290"/>
            <a:ext cx="305799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chemeClr val="tx1"/>
                </a:solidFill>
              </a:rPr>
              <a:t>REGfact</a:t>
            </a:r>
            <a:r>
              <a:rPr lang="en-GB" sz="1400" dirty="0">
                <a:solidFill>
                  <a:schemeClr val="tx1"/>
                </a:solidFill>
              </a:rPr>
              <a:t> Complex Landslides SUCCESS 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2D494611-B0BC-C620-69C6-E615AD1D10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7851" y="6059596"/>
            <a:ext cx="3966738" cy="67509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153B382-C9C0-EA8A-2C9D-84605834A6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87" y="4630545"/>
            <a:ext cx="3976752" cy="67680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AF113DB-5617-EB23-B018-9CAE0A13E0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8230" y="1106181"/>
            <a:ext cx="3976752" cy="676800"/>
          </a:xfrm>
          <a:prstGeom prst="rect">
            <a:avLst/>
          </a:prstGeom>
        </p:spPr>
      </p:pic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19860CB-31B5-0743-8C27-5C58ECD373E5}"/>
              </a:ext>
            </a:extLst>
          </p:cNvPr>
          <p:cNvCxnSpPr>
            <a:cxnSpLocks/>
          </p:cNvCxnSpPr>
          <p:nvPr/>
        </p:nvCxnSpPr>
        <p:spPr>
          <a:xfrm>
            <a:off x="6960096" y="4365104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A76D17E-DFE3-A6F2-E1F8-68E9189FF368}"/>
              </a:ext>
            </a:extLst>
          </p:cNvPr>
          <p:cNvCxnSpPr>
            <a:cxnSpLocks/>
          </p:cNvCxnSpPr>
          <p:nvPr/>
        </p:nvCxnSpPr>
        <p:spPr>
          <a:xfrm>
            <a:off x="6960096" y="5307345"/>
            <a:ext cx="2664296" cy="1378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CD3561E-E731-E875-3DF7-5830DFC54928}"/>
              </a:ext>
            </a:extLst>
          </p:cNvPr>
          <p:cNvSpPr txBox="1"/>
          <p:nvPr/>
        </p:nvSpPr>
        <p:spPr>
          <a:xfrm>
            <a:off x="5591944" y="4149080"/>
            <a:ext cx="136815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Success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781CF3A-260B-D12A-3B1A-6D83917BA560}"/>
              </a:ext>
            </a:extLst>
          </p:cNvPr>
          <p:cNvSpPr txBox="1"/>
          <p:nvPr/>
        </p:nvSpPr>
        <p:spPr>
          <a:xfrm>
            <a:off x="5159896" y="5100283"/>
            <a:ext cx="1800200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Validation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49AFAB9-A3AA-7AD4-0CF6-824C219E0D95}"/>
              </a:ext>
            </a:extLst>
          </p:cNvPr>
          <p:cNvSpPr txBox="1"/>
          <p:nvPr/>
        </p:nvSpPr>
        <p:spPr>
          <a:xfrm>
            <a:off x="0" y="5270207"/>
            <a:ext cx="4048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u="sng" dirty="0"/>
              <a:t>REG FACT Earth Flows</a:t>
            </a:r>
            <a:r>
              <a:rPr lang="en-GB" sz="1200" dirty="0">
                <a:sym typeface="Wingdings" panose="05000000000000000000" pitchFamily="2" charset="2"/>
              </a:rPr>
              <a:t>: Elevation + Easterners ( sin(aspect)) + Northerners ( cos(aspect)) + Plan Curvature + Profile Curvature + Slope + </a:t>
            </a:r>
            <a:r>
              <a:rPr lang="en-GB" sz="1200" b="1" dirty="0">
                <a:sym typeface="Wingdings" panose="05000000000000000000" pitchFamily="2" charset="2"/>
              </a:rPr>
              <a:t>Stream Power Index</a:t>
            </a:r>
            <a:r>
              <a:rPr lang="en-GB" sz="1200" dirty="0">
                <a:sym typeface="Wingdings" panose="05000000000000000000" pitchFamily="2" charset="2"/>
              </a:rPr>
              <a:t> + Corine + Landform Classification + Lithology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65B173B-425C-6C20-A465-DB2627FE1477}"/>
              </a:ext>
            </a:extLst>
          </p:cNvPr>
          <p:cNvSpPr txBox="1"/>
          <p:nvPr/>
        </p:nvSpPr>
        <p:spPr>
          <a:xfrm>
            <a:off x="7802336" y="1718237"/>
            <a:ext cx="4048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u="sng" dirty="0"/>
              <a:t>REG FACT Rotational Slides</a:t>
            </a:r>
            <a:r>
              <a:rPr lang="en-GB" sz="1200" dirty="0">
                <a:sym typeface="Wingdings" panose="05000000000000000000" pitchFamily="2" charset="2"/>
              </a:rPr>
              <a:t>: Elevation + Easterners ( sin(aspect)) + Northerners ( cos(aspect)) + Plan Curvature + Profile Curvature + Slope + </a:t>
            </a:r>
            <a:r>
              <a:rPr lang="en-GB" sz="1200" b="1" dirty="0">
                <a:sym typeface="Wingdings" panose="05000000000000000000" pitchFamily="2" charset="2"/>
              </a:rPr>
              <a:t>Topographic Wetness Index</a:t>
            </a:r>
            <a:r>
              <a:rPr lang="en-GB" sz="1200" dirty="0">
                <a:sym typeface="Wingdings" panose="05000000000000000000" pitchFamily="2" charset="2"/>
              </a:rPr>
              <a:t> + Corine + Landform Classification + Lithology</a:t>
            </a:r>
          </a:p>
        </p:txBody>
      </p:sp>
    </p:spTree>
    <p:extLst>
      <p:ext uri="{BB962C8B-B14F-4D97-AF65-F5344CB8AC3E}">
        <p14:creationId xmlns:p14="http://schemas.microsoft.com/office/powerpoint/2010/main" val="262893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9346" y="170639"/>
            <a:ext cx="7818411" cy="61427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EGU- General Assembly 2022 </a:t>
            </a:r>
            <a:r>
              <a:rPr lang="it-IT" sz="1050" dirty="0"/>
              <a:t>NH3.6- Space and Time Forecasting of </a:t>
            </a:r>
            <a:r>
              <a:rPr lang="it-IT" sz="1050" dirty="0" err="1"/>
              <a:t>Landslides</a:t>
            </a:r>
            <a:endParaRPr lang="it-IT" sz="1050" dirty="0"/>
          </a:p>
          <a:p>
            <a:pPr algn="ctr"/>
            <a:r>
              <a:rPr lang="en-US" sz="1400" b="1" dirty="0"/>
              <a:t>From landslide mapping to susceptibility modeling: a test in central Italy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700" b="1" dirty="0"/>
              <a:t>Margherita Bufalini</a:t>
            </a:r>
            <a:r>
              <a:rPr lang="it-IT" sz="700" b="1" baseline="30000" dirty="0"/>
              <a:t>1</a:t>
            </a:r>
            <a:r>
              <a:rPr lang="it-IT" sz="700" dirty="0"/>
              <a:t>, Chiara Martinello</a:t>
            </a:r>
            <a:r>
              <a:rPr lang="it-IT" sz="700" baseline="30000" dirty="0"/>
              <a:t>2</a:t>
            </a:r>
            <a:r>
              <a:rPr lang="it-IT" sz="700" dirty="0"/>
              <a:t>, Chiara Cappadonia</a:t>
            </a:r>
            <a:r>
              <a:rPr lang="it-IT" sz="700" baseline="30000" dirty="0"/>
              <a:t>2</a:t>
            </a:r>
            <a:r>
              <a:rPr lang="it-IT" sz="700" dirty="0"/>
              <a:t>, Gilberto Pambianchi</a:t>
            </a:r>
            <a:r>
              <a:rPr lang="it-IT" sz="700" b="1" baseline="30000" dirty="0"/>
              <a:t>1</a:t>
            </a:r>
            <a:r>
              <a:rPr lang="it-IT" sz="700" dirty="0"/>
              <a:t>, Edoardo Rotigliano</a:t>
            </a:r>
            <a:r>
              <a:rPr lang="it-IT" sz="700" baseline="30000" dirty="0"/>
              <a:t>2</a:t>
            </a:r>
            <a:r>
              <a:rPr lang="it-IT" sz="700" dirty="0"/>
              <a:t>, and Marco Materazzi</a:t>
            </a:r>
            <a:r>
              <a:rPr lang="it-IT" sz="700" b="1" baseline="30000" dirty="0"/>
              <a:t>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16632"/>
            <a:ext cx="720080" cy="8986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F60AD4-7FC8-B9E0-9F37-25FA8766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226190"/>
            <a:ext cx="1729370" cy="5086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B915F0-A38D-429D-A603-F94CF0B2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92" y="156914"/>
            <a:ext cx="764704" cy="7647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C1EBDF-9C57-DCB6-0D05-7C5AE1060338}"/>
              </a:ext>
            </a:extLst>
          </p:cNvPr>
          <p:cNvSpPr txBox="1"/>
          <p:nvPr/>
        </p:nvSpPr>
        <p:spPr>
          <a:xfrm>
            <a:off x="263352" y="10152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/>
              <a:t>Results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BAF088FF-2983-3F78-9F51-511A3D33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309221"/>
            <a:ext cx="4392488" cy="44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55F5A1D-527D-04EA-6A27-BDBFFA9E3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65395"/>
              </p:ext>
            </p:extLst>
          </p:nvPr>
        </p:nvGraphicFramePr>
        <p:xfrm>
          <a:off x="2999656" y="5903788"/>
          <a:ext cx="8893498" cy="660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831">
                  <a:extLst>
                    <a:ext uri="{9D8B030D-6E8A-4147-A177-3AD203B41FA5}">
                      <a16:colId xmlns:a16="http://schemas.microsoft.com/office/drawing/2014/main" val="2723598986"/>
                    </a:ext>
                  </a:extLst>
                </a:gridCol>
                <a:gridCol w="662323">
                  <a:extLst>
                    <a:ext uri="{9D8B030D-6E8A-4147-A177-3AD203B41FA5}">
                      <a16:colId xmlns:a16="http://schemas.microsoft.com/office/drawing/2014/main" val="3999750969"/>
                    </a:ext>
                  </a:extLst>
                </a:gridCol>
                <a:gridCol w="678760">
                  <a:extLst>
                    <a:ext uri="{9D8B030D-6E8A-4147-A177-3AD203B41FA5}">
                      <a16:colId xmlns:a16="http://schemas.microsoft.com/office/drawing/2014/main" val="1323283467"/>
                    </a:ext>
                  </a:extLst>
                </a:gridCol>
                <a:gridCol w="521061">
                  <a:extLst>
                    <a:ext uri="{9D8B030D-6E8A-4147-A177-3AD203B41FA5}">
                      <a16:colId xmlns:a16="http://schemas.microsoft.com/office/drawing/2014/main" val="157711477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5071689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5941859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30697376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43057457"/>
                    </a:ext>
                  </a:extLst>
                </a:gridCol>
                <a:gridCol w="563799">
                  <a:extLst>
                    <a:ext uri="{9D8B030D-6E8A-4147-A177-3AD203B41FA5}">
                      <a16:colId xmlns:a16="http://schemas.microsoft.com/office/drawing/2014/main" val="1246342723"/>
                    </a:ext>
                  </a:extLst>
                </a:gridCol>
                <a:gridCol w="572478">
                  <a:extLst>
                    <a:ext uri="{9D8B030D-6E8A-4147-A177-3AD203B41FA5}">
                      <a16:colId xmlns:a16="http://schemas.microsoft.com/office/drawing/2014/main" val="4257326142"/>
                    </a:ext>
                  </a:extLst>
                </a:gridCol>
                <a:gridCol w="595074">
                  <a:extLst>
                    <a:ext uri="{9D8B030D-6E8A-4147-A177-3AD203B41FA5}">
                      <a16:colId xmlns:a16="http://schemas.microsoft.com/office/drawing/2014/main" val="1010519335"/>
                    </a:ext>
                  </a:extLst>
                </a:gridCol>
                <a:gridCol w="602610">
                  <a:extLst>
                    <a:ext uri="{9D8B030D-6E8A-4147-A177-3AD203B41FA5}">
                      <a16:colId xmlns:a16="http://schemas.microsoft.com/office/drawing/2014/main" val="1844958372"/>
                    </a:ext>
                  </a:extLst>
                </a:gridCol>
                <a:gridCol w="602610">
                  <a:extLst>
                    <a:ext uri="{9D8B030D-6E8A-4147-A177-3AD203B41FA5}">
                      <a16:colId xmlns:a16="http://schemas.microsoft.com/office/drawing/2014/main" val="1100954883"/>
                    </a:ext>
                  </a:extLst>
                </a:gridCol>
                <a:gridCol w="602610">
                  <a:extLst>
                    <a:ext uri="{9D8B030D-6E8A-4147-A177-3AD203B41FA5}">
                      <a16:colId xmlns:a16="http://schemas.microsoft.com/office/drawing/2014/main" val="1335217047"/>
                    </a:ext>
                  </a:extLst>
                </a:gridCol>
                <a:gridCol w="482086">
                  <a:extLst>
                    <a:ext uri="{9D8B030D-6E8A-4147-A177-3AD203B41FA5}">
                      <a16:colId xmlns:a16="http://schemas.microsoft.com/office/drawing/2014/main" val="422908023"/>
                    </a:ext>
                  </a:extLst>
                </a:gridCol>
              </a:tblGrid>
              <a:tr h="4862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Model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n </a:t>
                      </a:r>
                      <a:r>
                        <a:rPr lang="it-IT" sz="1100" u="none" strike="noStrike" dirty="0" err="1">
                          <a:effectLst/>
                        </a:rPr>
                        <a:t>lcl_slu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</a:rPr>
                        <a:t>Cut_off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Positive </a:t>
                      </a:r>
                      <a:br>
                        <a:rPr lang="it-IT" sz="1100" u="none" strike="noStrike" dirty="0">
                          <a:effectLst/>
                        </a:rPr>
                      </a:br>
                      <a:r>
                        <a:rPr lang="it-IT" sz="1100" u="none" strike="noStrike" dirty="0" err="1">
                          <a:effectLst/>
                        </a:rPr>
                        <a:t>cases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Negative </a:t>
                      </a:r>
                      <a:br>
                        <a:rPr lang="it-IT" sz="1100" u="none" strike="noStrike" dirty="0">
                          <a:effectLst/>
                        </a:rPr>
                      </a:br>
                      <a:r>
                        <a:rPr lang="it-IT" sz="1100" u="none" strike="noStrike" dirty="0" err="1">
                          <a:effectLst/>
                        </a:rPr>
                        <a:t>cases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TP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FP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TN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FN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</a:rPr>
                        <a:t>Accuracy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Sensitivity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Specificity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PPV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NPV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AUC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275906"/>
                  </a:ext>
                </a:extLst>
              </a:tr>
              <a:tr h="1394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val98</a:t>
                      </a:r>
                      <a:endParaRPr lang="it-IT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3565</a:t>
                      </a:r>
                      <a:endParaRPr lang="it-IT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3293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738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2555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0.87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0.89</a:t>
                      </a:r>
                    </a:p>
                  </a:txBody>
                  <a:tcPr marL="6974" marR="6974" marT="6974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88472"/>
                  </a:ext>
                </a:extLst>
              </a:tr>
            </a:tbl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60BD191-F724-4A6C-3B16-6E954D0471E3}"/>
              </a:ext>
            </a:extLst>
          </p:cNvPr>
          <p:cNvSpPr txBox="1"/>
          <p:nvPr/>
        </p:nvSpPr>
        <p:spPr>
          <a:xfrm>
            <a:off x="5792292" y="242088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Finally, for potential use in territorial planning, an integrated map was produced by adding up the single-landslide susceptibility scores and ranking the output on a classical 0-1 scale. The final map reaches an AUC value of 0.89, confirming the high performance of the models.</a:t>
            </a:r>
          </a:p>
        </p:txBody>
      </p:sp>
    </p:spTree>
    <p:extLst>
      <p:ext uri="{BB962C8B-B14F-4D97-AF65-F5344CB8AC3E}">
        <p14:creationId xmlns:p14="http://schemas.microsoft.com/office/powerpoint/2010/main" val="152098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9346" y="170639"/>
            <a:ext cx="7818411" cy="61427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EGU- General Assembly 2022 </a:t>
            </a:r>
            <a:r>
              <a:rPr lang="it-IT" sz="1050" dirty="0"/>
              <a:t>NH3.6- Space and Time Forecasting of </a:t>
            </a:r>
            <a:r>
              <a:rPr lang="it-IT" sz="1050" dirty="0" err="1"/>
              <a:t>Landslides</a:t>
            </a:r>
            <a:endParaRPr lang="it-IT" sz="1050" dirty="0"/>
          </a:p>
          <a:p>
            <a:pPr algn="ctr"/>
            <a:r>
              <a:rPr lang="en-US" sz="1400" b="1" dirty="0"/>
              <a:t>From landslide mapping to susceptibility modeling: a test in central Italy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700" b="1" dirty="0"/>
              <a:t>Margherita Bufalini</a:t>
            </a:r>
            <a:r>
              <a:rPr lang="it-IT" sz="700" b="1" baseline="30000" dirty="0"/>
              <a:t>1</a:t>
            </a:r>
            <a:r>
              <a:rPr lang="it-IT" sz="700" dirty="0"/>
              <a:t>, Chiara Martinello</a:t>
            </a:r>
            <a:r>
              <a:rPr lang="it-IT" sz="700" baseline="30000" dirty="0"/>
              <a:t>2</a:t>
            </a:r>
            <a:r>
              <a:rPr lang="it-IT" sz="700" dirty="0"/>
              <a:t>, Chiara Cappadonia</a:t>
            </a:r>
            <a:r>
              <a:rPr lang="it-IT" sz="700" baseline="30000" dirty="0"/>
              <a:t>2</a:t>
            </a:r>
            <a:r>
              <a:rPr lang="it-IT" sz="700" dirty="0"/>
              <a:t>, Gilberto Pambianchi</a:t>
            </a:r>
            <a:r>
              <a:rPr lang="it-IT" sz="700" b="1" baseline="30000" dirty="0"/>
              <a:t>1</a:t>
            </a:r>
            <a:r>
              <a:rPr lang="it-IT" sz="700" dirty="0"/>
              <a:t>, Edoardo Rotigliano</a:t>
            </a:r>
            <a:r>
              <a:rPr lang="it-IT" sz="700" baseline="30000" dirty="0"/>
              <a:t>2</a:t>
            </a:r>
            <a:r>
              <a:rPr lang="it-IT" sz="700" dirty="0"/>
              <a:t>, and Marco Materazzi</a:t>
            </a:r>
            <a:r>
              <a:rPr lang="it-IT" sz="700" b="1" baseline="30000" dirty="0"/>
              <a:t>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16632"/>
            <a:ext cx="720080" cy="8986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F60AD4-7FC8-B9E0-9F37-25FA8766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226190"/>
            <a:ext cx="1729370" cy="5086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B915F0-A38D-429D-A603-F94CF0B2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92" y="156914"/>
            <a:ext cx="764704" cy="7647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C1EBDF-9C57-DCB6-0D05-7C5AE1060338}"/>
              </a:ext>
            </a:extLst>
          </p:cNvPr>
          <p:cNvSpPr txBox="1"/>
          <p:nvPr/>
        </p:nvSpPr>
        <p:spPr>
          <a:xfrm>
            <a:off x="1127448" y="196519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u="sng" dirty="0"/>
              <a:t>Conclusions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589B55-4AC1-1CF9-6A71-3FAB8AB51020}"/>
              </a:ext>
            </a:extLst>
          </p:cNvPr>
          <p:cNvSpPr txBox="1"/>
          <p:nvPr/>
        </p:nvSpPr>
        <p:spPr>
          <a:xfrm>
            <a:off x="1127448" y="2564904"/>
            <a:ext cx="9289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The results of the test in the “Visso” map suggest as potentially very worth processing the landslide inventories already available from the CARG project to assess landslide susceptibility on a regional to national scale.</a:t>
            </a:r>
          </a:p>
        </p:txBody>
      </p:sp>
    </p:spTree>
    <p:extLst>
      <p:ext uri="{BB962C8B-B14F-4D97-AF65-F5344CB8AC3E}">
        <p14:creationId xmlns:p14="http://schemas.microsoft.com/office/powerpoint/2010/main" val="424529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9346" y="170639"/>
            <a:ext cx="7818411" cy="61427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EGU- General Assembly 2022 </a:t>
            </a:r>
            <a:r>
              <a:rPr lang="it-IT" sz="1050" dirty="0"/>
              <a:t>NH3.6- Space and Time Forecasting of </a:t>
            </a:r>
            <a:r>
              <a:rPr lang="it-IT" sz="1050" dirty="0" err="1"/>
              <a:t>Landslides</a:t>
            </a:r>
            <a:endParaRPr lang="it-IT" sz="1050" dirty="0"/>
          </a:p>
          <a:p>
            <a:pPr algn="ctr"/>
            <a:r>
              <a:rPr lang="en-US" sz="1400" b="1" dirty="0"/>
              <a:t>From landslide mapping to susceptibility modeling: a test in central Italy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700" b="1" dirty="0"/>
              <a:t>Margherita Bufalini</a:t>
            </a:r>
            <a:r>
              <a:rPr lang="it-IT" sz="700" b="1" baseline="30000" dirty="0"/>
              <a:t>1</a:t>
            </a:r>
            <a:r>
              <a:rPr lang="it-IT" sz="700" dirty="0"/>
              <a:t>, Chiara Martinello</a:t>
            </a:r>
            <a:r>
              <a:rPr lang="it-IT" sz="700" baseline="30000" dirty="0"/>
              <a:t>2</a:t>
            </a:r>
            <a:r>
              <a:rPr lang="it-IT" sz="700" dirty="0"/>
              <a:t>, Chiara Cappadonia</a:t>
            </a:r>
            <a:r>
              <a:rPr lang="it-IT" sz="700" baseline="30000" dirty="0"/>
              <a:t>2</a:t>
            </a:r>
            <a:r>
              <a:rPr lang="it-IT" sz="700" dirty="0"/>
              <a:t>, Gilberto Pambianchi</a:t>
            </a:r>
            <a:r>
              <a:rPr lang="it-IT" sz="700" b="1" baseline="30000" dirty="0"/>
              <a:t>1</a:t>
            </a:r>
            <a:r>
              <a:rPr lang="it-IT" sz="700" dirty="0"/>
              <a:t>, Edoardo Rotigliano</a:t>
            </a:r>
            <a:r>
              <a:rPr lang="it-IT" sz="700" baseline="30000" dirty="0"/>
              <a:t>2</a:t>
            </a:r>
            <a:r>
              <a:rPr lang="it-IT" sz="700" dirty="0"/>
              <a:t>, and Marco Materazzi</a:t>
            </a:r>
            <a:r>
              <a:rPr lang="it-IT" sz="700" b="1" baseline="30000" dirty="0"/>
              <a:t>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16632"/>
            <a:ext cx="720080" cy="8986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F60AD4-7FC8-B9E0-9F37-25FA8766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226190"/>
            <a:ext cx="1729370" cy="5086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B915F0-A38D-429D-A603-F94CF0B2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92" y="156914"/>
            <a:ext cx="764704" cy="7647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AE5389-BCE2-9D0E-E426-F00D08B3ADB7}"/>
              </a:ext>
            </a:extLst>
          </p:cNvPr>
          <p:cNvSpPr txBox="1"/>
          <p:nvPr/>
        </p:nvSpPr>
        <p:spPr>
          <a:xfrm>
            <a:off x="2348517" y="2636912"/>
            <a:ext cx="7494966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/>
              <a:t>Thank you for you attention </a:t>
            </a:r>
          </a:p>
        </p:txBody>
      </p:sp>
    </p:spTree>
    <p:extLst>
      <p:ext uri="{BB962C8B-B14F-4D97-AF65-F5344CB8AC3E}">
        <p14:creationId xmlns:p14="http://schemas.microsoft.com/office/powerpoint/2010/main" val="3537277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58CFE8446C74AA30C4FC73E0DBE04" ma:contentTypeVersion="2" ma:contentTypeDescription="Create a new document." ma:contentTypeScope="" ma:versionID="30b5d33c1f04d83e74b865bbe0fa01c9">
  <xsd:schema xmlns:xsd="http://www.w3.org/2001/XMLSchema" xmlns:xs="http://www.w3.org/2001/XMLSchema" xmlns:p="http://schemas.microsoft.com/office/2006/metadata/properties" xmlns:ns3="9998b9de-ac96-43f8-bc32-f00fc976079e" targetNamespace="http://schemas.microsoft.com/office/2006/metadata/properties" ma:root="true" ma:fieldsID="e9dc2e792728cde7c9b16f1bf8b2d318" ns3:_="">
    <xsd:import namespace="9998b9de-ac96-43f8-bc32-f00fc97607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8b9de-ac96-43f8-bc32-f00fc97607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D833F2-55B4-4E5C-A048-57C21173D8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3B866C-8C9A-48C2-AEA5-D19D0E710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8b9de-ac96-43f8-bc32-f00fc9760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C9D57D-649C-4220-9F8F-E7942BEDDD2C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9998b9de-ac96-43f8-bc32-f00fc976079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Widescreen</PresentationFormat>
  <Paragraphs>108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</dc:creator>
  <cp:lastModifiedBy>Bufalini MARGHERITA</cp:lastModifiedBy>
  <cp:revision>226</cp:revision>
  <dcterms:created xsi:type="dcterms:W3CDTF">2018-01-03T10:38:24Z</dcterms:created>
  <dcterms:modified xsi:type="dcterms:W3CDTF">2022-05-23T14:13:45Z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0x01010043D58CFE8446C74AA30C4FC73E0DBE04</vt:lpwstr>
  </property>
</Properties>
</file>