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1" r:id="rId3"/>
    <p:sldId id="260" r:id="rId4"/>
    <p:sldId id="364" r:id="rId5"/>
    <p:sldId id="360" r:id="rId6"/>
    <p:sldId id="289" r:id="rId7"/>
    <p:sldId id="295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447E7-8270-45B9-943B-6332973D9E57}" v="11" dt="2022-02-04T12:53:54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7" autoAdjust="0"/>
    <p:restoredTop sz="81107" autoAdjust="0"/>
  </p:normalViewPr>
  <p:slideViewPr>
    <p:cSldViewPr snapToGrid="0" showGuides="1">
      <p:cViewPr varScale="1">
        <p:scale>
          <a:sx n="84" d="100"/>
          <a:sy n="84" d="100"/>
        </p:scale>
        <p:origin x="120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ka Dániel Bálint (MOL Nyrt.)" userId="7ad442d0-6805-4765-9de9-0ba2db2880fd" providerId="ADAL" clId="{BE4447E7-8270-45B9-943B-6332973D9E57}"/>
    <pc:docChg chg="custSel modSld">
      <pc:chgData name="Botka Dániel Bálint (MOL Nyrt.)" userId="7ad442d0-6805-4765-9de9-0ba2db2880fd" providerId="ADAL" clId="{BE4447E7-8270-45B9-943B-6332973D9E57}" dt="2022-02-04T14:38:40.656" v="4292" actId="20577"/>
      <pc:docMkLst>
        <pc:docMk/>
      </pc:docMkLst>
      <pc:sldChg chg="modNotesTx">
        <pc:chgData name="Botka Dániel Bálint (MOL Nyrt.)" userId="7ad442d0-6805-4765-9de9-0ba2db2880fd" providerId="ADAL" clId="{BE4447E7-8270-45B9-943B-6332973D9E57}" dt="2022-02-04T11:59:40.396" v="307" actId="20577"/>
        <pc:sldMkLst>
          <pc:docMk/>
          <pc:sldMk cId="664921354" sldId="257"/>
        </pc:sldMkLst>
      </pc:sldChg>
      <pc:sldChg chg="modNotesTx">
        <pc:chgData name="Botka Dániel Bálint (MOL Nyrt.)" userId="7ad442d0-6805-4765-9de9-0ba2db2880fd" providerId="ADAL" clId="{BE4447E7-8270-45B9-943B-6332973D9E57}" dt="2022-02-04T12:27:50.026" v="1190" actId="20577"/>
        <pc:sldMkLst>
          <pc:docMk/>
          <pc:sldMk cId="2656767912" sldId="258"/>
        </pc:sldMkLst>
      </pc:sldChg>
      <pc:sldChg chg="modSp mod modNotesTx">
        <pc:chgData name="Botka Dániel Bálint (MOL Nyrt.)" userId="7ad442d0-6805-4765-9de9-0ba2db2880fd" providerId="ADAL" clId="{BE4447E7-8270-45B9-943B-6332973D9E57}" dt="2022-02-04T12:26:47.015" v="1086" actId="20577"/>
        <pc:sldMkLst>
          <pc:docMk/>
          <pc:sldMk cId="2236731862" sldId="260"/>
        </pc:sldMkLst>
        <pc:spChg chg="mod">
          <ac:chgData name="Botka Dániel Bálint (MOL Nyrt.)" userId="7ad442d0-6805-4765-9de9-0ba2db2880fd" providerId="ADAL" clId="{BE4447E7-8270-45B9-943B-6332973D9E57}" dt="2022-02-04T11:44:23.902" v="92" actId="20577"/>
          <ac:spMkLst>
            <pc:docMk/>
            <pc:sldMk cId="2236731862" sldId="260"/>
            <ac:spMk id="3" creationId="{F9A25E71-C615-42B8-BADC-C18736A06CC9}"/>
          </ac:spMkLst>
        </pc:spChg>
      </pc:sldChg>
      <pc:sldChg chg="modNotesTx">
        <pc:chgData name="Botka Dániel Bálint (MOL Nyrt.)" userId="7ad442d0-6805-4765-9de9-0ba2db2880fd" providerId="ADAL" clId="{BE4447E7-8270-45B9-943B-6332973D9E57}" dt="2022-02-04T13:37:09.427" v="4288" actId="20577"/>
        <pc:sldMkLst>
          <pc:docMk/>
          <pc:sldMk cId="1397091177" sldId="261"/>
        </pc:sldMkLst>
      </pc:sldChg>
      <pc:sldChg chg="modSp mod modNotesTx">
        <pc:chgData name="Botka Dániel Bálint (MOL Nyrt.)" userId="7ad442d0-6805-4765-9de9-0ba2db2880fd" providerId="ADAL" clId="{BE4447E7-8270-45B9-943B-6332973D9E57}" dt="2022-02-04T13:06:18.757" v="3858" actId="20577"/>
        <pc:sldMkLst>
          <pc:docMk/>
          <pc:sldMk cId="2709609122" sldId="289"/>
        </pc:sldMkLst>
        <pc:spChg chg="mod">
          <ac:chgData name="Botka Dániel Bálint (MOL Nyrt.)" userId="7ad442d0-6805-4765-9de9-0ba2db2880fd" providerId="ADAL" clId="{BE4447E7-8270-45B9-943B-6332973D9E57}" dt="2022-02-04T13:01:33.593" v="3107" actId="20577"/>
          <ac:spMkLst>
            <pc:docMk/>
            <pc:sldMk cId="2709609122" sldId="289"/>
            <ac:spMk id="3" creationId="{9709369D-EB51-4791-B930-909122579B19}"/>
          </ac:spMkLst>
        </pc:spChg>
      </pc:sldChg>
      <pc:sldChg chg="modNotesTx">
        <pc:chgData name="Botka Dániel Bálint (MOL Nyrt.)" userId="7ad442d0-6805-4765-9de9-0ba2db2880fd" providerId="ADAL" clId="{BE4447E7-8270-45B9-943B-6332973D9E57}" dt="2022-02-04T13:07:51.246" v="4084" actId="20577"/>
        <pc:sldMkLst>
          <pc:docMk/>
          <pc:sldMk cId="3365176235" sldId="295"/>
        </pc:sldMkLst>
      </pc:sldChg>
      <pc:sldChg chg="modNotesTx">
        <pc:chgData name="Botka Dániel Bálint (MOL Nyrt.)" userId="7ad442d0-6805-4765-9de9-0ba2db2880fd" providerId="ADAL" clId="{BE4447E7-8270-45B9-943B-6332973D9E57}" dt="2022-02-04T14:38:40.656" v="4292" actId="20577"/>
        <pc:sldMkLst>
          <pc:docMk/>
          <pc:sldMk cId="3210684462" sldId="332"/>
        </pc:sldMkLst>
      </pc:sldChg>
      <pc:sldChg chg="modNotesTx">
        <pc:chgData name="Botka Dániel Bálint (MOL Nyrt.)" userId="7ad442d0-6805-4765-9de9-0ba2db2880fd" providerId="ADAL" clId="{BE4447E7-8270-45B9-943B-6332973D9E57}" dt="2022-02-04T12:38:11.468" v="1726" actId="20577"/>
        <pc:sldMkLst>
          <pc:docMk/>
          <pc:sldMk cId="1677757602" sldId="333"/>
        </pc:sldMkLst>
      </pc:sldChg>
      <pc:sldChg chg="addSp modSp mod modNotesTx">
        <pc:chgData name="Botka Dániel Bálint (MOL Nyrt.)" userId="7ad442d0-6805-4765-9de9-0ba2db2880fd" providerId="ADAL" clId="{BE4447E7-8270-45B9-943B-6332973D9E57}" dt="2022-02-04T12:31:30.362" v="1273" actId="20577"/>
        <pc:sldMkLst>
          <pc:docMk/>
          <pc:sldMk cId="373075795" sldId="342"/>
        </pc:sldMkLst>
        <pc:spChg chg="mod">
          <ac:chgData name="Botka Dániel Bálint (MOL Nyrt.)" userId="7ad442d0-6805-4765-9de9-0ba2db2880fd" providerId="ADAL" clId="{BE4447E7-8270-45B9-943B-6332973D9E57}" dt="2022-02-04T11:46:17.526" v="97" actId="1076"/>
          <ac:spMkLst>
            <pc:docMk/>
            <pc:sldMk cId="373075795" sldId="342"/>
            <ac:spMk id="15" creationId="{EEC479F4-86FA-4A6B-AC9F-0421602FC24D}"/>
          </ac:spMkLst>
        </pc:spChg>
        <pc:spChg chg="mod ord">
          <ac:chgData name="Botka Dániel Bálint (MOL Nyrt.)" userId="7ad442d0-6805-4765-9de9-0ba2db2880fd" providerId="ADAL" clId="{BE4447E7-8270-45B9-943B-6332973D9E57}" dt="2022-02-04T11:34:51.945" v="31" actId="1076"/>
          <ac:spMkLst>
            <pc:docMk/>
            <pc:sldMk cId="373075795" sldId="342"/>
            <ac:spMk id="16" creationId="{82A64649-39F3-4145-8111-29D93FBF657C}"/>
          </ac:spMkLst>
        </pc:spChg>
        <pc:picChg chg="mod">
          <ac:chgData name="Botka Dániel Bálint (MOL Nyrt.)" userId="7ad442d0-6805-4765-9de9-0ba2db2880fd" providerId="ADAL" clId="{BE4447E7-8270-45B9-943B-6332973D9E57}" dt="2022-02-04T11:33:37.183" v="7" actId="14100"/>
          <ac:picMkLst>
            <pc:docMk/>
            <pc:sldMk cId="373075795" sldId="342"/>
            <ac:picMk id="3" creationId="{6931BA9C-BBDF-4C18-A476-45DC7310D7DF}"/>
          </ac:picMkLst>
        </pc:picChg>
        <pc:picChg chg="mod ord">
          <ac:chgData name="Botka Dániel Bálint (MOL Nyrt.)" userId="7ad442d0-6805-4765-9de9-0ba2db2880fd" providerId="ADAL" clId="{BE4447E7-8270-45B9-943B-6332973D9E57}" dt="2022-02-04T11:46:41.712" v="113" actId="166"/>
          <ac:picMkLst>
            <pc:docMk/>
            <pc:sldMk cId="373075795" sldId="342"/>
            <ac:picMk id="4" creationId="{BE80BEEB-0CF6-4D09-B59E-3789CE930CD9}"/>
          </ac:picMkLst>
        </pc:picChg>
        <pc:picChg chg="add mod">
          <ac:chgData name="Botka Dániel Bálint (MOL Nyrt.)" userId="7ad442d0-6805-4765-9de9-0ba2db2880fd" providerId="ADAL" clId="{BE4447E7-8270-45B9-943B-6332973D9E57}" dt="2022-02-04T11:34:30.979" v="27" actId="1076"/>
          <ac:picMkLst>
            <pc:docMk/>
            <pc:sldMk cId="373075795" sldId="342"/>
            <ac:picMk id="18" creationId="{F8D0A4D7-FDB0-4D74-A98D-FF7B41A06FD2}"/>
          </ac:picMkLst>
        </pc:picChg>
      </pc:sldChg>
      <pc:sldChg chg="addSp delSp modSp mod modNotesTx">
        <pc:chgData name="Botka Dániel Bálint (MOL Nyrt.)" userId="7ad442d0-6805-4765-9de9-0ba2db2880fd" providerId="ADAL" clId="{BE4447E7-8270-45B9-943B-6332973D9E57}" dt="2022-02-04T12:47:55.765" v="2389" actId="20577"/>
        <pc:sldMkLst>
          <pc:docMk/>
          <pc:sldMk cId="481578543" sldId="359"/>
        </pc:sldMkLst>
        <pc:spChg chg="mod">
          <ac:chgData name="Botka Dániel Bálint (MOL Nyrt.)" userId="7ad442d0-6805-4765-9de9-0ba2db2880fd" providerId="ADAL" clId="{BE4447E7-8270-45B9-943B-6332973D9E57}" dt="2022-02-04T12:46:48.981" v="2281" actId="20577"/>
          <ac:spMkLst>
            <pc:docMk/>
            <pc:sldMk cId="481578543" sldId="359"/>
            <ac:spMk id="17" creationId="{58A1E5DE-3A91-46FC-917C-2F0D9221CE36}"/>
          </ac:spMkLst>
        </pc:spChg>
        <pc:picChg chg="add del mod">
          <ac:chgData name="Botka Dániel Bálint (MOL Nyrt.)" userId="7ad442d0-6805-4765-9de9-0ba2db2880fd" providerId="ADAL" clId="{BE4447E7-8270-45B9-943B-6332973D9E57}" dt="2022-02-04T11:37:44.245" v="49" actId="478"/>
          <ac:picMkLst>
            <pc:docMk/>
            <pc:sldMk cId="481578543" sldId="359"/>
            <ac:picMk id="3" creationId="{2DDEB951-F841-4CE8-93CA-B17E358B7724}"/>
          </ac:picMkLst>
        </pc:picChg>
        <pc:picChg chg="add del mod">
          <ac:chgData name="Botka Dániel Bálint (MOL Nyrt.)" userId="7ad442d0-6805-4765-9de9-0ba2db2880fd" providerId="ADAL" clId="{BE4447E7-8270-45B9-943B-6332973D9E57}" dt="2022-02-04T11:40:17.478" v="62" actId="21"/>
          <ac:picMkLst>
            <pc:docMk/>
            <pc:sldMk cId="481578543" sldId="359"/>
            <ac:picMk id="16" creationId="{9E0A53A5-B7F9-40FC-87ED-320EA8F4FE20}"/>
          </ac:picMkLst>
        </pc:picChg>
      </pc:sldChg>
      <pc:sldChg chg="modSp modNotesTx">
        <pc:chgData name="Botka Dániel Bálint (MOL Nyrt.)" userId="7ad442d0-6805-4765-9de9-0ba2db2880fd" providerId="ADAL" clId="{BE4447E7-8270-45B9-943B-6332973D9E57}" dt="2022-02-04T13:17:40.914" v="4201" actId="20577"/>
        <pc:sldMkLst>
          <pc:docMk/>
          <pc:sldMk cId="2249054872" sldId="360"/>
        </pc:sldMkLst>
        <pc:spChg chg="mod">
          <ac:chgData name="Botka Dániel Bálint (MOL Nyrt.)" userId="7ad442d0-6805-4765-9de9-0ba2db2880fd" providerId="ADAL" clId="{BE4447E7-8270-45B9-943B-6332973D9E57}" dt="2022-02-04T12:53:54.810" v="2848" actId="207"/>
          <ac:spMkLst>
            <pc:docMk/>
            <pc:sldMk cId="2249054872" sldId="360"/>
            <ac:spMk id="3" creationId="{F9A25E71-C615-42B8-BADC-C18736A06CC9}"/>
          </ac:spMkLst>
        </pc:spChg>
      </pc:sldChg>
      <pc:sldChg chg="addSp modSp mod modNotesTx">
        <pc:chgData name="Botka Dániel Bálint (MOL Nyrt.)" userId="7ad442d0-6805-4765-9de9-0ba2db2880fd" providerId="ADAL" clId="{BE4447E7-8270-45B9-943B-6332973D9E57}" dt="2022-02-04T12:39:50.704" v="1806" actId="20577"/>
        <pc:sldMkLst>
          <pc:docMk/>
          <pc:sldMk cId="565655375" sldId="362"/>
        </pc:sldMkLst>
        <pc:spChg chg="mod">
          <ac:chgData name="Botka Dániel Bálint (MOL Nyrt.)" userId="7ad442d0-6805-4765-9de9-0ba2db2880fd" providerId="ADAL" clId="{BE4447E7-8270-45B9-943B-6332973D9E57}" dt="2022-02-04T11:35:41.553" v="41" actId="404"/>
          <ac:spMkLst>
            <pc:docMk/>
            <pc:sldMk cId="565655375" sldId="362"/>
            <ac:spMk id="19" creationId="{68FDC4D5-0D35-4BD8-AD14-AEDC2A844C6B}"/>
          </ac:spMkLst>
        </pc:spChg>
        <pc:picChg chg="mod">
          <ac:chgData name="Botka Dániel Bálint (MOL Nyrt.)" userId="7ad442d0-6805-4765-9de9-0ba2db2880fd" providerId="ADAL" clId="{BE4447E7-8270-45B9-943B-6332973D9E57}" dt="2022-02-04T11:35:34.882" v="38" actId="1076"/>
          <ac:picMkLst>
            <pc:docMk/>
            <pc:sldMk cId="565655375" sldId="362"/>
            <ac:picMk id="3" creationId="{06FB435F-7CF5-48AA-8A32-72FBFB94DD3A}"/>
          </ac:picMkLst>
        </pc:picChg>
        <pc:picChg chg="add mod ord">
          <ac:chgData name="Botka Dániel Bálint (MOL Nyrt.)" userId="7ad442d0-6805-4765-9de9-0ba2db2880fd" providerId="ADAL" clId="{BE4447E7-8270-45B9-943B-6332973D9E57}" dt="2022-02-04T11:35:54.439" v="45" actId="1076"/>
          <ac:picMkLst>
            <pc:docMk/>
            <pc:sldMk cId="565655375" sldId="362"/>
            <ac:picMk id="16" creationId="{E8AF06E0-6452-4A35-BCAB-B3F5B13B9D83}"/>
          </ac:picMkLst>
        </pc:picChg>
      </pc:sldChg>
      <pc:sldChg chg="addSp modSp mod modNotesTx">
        <pc:chgData name="Botka Dániel Bálint (MOL Nyrt.)" userId="7ad442d0-6805-4765-9de9-0ba2db2880fd" providerId="ADAL" clId="{BE4447E7-8270-45B9-943B-6332973D9E57}" dt="2022-02-04T12:49:39.470" v="2656" actId="20577"/>
        <pc:sldMkLst>
          <pc:docMk/>
          <pc:sldMk cId="3002236558" sldId="363"/>
        </pc:sldMkLst>
        <pc:spChg chg="mod">
          <ac:chgData name="Botka Dániel Bálint (MOL Nyrt.)" userId="7ad442d0-6805-4765-9de9-0ba2db2880fd" providerId="ADAL" clId="{BE4447E7-8270-45B9-943B-6332973D9E57}" dt="2022-02-04T11:40:40.585" v="72" actId="1076"/>
          <ac:spMkLst>
            <pc:docMk/>
            <pc:sldMk cId="3002236558" sldId="363"/>
            <ac:spMk id="22" creationId="{EE5CCA62-8EE8-4EAA-9861-124C75548C1D}"/>
          </ac:spMkLst>
        </pc:spChg>
        <pc:picChg chg="add mod">
          <ac:chgData name="Botka Dániel Bálint (MOL Nyrt.)" userId="7ad442d0-6805-4765-9de9-0ba2db2880fd" providerId="ADAL" clId="{BE4447E7-8270-45B9-943B-6332973D9E57}" dt="2022-02-04T11:40:27.765" v="66" actId="1076"/>
          <ac:picMkLst>
            <pc:docMk/>
            <pc:sldMk cId="3002236558" sldId="363"/>
            <ac:picMk id="16" creationId="{65CB9AC8-AFC4-416B-9C92-2FA24FF3C1C4}"/>
          </ac:picMkLst>
        </pc:picChg>
        <pc:picChg chg="mod">
          <ac:chgData name="Botka Dániel Bálint (MOL Nyrt.)" userId="7ad442d0-6805-4765-9de9-0ba2db2880fd" providerId="ADAL" clId="{BE4447E7-8270-45B9-943B-6332973D9E57}" dt="2022-02-04T11:40:36.852" v="71" actId="1076"/>
          <ac:picMkLst>
            <pc:docMk/>
            <pc:sldMk cId="3002236558" sldId="363"/>
            <ac:picMk id="18" creationId="{8A7E795F-E82D-49F0-92FA-F111F4C57F98}"/>
          </ac:picMkLst>
        </pc:picChg>
        <pc:picChg chg="mod">
          <ac:chgData name="Botka Dániel Bálint (MOL Nyrt.)" userId="7ad442d0-6805-4765-9de9-0ba2db2880fd" providerId="ADAL" clId="{BE4447E7-8270-45B9-943B-6332973D9E57}" dt="2022-02-04T11:40:32.744" v="69" actId="1076"/>
          <ac:picMkLst>
            <pc:docMk/>
            <pc:sldMk cId="3002236558" sldId="363"/>
            <ac:picMk id="21" creationId="{A87C8F6C-FAB0-494A-99F4-3ECA07EC76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7F161-001C-4608-AD07-2766DA95772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79438-BA9B-4005-8145-18CB07BD0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38E76-0FA1-4BB0-8247-6924B8EB1A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5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79438-BA9B-4005-8145-18CB07BD05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0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79438-BA9B-4005-8145-18CB07BD05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79438-BA9B-4005-8145-18CB07BD05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3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79438-BA9B-4005-8145-18CB07BD05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1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79438-BA9B-4005-8145-18CB07BD05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38E76-0FA1-4BB0-8247-6924B8EB1A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8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5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1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6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5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8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1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52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9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96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84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7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1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9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2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686F-13AF-4635-A1C0-0751980C40FE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F142-4371-402F-B01A-7ADD54453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5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B1EB-63B8-407C-A952-1E48C17D3236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AC0D-C3FC-435C-A3A8-4C1C4F5D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2E4FFD9-4870-4132-95BD-E351BC06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16037"/>
          <a:stretch/>
        </p:blipFill>
        <p:spPr>
          <a:xfrm>
            <a:off x="0" y="-2042"/>
            <a:ext cx="9144000" cy="42970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05331DF2-49BB-4553-A12C-75BED06CD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9" y="4276031"/>
            <a:ext cx="6410561" cy="837677"/>
          </a:xfrm>
        </p:spPr>
        <p:txBody>
          <a:bodyPr anchor="ctr">
            <a:noAutofit/>
          </a:bodyPr>
          <a:lstStyle/>
          <a:p>
            <a:r>
              <a:rPr lang="en-GB" sz="2000" b="1" i="1" dirty="0"/>
              <a:t>Preliminary results from the endemic mollusc-bearing </a:t>
            </a:r>
            <a:r>
              <a:rPr lang="en-GB" sz="2000" b="1" i="1" dirty="0" err="1"/>
              <a:t>Brașov</a:t>
            </a:r>
            <a:r>
              <a:rPr lang="en-GB" sz="2000" b="1" i="1" dirty="0"/>
              <a:t> Basin (Pliocene, Transylvanian Lake System, Romania)</a:t>
            </a:r>
            <a:endParaRPr lang="en-GB" sz="20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2213B1AD-F95B-42AA-BED7-933614FCF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8" y="4553059"/>
            <a:ext cx="914400" cy="9144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42B5B66-3DF2-4EF9-8802-2E382A6FA21A}"/>
              </a:ext>
            </a:extLst>
          </p:cNvPr>
          <p:cNvSpPr txBox="1"/>
          <p:nvPr/>
        </p:nvSpPr>
        <p:spPr>
          <a:xfrm>
            <a:off x="-199703" y="5042030"/>
            <a:ext cx="1676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400" b="1" dirty="0">
                <a:solidFill>
                  <a:prstClr val="white"/>
                </a:solidFill>
              </a:rPr>
              <a:t>Dániel Botka*</a:t>
            </a:r>
          </a:p>
          <a:p>
            <a:pPr lvl="0" algn="ctr"/>
            <a:r>
              <a:rPr lang="hu-HU" sz="1200" dirty="0">
                <a:solidFill>
                  <a:prstClr val="white"/>
                </a:solidFill>
              </a:rPr>
              <a:t>MOL </a:t>
            </a:r>
            <a:r>
              <a:rPr lang="hu-HU" sz="1200" dirty="0" err="1">
                <a:solidFill>
                  <a:prstClr val="white"/>
                </a:solidFill>
              </a:rPr>
              <a:t>Plc</a:t>
            </a:r>
            <a:r>
              <a:rPr lang="hu-HU" sz="1200" dirty="0">
                <a:solidFill>
                  <a:prstClr val="white"/>
                </a:solidFill>
              </a:rPr>
              <a:t>.</a:t>
            </a:r>
          </a:p>
          <a:p>
            <a:pPr lvl="0" algn="ctr"/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ELTE TTK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Dept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hu-HU" sz="1200" dirty="0">
                <a:solidFill>
                  <a:prstClr val="white"/>
                </a:solidFill>
                <a:latin typeface="Calibri" panose="020F0502020204030204"/>
              </a:rPr>
              <a:t>of </a:t>
            </a:r>
            <a:r>
              <a:rPr lang="hu-HU" sz="1200" dirty="0" err="1">
                <a:solidFill>
                  <a:prstClr val="white"/>
                </a:solidFill>
                <a:latin typeface="Calibri" panose="020F0502020204030204"/>
              </a:rPr>
              <a:t>Palaeontology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80BC299-5B23-473A-8660-D2998D45F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1" y="183986"/>
            <a:ext cx="2003957" cy="630325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FCC62C93-71BE-4636-8B2C-4BD014C05A3E}"/>
              </a:ext>
            </a:extLst>
          </p:cNvPr>
          <p:cNvSpPr txBox="1">
            <a:spLocks/>
          </p:cNvSpPr>
          <p:nvPr/>
        </p:nvSpPr>
        <p:spPr>
          <a:xfrm>
            <a:off x="170619" y="6351730"/>
            <a:ext cx="5862890" cy="43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900" b="1" dirty="0">
                <a:solidFill>
                  <a:prstClr val="white"/>
                </a:solidFill>
                <a:latin typeface="+mn-lt"/>
              </a:rPr>
              <a:t>EGU General Assembly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hu-H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Vienna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-online, 23-27 </a:t>
            </a:r>
            <a:r>
              <a:rPr lang="hu-HU" sz="1900" b="1" dirty="0">
                <a:solidFill>
                  <a:prstClr val="white"/>
                </a:solidFill>
                <a:latin typeface="+mn-lt"/>
              </a:rPr>
              <a:t>May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2022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08B2371-1ABC-409E-8354-CE2B53727636}"/>
              </a:ext>
            </a:extLst>
          </p:cNvPr>
          <p:cNvSpPr txBox="1"/>
          <p:nvPr/>
        </p:nvSpPr>
        <p:spPr>
          <a:xfrm>
            <a:off x="1097585" y="5472917"/>
            <a:ext cx="1676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400" b="1" dirty="0">
                <a:solidFill>
                  <a:prstClr val="white"/>
                </a:solidFill>
              </a:rPr>
              <a:t>Bálint Szappanos</a:t>
            </a:r>
          </a:p>
          <a:p>
            <a:pPr lvl="0" algn="ctr"/>
            <a:r>
              <a:rPr lang="hu-HU" sz="1200" dirty="0" err="1">
                <a:solidFill>
                  <a:prstClr val="white"/>
                </a:solidFill>
              </a:rPr>
              <a:t>Hungarian</a:t>
            </a:r>
            <a:r>
              <a:rPr lang="hu-HU" sz="1200" dirty="0">
                <a:solidFill>
                  <a:prstClr val="white"/>
                </a:solidFill>
              </a:rPr>
              <a:t> </a:t>
            </a:r>
            <a:r>
              <a:rPr lang="hu-HU" sz="1200" dirty="0" err="1">
                <a:solidFill>
                  <a:prstClr val="white"/>
                </a:solidFill>
              </a:rPr>
              <a:t>Malacological</a:t>
            </a:r>
            <a:endParaRPr lang="hu-HU" sz="1200" dirty="0">
              <a:solidFill>
                <a:prstClr val="white"/>
              </a:solidFill>
            </a:endParaRPr>
          </a:p>
          <a:p>
            <a:pPr lvl="0" algn="ctr"/>
            <a:r>
              <a:rPr lang="hu-HU" sz="1200" dirty="0">
                <a:solidFill>
                  <a:prstClr val="white"/>
                </a:solidFill>
              </a:rPr>
              <a:t>Society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011CBC3-6BB3-45C7-B73B-0A044092E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76" y="5441187"/>
            <a:ext cx="1978119" cy="1399171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4AE1CAB-EA9A-4900-B551-0D1633418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67" r="90000">
                        <a14:foregroundMark x1="10333" y1="67600" x2="6556" y2="59000"/>
                        <a14:foregroundMark x1="6556" y1="59000" x2="4556" y2="37400"/>
                        <a14:foregroundMark x1="4556" y1="37400" x2="6922" y2="33869"/>
                        <a14:foregroundMark x1="6581" y1="33635" x2="2667" y2="39800"/>
                        <a14:foregroundMark x1="2667" y1="39800" x2="6000" y2="58600"/>
                        <a14:foregroundMark x1="8391" y1="31413" x2="11889" y2="32200"/>
                        <a14:foregroundMark x1="8415" y1="31343" x2="8889" y2="31400"/>
                        <a14:backgroundMark x1="7000" y1="30800" x2="8667" y2="30600"/>
                        <a14:backgroundMark x1="8667" y1="31000" x2="8667" y2="31000"/>
                        <a14:backgroundMark x1="8333" y1="31000" x2="8333" y2="31000"/>
                        <a14:backgroundMark x1="8556" y1="31000" x2="8556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09" r="62555" b="27246"/>
          <a:stretch/>
        </p:blipFill>
        <p:spPr bwMode="auto">
          <a:xfrm>
            <a:off x="7705343" y="4683818"/>
            <a:ext cx="1123272" cy="7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D9D704C-13BC-44F0-8D8D-42402A10AD23}"/>
              </a:ext>
            </a:extLst>
          </p:cNvPr>
          <p:cNvSpPr txBox="1"/>
          <p:nvPr/>
        </p:nvSpPr>
        <p:spPr>
          <a:xfrm>
            <a:off x="2383485" y="5094697"/>
            <a:ext cx="1676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400" b="1" dirty="0">
                <a:solidFill>
                  <a:prstClr val="white"/>
                </a:solidFill>
              </a:rPr>
              <a:t>Anna Magasi</a:t>
            </a:r>
          </a:p>
          <a:p>
            <a:pPr lvl="0" algn="ctr"/>
            <a:r>
              <a:rPr lang="hu-HU" sz="1200" dirty="0">
                <a:solidFill>
                  <a:prstClr val="white"/>
                </a:solidFill>
              </a:rPr>
              <a:t>ELTE TTK </a:t>
            </a:r>
            <a:r>
              <a:rPr lang="hu-HU" sz="1200" dirty="0" err="1">
                <a:solidFill>
                  <a:prstClr val="white"/>
                </a:solidFill>
              </a:rPr>
              <a:t>Dept</a:t>
            </a:r>
            <a:r>
              <a:rPr lang="hu-HU" sz="1200" dirty="0">
                <a:solidFill>
                  <a:prstClr val="white"/>
                </a:solidFill>
              </a:rPr>
              <a:t>. of </a:t>
            </a:r>
            <a:r>
              <a:rPr lang="hu-HU" sz="1200" dirty="0" err="1">
                <a:solidFill>
                  <a:prstClr val="white"/>
                </a:solidFill>
              </a:rPr>
              <a:t>Palaeontology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F026920-62EF-4CF6-8179-48880F70E194}"/>
              </a:ext>
            </a:extLst>
          </p:cNvPr>
          <p:cNvSpPr txBox="1"/>
          <p:nvPr/>
        </p:nvSpPr>
        <p:spPr>
          <a:xfrm>
            <a:off x="3585584" y="5380584"/>
            <a:ext cx="16767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400" b="1" dirty="0">
                <a:solidFill>
                  <a:prstClr val="white"/>
                </a:solidFill>
              </a:rPr>
              <a:t>Imre Magyar</a:t>
            </a:r>
          </a:p>
          <a:p>
            <a:pPr lvl="0" algn="ctr"/>
            <a:r>
              <a:rPr lang="hu-HU" sz="1200" dirty="0">
                <a:solidFill>
                  <a:prstClr val="white"/>
                </a:solidFill>
              </a:rPr>
              <a:t>MOL </a:t>
            </a:r>
            <a:r>
              <a:rPr lang="hu-HU" sz="1200" dirty="0" err="1">
                <a:solidFill>
                  <a:prstClr val="white"/>
                </a:solidFill>
              </a:rPr>
              <a:t>Plc</a:t>
            </a:r>
            <a:r>
              <a:rPr lang="hu-HU" sz="1200" dirty="0">
                <a:solidFill>
                  <a:prstClr val="white"/>
                </a:solidFill>
              </a:rPr>
              <a:t>.</a:t>
            </a:r>
          </a:p>
          <a:p>
            <a:pPr lvl="0" algn="ctr"/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lang="hu-HU" sz="1200" dirty="0">
                <a:solidFill>
                  <a:prstClr val="white"/>
                </a:solidFill>
                <a:latin typeface="Calibri" panose="020F0502020204030204"/>
              </a:rPr>
              <a:t>TA-MTM-ELTE Research Group </a:t>
            </a:r>
            <a:r>
              <a:rPr lang="hu-HU" sz="1200" dirty="0" err="1">
                <a:solidFill>
                  <a:prstClr val="white"/>
                </a:solidFill>
                <a:latin typeface="Calibri" panose="020F0502020204030204"/>
              </a:rPr>
              <a:t>for</a:t>
            </a:r>
            <a:r>
              <a:rPr lang="hu-HU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hu-HU" sz="1200" dirty="0" err="1">
                <a:solidFill>
                  <a:prstClr val="white"/>
                </a:solidFill>
                <a:latin typeface="Calibri" panose="020F0502020204030204"/>
              </a:rPr>
              <a:t>Paleontology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DDE8F34-3463-439B-97A4-678C558D5804}"/>
              </a:ext>
            </a:extLst>
          </p:cNvPr>
          <p:cNvSpPr txBox="1"/>
          <p:nvPr/>
        </p:nvSpPr>
        <p:spPr>
          <a:xfrm>
            <a:off x="4889251" y="5056010"/>
            <a:ext cx="1352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400" b="1" dirty="0">
                <a:solidFill>
                  <a:prstClr val="white"/>
                </a:solidFill>
              </a:rPr>
              <a:t>Loránd </a:t>
            </a:r>
            <a:r>
              <a:rPr lang="hu-HU" sz="1400" b="1" dirty="0" err="1">
                <a:solidFill>
                  <a:prstClr val="white"/>
                </a:solidFill>
              </a:rPr>
              <a:t>Silye</a:t>
            </a:r>
            <a:endParaRPr lang="hu-HU" sz="1400" b="1" dirty="0">
              <a:solidFill>
                <a:prstClr val="white"/>
              </a:solidFill>
            </a:endParaRPr>
          </a:p>
          <a:p>
            <a:pPr lvl="0" algn="ctr"/>
            <a:r>
              <a:rPr lang="en-US" sz="1200" dirty="0" err="1">
                <a:solidFill>
                  <a:prstClr val="white"/>
                </a:solidFill>
              </a:rPr>
              <a:t>Babeș-Bolyai</a:t>
            </a:r>
            <a:r>
              <a:rPr lang="en-US" sz="1200" dirty="0">
                <a:solidFill>
                  <a:prstClr val="white"/>
                </a:solidFill>
              </a:rPr>
              <a:t> Univ</a:t>
            </a:r>
            <a:r>
              <a:rPr lang="hu-HU" sz="1200" dirty="0">
                <a:solidFill>
                  <a:prstClr val="white"/>
                </a:solidFill>
              </a:rPr>
              <a:t>.</a:t>
            </a:r>
            <a:r>
              <a:rPr lang="en-US" sz="1200" dirty="0">
                <a:solidFill>
                  <a:prstClr val="white"/>
                </a:solidFill>
              </a:rPr>
              <a:t>, Dep</a:t>
            </a:r>
            <a:r>
              <a:rPr lang="hu-HU" sz="1200" dirty="0">
                <a:solidFill>
                  <a:prstClr val="white"/>
                </a:solidFill>
              </a:rPr>
              <a:t>t.</a:t>
            </a:r>
            <a:r>
              <a:rPr lang="en-US" sz="1200" dirty="0">
                <a:solidFill>
                  <a:prstClr val="white"/>
                </a:solidFill>
              </a:rPr>
              <a:t> of Geology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92F88D4C-1981-466D-9685-2B70084C8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0" y="208146"/>
            <a:ext cx="2003957" cy="6303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C4D2E6E-DA6B-4AE1-AFB3-5C860A4D7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94" y="97799"/>
            <a:ext cx="776748" cy="77674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5DD84CF-793F-4B9F-8201-BE4D54EA1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60" y="5659510"/>
            <a:ext cx="705816" cy="9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10CCBD-9204-493E-BFBE-41F93582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642"/>
            <a:ext cx="7886700" cy="1065047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>
                <a:solidFill>
                  <a:schemeClr val="bg1"/>
                </a:solidFill>
              </a:rPr>
              <a:t>Introduction</a:t>
            </a:r>
            <a:endParaRPr lang="en-GB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A25E71-C615-42B8-BADC-C18736A0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3188368"/>
          </a:xfrm>
        </p:spPr>
        <p:txBody>
          <a:bodyPr>
            <a:normAutofit/>
          </a:bodyPr>
          <a:lstStyle/>
          <a:p>
            <a:pPr marL="361950" indent="-361950">
              <a:buAutoNum type="arabicPeriod"/>
            </a:pP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Mixed Pannonian and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Pliocene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faunas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in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the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museum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collections</a:t>
            </a:r>
            <a:endParaRPr lang="hu-HU" sz="2400" dirty="0">
              <a:solidFill>
                <a:schemeClr val="bg1"/>
              </a:solidFill>
              <a:ea typeface="+mj-ea"/>
              <a:cs typeface="+mj-cs"/>
            </a:endParaRPr>
          </a:p>
          <a:p>
            <a:pPr marL="361950" indent="-361950">
              <a:buAutoNum type="arabicPeriod"/>
            </a:pP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Revision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of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the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TLS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mollusc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fauna is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unavoidable</a:t>
            </a:r>
            <a:endParaRPr lang="hu-HU" sz="2400" dirty="0">
              <a:solidFill>
                <a:schemeClr val="bg1"/>
              </a:solidFill>
              <a:ea typeface="+mj-ea"/>
              <a:cs typeface="+mj-cs"/>
            </a:endParaRPr>
          </a:p>
          <a:p>
            <a:pPr marL="361950" indent="-361950">
              <a:buAutoNum type="arabicPeriod"/>
            </a:pP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Transitional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position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between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two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large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bioprovinces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  (Lake Pannon and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Eastern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Paratethys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)</a:t>
            </a:r>
          </a:p>
          <a:p>
            <a:pPr marL="361950" indent="-361950">
              <a:buAutoNum type="arabicPeriod"/>
            </a:pP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No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proper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age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constraints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from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this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part of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the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Carpathian</a:t>
            </a:r>
            <a:r>
              <a:rPr lang="hu-HU" sz="2400" dirty="0">
                <a:solidFill>
                  <a:schemeClr val="bg1"/>
                </a:solidFill>
                <a:ea typeface="+mj-ea"/>
                <a:cs typeface="+mj-cs"/>
              </a:rPr>
              <a:t>-Pannonian </a:t>
            </a:r>
            <a:r>
              <a:rPr lang="hu-HU" sz="2400" dirty="0" err="1">
                <a:solidFill>
                  <a:schemeClr val="bg1"/>
                </a:solidFill>
                <a:ea typeface="+mj-ea"/>
                <a:cs typeface="+mj-cs"/>
              </a:rPr>
              <a:t>region</a:t>
            </a:r>
            <a:endParaRPr lang="hu-HU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CC00D154-9712-4F8C-862F-B8C13B097007}"/>
              </a:ext>
            </a:extLst>
          </p:cNvPr>
          <p:cNvGrpSpPr/>
          <p:nvPr/>
        </p:nvGrpSpPr>
        <p:grpSpPr>
          <a:xfrm>
            <a:off x="41148" y="36576"/>
            <a:ext cx="9061703" cy="514691"/>
            <a:chOff x="0" y="17544"/>
            <a:chExt cx="9144000" cy="361358"/>
          </a:xfrm>
        </p:grpSpPr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E9749374-76EC-4A02-A293-72FE9C88B389}"/>
                </a:ext>
              </a:extLst>
            </p:cNvPr>
            <p:cNvGrpSpPr/>
            <p:nvPr/>
          </p:nvGrpSpPr>
          <p:grpSpPr>
            <a:xfrm>
              <a:off x="0" y="17544"/>
              <a:ext cx="9144000" cy="361358"/>
              <a:chOff x="0" y="-1358"/>
              <a:chExt cx="9144000" cy="361358"/>
            </a:xfrm>
          </p:grpSpPr>
          <p:sp>
            <p:nvSpPr>
              <p:cNvPr id="9" name="Ötszög 17">
                <a:extLst>
                  <a:ext uri="{FF2B5EF4-FFF2-40B4-BE49-F238E27FC236}">
                    <a16:creationId xmlns:a16="http://schemas.microsoft.com/office/drawing/2014/main" id="{12B4D0CA-0F70-4308-896B-26A3989EDF61}"/>
                  </a:ext>
                </a:extLst>
              </p:cNvPr>
              <p:cNvSpPr/>
              <p:nvPr/>
            </p:nvSpPr>
            <p:spPr>
              <a:xfrm>
                <a:off x="0" y="0"/>
                <a:ext cx="1828800" cy="360000"/>
              </a:xfrm>
              <a:prstGeom prst="homePlate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Sávnyíl 19">
                <a:extLst>
                  <a:ext uri="{FF2B5EF4-FFF2-40B4-BE49-F238E27FC236}">
                    <a16:creationId xmlns:a16="http://schemas.microsoft.com/office/drawing/2014/main" id="{D7E95B74-AD9A-467F-8DC5-9DE939C73239}"/>
                  </a:ext>
                </a:extLst>
              </p:cNvPr>
              <p:cNvSpPr/>
              <p:nvPr/>
            </p:nvSpPr>
            <p:spPr>
              <a:xfrm>
                <a:off x="3733800" y="-1358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Sávnyíl 20">
                <a:extLst>
                  <a:ext uri="{FF2B5EF4-FFF2-40B4-BE49-F238E27FC236}">
                    <a16:creationId xmlns:a16="http://schemas.microsoft.com/office/drawing/2014/main" id="{84D2A010-0E40-4640-8FBA-CCEA3D8A1A9C}"/>
                  </a:ext>
                </a:extLst>
              </p:cNvPr>
              <p:cNvSpPr/>
              <p:nvPr/>
            </p:nvSpPr>
            <p:spPr>
              <a:xfrm>
                <a:off x="55245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Sávnyíl 21">
                <a:extLst>
                  <a:ext uri="{FF2B5EF4-FFF2-40B4-BE49-F238E27FC236}">
                    <a16:creationId xmlns:a16="http://schemas.microsoft.com/office/drawing/2014/main" id="{C0D54EF2-C276-4DD0-8405-514938687241}"/>
                  </a:ext>
                </a:extLst>
              </p:cNvPr>
              <p:cNvSpPr/>
              <p:nvPr/>
            </p:nvSpPr>
            <p:spPr>
              <a:xfrm>
                <a:off x="73152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ávnyíl 22">
              <a:extLst>
                <a:ext uri="{FF2B5EF4-FFF2-40B4-BE49-F238E27FC236}">
                  <a16:creationId xmlns:a16="http://schemas.microsoft.com/office/drawing/2014/main" id="{FF0F54CC-67ED-4671-BF06-582830C23A38}"/>
                </a:ext>
              </a:extLst>
            </p:cNvPr>
            <p:cNvSpPr/>
            <p:nvPr/>
          </p:nvSpPr>
          <p:spPr>
            <a:xfrm>
              <a:off x="1762125" y="18902"/>
              <a:ext cx="2038350" cy="360000"/>
            </a:xfrm>
            <a:prstGeom prst="chevron">
              <a:avLst/>
            </a:prstGeom>
            <a:solidFill>
              <a:srgbClr val="00B0F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2.</a:t>
              </a:r>
              <a:endParaRPr kumimoji="0" lang="en-US" sz="2000" b="0" i="0" u="none" strike="noStrike" kern="0" spc="0" normalizeH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Kép 12">
            <a:extLst>
              <a:ext uri="{FF2B5EF4-FFF2-40B4-BE49-F238E27FC236}">
                <a16:creationId xmlns:a16="http://schemas.microsoft.com/office/drawing/2014/main" id="{B3E2E919-2437-4FC6-869D-369590E98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6" y="694248"/>
            <a:ext cx="2003957" cy="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3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10CCBD-9204-493E-BFBE-41F93582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643"/>
            <a:ext cx="7886700" cy="84225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>
                <a:solidFill>
                  <a:schemeClr val="bg1"/>
                </a:solidFill>
              </a:rPr>
              <a:t>Geological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background</a:t>
            </a:r>
            <a:endParaRPr lang="en-GB" sz="3600" dirty="0"/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B956FD12-B35D-457C-BB5F-C00FCFA75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2" y="1467901"/>
            <a:ext cx="3885658" cy="5169777"/>
          </a:xfr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3E2E919-2437-4FC6-869D-369590E98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6" y="694248"/>
            <a:ext cx="2003957" cy="630325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8EF241FB-E5FE-47C6-8030-8B867969A39C}"/>
              </a:ext>
            </a:extLst>
          </p:cNvPr>
          <p:cNvSpPr txBox="1"/>
          <p:nvPr/>
        </p:nvSpPr>
        <p:spPr>
          <a:xfrm>
            <a:off x="4159460" y="1467901"/>
            <a:ext cx="2296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Pliocene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Transylvanian</a:t>
            </a:r>
            <a:r>
              <a:rPr lang="hu-HU" dirty="0">
                <a:solidFill>
                  <a:schemeClr val="bg1"/>
                </a:solidFill>
              </a:rPr>
              <a:t> Lake System</a:t>
            </a:r>
          </a:p>
          <a:p>
            <a:r>
              <a:rPr lang="hu-HU" dirty="0" err="1">
                <a:solidFill>
                  <a:schemeClr val="bg1"/>
                </a:solidFill>
              </a:rPr>
              <a:t>formed</a:t>
            </a:r>
            <a:r>
              <a:rPr lang="hu-HU" dirty="0">
                <a:solidFill>
                  <a:schemeClr val="bg1"/>
                </a:solidFill>
              </a:rPr>
              <a:t> in </a:t>
            </a:r>
            <a:r>
              <a:rPr lang="hu-HU" dirty="0" err="1">
                <a:solidFill>
                  <a:schemeClr val="bg1"/>
                </a:solidFill>
              </a:rPr>
              <a:t>intramontane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basins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BB: </a:t>
            </a:r>
            <a:r>
              <a:rPr lang="hu-HU" dirty="0" err="1">
                <a:solidFill>
                  <a:schemeClr val="bg1"/>
                </a:solidFill>
              </a:rPr>
              <a:t>Brasov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Basin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CB: </a:t>
            </a:r>
            <a:r>
              <a:rPr lang="hu-HU" dirty="0" err="1">
                <a:solidFill>
                  <a:schemeClr val="bg1"/>
                </a:solidFill>
              </a:rPr>
              <a:t>Ciuc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Basin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GB: </a:t>
            </a:r>
            <a:r>
              <a:rPr lang="hu-HU" dirty="0" err="1">
                <a:solidFill>
                  <a:schemeClr val="bg1"/>
                </a:solidFill>
              </a:rPr>
              <a:t>Gheorgheni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Basin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Blue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water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covered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areas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</a:t>
            </a:r>
            <a:r>
              <a:rPr lang="hu-HU" dirty="0">
                <a:solidFill>
                  <a:schemeClr val="bg1"/>
                </a:solidFill>
              </a:rPr>
              <a:t>. 4-5 Ma </a:t>
            </a:r>
            <a:r>
              <a:rPr lang="hu-HU" dirty="0" err="1">
                <a:solidFill>
                  <a:schemeClr val="bg1"/>
                </a:solidFill>
              </a:rPr>
              <a:t>ago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6C4E8D5-BA95-4D6E-A1E0-CD59EEED7D3C}"/>
              </a:ext>
            </a:extLst>
          </p:cNvPr>
          <p:cNvSpPr txBox="1"/>
          <p:nvPr/>
        </p:nvSpPr>
        <p:spPr>
          <a:xfrm>
            <a:off x="5209378" y="4679169"/>
            <a:ext cx="18159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hu-HU" sz="1600" dirty="0" err="1">
                <a:solidFill>
                  <a:prstClr val="white"/>
                </a:solidFill>
              </a:rPr>
              <a:t>Localities</a:t>
            </a:r>
            <a:r>
              <a:rPr lang="hu-HU" sz="1600" dirty="0">
                <a:solidFill>
                  <a:prstClr val="white"/>
                </a:solidFill>
              </a:rPr>
              <a:t> of </a:t>
            </a:r>
            <a:r>
              <a:rPr lang="hu-HU" sz="1600" dirty="0" err="1">
                <a:solidFill>
                  <a:prstClr val="white"/>
                </a:solidFill>
              </a:rPr>
              <a:t>Jekelius</a:t>
            </a:r>
            <a:r>
              <a:rPr lang="hu-HU" sz="1600" dirty="0">
                <a:solidFill>
                  <a:prstClr val="white"/>
                </a:solidFill>
              </a:rPr>
              <a:t> (1932) </a:t>
            </a:r>
            <a:r>
              <a:rPr lang="hu-HU" sz="1600" dirty="0" err="1">
                <a:solidFill>
                  <a:prstClr val="white"/>
                </a:solidFill>
              </a:rPr>
              <a:t>rediscovered</a:t>
            </a: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prstClr val="white"/>
                </a:solidFill>
              </a:rPr>
              <a:t>9 </a:t>
            </a:r>
            <a:r>
              <a:rPr lang="hu-HU" sz="1600" dirty="0" err="1">
                <a:solidFill>
                  <a:prstClr val="white"/>
                </a:solidFill>
              </a:rPr>
              <a:t>localities</a:t>
            </a: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prstClr val="white"/>
                </a:solidFill>
              </a:rPr>
              <a:t>6 </a:t>
            </a:r>
            <a:r>
              <a:rPr lang="hu-HU" sz="1600" dirty="0" err="1">
                <a:solidFill>
                  <a:prstClr val="white"/>
                </a:solidFill>
              </a:rPr>
              <a:t>sedlogs</a:t>
            </a: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prstClr val="white"/>
                </a:solidFill>
              </a:rPr>
              <a:t>14 </a:t>
            </a:r>
            <a:r>
              <a:rPr lang="hu-HU" sz="1600" dirty="0" err="1">
                <a:solidFill>
                  <a:prstClr val="white"/>
                </a:solidFill>
              </a:rPr>
              <a:t>samples</a:t>
            </a: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hu-HU" sz="1600" dirty="0" err="1">
                <a:solidFill>
                  <a:prstClr val="white"/>
                </a:solidFill>
              </a:rPr>
              <a:t>ca</a:t>
            </a:r>
            <a:r>
              <a:rPr lang="hu-HU" sz="1600" dirty="0">
                <a:solidFill>
                  <a:prstClr val="white"/>
                </a:solidFill>
              </a:rPr>
              <a:t>. 10 kg </a:t>
            </a:r>
            <a:r>
              <a:rPr lang="hu-HU" sz="1600" dirty="0" err="1">
                <a:solidFill>
                  <a:prstClr val="white"/>
                </a:solidFill>
              </a:rPr>
              <a:t>sediment</a:t>
            </a:r>
            <a:r>
              <a:rPr lang="hu-HU" sz="1600" dirty="0">
                <a:solidFill>
                  <a:prstClr val="white"/>
                </a:solidFill>
              </a:rPr>
              <a:t>/</a:t>
            </a:r>
            <a:r>
              <a:rPr lang="hu-HU" sz="1600" dirty="0" err="1">
                <a:solidFill>
                  <a:prstClr val="white"/>
                </a:solidFill>
              </a:rPr>
              <a:t>sample</a:t>
            </a: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endParaRPr lang="hu-HU" sz="1600" dirty="0">
              <a:solidFill>
                <a:prstClr val="white"/>
              </a:solidFill>
            </a:endParaRP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endParaRPr lang="hu-HU" sz="1600" dirty="0">
              <a:solidFill>
                <a:prstClr val="white"/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E54DB867-835B-4AB3-A8C7-F6AC4DF5B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74" y="1399032"/>
            <a:ext cx="1917014" cy="5238646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00CDADB7-2808-442B-937C-440E19754605}"/>
              </a:ext>
            </a:extLst>
          </p:cNvPr>
          <p:cNvGrpSpPr/>
          <p:nvPr/>
        </p:nvGrpSpPr>
        <p:grpSpPr>
          <a:xfrm>
            <a:off x="41148" y="36576"/>
            <a:ext cx="9061703" cy="514691"/>
            <a:chOff x="0" y="17544"/>
            <a:chExt cx="9144000" cy="361358"/>
          </a:xfrm>
        </p:grpSpPr>
        <p:grpSp>
          <p:nvGrpSpPr>
            <p:cNvPr id="24" name="Csoportba foglalás 23">
              <a:extLst>
                <a:ext uri="{FF2B5EF4-FFF2-40B4-BE49-F238E27FC236}">
                  <a16:creationId xmlns:a16="http://schemas.microsoft.com/office/drawing/2014/main" id="{A0E09929-07A0-4639-91B5-328594000C70}"/>
                </a:ext>
              </a:extLst>
            </p:cNvPr>
            <p:cNvGrpSpPr/>
            <p:nvPr/>
          </p:nvGrpSpPr>
          <p:grpSpPr>
            <a:xfrm>
              <a:off x="0" y="17544"/>
              <a:ext cx="9144000" cy="361358"/>
              <a:chOff x="0" y="-1358"/>
              <a:chExt cx="9144000" cy="361358"/>
            </a:xfrm>
          </p:grpSpPr>
          <p:sp>
            <p:nvSpPr>
              <p:cNvPr id="26" name="Ötszög 17">
                <a:extLst>
                  <a:ext uri="{FF2B5EF4-FFF2-40B4-BE49-F238E27FC236}">
                    <a16:creationId xmlns:a16="http://schemas.microsoft.com/office/drawing/2014/main" id="{E46AA582-B297-4840-BEBA-F5CE4DDB2F04}"/>
                  </a:ext>
                </a:extLst>
              </p:cNvPr>
              <p:cNvSpPr/>
              <p:nvPr/>
            </p:nvSpPr>
            <p:spPr>
              <a:xfrm>
                <a:off x="0" y="0"/>
                <a:ext cx="1828800" cy="360000"/>
              </a:xfrm>
              <a:prstGeom prst="homePlate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Sávnyíl 19">
                <a:extLst>
                  <a:ext uri="{FF2B5EF4-FFF2-40B4-BE49-F238E27FC236}">
                    <a16:creationId xmlns:a16="http://schemas.microsoft.com/office/drawing/2014/main" id="{1965EBF1-B839-4067-9607-8B26A87D47F7}"/>
                  </a:ext>
                </a:extLst>
              </p:cNvPr>
              <p:cNvSpPr/>
              <p:nvPr/>
            </p:nvSpPr>
            <p:spPr>
              <a:xfrm>
                <a:off x="3733800" y="-1358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ávnyíl 20">
                <a:extLst>
                  <a:ext uri="{FF2B5EF4-FFF2-40B4-BE49-F238E27FC236}">
                    <a16:creationId xmlns:a16="http://schemas.microsoft.com/office/drawing/2014/main" id="{F819F3A5-FCD3-4276-9678-7B467D3DED37}"/>
                  </a:ext>
                </a:extLst>
              </p:cNvPr>
              <p:cNvSpPr/>
              <p:nvPr/>
            </p:nvSpPr>
            <p:spPr>
              <a:xfrm>
                <a:off x="55245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ávnyíl 21">
                <a:extLst>
                  <a:ext uri="{FF2B5EF4-FFF2-40B4-BE49-F238E27FC236}">
                    <a16:creationId xmlns:a16="http://schemas.microsoft.com/office/drawing/2014/main" id="{E09E31EE-713F-45C5-8456-4CCFFE7822F0}"/>
                  </a:ext>
                </a:extLst>
              </p:cNvPr>
              <p:cNvSpPr/>
              <p:nvPr/>
            </p:nvSpPr>
            <p:spPr>
              <a:xfrm>
                <a:off x="73152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Sávnyíl 22">
              <a:extLst>
                <a:ext uri="{FF2B5EF4-FFF2-40B4-BE49-F238E27FC236}">
                  <a16:creationId xmlns:a16="http://schemas.microsoft.com/office/drawing/2014/main" id="{74FD739F-9305-4D1A-8951-C36245FEC445}"/>
                </a:ext>
              </a:extLst>
            </p:cNvPr>
            <p:cNvSpPr/>
            <p:nvPr/>
          </p:nvSpPr>
          <p:spPr>
            <a:xfrm>
              <a:off x="1762125" y="18902"/>
              <a:ext cx="2038350" cy="360000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2.</a:t>
              </a:r>
              <a:endParaRPr kumimoji="0" lang="en-US" sz="2000" b="0" i="0" u="none" strike="noStrike" kern="0" spc="0" normalizeH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D214CCE-617B-4AEA-93B5-700405E4AEDD}"/>
              </a:ext>
            </a:extLst>
          </p:cNvPr>
          <p:cNvSpPr txBox="1"/>
          <p:nvPr/>
        </p:nvSpPr>
        <p:spPr>
          <a:xfrm>
            <a:off x="7025374" y="1022124"/>
            <a:ext cx="1889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1600" dirty="0" err="1">
                <a:solidFill>
                  <a:prstClr val="white"/>
                </a:solidFill>
              </a:rPr>
              <a:t>Nyáraspatak</a:t>
            </a:r>
            <a:r>
              <a:rPr lang="hu-HU" sz="1600" dirty="0">
                <a:solidFill>
                  <a:prstClr val="white"/>
                </a:solidFill>
              </a:rPr>
              <a:t> (</a:t>
            </a:r>
            <a:r>
              <a:rPr lang="hu-HU" sz="1600" dirty="0" err="1">
                <a:solidFill>
                  <a:prstClr val="white"/>
                </a:solidFill>
              </a:rPr>
              <a:t>Iarăși</a:t>
            </a:r>
            <a:r>
              <a:rPr lang="hu-HU" sz="1600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366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10CCBD-9204-493E-BFBE-41F93582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643"/>
            <a:ext cx="7886700" cy="91055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>
                <a:solidFill>
                  <a:schemeClr val="bg1"/>
                </a:solidFill>
              </a:rPr>
              <a:t>Mollusc</a:t>
            </a:r>
            <a:r>
              <a:rPr lang="hu-HU" sz="3600" b="1" dirty="0">
                <a:solidFill>
                  <a:schemeClr val="bg1"/>
                </a:solidFill>
              </a:rPr>
              <a:t> fauna</a:t>
            </a:r>
            <a:endParaRPr lang="en-GB" sz="3600" dirty="0"/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16E621F1-F031-4FD8-85A1-F1828DA6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" y="1356602"/>
            <a:ext cx="3882858" cy="5462884"/>
          </a:xfr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8578C5E-F579-46C5-9D63-73C97BC4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6" y="694248"/>
            <a:ext cx="2003957" cy="630325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89616F85-F71A-4FC4-921C-6B7307FE3652}"/>
              </a:ext>
            </a:extLst>
          </p:cNvPr>
          <p:cNvSpPr txBox="1"/>
          <p:nvPr/>
        </p:nvSpPr>
        <p:spPr>
          <a:xfrm>
            <a:off x="5296327" y="1413063"/>
            <a:ext cx="321902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>
                <a:solidFill>
                  <a:schemeClr val="bg1"/>
                </a:solidFill>
              </a:rPr>
              <a:t>Vargyas</a:t>
            </a:r>
            <a:r>
              <a:rPr lang="hu-HU" sz="2000" b="1" dirty="0">
                <a:solidFill>
                  <a:schemeClr val="bg1"/>
                </a:solidFill>
              </a:rPr>
              <a:t> (</a:t>
            </a:r>
            <a:r>
              <a:rPr lang="hu-HU" sz="2000" b="1" dirty="0" err="1">
                <a:solidFill>
                  <a:schemeClr val="bg1"/>
                </a:solidFill>
              </a:rPr>
              <a:t>Vârghiș</a:t>
            </a:r>
            <a:r>
              <a:rPr lang="hu-HU" sz="20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22 taxa</a:t>
            </a:r>
          </a:p>
          <a:p>
            <a:r>
              <a:rPr lang="hu-HU" dirty="0" err="1">
                <a:solidFill>
                  <a:schemeClr val="bg1"/>
                </a:solidFill>
              </a:rPr>
              <a:t>Frequent</a:t>
            </a:r>
            <a:r>
              <a:rPr lang="hu-HU" dirty="0">
                <a:solidFill>
                  <a:schemeClr val="bg1"/>
                </a:solidFill>
              </a:rPr>
              <a:t> species:</a:t>
            </a:r>
          </a:p>
          <a:p>
            <a:r>
              <a:rPr lang="hu-HU" dirty="0">
                <a:solidFill>
                  <a:schemeClr val="bg1"/>
                </a:solidFill>
              </a:rPr>
              <a:t>1. </a:t>
            </a:r>
            <a:r>
              <a:rPr lang="hu-HU" i="1" dirty="0" err="1">
                <a:solidFill>
                  <a:schemeClr val="bg1"/>
                </a:solidFill>
              </a:rPr>
              <a:t>Neumayria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labiata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2. </a:t>
            </a:r>
            <a:r>
              <a:rPr lang="hu-HU" i="1" dirty="0" err="1">
                <a:solidFill>
                  <a:schemeClr val="bg1"/>
                </a:solidFill>
              </a:rPr>
              <a:t>Neumayria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labiata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operculum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3. </a:t>
            </a:r>
            <a:r>
              <a:rPr lang="hu-HU" i="1" dirty="0" err="1">
                <a:solidFill>
                  <a:schemeClr val="bg1"/>
                </a:solidFill>
              </a:rPr>
              <a:t>Tanousia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adnata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4. </a:t>
            </a:r>
            <a:r>
              <a:rPr lang="hu-HU" i="1" dirty="0">
                <a:solidFill>
                  <a:schemeClr val="bg1"/>
                </a:solidFill>
              </a:rPr>
              <a:t>Radix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cf</a:t>
            </a:r>
            <a:r>
              <a:rPr lang="hu-HU" dirty="0">
                <a:solidFill>
                  <a:schemeClr val="bg1"/>
                </a:solidFill>
              </a:rPr>
              <a:t>. </a:t>
            </a:r>
            <a:r>
              <a:rPr lang="hu-HU" i="1" dirty="0" err="1">
                <a:solidFill>
                  <a:schemeClr val="bg1"/>
                </a:solidFill>
              </a:rPr>
              <a:t>obtusissima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5. </a:t>
            </a:r>
            <a:r>
              <a:rPr lang="hu-HU" i="1" dirty="0" err="1">
                <a:solidFill>
                  <a:schemeClr val="bg1"/>
                </a:solidFill>
              </a:rPr>
              <a:t>Valvata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piscinalis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6. </a:t>
            </a:r>
            <a:r>
              <a:rPr lang="hu-HU" i="1" dirty="0" err="1">
                <a:solidFill>
                  <a:schemeClr val="bg1"/>
                </a:solidFill>
              </a:rPr>
              <a:t>Valvata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eugeniae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7. </a:t>
            </a:r>
            <a:r>
              <a:rPr lang="hu-HU" i="1" dirty="0" err="1">
                <a:solidFill>
                  <a:schemeClr val="bg1"/>
                </a:solidFill>
              </a:rPr>
              <a:t>Theodoxus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semiplicatus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8. </a:t>
            </a:r>
            <a:r>
              <a:rPr lang="hu-HU" i="1" dirty="0" err="1">
                <a:solidFill>
                  <a:schemeClr val="bg1"/>
                </a:solidFill>
              </a:rPr>
              <a:t>Gyraulus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transsylvanicus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9. </a:t>
            </a:r>
            <a:r>
              <a:rPr lang="hu-HU" i="1" dirty="0" err="1">
                <a:solidFill>
                  <a:schemeClr val="bg1"/>
                </a:solidFill>
              </a:rPr>
              <a:t>Pyrgula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eugeniae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10. </a:t>
            </a:r>
            <a:r>
              <a:rPr lang="hu-HU" i="1" dirty="0" err="1">
                <a:solidFill>
                  <a:schemeClr val="bg1"/>
                </a:solidFill>
              </a:rPr>
              <a:t>Pyrgula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prisca</a:t>
            </a:r>
            <a:endParaRPr lang="hu-HU" i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11. </a:t>
            </a:r>
            <a:r>
              <a:rPr lang="hu-HU" i="1" dirty="0" err="1">
                <a:solidFill>
                  <a:schemeClr val="bg1"/>
                </a:solidFill>
              </a:rPr>
              <a:t>Acroloxus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alutae</a:t>
            </a:r>
            <a:endParaRPr lang="hu-HU" i="1" dirty="0">
              <a:solidFill>
                <a:schemeClr val="bg1"/>
              </a:solidFill>
            </a:endParaRP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5B8C5162-E104-4265-A097-6E72722CA44D}"/>
              </a:ext>
            </a:extLst>
          </p:cNvPr>
          <p:cNvGrpSpPr/>
          <p:nvPr/>
        </p:nvGrpSpPr>
        <p:grpSpPr>
          <a:xfrm>
            <a:off x="41148" y="36576"/>
            <a:ext cx="9061703" cy="514691"/>
            <a:chOff x="0" y="17544"/>
            <a:chExt cx="9144000" cy="361358"/>
          </a:xfrm>
        </p:grpSpPr>
        <p:grpSp>
          <p:nvGrpSpPr>
            <p:cNvPr id="18" name="Csoportba foglalás 17">
              <a:extLst>
                <a:ext uri="{FF2B5EF4-FFF2-40B4-BE49-F238E27FC236}">
                  <a16:creationId xmlns:a16="http://schemas.microsoft.com/office/drawing/2014/main" id="{EDC96B8D-9863-4EE8-B8F3-DF9A4548D519}"/>
                </a:ext>
              </a:extLst>
            </p:cNvPr>
            <p:cNvGrpSpPr/>
            <p:nvPr/>
          </p:nvGrpSpPr>
          <p:grpSpPr>
            <a:xfrm>
              <a:off x="0" y="17544"/>
              <a:ext cx="9144000" cy="361358"/>
              <a:chOff x="0" y="-1358"/>
              <a:chExt cx="9144000" cy="361358"/>
            </a:xfrm>
          </p:grpSpPr>
          <p:sp>
            <p:nvSpPr>
              <p:cNvPr id="20" name="Ötszög 17">
                <a:extLst>
                  <a:ext uri="{FF2B5EF4-FFF2-40B4-BE49-F238E27FC236}">
                    <a16:creationId xmlns:a16="http://schemas.microsoft.com/office/drawing/2014/main" id="{587CBEBC-B04F-41D0-A415-2F63C2E9B26A}"/>
                  </a:ext>
                </a:extLst>
              </p:cNvPr>
              <p:cNvSpPr/>
              <p:nvPr/>
            </p:nvSpPr>
            <p:spPr>
              <a:xfrm>
                <a:off x="0" y="0"/>
                <a:ext cx="1828800" cy="360000"/>
              </a:xfrm>
              <a:prstGeom prst="homePlate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Sávnyíl 19">
                <a:extLst>
                  <a:ext uri="{FF2B5EF4-FFF2-40B4-BE49-F238E27FC236}">
                    <a16:creationId xmlns:a16="http://schemas.microsoft.com/office/drawing/2014/main" id="{E8D418CC-AFE5-405B-B0F4-0A7867642A06}"/>
                  </a:ext>
                </a:extLst>
              </p:cNvPr>
              <p:cNvSpPr/>
              <p:nvPr/>
            </p:nvSpPr>
            <p:spPr>
              <a:xfrm>
                <a:off x="3733800" y="-1358"/>
                <a:ext cx="1828800" cy="360000"/>
              </a:xfrm>
              <a:prstGeom prst="chevron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Sávnyíl 20">
                <a:extLst>
                  <a:ext uri="{FF2B5EF4-FFF2-40B4-BE49-F238E27FC236}">
                    <a16:creationId xmlns:a16="http://schemas.microsoft.com/office/drawing/2014/main" id="{646B3E76-FAB7-45B8-8DFC-E773BC6EC56D}"/>
                  </a:ext>
                </a:extLst>
              </p:cNvPr>
              <p:cNvSpPr/>
              <p:nvPr/>
            </p:nvSpPr>
            <p:spPr>
              <a:xfrm>
                <a:off x="55245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Sávnyíl 21">
                <a:extLst>
                  <a:ext uri="{FF2B5EF4-FFF2-40B4-BE49-F238E27FC236}">
                    <a16:creationId xmlns:a16="http://schemas.microsoft.com/office/drawing/2014/main" id="{3595F7B9-EF38-4ADF-9007-B80B9D5BFCEC}"/>
                  </a:ext>
                </a:extLst>
              </p:cNvPr>
              <p:cNvSpPr/>
              <p:nvPr/>
            </p:nvSpPr>
            <p:spPr>
              <a:xfrm>
                <a:off x="73152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Sávnyíl 22">
              <a:extLst>
                <a:ext uri="{FF2B5EF4-FFF2-40B4-BE49-F238E27FC236}">
                  <a16:creationId xmlns:a16="http://schemas.microsoft.com/office/drawing/2014/main" id="{17A4E30C-FE44-48A6-B1E2-8DE7E4189854}"/>
                </a:ext>
              </a:extLst>
            </p:cNvPr>
            <p:cNvSpPr/>
            <p:nvPr/>
          </p:nvSpPr>
          <p:spPr>
            <a:xfrm>
              <a:off x="1762125" y="18902"/>
              <a:ext cx="2038350" cy="360000"/>
            </a:xfrm>
            <a:prstGeom prst="chevron">
              <a:avLst/>
            </a:prstGeom>
            <a:solidFill>
              <a:srgbClr val="00B0F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2.</a:t>
              </a:r>
              <a:endParaRPr kumimoji="0" lang="en-US" sz="2000" b="0" i="0" u="none" strike="noStrike" kern="0" spc="0" normalizeH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94E22EDC-1B27-439D-8A9F-713497989DC5}"/>
              </a:ext>
            </a:extLst>
          </p:cNvPr>
          <p:cNvSpPr txBox="1"/>
          <p:nvPr/>
        </p:nvSpPr>
        <p:spPr>
          <a:xfrm>
            <a:off x="4895556" y="5510783"/>
            <a:ext cx="1908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Felsőrákos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(</a:t>
            </a:r>
            <a:r>
              <a:rPr lang="hu-HU" sz="2000" b="1" dirty="0" err="1">
                <a:solidFill>
                  <a:schemeClr val="bg1"/>
                </a:solidFill>
              </a:rPr>
              <a:t>Racoșul</a:t>
            </a:r>
            <a:r>
              <a:rPr lang="hu-HU" sz="2000" b="1" dirty="0">
                <a:solidFill>
                  <a:schemeClr val="bg1"/>
                </a:solidFill>
              </a:rPr>
              <a:t> de </a:t>
            </a:r>
            <a:r>
              <a:rPr lang="hu-HU" sz="2000" b="1" dirty="0" err="1">
                <a:solidFill>
                  <a:schemeClr val="bg1"/>
                </a:solidFill>
              </a:rPr>
              <a:t>Sus</a:t>
            </a:r>
            <a:r>
              <a:rPr lang="hu-HU" sz="20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14 taxa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E8EBB81-8399-4082-AE9F-A48BD0F0196B}"/>
              </a:ext>
            </a:extLst>
          </p:cNvPr>
          <p:cNvSpPr txBox="1"/>
          <p:nvPr/>
        </p:nvSpPr>
        <p:spPr>
          <a:xfrm>
            <a:off x="7007287" y="5510782"/>
            <a:ext cx="1510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>
                <a:solidFill>
                  <a:schemeClr val="bg1"/>
                </a:solidFill>
              </a:rPr>
              <a:t>Nyáraspatak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(</a:t>
            </a:r>
            <a:r>
              <a:rPr lang="hu-HU" sz="2000" b="1" dirty="0" err="1">
                <a:solidFill>
                  <a:schemeClr val="bg1"/>
                </a:solidFill>
              </a:rPr>
              <a:t>Iarăși</a:t>
            </a:r>
            <a:r>
              <a:rPr lang="hu-HU" sz="20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6 taxa</a:t>
            </a:r>
          </a:p>
        </p:txBody>
      </p:sp>
    </p:spTree>
    <p:extLst>
      <p:ext uri="{BB962C8B-B14F-4D97-AF65-F5344CB8AC3E}">
        <p14:creationId xmlns:p14="http://schemas.microsoft.com/office/powerpoint/2010/main" val="224905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DED9FC-62BA-4057-A843-36135DFD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2759"/>
            <a:ext cx="7886700" cy="1177930"/>
          </a:xfrm>
        </p:spPr>
        <p:txBody>
          <a:bodyPr/>
          <a:lstStyle/>
          <a:p>
            <a:pPr algn="ctr"/>
            <a:r>
              <a:rPr lang="hu-HU" sz="3600" b="1" dirty="0" err="1">
                <a:solidFill>
                  <a:prstClr val="white"/>
                </a:solidFill>
              </a:rPr>
              <a:t>Palaeogeography</a:t>
            </a:r>
            <a:endParaRPr lang="en-GB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3A5B98F-5F31-4224-8169-0E9835504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6" y="694248"/>
            <a:ext cx="2003957" cy="630325"/>
          </a:xfrm>
          <a:prstGeom prst="rect">
            <a:avLst/>
          </a:prstGeom>
        </p:spPr>
      </p:pic>
      <p:pic>
        <p:nvPicPr>
          <p:cNvPr id="16" name="Tartalom helye 14">
            <a:extLst>
              <a:ext uri="{FF2B5EF4-FFF2-40B4-BE49-F238E27FC236}">
                <a16:creationId xmlns:a16="http://schemas.microsoft.com/office/drawing/2014/main" id="{4003DD42-7AF8-4AE9-8861-A986FFB92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51015" r="22739" b="272"/>
          <a:stretch/>
        </p:blipFill>
        <p:spPr>
          <a:xfrm>
            <a:off x="476250" y="1671811"/>
            <a:ext cx="3629025" cy="4587516"/>
          </a:xfr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803DE440-0971-4168-8DD4-BBE7D5F2DD78}"/>
              </a:ext>
            </a:extLst>
          </p:cNvPr>
          <p:cNvSpPr txBox="1"/>
          <p:nvPr/>
        </p:nvSpPr>
        <p:spPr>
          <a:xfrm>
            <a:off x="4447119" y="1538461"/>
            <a:ext cx="4544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/>
                </a:solidFill>
              </a:rPr>
              <a:t>Relict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cardiid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bivalves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marine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origin</a:t>
            </a:r>
            <a:endParaRPr lang="hu-HU" dirty="0">
              <a:solidFill>
                <a:schemeClr val="bg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/>
                </a:solidFill>
              </a:rPr>
              <a:t>Migration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freshwater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snails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/>
                </a:solidFill>
              </a:rPr>
              <a:t>Endemic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radiation</a:t>
            </a:r>
            <a:r>
              <a:rPr lang="hu-HU" dirty="0">
                <a:solidFill>
                  <a:schemeClr val="bg1"/>
                </a:solidFill>
              </a:rPr>
              <a:t> (</a:t>
            </a:r>
            <a:r>
              <a:rPr lang="hu-HU" dirty="0" err="1">
                <a:solidFill>
                  <a:schemeClr val="bg1"/>
                </a:solidFill>
              </a:rPr>
              <a:t>ca</a:t>
            </a:r>
            <a:r>
              <a:rPr lang="hu-HU" dirty="0">
                <a:solidFill>
                  <a:schemeClr val="bg1"/>
                </a:solidFill>
              </a:rPr>
              <a:t>. 70% </a:t>
            </a:r>
            <a:r>
              <a:rPr lang="hu-HU" dirty="0" err="1">
                <a:solidFill>
                  <a:schemeClr val="bg1"/>
                </a:solidFill>
              </a:rPr>
              <a:t>endemism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Dacian </a:t>
            </a:r>
            <a:r>
              <a:rPr lang="hu-HU" dirty="0" err="1">
                <a:solidFill>
                  <a:schemeClr val="bg1"/>
                </a:solidFill>
              </a:rPr>
              <a:t>origin</a:t>
            </a:r>
            <a:r>
              <a:rPr lang="hu-HU" dirty="0">
                <a:solidFill>
                  <a:schemeClr val="bg1"/>
                </a:solidFill>
              </a:rPr>
              <a:t>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/>
                </a:solidFill>
              </a:rPr>
              <a:t>Affinity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with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Paludina</a:t>
            </a:r>
            <a:r>
              <a:rPr lang="hu-HU" dirty="0">
                <a:solidFill>
                  <a:schemeClr val="bg1"/>
                </a:solidFill>
              </a:rPr>
              <a:t> Lake?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/>
                </a:solidFill>
              </a:rPr>
              <a:t>Northern</a:t>
            </a:r>
            <a:r>
              <a:rPr lang="hu-HU" dirty="0">
                <a:solidFill>
                  <a:schemeClr val="bg1"/>
                </a:solidFill>
              </a:rPr>
              <a:t> part of </a:t>
            </a:r>
            <a:r>
              <a:rPr lang="hu-HU" dirty="0" err="1">
                <a:solidFill>
                  <a:schemeClr val="bg1"/>
                </a:solidFill>
              </a:rPr>
              <a:t>Persani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Mts</a:t>
            </a:r>
            <a:r>
              <a:rPr lang="hu-HU" dirty="0">
                <a:solidFill>
                  <a:schemeClr val="bg1"/>
                </a:solidFill>
              </a:rPr>
              <a:t>. </a:t>
            </a:r>
            <a:r>
              <a:rPr lang="hu-HU" dirty="0" err="1">
                <a:solidFill>
                  <a:schemeClr val="bg1"/>
                </a:solidFill>
              </a:rPr>
              <a:t>covered</a:t>
            </a:r>
            <a:endParaRPr lang="hu-HU" dirty="0">
              <a:solidFill>
                <a:schemeClr val="bg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9ED4AA3-5D34-4252-91D1-091BCE6A49B0}"/>
              </a:ext>
            </a:extLst>
          </p:cNvPr>
          <p:cNvSpPr txBox="1"/>
          <p:nvPr/>
        </p:nvSpPr>
        <p:spPr>
          <a:xfrm>
            <a:off x="3111501" y="6345241"/>
            <a:ext cx="123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ca</a:t>
            </a:r>
            <a:r>
              <a:rPr lang="hu-HU" dirty="0">
                <a:solidFill>
                  <a:schemeClr val="bg1"/>
                </a:solidFill>
              </a:rPr>
              <a:t>. 4-5 Ma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3C9A6324-D364-4742-AD47-BA700AF076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4436" r="32987" b="4480"/>
          <a:stretch/>
        </p:blipFill>
        <p:spPr>
          <a:xfrm>
            <a:off x="4513795" y="3602815"/>
            <a:ext cx="4231218" cy="2873218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4BCE4F54-A13B-4556-94D2-310805E7E02B}"/>
              </a:ext>
            </a:extLst>
          </p:cNvPr>
          <p:cNvSpPr txBox="1"/>
          <p:nvPr/>
        </p:nvSpPr>
        <p:spPr>
          <a:xfrm>
            <a:off x="6981614" y="6476033"/>
            <a:ext cx="183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Popov </a:t>
            </a:r>
            <a:r>
              <a:rPr kumimoji="0" lang="hu-HU" sz="1400" i="0" u="none" strike="noStrike" kern="120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</a:t>
            </a:r>
            <a:r>
              <a:rPr kumimoji="0" lang="hu-HU" sz="1400" i="0" u="none" strike="noStrike" kern="1200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r>
              <a:rPr kumimoji="0" lang="hu-HU" sz="1400" i="0" u="none" strike="noStrike" kern="120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hu-HU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(2004)</a:t>
            </a:r>
            <a:endParaRPr kumimoji="0" lang="en-GB" sz="1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6CCE08B6-240F-4CB3-9F1A-54C0291D9107}"/>
              </a:ext>
            </a:extLst>
          </p:cNvPr>
          <p:cNvGrpSpPr/>
          <p:nvPr/>
        </p:nvGrpSpPr>
        <p:grpSpPr>
          <a:xfrm>
            <a:off x="41148" y="36576"/>
            <a:ext cx="9061703" cy="514691"/>
            <a:chOff x="0" y="17544"/>
            <a:chExt cx="9144000" cy="361358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7BE63CD2-441F-4997-94C7-28CFD5E681A6}"/>
                </a:ext>
              </a:extLst>
            </p:cNvPr>
            <p:cNvGrpSpPr/>
            <p:nvPr/>
          </p:nvGrpSpPr>
          <p:grpSpPr>
            <a:xfrm>
              <a:off x="0" y="17544"/>
              <a:ext cx="9144000" cy="361358"/>
              <a:chOff x="0" y="-1358"/>
              <a:chExt cx="9144000" cy="361358"/>
            </a:xfrm>
          </p:grpSpPr>
          <p:sp>
            <p:nvSpPr>
              <p:cNvPr id="25" name="Ötszög 17">
                <a:extLst>
                  <a:ext uri="{FF2B5EF4-FFF2-40B4-BE49-F238E27FC236}">
                    <a16:creationId xmlns:a16="http://schemas.microsoft.com/office/drawing/2014/main" id="{4729822D-E709-4DDB-8DFF-2730C8202CCA}"/>
                  </a:ext>
                </a:extLst>
              </p:cNvPr>
              <p:cNvSpPr/>
              <p:nvPr/>
            </p:nvSpPr>
            <p:spPr>
              <a:xfrm>
                <a:off x="0" y="0"/>
                <a:ext cx="1828800" cy="360000"/>
              </a:xfrm>
              <a:prstGeom prst="homePlate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Sávnyíl 19">
                <a:extLst>
                  <a:ext uri="{FF2B5EF4-FFF2-40B4-BE49-F238E27FC236}">
                    <a16:creationId xmlns:a16="http://schemas.microsoft.com/office/drawing/2014/main" id="{838337C8-1458-4ECF-85B2-3E752269CF1A}"/>
                  </a:ext>
                </a:extLst>
              </p:cNvPr>
              <p:cNvSpPr/>
              <p:nvPr/>
            </p:nvSpPr>
            <p:spPr>
              <a:xfrm>
                <a:off x="3733800" y="-1358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Sávnyíl 20">
                <a:extLst>
                  <a:ext uri="{FF2B5EF4-FFF2-40B4-BE49-F238E27FC236}">
                    <a16:creationId xmlns:a16="http://schemas.microsoft.com/office/drawing/2014/main" id="{C9CA31BE-F5B6-4C97-AC35-33A34665140C}"/>
                  </a:ext>
                </a:extLst>
              </p:cNvPr>
              <p:cNvSpPr/>
              <p:nvPr/>
            </p:nvSpPr>
            <p:spPr>
              <a:xfrm>
                <a:off x="5524500" y="0"/>
                <a:ext cx="1828800" cy="360000"/>
              </a:xfrm>
              <a:prstGeom prst="chevron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ávnyíl 21">
                <a:extLst>
                  <a:ext uri="{FF2B5EF4-FFF2-40B4-BE49-F238E27FC236}">
                    <a16:creationId xmlns:a16="http://schemas.microsoft.com/office/drawing/2014/main" id="{0CA36542-504D-43F4-A6C4-EABE3C198D2F}"/>
                  </a:ext>
                </a:extLst>
              </p:cNvPr>
              <p:cNvSpPr/>
              <p:nvPr/>
            </p:nvSpPr>
            <p:spPr>
              <a:xfrm>
                <a:off x="73152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Sávnyíl 22">
              <a:extLst>
                <a:ext uri="{FF2B5EF4-FFF2-40B4-BE49-F238E27FC236}">
                  <a16:creationId xmlns:a16="http://schemas.microsoft.com/office/drawing/2014/main" id="{86BE1673-7051-4A05-9784-346A567F2E0A}"/>
                </a:ext>
              </a:extLst>
            </p:cNvPr>
            <p:cNvSpPr/>
            <p:nvPr/>
          </p:nvSpPr>
          <p:spPr>
            <a:xfrm>
              <a:off x="1762125" y="18902"/>
              <a:ext cx="2038350" cy="360000"/>
            </a:xfrm>
            <a:prstGeom prst="chevron">
              <a:avLst/>
            </a:prstGeom>
            <a:solidFill>
              <a:srgbClr val="00B0F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2.</a:t>
              </a:r>
              <a:endParaRPr kumimoji="0" lang="en-US" sz="2000" b="0" i="0" u="none" strike="noStrike" kern="0" spc="0" normalizeH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60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E7B12-7D93-4C7F-92AF-37C9677B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err="1">
                <a:solidFill>
                  <a:schemeClr val="bg1"/>
                </a:solidFill>
              </a:rPr>
              <a:t>Future</a:t>
            </a:r>
            <a:r>
              <a:rPr lang="hu-H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plans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88344D-48B6-4FD5-AEAA-AB0FE0CD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4853025"/>
            <a:ext cx="4591659" cy="2042953"/>
          </a:xfrm>
        </p:spPr>
        <p:txBody>
          <a:bodyPr>
            <a:normAutofit/>
          </a:bodyPr>
          <a:lstStyle/>
          <a:p>
            <a:r>
              <a:rPr lang="hu-HU" sz="2400" baseline="30000" dirty="0">
                <a:solidFill>
                  <a:schemeClr val="bg1"/>
                </a:solidFill>
              </a:rPr>
              <a:t>87</a:t>
            </a:r>
            <a:r>
              <a:rPr lang="hu-HU" sz="2400" dirty="0">
                <a:solidFill>
                  <a:schemeClr val="bg1"/>
                </a:solidFill>
              </a:rPr>
              <a:t>Sr/</a:t>
            </a:r>
            <a:r>
              <a:rPr lang="hu-HU" sz="2400" baseline="30000" dirty="0">
                <a:solidFill>
                  <a:schemeClr val="bg1"/>
                </a:solidFill>
              </a:rPr>
              <a:t>86</a:t>
            </a:r>
            <a:r>
              <a:rPr lang="hu-HU" sz="2400" dirty="0">
                <a:solidFill>
                  <a:schemeClr val="bg1"/>
                </a:solidFill>
              </a:rPr>
              <a:t>Sr </a:t>
            </a:r>
            <a:r>
              <a:rPr lang="hu-HU" sz="2400" dirty="0" err="1">
                <a:solidFill>
                  <a:schemeClr val="bg1"/>
                </a:solidFill>
              </a:rPr>
              <a:t>isotopic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measurements</a:t>
            </a:r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 err="1">
                <a:solidFill>
                  <a:schemeClr val="bg1"/>
                </a:solidFill>
              </a:rPr>
              <a:t>Mollusc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studies</a:t>
            </a:r>
            <a:r>
              <a:rPr lang="hu-HU" sz="2400" dirty="0">
                <a:solidFill>
                  <a:schemeClr val="bg1"/>
                </a:solidFill>
              </a:rPr>
              <a:t> cont. (</a:t>
            </a:r>
            <a:r>
              <a:rPr lang="hu-HU" sz="2400" dirty="0" err="1">
                <a:solidFill>
                  <a:schemeClr val="bg1"/>
                </a:solidFill>
              </a:rPr>
              <a:t>revision</a:t>
            </a:r>
            <a:r>
              <a:rPr lang="hu-HU" sz="2400" dirty="0">
                <a:solidFill>
                  <a:schemeClr val="bg1"/>
                </a:solidFill>
              </a:rPr>
              <a:t>!)</a:t>
            </a:r>
          </a:p>
          <a:p>
            <a:r>
              <a:rPr lang="hu-HU" sz="2400" dirty="0" err="1">
                <a:solidFill>
                  <a:schemeClr val="bg1"/>
                </a:solidFill>
              </a:rPr>
              <a:t>Comparison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with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Paludina</a:t>
            </a:r>
            <a:r>
              <a:rPr lang="hu-HU" sz="2400" dirty="0">
                <a:solidFill>
                  <a:schemeClr val="bg1"/>
                </a:solidFill>
              </a:rPr>
              <a:t> and Dacian </a:t>
            </a:r>
            <a:r>
              <a:rPr lang="hu-HU" sz="2400" dirty="0" err="1">
                <a:solidFill>
                  <a:schemeClr val="bg1"/>
                </a:solidFill>
              </a:rPr>
              <a:t>faunas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B172F88-7D75-47A7-B828-CD1B999C9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6" y="694248"/>
            <a:ext cx="2003957" cy="63032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CDEA329-52E1-406F-A2FD-89CB86BD0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80" y="1437289"/>
            <a:ext cx="3787395" cy="513061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BF74FFBA-9584-468B-B110-CB5013044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8639" r="65361" b="24624"/>
          <a:stretch/>
        </p:blipFill>
        <p:spPr>
          <a:xfrm>
            <a:off x="453916" y="1504126"/>
            <a:ext cx="3064631" cy="3091714"/>
          </a:xfrm>
          <a:prstGeom prst="rect">
            <a:avLst/>
          </a:prstGeom>
        </p:spPr>
      </p:pic>
      <p:sp>
        <p:nvSpPr>
          <p:cNvPr id="18" name="Ellipszis 17">
            <a:extLst>
              <a:ext uri="{FF2B5EF4-FFF2-40B4-BE49-F238E27FC236}">
                <a16:creationId xmlns:a16="http://schemas.microsoft.com/office/drawing/2014/main" id="{3F6FAE40-9FC1-43F3-8E93-E877B54EBFF0}"/>
              </a:ext>
            </a:extLst>
          </p:cNvPr>
          <p:cNvSpPr/>
          <p:nvPr/>
        </p:nvSpPr>
        <p:spPr>
          <a:xfrm>
            <a:off x="2384612" y="296935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Csillag: 5 ágú 18">
            <a:extLst>
              <a:ext uri="{FF2B5EF4-FFF2-40B4-BE49-F238E27FC236}">
                <a16:creationId xmlns:a16="http://schemas.microsoft.com/office/drawing/2014/main" id="{F997177B-0FE5-41FD-B9E3-4CFA1E6267B7}"/>
              </a:ext>
            </a:extLst>
          </p:cNvPr>
          <p:cNvSpPr/>
          <p:nvPr/>
        </p:nvSpPr>
        <p:spPr>
          <a:xfrm>
            <a:off x="2545673" y="3037945"/>
            <a:ext cx="141514" cy="12192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Csillag: 5 ágú 19">
            <a:extLst>
              <a:ext uri="{FF2B5EF4-FFF2-40B4-BE49-F238E27FC236}">
                <a16:creationId xmlns:a16="http://schemas.microsoft.com/office/drawing/2014/main" id="{6EE2D221-8E76-471F-B6CA-E7431896E20E}"/>
              </a:ext>
            </a:extLst>
          </p:cNvPr>
          <p:cNvSpPr/>
          <p:nvPr/>
        </p:nvSpPr>
        <p:spPr>
          <a:xfrm>
            <a:off x="2107567" y="3127900"/>
            <a:ext cx="141514" cy="12192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140A0FB-7BF9-46F3-8B33-4AA6ABE22DBE}"/>
              </a:ext>
            </a:extLst>
          </p:cNvPr>
          <p:cNvSpPr txBox="1"/>
          <p:nvPr/>
        </p:nvSpPr>
        <p:spPr>
          <a:xfrm>
            <a:off x="3409139" y="4118216"/>
            <a:ext cx="123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Popov </a:t>
            </a:r>
            <a:r>
              <a:rPr kumimoji="0" lang="hu-HU" sz="1400" i="0" u="none" strike="noStrike" kern="120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</a:t>
            </a:r>
            <a:r>
              <a:rPr kumimoji="0" lang="hu-HU" sz="1400" i="0" u="none" strike="noStrike" kern="1200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r>
              <a:rPr kumimoji="0" lang="hu-HU" sz="1400" i="0" u="none" strike="noStrike" kern="1200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hu-HU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(2004)</a:t>
            </a:r>
            <a:endParaRPr kumimoji="0" lang="en-GB" sz="1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EDD994B7-A705-4742-8754-CFBCEFDAC48D}"/>
              </a:ext>
            </a:extLst>
          </p:cNvPr>
          <p:cNvGrpSpPr/>
          <p:nvPr/>
        </p:nvGrpSpPr>
        <p:grpSpPr>
          <a:xfrm>
            <a:off x="41148" y="36576"/>
            <a:ext cx="9061703" cy="514691"/>
            <a:chOff x="0" y="17544"/>
            <a:chExt cx="9144000" cy="361358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07697896-2F87-453E-A4E3-42AEB4362BBF}"/>
                </a:ext>
              </a:extLst>
            </p:cNvPr>
            <p:cNvGrpSpPr/>
            <p:nvPr/>
          </p:nvGrpSpPr>
          <p:grpSpPr>
            <a:xfrm>
              <a:off x="0" y="17544"/>
              <a:ext cx="9144000" cy="361358"/>
              <a:chOff x="0" y="-1358"/>
              <a:chExt cx="9144000" cy="361358"/>
            </a:xfrm>
          </p:grpSpPr>
          <p:sp>
            <p:nvSpPr>
              <p:cNvPr id="25" name="Ötszög 17">
                <a:extLst>
                  <a:ext uri="{FF2B5EF4-FFF2-40B4-BE49-F238E27FC236}">
                    <a16:creationId xmlns:a16="http://schemas.microsoft.com/office/drawing/2014/main" id="{4B1733B2-2630-4C9A-99EC-6F13B3E11EE7}"/>
                  </a:ext>
                </a:extLst>
              </p:cNvPr>
              <p:cNvSpPr/>
              <p:nvPr/>
            </p:nvSpPr>
            <p:spPr>
              <a:xfrm>
                <a:off x="0" y="0"/>
                <a:ext cx="1828800" cy="360000"/>
              </a:xfrm>
              <a:prstGeom prst="homePlate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Sávnyíl 19">
                <a:extLst>
                  <a:ext uri="{FF2B5EF4-FFF2-40B4-BE49-F238E27FC236}">
                    <a16:creationId xmlns:a16="http://schemas.microsoft.com/office/drawing/2014/main" id="{6CCD5903-BE1B-47F4-95A3-5E3350AD1884}"/>
                  </a:ext>
                </a:extLst>
              </p:cNvPr>
              <p:cNvSpPr/>
              <p:nvPr/>
            </p:nvSpPr>
            <p:spPr>
              <a:xfrm>
                <a:off x="3733800" y="-1358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Sávnyíl 20">
                <a:extLst>
                  <a:ext uri="{FF2B5EF4-FFF2-40B4-BE49-F238E27FC236}">
                    <a16:creationId xmlns:a16="http://schemas.microsoft.com/office/drawing/2014/main" id="{99C1538E-456D-417C-9268-5747AD91E6B8}"/>
                  </a:ext>
                </a:extLst>
              </p:cNvPr>
              <p:cNvSpPr/>
              <p:nvPr/>
            </p:nvSpPr>
            <p:spPr>
              <a:xfrm>
                <a:off x="5524500" y="0"/>
                <a:ext cx="1828800" cy="360000"/>
              </a:xfrm>
              <a:prstGeom prst="chevron">
                <a:avLst/>
              </a:prstGeom>
              <a:solidFill>
                <a:srgbClr val="00B0F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Sávnyíl 21">
                <a:extLst>
                  <a:ext uri="{FF2B5EF4-FFF2-40B4-BE49-F238E27FC236}">
                    <a16:creationId xmlns:a16="http://schemas.microsoft.com/office/drawing/2014/main" id="{141BDB72-6DAD-4DEC-8A26-AF661C3FDA46}"/>
                  </a:ext>
                </a:extLst>
              </p:cNvPr>
              <p:cNvSpPr/>
              <p:nvPr/>
            </p:nvSpPr>
            <p:spPr>
              <a:xfrm>
                <a:off x="7315200" y="0"/>
                <a:ext cx="1828800" cy="360000"/>
              </a:xfrm>
              <a:prstGeom prst="chevron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0" u="none" strike="noStrike" kern="0" spc="0" normalizeH="0" noProof="0" dirty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</a:t>
                </a:r>
                <a:endParaRPr kumimoji="0" lang="en-US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Sávnyíl 22">
              <a:extLst>
                <a:ext uri="{FF2B5EF4-FFF2-40B4-BE49-F238E27FC236}">
                  <a16:creationId xmlns:a16="http://schemas.microsoft.com/office/drawing/2014/main" id="{52760900-F289-44FC-BC2A-2E4714F2CDA5}"/>
                </a:ext>
              </a:extLst>
            </p:cNvPr>
            <p:cNvSpPr/>
            <p:nvPr/>
          </p:nvSpPr>
          <p:spPr>
            <a:xfrm>
              <a:off x="1762125" y="18902"/>
              <a:ext cx="2038350" cy="360000"/>
            </a:xfrm>
            <a:prstGeom prst="chevron">
              <a:avLst/>
            </a:prstGeom>
            <a:solidFill>
              <a:srgbClr val="00B0F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0" spc="0" normalizeH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2.</a:t>
              </a:r>
              <a:endParaRPr kumimoji="0" lang="en-US" sz="2000" b="0" i="0" u="none" strike="noStrike" kern="0" spc="0" normalizeH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17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5888" y="267023"/>
            <a:ext cx="7886700" cy="68881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454" y="1244436"/>
            <a:ext cx="8767569" cy="3571477"/>
          </a:xfrm>
        </p:spPr>
        <p:txBody>
          <a:bodyPr>
            <a:noAutofit/>
          </a:bodyPr>
          <a:lstStyle/>
          <a:p>
            <a:pPr marL="177800" indent="-177800" algn="just">
              <a:lnSpc>
                <a:spcPct val="100000"/>
              </a:lnSpc>
            </a:pP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Museum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collections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Bálint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Péterdi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(MBFSZ, Budapest),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Liana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Săsăran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Babeș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-Bolyai University, Cluj-Napoca),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Iulia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Stefanescu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(Gábor Bethlen College,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Natural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History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Museum,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Aiud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), Nicolae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Trif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Brukenthal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Museum,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Sibiu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Călin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Alexandru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Gabriel &amp; Sarolta Lőrincz (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Romanian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Geological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Survey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Bucharest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), István Vári (István Molnár Museum,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Cristuru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Secuiesc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), Hunor Szász (Rezső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Haáz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Museum,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Odorheiu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Secuiesc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pPr marL="177800" indent="-177800" algn="just">
              <a:lnSpc>
                <a:spcPct val="100000"/>
              </a:lnSpc>
            </a:pP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Romanian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literature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field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targets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Ferenc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Wanek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(Sapientia University, Cluj-Napoca), Monica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Baciu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Babeș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-Bolyai University, Cluj-Napoca), </a:t>
            </a:r>
            <a:r>
              <a:rPr lang="en-GB" sz="1800" dirty="0" err="1">
                <a:solidFill>
                  <a:schemeClr val="bg1"/>
                </a:solidFill>
                <a:cs typeface="Arial" panose="020B0604020202020204" pitchFamily="34" charset="0"/>
              </a:rPr>
              <a:t>Tímea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cs typeface="Arial" panose="020B0604020202020204" pitchFamily="34" charset="0"/>
              </a:rPr>
              <a:t>Szlepák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MBFSZ,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 Budapest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GB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Field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work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László Demeter (Museum of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Baraolt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Basin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Baraolt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pPr marL="177800" indent="-177800" algn="just">
              <a:lnSpc>
                <a:spcPct val="100000"/>
              </a:lnSpc>
            </a:pP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Sr-isotopic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measurements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Anikó Horváth (ATOMKI, Debrecen)</a:t>
            </a:r>
          </a:p>
          <a:p>
            <a:pPr marL="177800" indent="-177800" algn="just">
              <a:lnSpc>
                <a:spcPct val="100000"/>
              </a:lnSpc>
            </a:pP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Financial </a:t>
            </a:r>
            <a:r>
              <a:rPr lang="hu-HU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support</a:t>
            </a:r>
            <a:r>
              <a:rPr lang="hu-HU" sz="18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Ú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NKP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21</a:t>
            </a:r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-3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, ELTE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" y="5979250"/>
            <a:ext cx="807952" cy="807952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/>
        </p:nvCxnSpPr>
        <p:spPr>
          <a:xfrm>
            <a:off x="-3" y="5189856"/>
            <a:ext cx="91440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788019" y="5439599"/>
            <a:ext cx="358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attention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34051E6-9437-4D53-BDC6-CD1FDDB2F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15" y="6035297"/>
            <a:ext cx="605217" cy="665739"/>
          </a:xfrm>
          <a:prstGeom prst="rect">
            <a:avLst/>
          </a:prstGeom>
        </p:spPr>
      </p:pic>
      <p:pic>
        <p:nvPicPr>
          <p:cNvPr id="20" name="Picture 8" descr="Image result for babes bolyai tudományegyetem">
            <a:extLst>
              <a:ext uri="{FF2B5EF4-FFF2-40B4-BE49-F238E27FC236}">
                <a16:creationId xmlns:a16="http://schemas.microsoft.com/office/drawing/2014/main" id="{DBF229EB-DD1D-4C3D-8ED0-0A273146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0" y="5979250"/>
            <a:ext cx="725495" cy="7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19E6D55-60BF-4057-8448-318CEB1714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r="27922" b="18823"/>
          <a:stretch/>
        </p:blipFill>
        <p:spPr>
          <a:xfrm>
            <a:off x="8162909" y="5320434"/>
            <a:ext cx="902018" cy="103855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678DA64-C190-49B7-AE15-DAD73576D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4" y="5366496"/>
            <a:ext cx="1591537" cy="500602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EEA1DF0-7811-44A0-A15D-BB645300E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2" y="6192830"/>
            <a:ext cx="1121763" cy="398147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09F3A9A-7807-4265-9BB4-7CB55F566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667" r="90000">
                        <a14:foregroundMark x1="10333" y1="67600" x2="6556" y2="59000"/>
                        <a14:foregroundMark x1="6556" y1="59000" x2="4556" y2="37400"/>
                        <a14:foregroundMark x1="4556" y1="37400" x2="6922" y2="33869"/>
                        <a14:foregroundMark x1="6581" y1="33635" x2="2667" y2="39800"/>
                        <a14:foregroundMark x1="2667" y1="39800" x2="6000" y2="58600"/>
                        <a14:foregroundMark x1="8391" y1="31413" x2="11889" y2="32200"/>
                        <a14:foregroundMark x1="8415" y1="31343" x2="8889" y2="31400"/>
                        <a14:backgroundMark x1="7000" y1="30800" x2="8667" y2="30600"/>
                        <a14:backgroundMark x1="8667" y1="31000" x2="8667" y2="31000"/>
                        <a14:backgroundMark x1="8333" y1="31000" x2="8333" y2="31000"/>
                        <a14:backgroundMark x1="8556" y1="31000" x2="8556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09" r="62555" b="27246"/>
          <a:stretch/>
        </p:blipFill>
        <p:spPr bwMode="auto">
          <a:xfrm>
            <a:off x="1439875" y="6091956"/>
            <a:ext cx="889722" cy="5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53E37C93-B2D9-4017-973B-19F7AC7B3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83" y="6070106"/>
            <a:ext cx="902018" cy="58518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51C35548-2D07-4073-96A4-E47B34D7E6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9" y="141320"/>
            <a:ext cx="705816" cy="94021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7ACF739-3B3E-42C4-A6D0-47078CC761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4" y="144192"/>
            <a:ext cx="705816" cy="9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513</Words>
  <Application>Microsoft Office PowerPoint</Application>
  <PresentationFormat>Diavetítés a képernyőre (4:3 oldalarány)</PresentationFormat>
  <Paragraphs>110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1_Office-téma</vt:lpstr>
      <vt:lpstr>Preliminary results from the endemic mollusc-bearing Brașov Basin (Pliocene, Transylvanian Lake System, Romania)</vt:lpstr>
      <vt:lpstr>Introduction</vt:lpstr>
      <vt:lpstr>Geological background</vt:lpstr>
      <vt:lpstr>Mollusc fauna</vt:lpstr>
      <vt:lpstr>Palaeogeography</vt:lpstr>
      <vt:lpstr>Future plans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BD</dc:creator>
  <cp:lastModifiedBy>Botka Dániel Bálint</cp:lastModifiedBy>
  <cp:revision>304</cp:revision>
  <dcterms:created xsi:type="dcterms:W3CDTF">2020-01-21T14:32:05Z</dcterms:created>
  <dcterms:modified xsi:type="dcterms:W3CDTF">2022-05-22T22:03:50Z</dcterms:modified>
</cp:coreProperties>
</file>