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1" r:id="rId2"/>
    <p:sldId id="259" r:id="rId3"/>
    <p:sldId id="257" r:id="rId4"/>
    <p:sldId id="269" r:id="rId5"/>
    <p:sldId id="258" r:id="rId6"/>
    <p:sldId id="265" r:id="rId7"/>
    <p:sldId id="272" r:id="rId8"/>
    <p:sldId id="413" r:id="rId9"/>
    <p:sldId id="263" r:id="rId10"/>
  </p:sldIdLst>
  <p:sldSz cx="9144000" cy="5143500" type="screen16x9"/>
  <p:notesSz cx="6808788" cy="9940925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9E"/>
    <a:srgbClr val="004F9F"/>
    <a:srgbClr val="FFFFFF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5" autoAdjust="0"/>
    <p:restoredTop sz="72335" autoAdjust="0"/>
  </p:normalViewPr>
  <p:slideViewPr>
    <p:cSldViewPr snapToGrid="0" snapToObjects="1">
      <p:cViewPr>
        <p:scale>
          <a:sx n="75" d="100"/>
          <a:sy n="75" d="100"/>
        </p:scale>
        <p:origin x="920" y="-2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77E09-E4B6-4729-B498-4A1578752D26}" type="datetimeFigureOut">
              <a:rPr lang="nb-NO" smtClean="0"/>
              <a:t>25.05.2022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52F80-4277-4ADB-B852-21A919CA07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610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At EGU I present a </a:t>
            </a:r>
            <a:r>
              <a:rPr lang="nb-NO" dirty="0" err="1"/>
              <a:t>small</a:t>
            </a:r>
            <a:r>
              <a:rPr lang="nb-NO" dirty="0"/>
              <a:t> part </a:t>
            </a:r>
            <a:r>
              <a:rPr lang="nb-NO" dirty="0" err="1"/>
              <a:t>of</a:t>
            </a:r>
            <a:r>
              <a:rPr lang="nb-NO" dirty="0"/>
              <a:t> my </a:t>
            </a:r>
            <a:r>
              <a:rPr lang="nb-NO" dirty="0" err="1"/>
              <a:t>PhD</a:t>
            </a:r>
            <a:r>
              <a:rPr lang="nb-NO" dirty="0"/>
              <a:t> </a:t>
            </a:r>
            <a:r>
              <a:rPr lang="nb-NO" dirty="0" err="1"/>
              <a:t>research</a:t>
            </a:r>
            <a:r>
              <a:rPr lang="nb-NO" dirty="0"/>
              <a:t>. It is </a:t>
            </a:r>
            <a:r>
              <a:rPr lang="nb-NO" dirty="0" err="1"/>
              <a:t>work</a:t>
            </a:r>
            <a:r>
              <a:rPr lang="nb-NO" dirty="0"/>
              <a:t> in progress, and </a:t>
            </a:r>
            <a:r>
              <a:rPr lang="nb-NO" dirty="0" err="1"/>
              <a:t>therefore</a:t>
            </a:r>
            <a:r>
              <a:rPr lang="nb-NO" dirty="0"/>
              <a:t> I </a:t>
            </a:r>
            <a:r>
              <a:rPr lang="nb-NO" dirty="0" err="1"/>
              <a:t>will</a:t>
            </a:r>
            <a:r>
              <a:rPr lang="nb-NO" dirty="0"/>
              <a:t> cover </a:t>
            </a:r>
            <a:r>
              <a:rPr lang="nb-NO" dirty="0" err="1"/>
              <a:t>some</a:t>
            </a:r>
            <a:r>
              <a:rPr lang="nb-NO" dirty="0"/>
              <a:t> interim </a:t>
            </a:r>
            <a:r>
              <a:rPr lang="nb-NO" dirty="0" err="1"/>
              <a:t>results</a:t>
            </a:r>
            <a:r>
              <a:rPr lang="nb-NO" dirty="0"/>
              <a:t>. I </a:t>
            </a:r>
            <a:r>
              <a:rPr lang="nb-NO" dirty="0" err="1"/>
              <a:t>study</a:t>
            </a:r>
            <a:r>
              <a:rPr lang="nb-NO" dirty="0"/>
              <a:t> Late </a:t>
            </a:r>
            <a:r>
              <a:rPr lang="nb-NO" dirty="0" err="1"/>
              <a:t>Holocene</a:t>
            </a:r>
            <a:r>
              <a:rPr lang="nb-NO" dirty="0"/>
              <a:t> relative </a:t>
            </a:r>
            <a:r>
              <a:rPr lang="nb-NO" dirty="0" err="1"/>
              <a:t>sea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(RSL) </a:t>
            </a:r>
            <a:r>
              <a:rPr lang="nb-NO" dirty="0" err="1"/>
              <a:t>change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Norwegian </a:t>
            </a:r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Science and Technology, under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supervision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Chantel Nixon, Malin Kylander and Willem van der Bilt. In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presentation</a:t>
            </a:r>
            <a:r>
              <a:rPr lang="nb-NO" dirty="0"/>
              <a:t> I </a:t>
            </a:r>
            <a:r>
              <a:rPr lang="nb-NO" dirty="0" err="1"/>
              <a:t>will</a:t>
            </a:r>
            <a:r>
              <a:rPr lang="nb-NO" dirty="0"/>
              <a:t> show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something</a:t>
            </a:r>
            <a:r>
              <a:rPr lang="nb-NO" dirty="0"/>
              <a:t> </a:t>
            </a:r>
            <a:r>
              <a:rPr lang="nb-NO" dirty="0" err="1"/>
              <a:t>about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onset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sea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rise in </a:t>
            </a:r>
            <a:r>
              <a:rPr lang="nb-NO" dirty="0" err="1"/>
              <a:t>southwestern</a:t>
            </a:r>
            <a:r>
              <a:rPr lang="nb-NO" dirty="0"/>
              <a:t> Norway </a:t>
            </a:r>
            <a:r>
              <a:rPr lang="nb-NO" dirty="0" err="1"/>
              <a:t>around</a:t>
            </a:r>
            <a:r>
              <a:rPr lang="nb-NO" dirty="0"/>
              <a:t> 1860 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2F80-4277-4ADB-B852-21A919CA071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245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Relative </a:t>
            </a:r>
            <a:r>
              <a:rPr lang="nb-NO" dirty="0" err="1"/>
              <a:t>sea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(RSL) </a:t>
            </a:r>
            <a:r>
              <a:rPr lang="nb-NO" dirty="0" err="1"/>
              <a:t>change</a:t>
            </a:r>
            <a:r>
              <a:rPr lang="nb-NO" dirty="0"/>
              <a:t> in Norway has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studied</a:t>
            </a:r>
            <a:r>
              <a:rPr lang="nb-NO" dirty="0"/>
              <a:t> </a:t>
            </a:r>
            <a:r>
              <a:rPr lang="nb-NO" dirty="0" err="1"/>
              <a:t>thoroughly</a:t>
            </a:r>
            <a:r>
              <a:rPr lang="nb-NO" dirty="0"/>
              <a:t> and a lot </a:t>
            </a:r>
            <a:r>
              <a:rPr lang="nb-NO" dirty="0" err="1"/>
              <a:t>of</a:t>
            </a:r>
            <a:r>
              <a:rPr lang="nb-NO" dirty="0"/>
              <a:t> data </a:t>
            </a:r>
            <a:r>
              <a:rPr lang="nb-NO" dirty="0" err="1"/>
              <a:t>on</a:t>
            </a:r>
            <a:r>
              <a:rPr lang="nb-NO" dirty="0"/>
              <a:t> RSL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after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last </a:t>
            </a:r>
            <a:r>
              <a:rPr lang="nb-NO" dirty="0" err="1"/>
              <a:t>deglaciation</a:t>
            </a:r>
            <a:r>
              <a:rPr lang="nb-NO" dirty="0"/>
              <a:t> is </a:t>
            </a:r>
            <a:r>
              <a:rPr lang="nb-NO" dirty="0" err="1"/>
              <a:t>available</a:t>
            </a:r>
            <a:r>
              <a:rPr lang="nb-NO" dirty="0"/>
              <a:t>. For </a:t>
            </a:r>
            <a:r>
              <a:rPr lang="nb-NO" dirty="0" err="1"/>
              <a:t>almost</a:t>
            </a:r>
            <a:r>
              <a:rPr lang="nb-NO" dirty="0"/>
              <a:t> all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time, RSL has </a:t>
            </a:r>
            <a:r>
              <a:rPr lang="nb-NO" dirty="0" err="1"/>
              <a:t>been</a:t>
            </a:r>
            <a:r>
              <a:rPr lang="nb-NO" dirty="0"/>
              <a:t> falling up to present </a:t>
            </a:r>
            <a:r>
              <a:rPr lang="nb-NO" dirty="0" err="1"/>
              <a:t>levels</a:t>
            </a:r>
            <a:r>
              <a:rPr lang="nb-NO" dirty="0"/>
              <a:t>. </a:t>
            </a:r>
            <a:r>
              <a:rPr lang="nb-NO" dirty="0" err="1"/>
              <a:t>However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last 2000 </a:t>
            </a:r>
            <a:r>
              <a:rPr lang="nb-NO" dirty="0" err="1"/>
              <a:t>years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badly</a:t>
            </a:r>
            <a:r>
              <a:rPr lang="nb-NO" dirty="0"/>
              <a:t> </a:t>
            </a:r>
            <a:r>
              <a:rPr lang="nb-NO" dirty="0" err="1"/>
              <a:t>constrained</a:t>
            </a:r>
            <a:r>
              <a:rPr lang="nb-NO" dirty="0"/>
              <a:t>, and not a lot </a:t>
            </a:r>
            <a:r>
              <a:rPr lang="nb-NO" dirty="0" err="1"/>
              <a:t>of</a:t>
            </a:r>
            <a:r>
              <a:rPr lang="nb-NO" dirty="0"/>
              <a:t> data is </a:t>
            </a:r>
            <a:r>
              <a:rPr lang="nb-NO" dirty="0" err="1"/>
              <a:t>available</a:t>
            </a:r>
            <a:r>
              <a:rPr lang="nb-NO" dirty="0"/>
              <a:t>. </a:t>
            </a:r>
            <a:r>
              <a:rPr lang="nb-NO" dirty="0" err="1"/>
              <a:t>Somehwere</a:t>
            </a:r>
            <a:r>
              <a:rPr lang="nb-NO" dirty="0"/>
              <a:t> during </a:t>
            </a:r>
            <a:r>
              <a:rPr lang="nb-NO" dirty="0" err="1"/>
              <a:t>these</a:t>
            </a:r>
            <a:r>
              <a:rPr lang="nb-NO" dirty="0"/>
              <a:t> last 2000 </a:t>
            </a:r>
            <a:r>
              <a:rPr lang="nb-NO" dirty="0" err="1"/>
              <a:t>years</a:t>
            </a:r>
            <a:r>
              <a:rPr lang="nb-NO" dirty="0"/>
              <a:t>, </a:t>
            </a:r>
            <a:r>
              <a:rPr lang="nb-NO" dirty="0" err="1"/>
              <a:t>something</a:t>
            </a:r>
            <a:r>
              <a:rPr lang="nb-NO" dirty="0"/>
              <a:t> </a:t>
            </a:r>
            <a:r>
              <a:rPr lang="nb-NO" dirty="0" err="1"/>
              <a:t>really</a:t>
            </a:r>
            <a:r>
              <a:rPr lang="nb-NO" dirty="0"/>
              <a:t> </a:t>
            </a:r>
            <a:r>
              <a:rPr lang="nb-NO" dirty="0" err="1"/>
              <a:t>interesting</a:t>
            </a:r>
            <a:r>
              <a:rPr lang="nb-NO" dirty="0"/>
              <a:t> must have </a:t>
            </a:r>
            <a:r>
              <a:rPr lang="nb-NO" dirty="0" err="1"/>
              <a:t>started</a:t>
            </a:r>
            <a:r>
              <a:rPr lang="nb-NO" dirty="0"/>
              <a:t>: Sea </a:t>
            </a:r>
            <a:r>
              <a:rPr lang="nb-NO" dirty="0" err="1"/>
              <a:t>level</a:t>
            </a:r>
            <a:r>
              <a:rPr lang="nb-NO" dirty="0"/>
              <a:t> in </a:t>
            </a:r>
            <a:r>
              <a:rPr lang="nb-NO" dirty="0" err="1"/>
              <a:t>southwestern</a:t>
            </a:r>
            <a:r>
              <a:rPr lang="nb-NO" dirty="0"/>
              <a:t> Norway </a:t>
            </a:r>
            <a:r>
              <a:rPr lang="nb-NO" dirty="0" err="1"/>
              <a:t>started</a:t>
            </a:r>
            <a:r>
              <a:rPr lang="nb-NO" dirty="0"/>
              <a:t> to rise!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2F80-4277-4ADB-B852-21A919CA071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7586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dirty="0"/>
              <a:t>Here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see</a:t>
            </a:r>
            <a:r>
              <a:rPr lang="nb-NO" dirty="0"/>
              <a:t> data from </a:t>
            </a:r>
            <a:r>
              <a:rPr lang="nb-NO" dirty="0" err="1"/>
              <a:t>the</a:t>
            </a:r>
            <a:r>
              <a:rPr lang="nb-NO" dirty="0"/>
              <a:t> tide gauge </a:t>
            </a:r>
            <a:r>
              <a:rPr lang="nb-NO" dirty="0" err="1"/>
              <a:t>network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Norway. This </a:t>
            </a:r>
            <a:r>
              <a:rPr lang="nb-NO" dirty="0" err="1"/>
              <a:t>network</a:t>
            </a:r>
            <a:r>
              <a:rPr lang="nb-NO" dirty="0"/>
              <a:t> has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installed</a:t>
            </a:r>
            <a:r>
              <a:rPr lang="nb-NO" dirty="0"/>
              <a:t> </a:t>
            </a:r>
            <a:r>
              <a:rPr lang="nb-NO" dirty="0" err="1"/>
              <a:t>approximately</a:t>
            </a:r>
            <a:r>
              <a:rPr lang="nb-NO" dirty="0"/>
              <a:t> 100 </a:t>
            </a:r>
            <a:r>
              <a:rPr lang="nb-NO" dirty="0" err="1"/>
              <a:t>years</a:t>
            </a:r>
            <a:r>
              <a:rPr lang="nb-NO" dirty="0"/>
              <a:t> </a:t>
            </a:r>
            <a:r>
              <a:rPr lang="nb-NO" dirty="0" err="1"/>
              <a:t>ago</a:t>
            </a:r>
            <a:r>
              <a:rPr lang="nb-NO" dirty="0"/>
              <a:t>. </a:t>
            </a:r>
            <a:r>
              <a:rPr lang="nb-NO" dirty="0" err="1"/>
              <a:t>Since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start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tide gauge </a:t>
            </a:r>
            <a:r>
              <a:rPr lang="nb-NO" dirty="0" err="1"/>
              <a:t>measurements</a:t>
            </a:r>
            <a:r>
              <a:rPr lang="nb-NO" dirty="0"/>
              <a:t>, relative </a:t>
            </a:r>
            <a:r>
              <a:rPr lang="nb-NO" dirty="0" err="1"/>
              <a:t>sea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(RSL) rise has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observed</a:t>
            </a:r>
            <a:r>
              <a:rPr lang="nb-NO" dirty="0"/>
              <a:t> in </a:t>
            </a:r>
            <a:r>
              <a:rPr lang="nb-NO" dirty="0" err="1"/>
              <a:t>north</a:t>
            </a:r>
            <a:r>
              <a:rPr lang="nb-NO" dirty="0"/>
              <a:t> and </a:t>
            </a:r>
            <a:r>
              <a:rPr lang="nb-NO" dirty="0" err="1"/>
              <a:t>southwest</a:t>
            </a:r>
            <a:r>
              <a:rPr lang="nb-NO" dirty="0"/>
              <a:t> Norway. This rise has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accelerating</a:t>
            </a:r>
            <a:r>
              <a:rPr lang="nb-NO" dirty="0"/>
              <a:t> over time. This </a:t>
            </a:r>
            <a:r>
              <a:rPr lang="nb-NO" dirty="0" err="1"/>
              <a:t>acceleration</a:t>
            </a:r>
            <a:r>
              <a:rPr lang="nb-NO" dirty="0"/>
              <a:t> is </a:t>
            </a:r>
            <a:r>
              <a:rPr lang="nb-NO" dirty="0" err="1"/>
              <a:t>expected</a:t>
            </a:r>
            <a:r>
              <a:rPr lang="nb-NO" dirty="0"/>
              <a:t> to </a:t>
            </a:r>
            <a:r>
              <a:rPr lang="nb-NO" dirty="0" err="1"/>
              <a:t>continue</a:t>
            </a:r>
            <a:r>
              <a:rPr lang="nb-NO" dirty="0"/>
              <a:t>, </a:t>
            </a:r>
            <a:r>
              <a:rPr lang="nb-NO" dirty="0" err="1"/>
              <a:t>until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whole</a:t>
            </a:r>
            <a:r>
              <a:rPr lang="nb-NO" dirty="0"/>
              <a:t> Norwegian </a:t>
            </a:r>
            <a:r>
              <a:rPr lang="nb-NO" dirty="0" err="1"/>
              <a:t>coastline</a:t>
            </a:r>
            <a:r>
              <a:rPr lang="nb-NO" dirty="0"/>
              <a:t> </a:t>
            </a:r>
            <a:r>
              <a:rPr lang="nb-NO" dirty="0" err="1"/>
              <a:t>experiences</a:t>
            </a:r>
            <a:r>
              <a:rPr lang="nb-NO" dirty="0"/>
              <a:t> RSL rise at </a:t>
            </a:r>
            <a:r>
              <a:rPr lang="nb-NO" dirty="0" err="1"/>
              <a:t>the</a:t>
            </a:r>
            <a:r>
              <a:rPr lang="nb-NO" dirty="0"/>
              <a:t> end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century</a:t>
            </a:r>
            <a:r>
              <a:rPr lang="nb-NO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2F80-4277-4ADB-B852-21A919CA071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790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Even </a:t>
            </a:r>
            <a:r>
              <a:rPr lang="nb-NO" dirty="0" err="1"/>
              <a:t>though</a:t>
            </a:r>
            <a:r>
              <a:rPr lang="nb-NO" dirty="0"/>
              <a:t> Norway is a </a:t>
            </a:r>
            <a:r>
              <a:rPr lang="nb-NO" dirty="0" err="1"/>
              <a:t>mountaineous</a:t>
            </a:r>
            <a:r>
              <a:rPr lang="nb-NO" dirty="0"/>
              <a:t> country, </a:t>
            </a:r>
            <a:r>
              <a:rPr lang="nb-NO" dirty="0" err="1"/>
              <a:t>large</a:t>
            </a:r>
            <a:r>
              <a:rPr lang="nb-NO" dirty="0"/>
              <a:t> areas </a:t>
            </a:r>
            <a:r>
              <a:rPr lang="nb-NO" dirty="0" err="1"/>
              <a:t>are</a:t>
            </a:r>
            <a:r>
              <a:rPr lang="nb-NO" dirty="0"/>
              <a:t> under </a:t>
            </a:r>
            <a:r>
              <a:rPr lang="nb-NO" dirty="0" err="1"/>
              <a:t>high</a:t>
            </a:r>
            <a:r>
              <a:rPr lang="nb-NO" dirty="0"/>
              <a:t> risk </a:t>
            </a:r>
            <a:r>
              <a:rPr lang="nb-NO" dirty="0" err="1"/>
              <a:t>of</a:t>
            </a:r>
            <a:r>
              <a:rPr lang="nb-NO" dirty="0"/>
              <a:t> relative </a:t>
            </a:r>
            <a:r>
              <a:rPr lang="nb-NO" dirty="0" err="1"/>
              <a:t>sea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(RSL) rise. A lot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communities</a:t>
            </a:r>
            <a:r>
              <a:rPr lang="nb-NO" dirty="0"/>
              <a:t> and </a:t>
            </a:r>
            <a:r>
              <a:rPr lang="nb-NO" dirty="0" err="1"/>
              <a:t>important</a:t>
            </a:r>
            <a:r>
              <a:rPr lang="nb-NO" dirty="0"/>
              <a:t> </a:t>
            </a:r>
            <a:r>
              <a:rPr lang="nb-NO" dirty="0" err="1"/>
              <a:t>infrastructure</a:t>
            </a:r>
            <a:r>
              <a:rPr lang="nb-NO" dirty="0"/>
              <a:t> in Norway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located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coast</a:t>
            </a:r>
            <a:r>
              <a:rPr lang="nb-NO" dirty="0"/>
              <a:t>, </a:t>
            </a:r>
            <a:r>
              <a:rPr lang="nb-NO" dirty="0" err="1"/>
              <a:t>close</a:t>
            </a:r>
            <a:r>
              <a:rPr lang="nb-NO" dirty="0"/>
              <a:t> to present </a:t>
            </a:r>
            <a:r>
              <a:rPr lang="nb-NO" dirty="0" err="1"/>
              <a:t>day</a:t>
            </a:r>
            <a:r>
              <a:rPr lang="nb-NO" dirty="0"/>
              <a:t> </a:t>
            </a:r>
            <a:r>
              <a:rPr lang="nb-NO" dirty="0" err="1"/>
              <a:t>sea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. </a:t>
            </a:r>
            <a:r>
              <a:rPr lang="nb-NO" dirty="0" err="1"/>
              <a:t>Therefore</a:t>
            </a:r>
            <a:r>
              <a:rPr lang="nb-NO" dirty="0"/>
              <a:t>, it is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important</a:t>
            </a:r>
            <a:r>
              <a:rPr lang="nb-NO" dirty="0"/>
              <a:t> to </a:t>
            </a:r>
            <a:r>
              <a:rPr lang="nb-NO" dirty="0" err="1"/>
              <a:t>study</a:t>
            </a:r>
            <a:r>
              <a:rPr lang="nb-NO" dirty="0"/>
              <a:t> </a:t>
            </a:r>
            <a:r>
              <a:rPr lang="nb-NO" dirty="0" err="1"/>
              <a:t>recent</a:t>
            </a:r>
            <a:r>
              <a:rPr lang="nb-NO" dirty="0"/>
              <a:t> </a:t>
            </a:r>
            <a:r>
              <a:rPr lang="nb-NO" dirty="0" err="1"/>
              <a:t>sea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change</a:t>
            </a:r>
            <a:r>
              <a:rPr lang="nb-NO" dirty="0"/>
              <a:t>. By </a:t>
            </a:r>
            <a:r>
              <a:rPr lang="nb-NO" dirty="0" err="1"/>
              <a:t>generating</a:t>
            </a:r>
            <a:r>
              <a:rPr lang="nb-NO" dirty="0"/>
              <a:t> more RSL data in </a:t>
            </a:r>
            <a:r>
              <a:rPr lang="nb-NO" dirty="0" err="1"/>
              <a:t>the</a:t>
            </a:r>
            <a:r>
              <a:rPr lang="nb-NO" dirty="0"/>
              <a:t> last 2000 </a:t>
            </a:r>
            <a:r>
              <a:rPr lang="nb-NO" dirty="0" err="1"/>
              <a:t>years</a:t>
            </a:r>
            <a:r>
              <a:rPr lang="nb-NO" dirty="0"/>
              <a:t> and by </a:t>
            </a:r>
            <a:r>
              <a:rPr lang="nb-NO" dirty="0" err="1"/>
              <a:t>finding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switch</a:t>
            </a:r>
            <a:r>
              <a:rPr lang="nb-NO" dirty="0"/>
              <a:t> from RSL fall to RSL rise,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give</a:t>
            </a:r>
            <a:r>
              <a:rPr lang="nb-NO" dirty="0"/>
              <a:t> </a:t>
            </a:r>
            <a:r>
              <a:rPr lang="nb-NO" dirty="0" err="1"/>
              <a:t>sea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modellers </a:t>
            </a:r>
            <a:r>
              <a:rPr lang="nb-NO" dirty="0" err="1"/>
              <a:t>the</a:t>
            </a:r>
            <a:r>
              <a:rPr lang="nb-NO" dirty="0"/>
              <a:t> input data </a:t>
            </a:r>
            <a:r>
              <a:rPr lang="nb-NO" dirty="0" err="1"/>
              <a:t>they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to </a:t>
            </a:r>
            <a:r>
              <a:rPr lang="nb-NO" dirty="0" err="1"/>
              <a:t>improve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sea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models</a:t>
            </a:r>
            <a:r>
              <a:rPr lang="nb-NO" dirty="0"/>
              <a:t> and </a:t>
            </a:r>
            <a:r>
              <a:rPr lang="nb-NO" dirty="0" err="1"/>
              <a:t>improve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predictions</a:t>
            </a:r>
            <a:r>
              <a:rPr lang="nb-NO" dirty="0"/>
              <a:t> for </a:t>
            </a:r>
            <a:r>
              <a:rPr lang="nb-NO" dirty="0" err="1"/>
              <a:t>future</a:t>
            </a:r>
            <a:r>
              <a:rPr lang="nb-NO" dirty="0"/>
              <a:t> </a:t>
            </a:r>
            <a:r>
              <a:rPr lang="nb-NO" dirty="0" err="1"/>
              <a:t>change</a:t>
            </a:r>
            <a:r>
              <a:rPr lang="nb-NO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So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dirty="0" err="1"/>
              <a:t>did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switch</a:t>
            </a:r>
            <a:r>
              <a:rPr lang="nb-NO" dirty="0"/>
              <a:t> </a:t>
            </a:r>
            <a:r>
              <a:rPr lang="nb-NO" dirty="0" err="1"/>
              <a:t>happen</a:t>
            </a:r>
            <a:r>
              <a:rPr lang="nb-NO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My </a:t>
            </a:r>
            <a:r>
              <a:rPr lang="nb-NO" dirty="0" err="1"/>
              <a:t>current</a:t>
            </a:r>
            <a:r>
              <a:rPr lang="nb-NO" dirty="0"/>
              <a:t> data </a:t>
            </a:r>
            <a:r>
              <a:rPr lang="nb-NO" dirty="0" err="1"/>
              <a:t>points</a:t>
            </a:r>
            <a:r>
              <a:rPr lang="nb-NO" dirty="0"/>
              <a:t> to 1860 (1831-1886) CE as </a:t>
            </a:r>
            <a:r>
              <a:rPr lang="nb-NO" dirty="0" err="1"/>
              <a:t>the</a:t>
            </a:r>
            <a:r>
              <a:rPr lang="nb-NO" dirty="0"/>
              <a:t> start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onset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RSL rise in </a:t>
            </a:r>
            <a:r>
              <a:rPr lang="nb-NO" dirty="0" err="1"/>
              <a:t>southwestern</a:t>
            </a:r>
            <a:r>
              <a:rPr lang="nb-NO" dirty="0"/>
              <a:t> Norway.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2F80-4277-4ADB-B852-21A919CA071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426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dirty="0"/>
              <a:t>I </a:t>
            </a:r>
            <a:r>
              <a:rPr lang="nb-NO" dirty="0" err="1"/>
              <a:t>will</a:t>
            </a:r>
            <a:r>
              <a:rPr lang="nb-NO" dirty="0"/>
              <a:t> show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cores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have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working</a:t>
            </a:r>
            <a:r>
              <a:rPr lang="nb-NO" dirty="0"/>
              <a:t> on. It has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taken</a:t>
            </a:r>
            <a:r>
              <a:rPr lang="nb-NO" dirty="0"/>
              <a:t> from a </a:t>
            </a:r>
            <a:r>
              <a:rPr lang="nb-NO" dirty="0" err="1"/>
              <a:t>fringing</a:t>
            </a:r>
            <a:r>
              <a:rPr lang="nb-NO" dirty="0"/>
              <a:t> salt </a:t>
            </a:r>
            <a:r>
              <a:rPr lang="nb-NO" dirty="0" err="1"/>
              <a:t>marsh</a:t>
            </a:r>
            <a:r>
              <a:rPr lang="nb-NO" dirty="0"/>
              <a:t> in an </a:t>
            </a:r>
            <a:r>
              <a:rPr lang="nb-NO" dirty="0" err="1"/>
              <a:t>intertidal</a:t>
            </a:r>
            <a:r>
              <a:rPr lang="nb-NO" dirty="0"/>
              <a:t> </a:t>
            </a:r>
            <a:r>
              <a:rPr lang="nb-NO" dirty="0" err="1"/>
              <a:t>basin</a:t>
            </a:r>
            <a:r>
              <a:rPr lang="nb-NO" dirty="0"/>
              <a:t> from </a:t>
            </a:r>
            <a:r>
              <a:rPr lang="nb-NO" dirty="0" err="1"/>
              <a:t>southwestern</a:t>
            </a:r>
            <a:r>
              <a:rPr lang="nb-NO" dirty="0"/>
              <a:t> Norway. This </a:t>
            </a:r>
            <a:r>
              <a:rPr lang="nb-NO" dirty="0" err="1"/>
              <a:t>basin</a:t>
            </a:r>
            <a:r>
              <a:rPr lang="nb-NO" dirty="0"/>
              <a:t> has a </a:t>
            </a:r>
            <a:r>
              <a:rPr lang="nb-NO" dirty="0" err="1"/>
              <a:t>narrow</a:t>
            </a:r>
            <a:r>
              <a:rPr lang="nb-NO" dirty="0"/>
              <a:t> </a:t>
            </a:r>
            <a:r>
              <a:rPr lang="nb-NO" dirty="0" err="1"/>
              <a:t>inlet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sea</a:t>
            </a:r>
            <a:r>
              <a:rPr lang="nb-NO" dirty="0"/>
              <a:t>, and </a:t>
            </a:r>
            <a:r>
              <a:rPr lang="nb-NO" dirty="0" err="1"/>
              <a:t>therefore</a:t>
            </a:r>
            <a:r>
              <a:rPr lang="nb-NO" dirty="0"/>
              <a:t> </a:t>
            </a:r>
            <a:r>
              <a:rPr lang="nb-NO" dirty="0" err="1"/>
              <a:t>changes</a:t>
            </a:r>
            <a:r>
              <a:rPr lang="nb-NO" dirty="0"/>
              <a:t> in </a:t>
            </a:r>
            <a:r>
              <a:rPr lang="nb-NO" dirty="0" err="1"/>
              <a:t>sea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well</a:t>
            </a:r>
            <a:r>
              <a:rPr lang="nb-NO" dirty="0"/>
              <a:t> </a:t>
            </a:r>
            <a:r>
              <a:rPr lang="nb-NO" dirty="0" err="1"/>
              <a:t>recorded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sediments.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2F80-4277-4ADB-B852-21A919CA071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555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Here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see</a:t>
            </a:r>
            <a:r>
              <a:rPr lang="nb-NO" dirty="0"/>
              <a:t> a Principal Component Analysis (PCA)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normalized</a:t>
            </a:r>
            <a:r>
              <a:rPr lang="nb-NO" dirty="0"/>
              <a:t> </a:t>
            </a:r>
            <a:r>
              <a:rPr lang="nb-NO" dirty="0" err="1"/>
              <a:t>X</a:t>
            </a:r>
            <a:r>
              <a:rPr lang="nb-NO" dirty="0"/>
              <a:t>-Ray </a:t>
            </a:r>
            <a:r>
              <a:rPr lang="nb-NO" dirty="0" err="1"/>
              <a:t>Fluorescence</a:t>
            </a:r>
            <a:r>
              <a:rPr lang="nb-NO" dirty="0"/>
              <a:t> (XRF) data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core</a:t>
            </a:r>
            <a:r>
              <a:rPr lang="nb-NO" dirty="0"/>
              <a:t>. I used a </a:t>
            </a:r>
            <a:r>
              <a:rPr lang="nb-NO" dirty="0" err="1"/>
              <a:t>centred</a:t>
            </a:r>
            <a:r>
              <a:rPr lang="nb-NO" dirty="0"/>
              <a:t>-log ratio over 8 elements to </a:t>
            </a:r>
            <a:r>
              <a:rPr lang="nb-NO" dirty="0" err="1"/>
              <a:t>normalize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data.</a:t>
            </a:r>
          </a:p>
          <a:p>
            <a:endParaRPr lang="nb-NO" dirty="0"/>
          </a:p>
          <a:p>
            <a:r>
              <a:rPr lang="nb-NO" dirty="0"/>
              <a:t>Component 1 </a:t>
            </a:r>
            <a:r>
              <a:rPr lang="nb-NO" dirty="0" err="1"/>
              <a:t>represent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organic</a:t>
            </a:r>
            <a:r>
              <a:rPr lang="nb-NO" dirty="0"/>
              <a:t> </a:t>
            </a:r>
            <a:r>
              <a:rPr lang="nb-NO" dirty="0" err="1"/>
              <a:t>fraction</a:t>
            </a:r>
            <a:r>
              <a:rPr lang="nb-NO" dirty="0"/>
              <a:t> </a:t>
            </a:r>
            <a:r>
              <a:rPr lang="nb-NO" dirty="0" err="1"/>
              <a:t>related</a:t>
            </a:r>
            <a:r>
              <a:rPr lang="nb-NO" dirty="0"/>
              <a:t> to </a:t>
            </a:r>
            <a:r>
              <a:rPr lang="nb-NO" dirty="0" err="1"/>
              <a:t>peat</a:t>
            </a:r>
            <a:r>
              <a:rPr lang="nb-NO" dirty="0"/>
              <a:t> and </a:t>
            </a:r>
            <a:r>
              <a:rPr lang="nb-NO" dirty="0" err="1"/>
              <a:t>peat</a:t>
            </a:r>
            <a:r>
              <a:rPr lang="nb-NO" dirty="0"/>
              <a:t> </a:t>
            </a:r>
            <a:r>
              <a:rPr lang="nb-NO" dirty="0" err="1"/>
              <a:t>decomposition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positive side,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inorganic</a:t>
            </a:r>
            <a:r>
              <a:rPr lang="nb-NO" dirty="0"/>
              <a:t> </a:t>
            </a:r>
            <a:r>
              <a:rPr lang="nb-NO" dirty="0" err="1"/>
              <a:t>fraction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negative side. </a:t>
            </a:r>
          </a:p>
          <a:p>
            <a:r>
              <a:rPr lang="nb-NO" dirty="0"/>
              <a:t>Component 2 </a:t>
            </a:r>
            <a:r>
              <a:rPr lang="nb-NO" dirty="0" err="1"/>
              <a:t>represents</a:t>
            </a:r>
            <a:r>
              <a:rPr lang="nb-NO" dirty="0"/>
              <a:t> marine sediment </a:t>
            </a:r>
            <a:r>
              <a:rPr lang="nb-NO" dirty="0" err="1"/>
              <a:t>influx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positive side, and </a:t>
            </a:r>
            <a:r>
              <a:rPr lang="nb-NO" dirty="0" err="1"/>
              <a:t>terrestrial</a:t>
            </a:r>
            <a:r>
              <a:rPr lang="nb-NO" dirty="0"/>
              <a:t> sediment </a:t>
            </a:r>
            <a:r>
              <a:rPr lang="nb-NO" dirty="0" err="1"/>
              <a:t>influx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negative side. </a:t>
            </a:r>
          </a:p>
          <a:p>
            <a:endParaRPr lang="nb-NO" dirty="0"/>
          </a:p>
          <a:p>
            <a:r>
              <a:rPr lang="nb-NO" dirty="0"/>
              <a:t>On </a:t>
            </a:r>
            <a:r>
              <a:rPr lang="nb-NO" dirty="0" err="1"/>
              <a:t>the</a:t>
            </a:r>
            <a:r>
              <a:rPr lang="nb-NO" dirty="0"/>
              <a:t> right side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graph</a:t>
            </a:r>
            <a:r>
              <a:rPr lang="nb-NO" dirty="0"/>
              <a:t>, </a:t>
            </a:r>
            <a:r>
              <a:rPr lang="nb-NO" dirty="0" err="1"/>
              <a:t>I’ve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given an </a:t>
            </a:r>
            <a:r>
              <a:rPr lang="nb-NO" dirty="0" err="1"/>
              <a:t>indication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accretion</a:t>
            </a:r>
            <a:r>
              <a:rPr lang="nb-NO" dirty="0"/>
              <a:t> rates over </a:t>
            </a:r>
            <a:r>
              <a:rPr lang="nb-NO" dirty="0" err="1"/>
              <a:t>sections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core</a:t>
            </a:r>
            <a:r>
              <a:rPr lang="nb-NO" dirty="0"/>
              <a:t>, </a:t>
            </a:r>
            <a:r>
              <a:rPr lang="nb-NO" dirty="0" err="1"/>
              <a:t>which</a:t>
            </a:r>
            <a:r>
              <a:rPr lang="nb-NO" dirty="0"/>
              <a:t> </a:t>
            </a:r>
            <a:r>
              <a:rPr lang="nb-NO" dirty="0" err="1"/>
              <a:t>increase</a:t>
            </a:r>
            <a:r>
              <a:rPr lang="nb-NO" dirty="0"/>
              <a:t> </a:t>
            </a:r>
            <a:r>
              <a:rPr lang="nb-NO" dirty="0" err="1"/>
              <a:t>significantly</a:t>
            </a:r>
            <a:r>
              <a:rPr lang="nb-NO" dirty="0"/>
              <a:t> </a:t>
            </a:r>
            <a:r>
              <a:rPr lang="nb-NO" dirty="0" err="1"/>
              <a:t>above</a:t>
            </a:r>
            <a:r>
              <a:rPr lang="nb-NO" dirty="0"/>
              <a:t> 42 cm. The </a:t>
            </a:r>
            <a:r>
              <a:rPr lang="nb-NO" dirty="0" err="1"/>
              <a:t>accretion</a:t>
            </a:r>
            <a:r>
              <a:rPr lang="nb-NO" dirty="0"/>
              <a:t> rates have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calculated</a:t>
            </a:r>
            <a:r>
              <a:rPr lang="nb-NO" dirty="0"/>
              <a:t> from an age-</a:t>
            </a:r>
            <a:r>
              <a:rPr lang="nb-NO" dirty="0" err="1"/>
              <a:t>depth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historical</a:t>
            </a:r>
            <a:r>
              <a:rPr lang="nb-NO" dirty="0"/>
              <a:t> Pb-</a:t>
            </a:r>
            <a:r>
              <a:rPr lang="nb-NO" dirty="0" err="1"/>
              <a:t>values</a:t>
            </a:r>
            <a:r>
              <a:rPr lang="nb-NO" dirty="0"/>
              <a:t> and </a:t>
            </a:r>
            <a:r>
              <a:rPr lang="nb-NO" dirty="0" err="1"/>
              <a:t>radiocarbon</a:t>
            </a:r>
            <a:r>
              <a:rPr lang="nb-NO" dirty="0"/>
              <a:t> </a:t>
            </a:r>
            <a:r>
              <a:rPr lang="nb-NO" dirty="0" err="1"/>
              <a:t>dates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 err="1"/>
              <a:t>Above</a:t>
            </a:r>
            <a:r>
              <a:rPr lang="nb-NO" dirty="0"/>
              <a:t> 42 cm </a:t>
            </a:r>
            <a:r>
              <a:rPr lang="nb-NO" dirty="0" err="1"/>
              <a:t>depth</a:t>
            </a:r>
            <a:r>
              <a:rPr lang="nb-NO" dirty="0"/>
              <a:t>, PC1 </a:t>
            </a:r>
            <a:r>
              <a:rPr lang="nb-NO" dirty="0" err="1"/>
              <a:t>becomes</a:t>
            </a:r>
            <a:r>
              <a:rPr lang="nb-NO" dirty="0"/>
              <a:t> </a:t>
            </a:r>
            <a:r>
              <a:rPr lang="nb-NO" dirty="0" err="1"/>
              <a:t>solely</a:t>
            </a:r>
            <a:r>
              <a:rPr lang="nb-NO" dirty="0"/>
              <a:t> positive and PC2 </a:t>
            </a:r>
            <a:r>
              <a:rPr lang="nb-NO" dirty="0" err="1"/>
              <a:t>becomes</a:t>
            </a:r>
            <a:r>
              <a:rPr lang="nb-NO" dirty="0"/>
              <a:t> first </a:t>
            </a:r>
            <a:r>
              <a:rPr lang="nb-NO" dirty="0" err="1"/>
              <a:t>strongly</a:t>
            </a:r>
            <a:r>
              <a:rPr lang="nb-NO" dirty="0"/>
              <a:t> positive, </a:t>
            </a:r>
            <a:r>
              <a:rPr lang="nb-NO" dirty="0" err="1"/>
              <a:t>but</a:t>
            </a:r>
            <a:r>
              <a:rPr lang="nb-NO" dirty="0"/>
              <a:t> </a:t>
            </a:r>
            <a:r>
              <a:rPr lang="nb-NO" dirty="0" err="1"/>
              <a:t>then</a:t>
            </a:r>
            <a:r>
              <a:rPr lang="nb-NO" dirty="0"/>
              <a:t> </a:t>
            </a:r>
            <a:r>
              <a:rPr lang="nb-NO" dirty="0" err="1"/>
              <a:t>slowly</a:t>
            </a:r>
            <a:r>
              <a:rPr lang="nb-NO" dirty="0"/>
              <a:t> </a:t>
            </a:r>
            <a:r>
              <a:rPr lang="nb-NO" dirty="0" err="1"/>
              <a:t>goes</a:t>
            </a:r>
            <a:r>
              <a:rPr lang="nb-NO" dirty="0"/>
              <a:t> back to negative </a:t>
            </a:r>
            <a:r>
              <a:rPr lang="nb-NO" dirty="0" err="1"/>
              <a:t>values</a:t>
            </a:r>
            <a:r>
              <a:rPr lang="nb-NO" dirty="0"/>
              <a:t>. In combination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significantly</a:t>
            </a:r>
            <a:r>
              <a:rPr lang="nb-NO" dirty="0"/>
              <a:t> </a:t>
            </a:r>
            <a:r>
              <a:rPr lang="nb-NO" dirty="0" err="1"/>
              <a:t>increased</a:t>
            </a:r>
            <a:r>
              <a:rPr lang="nb-NO" dirty="0"/>
              <a:t> </a:t>
            </a:r>
            <a:r>
              <a:rPr lang="nb-NO" dirty="0" err="1"/>
              <a:t>accretion</a:t>
            </a:r>
            <a:r>
              <a:rPr lang="nb-NO" dirty="0"/>
              <a:t> rates,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interpreted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as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development</a:t>
            </a:r>
            <a:r>
              <a:rPr lang="nb-NO" dirty="0"/>
              <a:t> and </a:t>
            </a:r>
            <a:r>
              <a:rPr lang="nb-NO" dirty="0" err="1"/>
              <a:t>expansion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salt </a:t>
            </a:r>
            <a:r>
              <a:rPr lang="nb-NO" dirty="0" err="1"/>
              <a:t>marsh</a:t>
            </a:r>
            <a:r>
              <a:rPr lang="nb-NO" dirty="0"/>
              <a:t>, in a </a:t>
            </a:r>
            <a:r>
              <a:rPr lang="nb-NO" dirty="0" err="1"/>
              <a:t>reaction</a:t>
            </a:r>
            <a:r>
              <a:rPr lang="nb-NO" dirty="0"/>
              <a:t> to relative </a:t>
            </a:r>
            <a:r>
              <a:rPr lang="nb-NO" dirty="0" err="1"/>
              <a:t>sea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rise. </a:t>
            </a:r>
            <a:r>
              <a:rPr lang="nb-NO" dirty="0" err="1"/>
              <a:t>Based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age-</a:t>
            </a:r>
            <a:r>
              <a:rPr lang="nb-NO" dirty="0" err="1"/>
              <a:t>depth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, </a:t>
            </a:r>
            <a:r>
              <a:rPr lang="nb-NO" dirty="0" err="1"/>
              <a:t>this</a:t>
            </a:r>
            <a:r>
              <a:rPr lang="nb-NO" dirty="0"/>
              <a:t> must have </a:t>
            </a:r>
            <a:r>
              <a:rPr lang="nb-NO" dirty="0" err="1"/>
              <a:t>started</a:t>
            </a:r>
            <a:r>
              <a:rPr lang="nb-NO" dirty="0"/>
              <a:t> at 1860 (1831-1886) 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2F80-4277-4ADB-B852-21A919CA071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588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Since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is 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</a:t>
            </a:r>
            <a:r>
              <a:rPr lang="nb-NO" dirty="0" err="1"/>
              <a:t>core</a:t>
            </a:r>
            <a:r>
              <a:rPr lang="nb-NO" dirty="0"/>
              <a:t> at </a:t>
            </a:r>
            <a:r>
              <a:rPr lang="nb-NO" dirty="0" err="1"/>
              <a:t>one</a:t>
            </a:r>
            <a:r>
              <a:rPr lang="nb-NO" dirty="0"/>
              <a:t> location, </a:t>
            </a:r>
            <a:r>
              <a:rPr lang="nb-NO" dirty="0" err="1"/>
              <a:t>verifying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result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be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next</a:t>
            </a:r>
            <a:r>
              <a:rPr lang="nb-NO" dirty="0"/>
              <a:t> </a:t>
            </a:r>
            <a:r>
              <a:rPr lang="nb-NO" dirty="0" err="1"/>
              <a:t>step</a:t>
            </a:r>
            <a:r>
              <a:rPr lang="nb-NO" dirty="0"/>
              <a:t> in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research</a:t>
            </a:r>
            <a:r>
              <a:rPr lang="nb-NO" dirty="0"/>
              <a:t>. This </a:t>
            </a:r>
            <a:r>
              <a:rPr lang="nb-NO" dirty="0" err="1"/>
              <a:t>will</a:t>
            </a:r>
            <a:r>
              <a:rPr lang="nb-NO" dirty="0"/>
              <a:t> be done by </a:t>
            </a:r>
            <a:r>
              <a:rPr lang="nb-NO" dirty="0" err="1"/>
              <a:t>complementary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, e.g. </a:t>
            </a:r>
            <a:r>
              <a:rPr lang="nb-NO" dirty="0" err="1"/>
              <a:t>grain</a:t>
            </a:r>
            <a:r>
              <a:rPr lang="nb-NO" dirty="0"/>
              <a:t> </a:t>
            </a:r>
            <a:r>
              <a:rPr lang="nb-NO" dirty="0" err="1"/>
              <a:t>size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, </a:t>
            </a:r>
            <a:r>
              <a:rPr lang="nb-NO" dirty="0" err="1"/>
              <a:t>presence</a:t>
            </a:r>
            <a:r>
              <a:rPr lang="nb-NO" dirty="0"/>
              <a:t>/absence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foraminifera</a:t>
            </a:r>
            <a:r>
              <a:rPr lang="nb-NO" dirty="0"/>
              <a:t> &amp; </a:t>
            </a:r>
            <a:r>
              <a:rPr lang="nb-NO" dirty="0" err="1"/>
              <a:t>testate</a:t>
            </a:r>
            <a:r>
              <a:rPr lang="nb-NO" dirty="0"/>
              <a:t> </a:t>
            </a:r>
            <a:r>
              <a:rPr lang="nb-NO" dirty="0" err="1"/>
              <a:t>amoebae</a:t>
            </a:r>
            <a:r>
              <a:rPr lang="nb-NO" dirty="0"/>
              <a:t>, and C/N </a:t>
            </a:r>
            <a:r>
              <a:rPr lang="nb-NO" dirty="0" err="1"/>
              <a:t>analysis</a:t>
            </a:r>
            <a:r>
              <a:rPr lang="nb-NO" dirty="0"/>
              <a:t>. </a:t>
            </a:r>
            <a:r>
              <a:rPr lang="nb-NO" dirty="0" err="1"/>
              <a:t>Furthermore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XRF </a:t>
            </a:r>
            <a:r>
              <a:rPr lang="nb-NO" dirty="0" err="1"/>
              <a:t>analysis</a:t>
            </a:r>
            <a:r>
              <a:rPr lang="nb-NO" dirty="0"/>
              <a:t> and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aforementioned</a:t>
            </a:r>
            <a:r>
              <a:rPr lang="nb-NO" dirty="0"/>
              <a:t> </a:t>
            </a:r>
            <a:r>
              <a:rPr lang="nb-NO" dirty="0" err="1"/>
              <a:t>analysis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also</a:t>
            </a:r>
            <a:r>
              <a:rPr lang="nb-NO" dirty="0"/>
              <a:t> be </a:t>
            </a:r>
            <a:r>
              <a:rPr lang="nb-NO" dirty="0" err="1"/>
              <a:t>executed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cores</a:t>
            </a:r>
            <a:r>
              <a:rPr lang="nb-NO" dirty="0"/>
              <a:t> form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intertidal</a:t>
            </a:r>
            <a:r>
              <a:rPr lang="nb-NO" dirty="0"/>
              <a:t> </a:t>
            </a:r>
            <a:r>
              <a:rPr lang="nb-NO" dirty="0" err="1"/>
              <a:t>basins</a:t>
            </a:r>
            <a:r>
              <a:rPr lang="nb-NO" dirty="0"/>
              <a:t> </a:t>
            </a:r>
            <a:r>
              <a:rPr lang="nb-NO" dirty="0" err="1"/>
              <a:t>along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southwestern</a:t>
            </a:r>
            <a:r>
              <a:rPr lang="nb-NO" dirty="0"/>
              <a:t> and </a:t>
            </a:r>
            <a:r>
              <a:rPr lang="nb-NO" dirty="0" err="1"/>
              <a:t>northern</a:t>
            </a:r>
            <a:r>
              <a:rPr lang="nb-NO" dirty="0"/>
              <a:t> Norwegian </a:t>
            </a:r>
            <a:r>
              <a:rPr lang="nb-NO" dirty="0" err="1"/>
              <a:t>coastline</a:t>
            </a:r>
            <a:r>
              <a:rPr lang="nb-NO" dirty="0"/>
              <a:t> to </a:t>
            </a:r>
            <a:r>
              <a:rPr lang="nb-NO" dirty="0" err="1"/>
              <a:t>verify</a:t>
            </a:r>
            <a:r>
              <a:rPr lang="nb-NO" dirty="0"/>
              <a:t> and </a:t>
            </a:r>
            <a:r>
              <a:rPr lang="nb-NO" dirty="0" err="1"/>
              <a:t>determine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onset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relative </a:t>
            </a:r>
            <a:r>
              <a:rPr lang="nb-NO" dirty="0" err="1"/>
              <a:t>sea</a:t>
            </a:r>
            <a:r>
              <a:rPr lang="nb-NO" dirty="0"/>
              <a:t> </a:t>
            </a:r>
            <a:r>
              <a:rPr lang="nb-NO" dirty="0" err="1"/>
              <a:t>level</a:t>
            </a:r>
            <a:r>
              <a:rPr lang="nb-NO" dirty="0"/>
              <a:t> rise in </a:t>
            </a:r>
            <a:r>
              <a:rPr lang="nb-NO" dirty="0" err="1"/>
              <a:t>those</a:t>
            </a:r>
            <a:r>
              <a:rPr lang="nb-NO" dirty="0"/>
              <a:t> areas.</a:t>
            </a:r>
          </a:p>
          <a:p>
            <a:endParaRPr lang="nb-NO" dirty="0"/>
          </a:p>
          <a:p>
            <a:r>
              <a:rPr lang="nb-NO" dirty="0" err="1"/>
              <a:t>Thank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for taking a </a:t>
            </a:r>
            <a:r>
              <a:rPr lang="nb-NO" dirty="0" err="1"/>
              <a:t>look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display material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presentation</a:t>
            </a:r>
            <a:r>
              <a:rPr lang="nb-NO" dirty="0"/>
              <a:t>. I hope it gave </a:t>
            </a:r>
            <a:r>
              <a:rPr lang="nb-NO" dirty="0" err="1"/>
              <a:t>you</a:t>
            </a:r>
            <a:r>
              <a:rPr lang="nb-NO" dirty="0"/>
              <a:t> a </a:t>
            </a:r>
            <a:r>
              <a:rPr lang="nb-NO" dirty="0" err="1"/>
              <a:t>little</a:t>
            </a:r>
            <a:r>
              <a:rPr lang="nb-NO" dirty="0"/>
              <a:t> </a:t>
            </a:r>
            <a:r>
              <a:rPr lang="nb-NO" dirty="0" err="1"/>
              <a:t>insight</a:t>
            </a:r>
            <a:r>
              <a:rPr lang="nb-NO" dirty="0"/>
              <a:t> in </a:t>
            </a:r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do, and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have </a:t>
            </a:r>
            <a:r>
              <a:rPr lang="nb-NO" dirty="0" err="1"/>
              <a:t>any</a:t>
            </a:r>
            <a:r>
              <a:rPr lang="nb-NO" dirty="0"/>
              <a:t> questions,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will</a:t>
            </a:r>
            <a:r>
              <a:rPr lang="nb-NO" dirty="0"/>
              <a:t> </a:t>
            </a:r>
            <a:r>
              <a:rPr lang="nb-NO" dirty="0" err="1"/>
              <a:t>find</a:t>
            </a:r>
            <a:r>
              <a:rPr lang="nb-NO" dirty="0"/>
              <a:t> my mail </a:t>
            </a:r>
            <a:r>
              <a:rPr lang="nb-NO" dirty="0" err="1"/>
              <a:t>address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slide. If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interested</a:t>
            </a:r>
            <a:r>
              <a:rPr lang="nb-NO" dirty="0"/>
              <a:t> in </a:t>
            </a:r>
            <a:r>
              <a:rPr lang="nb-NO" dirty="0" err="1"/>
              <a:t>some</a:t>
            </a:r>
            <a:r>
              <a:rPr lang="nb-NO" dirty="0"/>
              <a:t> more </a:t>
            </a:r>
            <a:r>
              <a:rPr lang="nb-NO" dirty="0" err="1"/>
              <a:t>detailed</a:t>
            </a:r>
            <a:r>
              <a:rPr lang="nb-NO" dirty="0"/>
              <a:t> data </a:t>
            </a:r>
            <a:r>
              <a:rPr lang="nb-NO" dirty="0" err="1"/>
              <a:t>concerning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presented</a:t>
            </a:r>
            <a:r>
              <a:rPr lang="nb-NO" dirty="0"/>
              <a:t> </a:t>
            </a:r>
            <a:r>
              <a:rPr lang="nb-NO" dirty="0" err="1"/>
              <a:t>core</a:t>
            </a:r>
            <a:r>
              <a:rPr lang="nb-NO" dirty="0"/>
              <a:t>, </a:t>
            </a:r>
            <a:r>
              <a:rPr lang="nb-NO" dirty="0" err="1"/>
              <a:t>please</a:t>
            </a:r>
            <a:r>
              <a:rPr lang="nb-NO" dirty="0"/>
              <a:t> </a:t>
            </a:r>
            <a:r>
              <a:rPr lang="nb-NO" dirty="0" err="1"/>
              <a:t>take</a:t>
            </a:r>
            <a:r>
              <a:rPr lang="nb-NO" dirty="0"/>
              <a:t> a </a:t>
            </a:r>
            <a:r>
              <a:rPr lang="nb-NO" dirty="0" err="1"/>
              <a:t>look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last 2 slides in </a:t>
            </a:r>
            <a:r>
              <a:rPr lang="nb-NO" dirty="0" err="1"/>
              <a:t>the</a:t>
            </a:r>
            <a:r>
              <a:rPr lang="nb-NO" dirty="0"/>
              <a:t> display material.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2F80-4277-4ADB-B852-21A919CA071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325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752F80-4277-4ADB-B852-21A919CA071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76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791F-3D2E-457D-86F3-8970D00C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0945D-188F-4698-9A33-AFF454ED6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1452E-3473-442D-8A51-3F047AC0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2516C-E99C-4271-8335-4A04ADE4E880}" type="datetime1">
              <a:rPr lang="nb-NO" smtClean="0"/>
              <a:t>25.05.2022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4DD47-692C-4DDC-9B41-D333875B6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C2759-5C94-49B5-B995-8EB1B022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40F4A-E17A-4EFA-B6B6-D0B8FA5C18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241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20" y="4837708"/>
            <a:ext cx="342081" cy="189077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DAD5656F-EF39-BD40-B46F-28C614BEB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385" y="298339"/>
            <a:ext cx="8418747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F5D824DA-FDAB-4E4D-80C7-D81149C33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85" y="1010266"/>
            <a:ext cx="8418747" cy="3613774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9357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8457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5FCB9A19-4BFE-AD46-9DE5-76595BDCB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9" y="205979"/>
            <a:ext cx="82296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DF7D3BBE-AAF2-5744-8C3F-D3AF14E50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19" y="1444342"/>
            <a:ext cx="4040188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6B66B91E-5343-3043-B4C9-81ABDFE8F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68045" y="964522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3853BC78-AB65-9F41-B56D-07FFF98E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68045" y="1444342"/>
            <a:ext cx="4041775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2B6B33E9-15E0-1843-916A-9DD6788569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0218" y="964521"/>
            <a:ext cx="4041775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93570" y="205979"/>
            <a:ext cx="8532795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93570" y="943276"/>
            <a:ext cx="8532795" cy="365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4" name="Bilde 3" descr="hor_blaa_strip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001374"/>
            <a:ext cx="7772400" cy="646331"/>
          </a:xfrm>
        </p:spPr>
        <p:txBody>
          <a:bodyPr/>
          <a:lstStyle/>
          <a:p>
            <a:r>
              <a:rPr lang="nb-NO" dirty="0"/>
              <a:t>1860 CE: The Turning Point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5230" y="1728986"/>
            <a:ext cx="7772400" cy="1314450"/>
          </a:xfrm>
        </p:spPr>
        <p:txBody>
          <a:bodyPr>
            <a:normAutofit lnSpcReduction="10000"/>
          </a:bodyPr>
          <a:lstStyle/>
          <a:p>
            <a:r>
              <a:rPr lang="nb-NO" dirty="0"/>
              <a:t>The </a:t>
            </a:r>
            <a:r>
              <a:rPr lang="nb-NO" dirty="0" err="1"/>
              <a:t>onset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relative </a:t>
            </a:r>
            <a:r>
              <a:rPr lang="nb-NO" dirty="0" err="1"/>
              <a:t>sea-level</a:t>
            </a:r>
            <a:r>
              <a:rPr lang="nb-NO" dirty="0"/>
              <a:t> rise in </a:t>
            </a:r>
            <a:r>
              <a:rPr lang="nb-NO" dirty="0" err="1"/>
              <a:t>southwestern</a:t>
            </a:r>
            <a:r>
              <a:rPr lang="nb-NO" dirty="0"/>
              <a:t> Norway</a:t>
            </a:r>
          </a:p>
          <a:p>
            <a:endParaRPr lang="nb-NO" sz="1400" dirty="0"/>
          </a:p>
          <a:p>
            <a:r>
              <a:rPr lang="nb-NO" sz="1400" b="1" dirty="0"/>
              <a:t>M. Holthuis</a:t>
            </a:r>
            <a:r>
              <a:rPr lang="nb-NO" sz="1400" dirty="0"/>
              <a:t>, F.C. Nixon, M. Kylander, W. van der Bilt, J. Martin, T. Lakeman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E63D033-DBF5-2049-8F7B-F3EEDE30F5E9}"/>
              </a:ext>
            </a:extLst>
          </p:cNvPr>
          <p:cNvSpPr txBox="1"/>
          <p:nvPr/>
        </p:nvSpPr>
        <p:spPr>
          <a:xfrm rot="16200000">
            <a:off x="6576133" y="2176100"/>
            <a:ext cx="44368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>
                <a:solidFill>
                  <a:srgbClr val="0D4788"/>
                </a:solidFill>
              </a:rPr>
              <a:t>Norwegian </a:t>
            </a:r>
            <a:r>
              <a:rPr lang="nb-NO" sz="1500" dirty="0" err="1">
                <a:solidFill>
                  <a:srgbClr val="0D4788"/>
                </a:solidFill>
              </a:rPr>
              <a:t>University</a:t>
            </a:r>
            <a:r>
              <a:rPr lang="nb-NO" sz="1500" dirty="0">
                <a:solidFill>
                  <a:srgbClr val="0D4788"/>
                </a:solidFill>
              </a:rPr>
              <a:t> </a:t>
            </a:r>
            <a:r>
              <a:rPr lang="nb-NO" sz="1500" dirty="0" err="1">
                <a:solidFill>
                  <a:srgbClr val="0D4788"/>
                </a:solidFill>
              </a:rPr>
              <a:t>of</a:t>
            </a:r>
            <a:r>
              <a:rPr lang="nb-NO" sz="1500" dirty="0">
                <a:solidFill>
                  <a:srgbClr val="0D4788"/>
                </a:solidFill>
              </a:rPr>
              <a:t> Science and Technology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519B1438-5949-4C2B-BF30-2D6645560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11" y="3589040"/>
            <a:ext cx="820164" cy="1106170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A694770A-CD56-4ED4-8B7D-05B88EFB4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18" y="3589041"/>
            <a:ext cx="1106170" cy="1106170"/>
          </a:xfrm>
          <a:prstGeom prst="rect">
            <a:avLst/>
          </a:prstGeom>
        </p:spPr>
      </p:pic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C7137C7-94E0-4242-800C-675A0AD00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996" y="3589040"/>
            <a:ext cx="1054820" cy="1106171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C2BE04DD-3491-454F-9227-55D76C9A1605}"/>
              </a:ext>
            </a:extLst>
          </p:cNvPr>
          <p:cNvSpPr txBox="1">
            <a:spLocks/>
          </p:cNvSpPr>
          <p:nvPr/>
        </p:nvSpPr>
        <p:spPr>
          <a:xfrm>
            <a:off x="514081" y="3037340"/>
            <a:ext cx="2006618" cy="2880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/>
              <a:t>max.holthuis@ntnu.no</a:t>
            </a:r>
          </a:p>
        </p:txBody>
      </p:sp>
    </p:spTree>
    <p:extLst>
      <p:ext uri="{BB962C8B-B14F-4D97-AF65-F5344CB8AC3E}">
        <p14:creationId xmlns:p14="http://schemas.microsoft.com/office/powerpoint/2010/main" val="1162406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A9A289A8-D1E1-4395-A8E5-672C1210E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17" y="27653"/>
            <a:ext cx="5229767" cy="429707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E13427-3E06-4DB9-9F20-8FCCFC41FF83}"/>
              </a:ext>
            </a:extLst>
          </p:cNvPr>
          <p:cNvSpPr txBox="1"/>
          <p:nvPr/>
        </p:nvSpPr>
        <p:spPr>
          <a:xfrm>
            <a:off x="2052176" y="4326296"/>
            <a:ext cx="499094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900" dirty="0"/>
              <a:t>Romundset, A., Lakeman, T. R., &amp; </a:t>
            </a:r>
            <a:r>
              <a:rPr lang="en-US" sz="900" dirty="0" err="1"/>
              <a:t>Høgaas</a:t>
            </a:r>
            <a:r>
              <a:rPr lang="en-US" sz="900" dirty="0"/>
              <a:t>, F. (2018). Quantifying variable rates of postglacial relative sea level fall from a cluster of 24 isolation basins in southern Norway. Quaternary Science Reviews, 197, 175-192.</a:t>
            </a:r>
            <a:endParaRPr lang="nb-NO" sz="900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2B90E41-9F2C-49B2-9CDB-6E58D2ABBA8B}"/>
              </a:ext>
            </a:extLst>
          </p:cNvPr>
          <p:cNvSpPr/>
          <p:nvPr/>
        </p:nvSpPr>
        <p:spPr>
          <a:xfrm rot="2089867">
            <a:off x="2926945" y="977827"/>
            <a:ext cx="2986931" cy="777996"/>
          </a:xfrm>
          <a:prstGeom prst="rightArrow">
            <a:avLst/>
          </a:prstGeom>
          <a:solidFill>
            <a:srgbClr val="00509E"/>
          </a:solidFill>
          <a:ln>
            <a:solidFill>
              <a:srgbClr val="004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C2C3E1-7E26-4FBD-83B7-3D16F2C5F758}"/>
              </a:ext>
            </a:extLst>
          </p:cNvPr>
          <p:cNvSpPr/>
          <p:nvPr/>
        </p:nvSpPr>
        <p:spPr>
          <a:xfrm>
            <a:off x="6128951" y="2893539"/>
            <a:ext cx="1057932" cy="1371600"/>
          </a:xfrm>
          <a:prstGeom prst="rect">
            <a:avLst/>
          </a:prstGeom>
          <a:noFill/>
          <a:ln w="38100">
            <a:solidFill>
              <a:srgbClr val="004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E766A0-9DCB-4C60-8F8C-0C610234C414}"/>
              </a:ext>
            </a:extLst>
          </p:cNvPr>
          <p:cNvSpPr txBox="1"/>
          <p:nvPr/>
        </p:nvSpPr>
        <p:spPr>
          <a:xfrm>
            <a:off x="6272717" y="2591807"/>
            <a:ext cx="7704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509E"/>
                </a:solidFill>
              </a:rPr>
              <a:t>???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2BE88EC-2C63-4DA5-96F9-B047060BB4EA}"/>
              </a:ext>
            </a:extLst>
          </p:cNvPr>
          <p:cNvSpPr/>
          <p:nvPr/>
        </p:nvSpPr>
        <p:spPr>
          <a:xfrm rot="20159344">
            <a:off x="6556787" y="3054193"/>
            <a:ext cx="453307" cy="258713"/>
          </a:xfrm>
          <a:prstGeom prst="rightArrow">
            <a:avLst/>
          </a:prstGeom>
          <a:solidFill>
            <a:srgbClr val="00509E"/>
          </a:solidFill>
          <a:ln>
            <a:solidFill>
              <a:srgbClr val="004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16453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0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1BDC3-5703-4819-A3FF-EAAC77970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47" t="11189" r="18885" b="18688"/>
          <a:stretch/>
        </p:blipFill>
        <p:spPr>
          <a:xfrm>
            <a:off x="4581607" y="294998"/>
            <a:ext cx="2035715" cy="4277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9A93F3-29B5-4098-B86A-681917F7F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49" t="11189" r="49954" b="18688"/>
          <a:stretch/>
        </p:blipFill>
        <p:spPr>
          <a:xfrm>
            <a:off x="2104942" y="294998"/>
            <a:ext cx="2476665" cy="4277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343C11-C38C-43BD-80BF-6770C24C8CB4}"/>
              </a:ext>
            </a:extLst>
          </p:cNvPr>
          <p:cNvSpPr txBox="1"/>
          <p:nvPr/>
        </p:nvSpPr>
        <p:spPr>
          <a:xfrm>
            <a:off x="1362437" y="294998"/>
            <a:ext cx="117384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1984-2014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9BA743-4ED7-4A9D-BD3D-B42E6D5C02DE}"/>
              </a:ext>
            </a:extLst>
          </p:cNvPr>
          <p:cNvSpPr txBox="1"/>
          <p:nvPr/>
        </p:nvSpPr>
        <p:spPr>
          <a:xfrm>
            <a:off x="6626929" y="294998"/>
            <a:ext cx="117384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600" dirty="0"/>
              <a:t>1960-2010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945F1B-76D2-4C07-BEF4-FFF3A2BF33FF}"/>
              </a:ext>
            </a:extLst>
          </p:cNvPr>
          <p:cNvSpPr txBox="1"/>
          <p:nvPr/>
        </p:nvSpPr>
        <p:spPr>
          <a:xfrm>
            <a:off x="3703409" y="4250545"/>
            <a:ext cx="506670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b-NO" sz="900" b="0" i="0" dirty="0">
                <a:solidFill>
                  <a:srgbClr val="222222"/>
                </a:solidFill>
                <a:effectLst/>
              </a:rPr>
              <a:t>Simpson, M. J., Nilsen, J. E. Ø., Ravndal, O. R., </a:t>
            </a:r>
            <a:r>
              <a:rPr lang="nb-NO" sz="900" b="0" i="0" dirty="0" err="1">
                <a:solidFill>
                  <a:srgbClr val="222222"/>
                </a:solidFill>
                <a:effectLst/>
              </a:rPr>
              <a:t>Breili</a:t>
            </a:r>
            <a:r>
              <a:rPr lang="nb-NO" sz="900" b="0" i="0" dirty="0">
                <a:solidFill>
                  <a:srgbClr val="222222"/>
                </a:solidFill>
                <a:effectLst/>
              </a:rPr>
              <a:t>, K., Sande, H., Kierulf, H. P., ... &amp; Vestøl, O. (2015). Sea Level </a:t>
            </a:r>
            <a:r>
              <a:rPr lang="nb-NO" sz="900" b="0" i="0" dirty="0" err="1">
                <a:solidFill>
                  <a:srgbClr val="222222"/>
                </a:solidFill>
                <a:effectLst/>
              </a:rPr>
              <a:t>Change</a:t>
            </a:r>
            <a:r>
              <a:rPr lang="nb-NO" sz="900" b="0" i="0" dirty="0">
                <a:solidFill>
                  <a:srgbClr val="222222"/>
                </a:solidFill>
                <a:effectLst/>
              </a:rPr>
              <a:t> for Norway: </a:t>
            </a:r>
            <a:r>
              <a:rPr lang="nb-NO" sz="900" b="0" i="0" dirty="0" err="1">
                <a:solidFill>
                  <a:srgbClr val="222222"/>
                </a:solidFill>
                <a:effectLst/>
              </a:rPr>
              <a:t>Past</a:t>
            </a:r>
            <a:r>
              <a:rPr lang="nb-NO" sz="900" b="0" i="0" dirty="0">
                <a:solidFill>
                  <a:srgbClr val="222222"/>
                </a:solidFill>
                <a:effectLst/>
              </a:rPr>
              <a:t> and Present </a:t>
            </a:r>
            <a:r>
              <a:rPr lang="nb-NO" sz="900" b="0" i="0" dirty="0" err="1">
                <a:solidFill>
                  <a:srgbClr val="222222"/>
                </a:solidFill>
                <a:effectLst/>
              </a:rPr>
              <a:t>Observations</a:t>
            </a:r>
            <a:r>
              <a:rPr lang="nb-NO" sz="900" b="0" i="0" dirty="0">
                <a:solidFill>
                  <a:srgbClr val="222222"/>
                </a:solidFill>
                <a:effectLst/>
              </a:rPr>
              <a:t> and </a:t>
            </a:r>
            <a:r>
              <a:rPr lang="nb-NO" sz="900" b="0" i="0" dirty="0" err="1">
                <a:solidFill>
                  <a:srgbClr val="222222"/>
                </a:solidFill>
                <a:effectLst/>
              </a:rPr>
              <a:t>Projections</a:t>
            </a:r>
            <a:r>
              <a:rPr lang="nb-NO" sz="900" b="0" i="0" dirty="0">
                <a:solidFill>
                  <a:srgbClr val="222222"/>
                </a:solidFill>
                <a:effectLst/>
              </a:rPr>
              <a:t> to 2100. </a:t>
            </a:r>
            <a:r>
              <a:rPr lang="nb-NO" sz="900" b="0" i="1" dirty="0">
                <a:solidFill>
                  <a:srgbClr val="222222"/>
                </a:solidFill>
                <a:effectLst/>
              </a:rPr>
              <a:t>Norwegian Centre for </a:t>
            </a:r>
            <a:r>
              <a:rPr lang="nb-NO" sz="900" b="0" i="1" dirty="0" err="1">
                <a:solidFill>
                  <a:srgbClr val="222222"/>
                </a:solidFill>
                <a:effectLst/>
              </a:rPr>
              <a:t>Climate</a:t>
            </a:r>
            <a:r>
              <a:rPr lang="nb-NO" sz="900" b="0" i="1" dirty="0">
                <a:solidFill>
                  <a:srgbClr val="222222"/>
                </a:solidFill>
                <a:effectLst/>
              </a:rPr>
              <a:t> Services report</a:t>
            </a:r>
            <a:r>
              <a:rPr lang="nb-NO" sz="900" b="0" i="0" dirty="0">
                <a:solidFill>
                  <a:srgbClr val="222222"/>
                </a:solidFill>
                <a:effectLst/>
              </a:rPr>
              <a:t>, </a:t>
            </a:r>
            <a:r>
              <a:rPr lang="nb-NO" sz="900" b="0" i="1" dirty="0">
                <a:solidFill>
                  <a:srgbClr val="222222"/>
                </a:solidFill>
                <a:effectLst/>
              </a:rPr>
              <a:t>1</a:t>
            </a:r>
            <a:r>
              <a:rPr lang="nb-NO" sz="900" b="0" i="0" dirty="0">
                <a:solidFill>
                  <a:srgbClr val="222222"/>
                </a:solidFill>
                <a:effectLst/>
              </a:rPr>
              <a:t>, 2015.</a:t>
            </a:r>
            <a:endParaRPr lang="nb-NO" sz="900" dirty="0"/>
          </a:p>
        </p:txBody>
      </p:sp>
    </p:spTree>
    <p:extLst>
      <p:ext uri="{BB962C8B-B14F-4D97-AF65-F5344CB8AC3E}">
        <p14:creationId xmlns:p14="http://schemas.microsoft.com/office/powerpoint/2010/main" val="2956393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77D1E7-90AD-44B2-BA06-11F75A4E63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5416" b="11638"/>
          <a:stretch/>
        </p:blipFill>
        <p:spPr>
          <a:xfrm>
            <a:off x="2647376" y="53338"/>
            <a:ext cx="3744248" cy="4587393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7A941-713E-4C9B-AE27-3BA318E16658}"/>
              </a:ext>
            </a:extLst>
          </p:cNvPr>
          <p:cNvSpPr txBox="1"/>
          <p:nvPr/>
        </p:nvSpPr>
        <p:spPr>
          <a:xfrm>
            <a:off x="4084651" y="4271337"/>
            <a:ext cx="304563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nb-NO"/>
            </a:defPPr>
            <a:lvl1pPr>
              <a:defRPr sz="900"/>
            </a:lvl1pPr>
          </a:lstStyle>
          <a:p>
            <a:r>
              <a:rPr lang="en-US" dirty="0" err="1"/>
              <a:t>Almås</a:t>
            </a:r>
            <a:r>
              <a:rPr lang="en-US" dirty="0"/>
              <a:t>, A. J., &amp; </a:t>
            </a:r>
            <a:r>
              <a:rPr lang="en-US" dirty="0" err="1"/>
              <a:t>Hygen</a:t>
            </a:r>
            <a:r>
              <a:rPr lang="en-US" dirty="0"/>
              <a:t>, H. O. (2012). Impacts of sea level rise towards 2100 on buildings in Norway. Building Research &amp; Information, 40(3), 245-259.</a:t>
            </a:r>
            <a:r>
              <a:rPr lang="nb-NO" dirty="0"/>
              <a:t>, 2012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B20AD9-84BD-4717-87A1-A2CF46503A20}"/>
              </a:ext>
            </a:extLst>
          </p:cNvPr>
          <p:cNvSpPr/>
          <p:nvPr/>
        </p:nvSpPr>
        <p:spPr>
          <a:xfrm>
            <a:off x="108001" y="53339"/>
            <a:ext cx="8940750" cy="47258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8A5FFA-7A82-45F7-8A78-C157D2DFFC66}"/>
              </a:ext>
            </a:extLst>
          </p:cNvPr>
          <p:cNvSpPr txBox="1"/>
          <p:nvPr/>
        </p:nvSpPr>
        <p:spPr>
          <a:xfrm>
            <a:off x="1075543" y="1782928"/>
            <a:ext cx="699291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800" dirty="0" err="1"/>
              <a:t>But</a:t>
            </a:r>
            <a:r>
              <a:rPr lang="nb-NO" sz="2800" dirty="0"/>
              <a:t> </a:t>
            </a:r>
            <a:r>
              <a:rPr lang="nb-NO" sz="2800" dirty="0" err="1"/>
              <a:t>when</a:t>
            </a:r>
            <a:r>
              <a:rPr lang="nb-NO" sz="2800" dirty="0"/>
              <a:t> </a:t>
            </a:r>
            <a:r>
              <a:rPr lang="nb-NO" sz="2800" dirty="0" err="1"/>
              <a:t>did</a:t>
            </a:r>
            <a:r>
              <a:rPr lang="nb-NO" sz="2800" dirty="0"/>
              <a:t> </a:t>
            </a:r>
            <a:r>
              <a:rPr lang="nb-NO" sz="2800" dirty="0" err="1"/>
              <a:t>this</a:t>
            </a:r>
            <a:r>
              <a:rPr lang="nb-NO" sz="2800" dirty="0"/>
              <a:t> start?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9AB53E-C505-4974-8652-65916DB8E837}"/>
              </a:ext>
            </a:extLst>
          </p:cNvPr>
          <p:cNvSpPr txBox="1"/>
          <p:nvPr/>
        </p:nvSpPr>
        <p:spPr>
          <a:xfrm>
            <a:off x="1075542" y="2416603"/>
            <a:ext cx="699291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2800" dirty="0"/>
              <a:t>1860 (1831-1886) CE</a:t>
            </a:r>
          </a:p>
        </p:txBody>
      </p:sp>
    </p:spTree>
    <p:extLst>
      <p:ext uri="{BB962C8B-B14F-4D97-AF65-F5344CB8AC3E}">
        <p14:creationId xmlns:p14="http://schemas.microsoft.com/office/powerpoint/2010/main" val="426018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42A9D7-826A-4CE4-8E6E-87AE18D81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552" y="176843"/>
            <a:ext cx="4948895" cy="44914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E4F67668-1A72-4ECF-838C-1D67065B8DCB}"/>
              </a:ext>
            </a:extLst>
          </p:cNvPr>
          <p:cNvSpPr>
            <a:spLocks noChangeAspect="1"/>
          </p:cNvSpPr>
          <p:nvPr/>
        </p:nvSpPr>
        <p:spPr>
          <a:xfrm>
            <a:off x="5723340" y="978848"/>
            <a:ext cx="90000" cy="90000"/>
          </a:xfrm>
          <a:prstGeom prst="flowChartConnector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BA411B-F12E-494A-8471-C109FBADFF93}"/>
              </a:ext>
            </a:extLst>
          </p:cNvPr>
          <p:cNvSpPr txBox="1"/>
          <p:nvPr/>
        </p:nvSpPr>
        <p:spPr>
          <a:xfrm>
            <a:off x="5034332" y="1068848"/>
            <a:ext cx="146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TV21-RC2</a:t>
            </a:r>
          </a:p>
        </p:txBody>
      </p:sp>
      <p:pic>
        <p:nvPicPr>
          <p:cNvPr id="5" name="Picture 4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8ECF9AF0-7311-4934-B423-8EC2CD60C4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62" t="45252" r="34813"/>
          <a:stretch/>
        </p:blipFill>
        <p:spPr>
          <a:xfrm>
            <a:off x="6136481" y="3576571"/>
            <a:ext cx="909966" cy="10917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6B4AEE89-BB06-4A95-A3F8-33BFC2C96713}"/>
              </a:ext>
            </a:extLst>
          </p:cNvPr>
          <p:cNvSpPr>
            <a:spLocks noChangeAspect="1"/>
          </p:cNvSpPr>
          <p:nvPr/>
        </p:nvSpPr>
        <p:spPr>
          <a:xfrm>
            <a:off x="6375315" y="4527099"/>
            <a:ext cx="45719" cy="45719"/>
          </a:xfrm>
          <a:prstGeom prst="flowChartConnector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B718F4-25DC-4712-A19A-6BC58492D713}"/>
              </a:ext>
            </a:extLst>
          </p:cNvPr>
          <p:cNvSpPr txBox="1"/>
          <p:nvPr/>
        </p:nvSpPr>
        <p:spPr>
          <a:xfrm>
            <a:off x="7046447" y="4434542"/>
            <a:ext cx="173979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 dirty="0"/>
              <a:t>https://vemaps.com/norway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AA138C-939A-489C-96BB-30E12DF307FE}"/>
              </a:ext>
            </a:extLst>
          </p:cNvPr>
          <p:cNvSpPr txBox="1"/>
          <p:nvPr/>
        </p:nvSpPr>
        <p:spPr>
          <a:xfrm>
            <a:off x="7046447" y="4203710"/>
            <a:ext cx="173979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900" dirty="0"/>
              <a:t>https://hoydedata.no</a:t>
            </a:r>
          </a:p>
        </p:txBody>
      </p:sp>
    </p:spTree>
    <p:extLst>
      <p:ext uri="{BB962C8B-B14F-4D97-AF65-F5344CB8AC3E}">
        <p14:creationId xmlns:p14="http://schemas.microsoft.com/office/powerpoint/2010/main" val="188533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Diagram&#10;&#10;Description automatically generated">
            <a:extLst>
              <a:ext uri="{FF2B5EF4-FFF2-40B4-BE49-F238E27FC236}">
                <a16:creationId xmlns:a16="http://schemas.microsoft.com/office/drawing/2014/main" id="{166C4A6C-17D9-4C01-B4B8-8D5D24EAF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r="22388" b="2395"/>
          <a:stretch/>
        </p:blipFill>
        <p:spPr>
          <a:xfrm>
            <a:off x="2448238" y="223101"/>
            <a:ext cx="2693318" cy="4501489"/>
          </a:xfrm>
          <a:prstGeom prst="rect">
            <a:avLst/>
          </a:prstGeom>
        </p:spPr>
      </p:pic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FA5375E-AA60-4708-B27D-EFAAFA395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2" b="2395"/>
          <a:stretch/>
        </p:blipFill>
        <p:spPr>
          <a:xfrm>
            <a:off x="5132681" y="223102"/>
            <a:ext cx="1562246" cy="45014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70794C-B9EA-4D40-B148-9969D379CBE3}"/>
              </a:ext>
            </a:extLst>
          </p:cNvPr>
          <p:cNvSpPr txBox="1"/>
          <p:nvPr/>
        </p:nvSpPr>
        <p:spPr>
          <a:xfrm>
            <a:off x="6896100" y="3038562"/>
            <a:ext cx="246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4F9F"/>
                </a:solidFill>
              </a:rPr>
              <a:t>&lt;1.00 mm/yr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10F960-5845-4483-BE27-E7FFFC596082}"/>
              </a:ext>
            </a:extLst>
          </p:cNvPr>
          <p:cNvSpPr txBox="1"/>
          <p:nvPr/>
        </p:nvSpPr>
        <p:spPr>
          <a:xfrm>
            <a:off x="6902449" y="1628163"/>
            <a:ext cx="246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4F9F"/>
                </a:solidFill>
              </a:rPr>
              <a:t>&gt;2.00 mm/yr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FCF842-69AD-410F-8E34-130CF3D5D8D7}"/>
              </a:ext>
            </a:extLst>
          </p:cNvPr>
          <p:cNvSpPr txBox="1"/>
          <p:nvPr/>
        </p:nvSpPr>
        <p:spPr>
          <a:xfrm>
            <a:off x="6902449" y="724999"/>
            <a:ext cx="246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4F9F"/>
                </a:solidFill>
              </a:rPr>
              <a:t>3.26 mm/yr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5E01D9A-563E-4A83-B7CD-C895B9E919E8}"/>
              </a:ext>
            </a:extLst>
          </p:cNvPr>
          <p:cNvCxnSpPr>
            <a:cxnSpLocks/>
          </p:cNvCxnSpPr>
          <p:nvPr/>
        </p:nvCxnSpPr>
        <p:spPr>
          <a:xfrm flipH="1">
            <a:off x="6729414" y="1143191"/>
            <a:ext cx="1398586" cy="230"/>
          </a:xfrm>
          <a:prstGeom prst="line">
            <a:avLst/>
          </a:prstGeom>
          <a:ln>
            <a:solidFill>
              <a:srgbClr val="004F9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2AB479-0E20-4CE3-ABD9-8D45FB041C39}"/>
              </a:ext>
            </a:extLst>
          </p:cNvPr>
          <p:cNvCxnSpPr>
            <a:cxnSpLocks/>
          </p:cNvCxnSpPr>
          <p:nvPr/>
        </p:nvCxnSpPr>
        <p:spPr>
          <a:xfrm>
            <a:off x="6831804" y="648437"/>
            <a:ext cx="0" cy="447176"/>
          </a:xfrm>
          <a:prstGeom prst="line">
            <a:avLst/>
          </a:prstGeom>
          <a:ln>
            <a:solidFill>
              <a:srgbClr val="004F9F"/>
            </a:solidFill>
            <a:prstDash val="solid"/>
            <a:headEnd type="arrow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55358D1-2999-414E-A418-58F24F523830}"/>
              </a:ext>
            </a:extLst>
          </p:cNvPr>
          <p:cNvCxnSpPr>
            <a:cxnSpLocks/>
          </p:cNvCxnSpPr>
          <p:nvPr/>
        </p:nvCxnSpPr>
        <p:spPr>
          <a:xfrm>
            <a:off x="6829600" y="1246361"/>
            <a:ext cx="4588" cy="1072977"/>
          </a:xfrm>
          <a:prstGeom prst="line">
            <a:avLst/>
          </a:prstGeom>
          <a:ln>
            <a:solidFill>
              <a:srgbClr val="004F9F"/>
            </a:solidFill>
            <a:prstDash val="solid"/>
            <a:headEnd type="arrow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598B496-D460-4638-8361-A412E813016A}"/>
              </a:ext>
            </a:extLst>
          </p:cNvPr>
          <p:cNvCxnSpPr>
            <a:cxnSpLocks/>
          </p:cNvCxnSpPr>
          <p:nvPr/>
        </p:nvCxnSpPr>
        <p:spPr>
          <a:xfrm flipH="1">
            <a:off x="6830702" y="2384594"/>
            <a:ext cx="1102" cy="1615715"/>
          </a:xfrm>
          <a:prstGeom prst="line">
            <a:avLst/>
          </a:prstGeom>
          <a:ln>
            <a:solidFill>
              <a:srgbClr val="004F9F"/>
            </a:solidFill>
            <a:prstDash val="solid"/>
            <a:headEnd type="arrow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36E684D-DEFD-4044-A856-3E4DE3CC0401}"/>
              </a:ext>
            </a:extLst>
          </p:cNvPr>
          <p:cNvCxnSpPr>
            <a:cxnSpLocks/>
          </p:cNvCxnSpPr>
          <p:nvPr/>
        </p:nvCxnSpPr>
        <p:spPr>
          <a:xfrm flipH="1">
            <a:off x="6729414" y="2373346"/>
            <a:ext cx="1398586" cy="230"/>
          </a:xfrm>
          <a:prstGeom prst="line">
            <a:avLst/>
          </a:prstGeom>
          <a:ln>
            <a:solidFill>
              <a:srgbClr val="004F9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E131369-1220-4FC7-83E8-7EF01478D56D}"/>
              </a:ext>
            </a:extLst>
          </p:cNvPr>
          <p:cNvCxnSpPr>
            <a:cxnSpLocks/>
          </p:cNvCxnSpPr>
          <p:nvPr/>
        </p:nvCxnSpPr>
        <p:spPr>
          <a:xfrm flipH="1">
            <a:off x="6729414" y="4034493"/>
            <a:ext cx="1398586" cy="230"/>
          </a:xfrm>
          <a:prstGeom prst="line">
            <a:avLst/>
          </a:prstGeom>
          <a:ln>
            <a:solidFill>
              <a:srgbClr val="004F9F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0B67F982-1238-4BB5-AF58-EB92DDCBD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435" y="437436"/>
            <a:ext cx="707744" cy="589787"/>
          </a:xfrm>
          <a:prstGeom prst="rect">
            <a:avLst/>
          </a:prstGeom>
        </p:spPr>
      </p:pic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9152CDAF-0E4C-4B9D-95C4-310952F82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819" y="1166578"/>
            <a:ext cx="746360" cy="746360"/>
          </a:xfrm>
          <a:prstGeom prst="rect">
            <a:avLst/>
          </a:prstGeom>
        </p:spPr>
      </p:pic>
      <p:pic>
        <p:nvPicPr>
          <p:cNvPr id="12" name="Picture 11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3BAC2099-BF94-4677-B807-9355627547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6" t="33751" r="58314" b="47531"/>
          <a:stretch/>
        </p:blipFill>
        <p:spPr>
          <a:xfrm>
            <a:off x="1100777" y="2047962"/>
            <a:ext cx="1250950" cy="584200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A5C7FB2D-2ACB-4955-AF35-8F51AFF6E8A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998" t="22588" r="12491" b="19542"/>
          <a:stretch/>
        </p:blipFill>
        <p:spPr>
          <a:xfrm>
            <a:off x="977832" y="2767186"/>
            <a:ext cx="1373895" cy="56732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E4ADB07-B16B-4958-8DD3-A90506DC3EB7}"/>
              </a:ext>
            </a:extLst>
          </p:cNvPr>
          <p:cNvSpPr txBox="1"/>
          <p:nvPr/>
        </p:nvSpPr>
        <p:spPr>
          <a:xfrm>
            <a:off x="257670" y="680641"/>
            <a:ext cx="1200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4F9F"/>
                </a:solidFill>
              </a:rPr>
              <a:t>PC1 pos 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815F60-D8DC-457B-83BB-6C63C44F8BFE}"/>
              </a:ext>
            </a:extLst>
          </p:cNvPr>
          <p:cNvSpPr txBox="1"/>
          <p:nvPr/>
        </p:nvSpPr>
        <p:spPr>
          <a:xfrm>
            <a:off x="258142" y="1365191"/>
            <a:ext cx="1115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4F9F"/>
                </a:solidFill>
              </a:rPr>
              <a:t>PC1 </a:t>
            </a:r>
            <a:r>
              <a:rPr lang="nb-NO" sz="1200" dirty="0" err="1">
                <a:solidFill>
                  <a:srgbClr val="004F9F"/>
                </a:solidFill>
              </a:rPr>
              <a:t>neg</a:t>
            </a:r>
            <a:r>
              <a:rPr lang="nb-NO" sz="1200" dirty="0">
                <a:solidFill>
                  <a:srgbClr val="004F9F"/>
                </a:solidFill>
              </a:rPr>
              <a:t> =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0EE6F8-FC06-459D-B147-4C71B23840C0}"/>
              </a:ext>
            </a:extLst>
          </p:cNvPr>
          <p:cNvSpPr txBox="1"/>
          <p:nvPr/>
        </p:nvSpPr>
        <p:spPr>
          <a:xfrm>
            <a:off x="225909" y="2177877"/>
            <a:ext cx="1115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4F9F"/>
                </a:solidFill>
              </a:rPr>
              <a:t>PC2 pos =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56375D-925F-4B69-BC63-8BCF504358ED}"/>
              </a:ext>
            </a:extLst>
          </p:cNvPr>
          <p:cNvSpPr txBox="1"/>
          <p:nvPr/>
        </p:nvSpPr>
        <p:spPr>
          <a:xfrm>
            <a:off x="225909" y="2913694"/>
            <a:ext cx="1115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004F9F"/>
                </a:solidFill>
              </a:rPr>
              <a:t>PC2 </a:t>
            </a:r>
            <a:r>
              <a:rPr lang="nb-NO" sz="1200" dirty="0" err="1">
                <a:solidFill>
                  <a:srgbClr val="004F9F"/>
                </a:solidFill>
              </a:rPr>
              <a:t>neg</a:t>
            </a:r>
            <a:r>
              <a:rPr lang="nb-NO" sz="1200" dirty="0">
                <a:solidFill>
                  <a:srgbClr val="004F9F"/>
                </a:solidFill>
              </a:rPr>
              <a:t> 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8C5967-AF64-4C0D-8132-5B332463C172}"/>
              </a:ext>
            </a:extLst>
          </p:cNvPr>
          <p:cNvSpPr/>
          <p:nvPr/>
        </p:nvSpPr>
        <p:spPr>
          <a:xfrm>
            <a:off x="3567112" y="609600"/>
            <a:ext cx="3125109" cy="1730462"/>
          </a:xfrm>
          <a:prstGeom prst="rect">
            <a:avLst/>
          </a:prstGeom>
          <a:solidFill>
            <a:srgbClr val="FFFFFF">
              <a:alpha val="40000"/>
            </a:srgbClr>
          </a:solidFill>
          <a:ln w="28575">
            <a:solidFill>
              <a:srgbClr val="00509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141D80F-1AA8-45C8-A66E-86E858EB37E6}"/>
              </a:ext>
            </a:extLst>
          </p:cNvPr>
          <p:cNvCxnSpPr>
            <a:cxnSpLocks/>
          </p:cNvCxnSpPr>
          <p:nvPr/>
        </p:nvCxnSpPr>
        <p:spPr>
          <a:xfrm>
            <a:off x="5976938" y="680641"/>
            <a:ext cx="0" cy="1628275"/>
          </a:xfrm>
          <a:prstGeom prst="line">
            <a:avLst/>
          </a:prstGeom>
          <a:ln>
            <a:solidFill>
              <a:srgbClr val="004F9F"/>
            </a:solidFill>
            <a:prstDash val="solid"/>
            <a:headEnd type="arrow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BBAE3DE-1C36-48D1-BDB6-DBF10384B5D6}"/>
              </a:ext>
            </a:extLst>
          </p:cNvPr>
          <p:cNvCxnSpPr>
            <a:cxnSpLocks/>
          </p:cNvCxnSpPr>
          <p:nvPr/>
        </p:nvCxnSpPr>
        <p:spPr>
          <a:xfrm>
            <a:off x="4305300" y="680641"/>
            <a:ext cx="0" cy="1628275"/>
          </a:xfrm>
          <a:prstGeom prst="line">
            <a:avLst/>
          </a:prstGeom>
          <a:ln>
            <a:solidFill>
              <a:srgbClr val="004F9F"/>
            </a:solidFill>
            <a:prstDash val="solid"/>
            <a:headEnd type="arrow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7D1E8FC4-ED89-4136-92B2-8F45C6CE3025}"/>
              </a:ext>
            </a:extLst>
          </p:cNvPr>
          <p:cNvSpPr txBox="1"/>
          <p:nvPr/>
        </p:nvSpPr>
        <p:spPr>
          <a:xfrm>
            <a:off x="4190357" y="1632472"/>
            <a:ext cx="1902398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50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solidFill>
                  <a:srgbClr val="004F9F"/>
                </a:solidFill>
              </a:rPr>
              <a:t>1860 (1831-1886) 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13CCFBE-34B9-45D7-8866-4FE5C9F7050D}"/>
              </a:ext>
            </a:extLst>
          </p:cNvPr>
          <p:cNvSpPr txBox="1"/>
          <p:nvPr/>
        </p:nvSpPr>
        <p:spPr>
          <a:xfrm>
            <a:off x="4355066" y="1041325"/>
            <a:ext cx="1569599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00509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solidFill>
                  <a:srgbClr val="004F9F"/>
                </a:solidFill>
              </a:rPr>
              <a:t>Sea </a:t>
            </a:r>
            <a:r>
              <a:rPr lang="nb-NO" sz="1400" b="1" dirty="0" err="1">
                <a:solidFill>
                  <a:srgbClr val="004F9F"/>
                </a:solidFill>
              </a:rPr>
              <a:t>level</a:t>
            </a:r>
            <a:r>
              <a:rPr lang="nb-NO" sz="1400" b="1" dirty="0">
                <a:solidFill>
                  <a:srgbClr val="004F9F"/>
                </a:solidFill>
              </a:rPr>
              <a:t> rise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ADEE99B-8EAF-445F-BDF9-0BBD209546FC}"/>
              </a:ext>
            </a:extLst>
          </p:cNvPr>
          <p:cNvCxnSpPr>
            <a:cxnSpLocks/>
          </p:cNvCxnSpPr>
          <p:nvPr/>
        </p:nvCxnSpPr>
        <p:spPr>
          <a:xfrm>
            <a:off x="4514400" y="2485654"/>
            <a:ext cx="460800" cy="0"/>
          </a:xfrm>
          <a:prstGeom prst="straightConnector1">
            <a:avLst/>
          </a:prstGeom>
          <a:ln>
            <a:solidFill>
              <a:srgbClr val="00509E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0D6F651-9738-4C6F-BC9F-C4AACDA5C59C}"/>
              </a:ext>
            </a:extLst>
          </p:cNvPr>
          <p:cNvCxnSpPr>
            <a:cxnSpLocks/>
          </p:cNvCxnSpPr>
          <p:nvPr/>
        </p:nvCxnSpPr>
        <p:spPr>
          <a:xfrm>
            <a:off x="6171600" y="2485654"/>
            <a:ext cx="460800" cy="0"/>
          </a:xfrm>
          <a:prstGeom prst="straightConnector1">
            <a:avLst/>
          </a:prstGeom>
          <a:ln>
            <a:solidFill>
              <a:srgbClr val="00509E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3DEFA59-2AB3-4B2C-A0A4-FC6292874B99}"/>
              </a:ext>
            </a:extLst>
          </p:cNvPr>
          <p:cNvCxnSpPr>
            <a:cxnSpLocks/>
          </p:cNvCxnSpPr>
          <p:nvPr/>
        </p:nvCxnSpPr>
        <p:spPr>
          <a:xfrm rot="10800000">
            <a:off x="3657600" y="2485654"/>
            <a:ext cx="460800" cy="0"/>
          </a:xfrm>
          <a:prstGeom prst="straightConnector1">
            <a:avLst/>
          </a:prstGeom>
          <a:ln>
            <a:solidFill>
              <a:srgbClr val="00509E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7222A54C-2B67-40E8-81C4-B39349643FFE}"/>
              </a:ext>
            </a:extLst>
          </p:cNvPr>
          <p:cNvCxnSpPr>
            <a:cxnSpLocks/>
          </p:cNvCxnSpPr>
          <p:nvPr/>
        </p:nvCxnSpPr>
        <p:spPr>
          <a:xfrm rot="10800000">
            <a:off x="5335956" y="2485655"/>
            <a:ext cx="460800" cy="0"/>
          </a:xfrm>
          <a:prstGeom prst="straightConnector1">
            <a:avLst/>
          </a:prstGeom>
          <a:ln>
            <a:solidFill>
              <a:srgbClr val="00509E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1" name="Picture 8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87CFCFC1-811B-489C-9BED-6A4AE77FF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400" y="2575672"/>
            <a:ext cx="391209" cy="326008"/>
          </a:xfrm>
          <a:prstGeom prst="rect">
            <a:avLst/>
          </a:prstGeom>
        </p:spPr>
      </p:pic>
      <p:pic>
        <p:nvPicPr>
          <p:cNvPr id="82" name="Picture 81" descr="Chart, scatter chart&#10;&#10;Description automatically generated">
            <a:extLst>
              <a:ext uri="{FF2B5EF4-FFF2-40B4-BE49-F238E27FC236}">
                <a16:creationId xmlns:a16="http://schemas.microsoft.com/office/drawing/2014/main" id="{55E97F2C-5101-4CBA-82FD-8E31962F8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548" y="2560758"/>
            <a:ext cx="504901" cy="504901"/>
          </a:xfrm>
          <a:prstGeom prst="rect">
            <a:avLst/>
          </a:prstGeom>
        </p:spPr>
      </p:pic>
      <p:pic>
        <p:nvPicPr>
          <p:cNvPr id="83" name="Picture 82" descr="A picture containing linedrawing&#10;&#10;Description automatically generated">
            <a:extLst>
              <a:ext uri="{FF2B5EF4-FFF2-40B4-BE49-F238E27FC236}">
                <a16:creationId xmlns:a16="http://schemas.microsoft.com/office/drawing/2014/main" id="{E68CCE80-49A6-418F-811C-5EBE7B0FE5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06" t="33751" r="58314" b="47531"/>
          <a:stretch/>
        </p:blipFill>
        <p:spPr>
          <a:xfrm>
            <a:off x="6133148" y="2653753"/>
            <a:ext cx="485790" cy="226866"/>
          </a:xfrm>
          <a:prstGeom prst="rect">
            <a:avLst/>
          </a:prstGeom>
        </p:spPr>
      </p:pic>
      <p:pic>
        <p:nvPicPr>
          <p:cNvPr id="84" name="Picture 83" descr="Diagram&#10;&#10;Description automatically generated">
            <a:extLst>
              <a:ext uri="{FF2B5EF4-FFF2-40B4-BE49-F238E27FC236}">
                <a16:creationId xmlns:a16="http://schemas.microsoft.com/office/drawing/2014/main" id="{B804A315-675B-4C48-BCA1-459755E8FE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998" t="22588" r="12491" b="19542"/>
          <a:stretch/>
        </p:blipFill>
        <p:spPr>
          <a:xfrm>
            <a:off x="5327759" y="2623432"/>
            <a:ext cx="538992" cy="2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50" grpId="0"/>
      <p:bldP spid="51" grpId="0"/>
      <p:bldP spid="54" grpId="0"/>
      <p:bldP spid="55" grpId="0"/>
      <p:bldP spid="18" grpId="0" animBg="1"/>
      <p:bldP spid="76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001374"/>
            <a:ext cx="7772400" cy="646331"/>
          </a:xfrm>
        </p:spPr>
        <p:txBody>
          <a:bodyPr/>
          <a:lstStyle/>
          <a:p>
            <a:r>
              <a:rPr lang="nb-NO" dirty="0"/>
              <a:t>1860 CE: The Turning Point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5230" y="1728986"/>
            <a:ext cx="7772400" cy="1314450"/>
          </a:xfrm>
        </p:spPr>
        <p:txBody>
          <a:bodyPr>
            <a:normAutofit lnSpcReduction="10000"/>
          </a:bodyPr>
          <a:lstStyle/>
          <a:p>
            <a:r>
              <a:rPr lang="nb-NO" dirty="0"/>
              <a:t>The </a:t>
            </a:r>
            <a:r>
              <a:rPr lang="nb-NO" dirty="0" err="1"/>
              <a:t>onset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relative </a:t>
            </a:r>
            <a:r>
              <a:rPr lang="nb-NO" dirty="0" err="1"/>
              <a:t>sea-level</a:t>
            </a:r>
            <a:r>
              <a:rPr lang="nb-NO" dirty="0"/>
              <a:t> rise in </a:t>
            </a:r>
            <a:r>
              <a:rPr lang="nb-NO" dirty="0" err="1"/>
              <a:t>southwestern</a:t>
            </a:r>
            <a:r>
              <a:rPr lang="nb-NO" dirty="0"/>
              <a:t> Norway</a:t>
            </a:r>
          </a:p>
          <a:p>
            <a:endParaRPr lang="nb-NO" sz="1400" dirty="0"/>
          </a:p>
          <a:p>
            <a:r>
              <a:rPr lang="nb-NO" sz="1400" b="1" dirty="0"/>
              <a:t>M. Holthuis</a:t>
            </a:r>
            <a:r>
              <a:rPr lang="nb-NO" sz="1400" dirty="0"/>
              <a:t>, F.C. Nixon, M. Kylander, W. van der Bilt, J. Martin, T. Lakeman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E63D033-DBF5-2049-8F7B-F3EEDE30F5E9}"/>
              </a:ext>
            </a:extLst>
          </p:cNvPr>
          <p:cNvSpPr txBox="1"/>
          <p:nvPr/>
        </p:nvSpPr>
        <p:spPr>
          <a:xfrm rot="16200000">
            <a:off x="6576133" y="2176100"/>
            <a:ext cx="44368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500" dirty="0">
                <a:solidFill>
                  <a:srgbClr val="0D4788"/>
                </a:solidFill>
              </a:rPr>
              <a:t>Norwegian </a:t>
            </a:r>
            <a:r>
              <a:rPr lang="nb-NO" sz="1500" dirty="0" err="1">
                <a:solidFill>
                  <a:srgbClr val="0D4788"/>
                </a:solidFill>
              </a:rPr>
              <a:t>University</a:t>
            </a:r>
            <a:r>
              <a:rPr lang="nb-NO" sz="1500" dirty="0">
                <a:solidFill>
                  <a:srgbClr val="0D4788"/>
                </a:solidFill>
              </a:rPr>
              <a:t> </a:t>
            </a:r>
            <a:r>
              <a:rPr lang="nb-NO" sz="1500" dirty="0" err="1">
                <a:solidFill>
                  <a:srgbClr val="0D4788"/>
                </a:solidFill>
              </a:rPr>
              <a:t>of</a:t>
            </a:r>
            <a:r>
              <a:rPr lang="nb-NO" sz="1500" dirty="0">
                <a:solidFill>
                  <a:srgbClr val="0D4788"/>
                </a:solidFill>
              </a:rPr>
              <a:t> Science and Technology</a:t>
            </a: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519B1438-5949-4C2B-BF30-2D6645560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211" y="3589040"/>
            <a:ext cx="820164" cy="1106170"/>
          </a:xfrm>
          <a:prstGeom prst="rect">
            <a:avLst/>
          </a:prstGeom>
        </p:spPr>
      </p:pic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A694770A-CD56-4ED4-8B7D-05B88EFB4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18" y="3589041"/>
            <a:ext cx="1106170" cy="1106170"/>
          </a:xfrm>
          <a:prstGeom prst="rect">
            <a:avLst/>
          </a:prstGeom>
        </p:spPr>
      </p:pic>
      <p:pic>
        <p:nvPicPr>
          <p:cNvPr id="9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2C7137C7-94E0-4242-800C-675A0AD00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996" y="3589040"/>
            <a:ext cx="1054820" cy="1106171"/>
          </a:xfrm>
          <a:prstGeom prst="rect">
            <a:avLst/>
          </a:prstGeom>
        </p:spPr>
      </p:pic>
      <p:sp>
        <p:nvSpPr>
          <p:cNvPr id="10" name="Undertittel 2">
            <a:extLst>
              <a:ext uri="{FF2B5EF4-FFF2-40B4-BE49-F238E27FC236}">
                <a16:creationId xmlns:a16="http://schemas.microsoft.com/office/drawing/2014/main" id="{C2BE04DD-3491-454F-9227-55D76C9A1605}"/>
              </a:ext>
            </a:extLst>
          </p:cNvPr>
          <p:cNvSpPr txBox="1">
            <a:spLocks/>
          </p:cNvSpPr>
          <p:nvPr/>
        </p:nvSpPr>
        <p:spPr>
          <a:xfrm>
            <a:off x="514081" y="3037340"/>
            <a:ext cx="2006618" cy="2880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400" dirty="0"/>
              <a:t>max.holthuis@ntnu.no</a:t>
            </a:r>
          </a:p>
        </p:txBody>
      </p:sp>
    </p:spTree>
    <p:extLst>
      <p:ext uri="{BB962C8B-B14F-4D97-AF65-F5344CB8AC3E}">
        <p14:creationId xmlns:p14="http://schemas.microsoft.com/office/powerpoint/2010/main" val="413780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82408ED-7A4E-444D-A288-FFD074EE5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920" t="30390"/>
          <a:stretch/>
        </p:blipFill>
        <p:spPr>
          <a:xfrm>
            <a:off x="4936127" y="471488"/>
            <a:ext cx="4017741" cy="3743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4FDEFF-EA8A-4CD9-9190-BA53D6E19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0" dirty="0"/>
              <a:t>TV21-RC2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9A53E-8076-4F4B-BB8C-A780A20B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icture 4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E9A3845D-E8AF-4F6F-90B9-612DA2CDE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457" y="491541"/>
            <a:ext cx="1162508" cy="35099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F85253-9C15-4845-A9DB-94E2FC2ACF72}"/>
              </a:ext>
            </a:extLst>
          </p:cNvPr>
          <p:cNvCxnSpPr>
            <a:cxnSpLocks/>
          </p:cNvCxnSpPr>
          <p:nvPr/>
        </p:nvCxnSpPr>
        <p:spPr>
          <a:xfrm>
            <a:off x="3516361" y="1007768"/>
            <a:ext cx="331527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0E5154A-AFBE-458A-B350-BC5CE1C8BDD9}"/>
              </a:ext>
            </a:extLst>
          </p:cNvPr>
          <p:cNvSpPr txBox="1"/>
          <p:nvPr/>
        </p:nvSpPr>
        <p:spPr>
          <a:xfrm>
            <a:off x="2226594" y="906587"/>
            <a:ext cx="1289767" cy="346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825" dirty="0"/>
              <a:t>-26.5 (-53.5 - -1.5) </a:t>
            </a:r>
            <a:r>
              <a:rPr lang="nb-NO" sz="825" dirty="0" err="1"/>
              <a:t>cal</a:t>
            </a:r>
            <a:r>
              <a:rPr lang="nb-NO" sz="825" dirty="0"/>
              <a:t> a BP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92FDDA0-9A02-45F9-8062-8D4D58FB2117}"/>
              </a:ext>
            </a:extLst>
          </p:cNvPr>
          <p:cNvCxnSpPr>
            <a:cxnSpLocks/>
          </p:cNvCxnSpPr>
          <p:nvPr/>
        </p:nvCxnSpPr>
        <p:spPr>
          <a:xfrm>
            <a:off x="3516361" y="1461410"/>
            <a:ext cx="331527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28CDFDF-7B66-4ECE-8E09-4387A367BE4C}"/>
              </a:ext>
            </a:extLst>
          </p:cNvPr>
          <p:cNvCxnSpPr>
            <a:cxnSpLocks/>
          </p:cNvCxnSpPr>
          <p:nvPr/>
        </p:nvCxnSpPr>
        <p:spPr>
          <a:xfrm flipV="1">
            <a:off x="3516361" y="1805733"/>
            <a:ext cx="331527" cy="100739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E401AB-2D28-4635-886B-DD6DA6D394F6}"/>
              </a:ext>
            </a:extLst>
          </p:cNvPr>
          <p:cNvCxnSpPr>
            <a:cxnSpLocks/>
          </p:cNvCxnSpPr>
          <p:nvPr/>
        </p:nvCxnSpPr>
        <p:spPr>
          <a:xfrm flipV="1">
            <a:off x="3516361" y="2051514"/>
            <a:ext cx="334961" cy="98103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6B6F08-D30B-48C1-B771-D4C5C96CE898}"/>
              </a:ext>
            </a:extLst>
          </p:cNvPr>
          <p:cNvCxnSpPr>
            <a:cxnSpLocks/>
          </p:cNvCxnSpPr>
          <p:nvPr/>
        </p:nvCxnSpPr>
        <p:spPr>
          <a:xfrm>
            <a:off x="3519795" y="3084874"/>
            <a:ext cx="331527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79A6DB0-D55B-4B0B-92D9-50CCB8C64E69}"/>
              </a:ext>
            </a:extLst>
          </p:cNvPr>
          <p:cNvCxnSpPr>
            <a:cxnSpLocks/>
          </p:cNvCxnSpPr>
          <p:nvPr/>
        </p:nvCxnSpPr>
        <p:spPr>
          <a:xfrm flipV="1">
            <a:off x="3519795" y="3435350"/>
            <a:ext cx="331527" cy="53154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565FFF0-8881-4C0B-A2C4-9D4EBCF4A0F8}"/>
              </a:ext>
            </a:extLst>
          </p:cNvPr>
          <p:cNvSpPr txBox="1"/>
          <p:nvPr/>
        </p:nvSpPr>
        <p:spPr>
          <a:xfrm>
            <a:off x="2226594" y="1365926"/>
            <a:ext cx="1289768" cy="219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825" dirty="0"/>
              <a:t>23 (-1 - 48) </a:t>
            </a:r>
            <a:r>
              <a:rPr lang="nb-NO" sz="825" dirty="0" err="1"/>
              <a:t>cal</a:t>
            </a:r>
            <a:r>
              <a:rPr lang="nb-NO" sz="825" dirty="0"/>
              <a:t> a BP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CDFC232-F2BD-4785-B1D1-9A492FBC9657}"/>
              </a:ext>
            </a:extLst>
          </p:cNvPr>
          <p:cNvSpPr txBox="1"/>
          <p:nvPr/>
        </p:nvSpPr>
        <p:spPr>
          <a:xfrm>
            <a:off x="2226594" y="1805733"/>
            <a:ext cx="1289768" cy="219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825" dirty="0"/>
              <a:t>69 (44 - 95) </a:t>
            </a:r>
            <a:r>
              <a:rPr lang="nb-NO" sz="825" dirty="0" err="1"/>
              <a:t>cal</a:t>
            </a:r>
            <a:r>
              <a:rPr lang="nb-NO" sz="825" dirty="0"/>
              <a:t> a BP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9B9E5A-F4B6-433B-816D-34454D1ED120}"/>
              </a:ext>
            </a:extLst>
          </p:cNvPr>
          <p:cNvSpPr txBox="1"/>
          <p:nvPr/>
        </p:nvSpPr>
        <p:spPr>
          <a:xfrm>
            <a:off x="2226593" y="2051514"/>
            <a:ext cx="1289768" cy="219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825" dirty="0"/>
              <a:t>99 (72 - 129) </a:t>
            </a:r>
            <a:r>
              <a:rPr lang="nb-NO" sz="825" dirty="0" err="1"/>
              <a:t>cal</a:t>
            </a:r>
            <a:r>
              <a:rPr lang="nb-NO" sz="825" dirty="0"/>
              <a:t> a BP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DEB3CE-9239-49E2-81E7-0B9FB2F73E8C}"/>
              </a:ext>
            </a:extLst>
          </p:cNvPr>
          <p:cNvSpPr txBox="1"/>
          <p:nvPr/>
        </p:nvSpPr>
        <p:spPr>
          <a:xfrm>
            <a:off x="2230026" y="2986770"/>
            <a:ext cx="1289769" cy="346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825" dirty="0"/>
              <a:t>523 (473 - 561) </a:t>
            </a:r>
            <a:r>
              <a:rPr lang="nb-NO" sz="825" dirty="0" err="1"/>
              <a:t>cal</a:t>
            </a:r>
            <a:r>
              <a:rPr lang="nb-NO" sz="825" dirty="0"/>
              <a:t> a BP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4291D7-9772-4ECA-815C-CF7E6195DD69}"/>
              </a:ext>
            </a:extLst>
          </p:cNvPr>
          <p:cNvSpPr txBox="1"/>
          <p:nvPr/>
        </p:nvSpPr>
        <p:spPr>
          <a:xfrm>
            <a:off x="2230026" y="3390401"/>
            <a:ext cx="1289769" cy="3462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825" dirty="0"/>
              <a:t>827 (740 - 907) </a:t>
            </a:r>
            <a:r>
              <a:rPr lang="nb-NO" sz="825" dirty="0" err="1"/>
              <a:t>cal</a:t>
            </a:r>
            <a:r>
              <a:rPr lang="nb-NO" sz="825" dirty="0"/>
              <a:t> a BP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33C2AD-7B8E-43D5-A352-4906FF14AF15}"/>
              </a:ext>
            </a:extLst>
          </p:cNvPr>
          <p:cNvSpPr txBox="1"/>
          <p:nvPr/>
        </p:nvSpPr>
        <p:spPr>
          <a:xfrm>
            <a:off x="1011147" y="4210335"/>
            <a:ext cx="47574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Input </a:t>
            </a:r>
            <a:r>
              <a:rPr lang="nb-NO" sz="900" dirty="0" err="1"/>
              <a:t>dates</a:t>
            </a:r>
            <a:r>
              <a:rPr lang="nb-NO" sz="900" dirty="0"/>
              <a:t> for age-</a:t>
            </a:r>
            <a:r>
              <a:rPr lang="nb-NO" sz="900" dirty="0" err="1"/>
              <a:t>depth</a:t>
            </a:r>
            <a:r>
              <a:rPr lang="nb-NO" sz="900" dirty="0"/>
              <a:t> </a:t>
            </a:r>
            <a:r>
              <a:rPr lang="nb-NO" sz="900" dirty="0" err="1"/>
              <a:t>model</a:t>
            </a:r>
            <a:r>
              <a:rPr lang="nb-NO" sz="900" dirty="0"/>
              <a:t> from: </a:t>
            </a:r>
            <a:r>
              <a:rPr lang="en-US" sz="900" dirty="0"/>
              <a:t>Lilienthal, O. E. (2019). The onset of relative sea-level rise in the late 19th century at </a:t>
            </a:r>
            <a:r>
              <a:rPr lang="en-US" sz="900" dirty="0" err="1"/>
              <a:t>Tranevåg</a:t>
            </a:r>
            <a:r>
              <a:rPr lang="en-US" sz="900" dirty="0"/>
              <a:t> salt marsh, southern Norway (Master's thesis, NTNU).</a:t>
            </a:r>
            <a:endParaRPr lang="nb-NO" sz="900" dirty="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9B504C20-5F9B-4D4D-8B88-7E00747BF2EE}"/>
              </a:ext>
            </a:extLst>
          </p:cNvPr>
          <p:cNvSpPr/>
          <p:nvPr/>
        </p:nvSpPr>
        <p:spPr>
          <a:xfrm>
            <a:off x="1667334" y="906586"/>
            <a:ext cx="525779" cy="134113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9328B4BB-A904-42BC-965D-CF9A99EB0B1B}"/>
              </a:ext>
            </a:extLst>
          </p:cNvPr>
          <p:cNvSpPr/>
          <p:nvPr/>
        </p:nvSpPr>
        <p:spPr>
          <a:xfrm>
            <a:off x="1670768" y="2986770"/>
            <a:ext cx="525779" cy="59983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3EB600-5C07-4491-BC6C-3522077224DC}"/>
              </a:ext>
            </a:extLst>
          </p:cNvPr>
          <p:cNvSpPr txBox="1"/>
          <p:nvPr/>
        </p:nvSpPr>
        <p:spPr>
          <a:xfrm>
            <a:off x="1011147" y="1404029"/>
            <a:ext cx="6561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XRF Pb-</a:t>
            </a:r>
            <a:r>
              <a:rPr lang="nb-NO" sz="900" dirty="0" err="1"/>
              <a:t>derived</a:t>
            </a:r>
            <a:endParaRPr lang="nb-NO" sz="900" dirty="0"/>
          </a:p>
          <a:p>
            <a:pPr algn="ctr"/>
            <a:r>
              <a:rPr lang="nb-NO" sz="900" dirty="0" err="1"/>
              <a:t>dates</a:t>
            </a:r>
            <a:endParaRPr lang="nb-NO" sz="9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C0D05A-348F-4A63-ABBF-68E4C2517F5F}"/>
              </a:ext>
            </a:extLst>
          </p:cNvPr>
          <p:cNvSpPr txBox="1"/>
          <p:nvPr/>
        </p:nvSpPr>
        <p:spPr>
          <a:xfrm>
            <a:off x="1011147" y="3182651"/>
            <a:ext cx="65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C14 </a:t>
            </a:r>
            <a:r>
              <a:rPr lang="nb-NO" sz="900" dirty="0" err="1"/>
              <a:t>dates</a:t>
            </a:r>
            <a:endParaRPr lang="nb-NO" sz="9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B31DA1-F5A6-4FC0-8A67-316A0368B943}"/>
              </a:ext>
            </a:extLst>
          </p:cNvPr>
          <p:cNvSpPr txBox="1"/>
          <p:nvPr/>
        </p:nvSpPr>
        <p:spPr>
          <a:xfrm>
            <a:off x="7131157" y="4246185"/>
            <a:ext cx="18227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Program used = </a:t>
            </a:r>
            <a:r>
              <a:rPr lang="nb-NO" sz="900" dirty="0" err="1"/>
              <a:t>Rbacon</a:t>
            </a:r>
            <a:r>
              <a:rPr lang="nb-NO" sz="900" dirty="0"/>
              <a:t> (2020)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5A9A47-4288-4717-8323-57BA627ADB75}"/>
              </a:ext>
            </a:extLst>
          </p:cNvPr>
          <p:cNvSpPr txBox="1"/>
          <p:nvPr/>
        </p:nvSpPr>
        <p:spPr>
          <a:xfrm>
            <a:off x="6763425" y="2175968"/>
            <a:ext cx="1571625" cy="600164"/>
          </a:xfrm>
          <a:prstGeom prst="rect">
            <a:avLst/>
          </a:prstGeom>
          <a:noFill/>
          <a:ln>
            <a:solidFill>
              <a:srgbClr val="004F9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825" dirty="0">
                <a:solidFill>
                  <a:srgbClr val="004F9F"/>
                </a:solidFill>
              </a:rPr>
              <a:t>At 42 cm </a:t>
            </a:r>
            <a:r>
              <a:rPr lang="nb-NO" sz="825" dirty="0" err="1">
                <a:solidFill>
                  <a:srgbClr val="004F9F"/>
                </a:solidFill>
              </a:rPr>
              <a:t>depth</a:t>
            </a:r>
            <a:r>
              <a:rPr lang="nb-NO" sz="825" dirty="0">
                <a:solidFill>
                  <a:srgbClr val="004F9F"/>
                </a:solidFill>
              </a:rPr>
              <a:t>: start RSL rise?</a:t>
            </a:r>
          </a:p>
          <a:p>
            <a:pPr algn="ctr"/>
            <a:r>
              <a:rPr lang="nb-NO" sz="825" dirty="0">
                <a:solidFill>
                  <a:srgbClr val="004F9F"/>
                </a:solidFill>
              </a:rPr>
              <a:t>90 (63-118) </a:t>
            </a:r>
            <a:r>
              <a:rPr lang="nb-NO" sz="825" dirty="0" err="1">
                <a:solidFill>
                  <a:srgbClr val="004F9F"/>
                </a:solidFill>
              </a:rPr>
              <a:t>ca</a:t>
            </a:r>
            <a:r>
              <a:rPr lang="nb-NO" sz="825" dirty="0">
                <a:solidFill>
                  <a:srgbClr val="004F9F"/>
                </a:solidFill>
              </a:rPr>
              <a:t> a BP</a:t>
            </a:r>
          </a:p>
          <a:p>
            <a:pPr algn="ctr"/>
            <a:r>
              <a:rPr lang="nb-NO" sz="825" dirty="0">
                <a:solidFill>
                  <a:srgbClr val="004F9F"/>
                </a:solidFill>
              </a:rPr>
              <a:t>1860 (1832-1887) AD</a:t>
            </a:r>
          </a:p>
        </p:txBody>
      </p:sp>
    </p:spTree>
    <p:extLst>
      <p:ext uri="{BB962C8B-B14F-4D97-AF65-F5344CB8AC3E}">
        <p14:creationId xmlns:p14="http://schemas.microsoft.com/office/powerpoint/2010/main" val="283927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9ABF8BC-619E-4085-9C68-479953BE0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38" y="203233"/>
            <a:ext cx="6827524" cy="45406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6BEBBD-A44B-40F9-8386-B9D5A0D9492A}"/>
              </a:ext>
            </a:extLst>
          </p:cNvPr>
          <p:cNvSpPr/>
          <p:nvPr/>
        </p:nvSpPr>
        <p:spPr>
          <a:xfrm>
            <a:off x="4959076" y="2123353"/>
            <a:ext cx="3146115" cy="248520"/>
          </a:xfrm>
          <a:prstGeom prst="rect">
            <a:avLst/>
          </a:prstGeom>
          <a:noFill/>
          <a:ln w="28575">
            <a:solidFill>
              <a:srgbClr val="004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rgbClr val="004F9F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D7DE187-655B-4034-BBD7-B0BC5BC28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62548"/>
              </p:ext>
            </p:extLst>
          </p:nvPr>
        </p:nvGraphicFramePr>
        <p:xfrm>
          <a:off x="241932" y="72291"/>
          <a:ext cx="3455000" cy="249945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643921">
                  <a:extLst>
                    <a:ext uri="{9D8B030D-6E8A-4147-A177-3AD203B41FA5}">
                      <a16:colId xmlns:a16="http://schemas.microsoft.com/office/drawing/2014/main" val="1678636169"/>
                    </a:ext>
                  </a:extLst>
                </a:gridCol>
                <a:gridCol w="997972">
                  <a:extLst>
                    <a:ext uri="{9D8B030D-6E8A-4147-A177-3AD203B41FA5}">
                      <a16:colId xmlns:a16="http://schemas.microsoft.com/office/drawing/2014/main" val="2107898436"/>
                    </a:ext>
                  </a:extLst>
                </a:gridCol>
                <a:gridCol w="848277">
                  <a:extLst>
                    <a:ext uri="{9D8B030D-6E8A-4147-A177-3AD203B41FA5}">
                      <a16:colId xmlns:a16="http://schemas.microsoft.com/office/drawing/2014/main" val="2376761032"/>
                    </a:ext>
                  </a:extLst>
                </a:gridCol>
                <a:gridCol w="964830">
                  <a:extLst>
                    <a:ext uri="{9D8B030D-6E8A-4147-A177-3AD203B41FA5}">
                      <a16:colId xmlns:a16="http://schemas.microsoft.com/office/drawing/2014/main" val="3339595490"/>
                    </a:ext>
                  </a:extLst>
                </a:gridCol>
              </a:tblGrid>
              <a:tr h="590301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 err="1">
                          <a:effectLst/>
                        </a:rPr>
                        <a:t>Interval</a:t>
                      </a:r>
                      <a:endParaRPr lang="nb-NO" sz="1200" b="1" u="none" strike="noStrike" dirty="0">
                        <a:effectLst/>
                      </a:endParaRPr>
                    </a:p>
                    <a:p>
                      <a:pPr algn="ctr" fontAlgn="b"/>
                      <a:r>
                        <a:rPr lang="nb-NO" sz="1200" b="1" u="none" strike="noStrike" dirty="0">
                          <a:effectLst/>
                        </a:rPr>
                        <a:t>(cm)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>
                          <a:effectLst/>
                        </a:rPr>
                        <a:t>Age range</a:t>
                      </a:r>
                    </a:p>
                    <a:p>
                      <a:pPr algn="ctr" fontAlgn="b"/>
                      <a:r>
                        <a:rPr lang="nb-NO" sz="1200" b="1" u="none" strike="noStrike" dirty="0">
                          <a:effectLst/>
                        </a:rPr>
                        <a:t>(CE)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Age range</a:t>
                      </a:r>
                    </a:p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(</a:t>
                      </a:r>
                      <a:r>
                        <a:rPr lang="en-US" sz="1200" b="1" u="none" strike="noStrike" dirty="0" err="1">
                          <a:effectLst/>
                        </a:rPr>
                        <a:t>cal</a:t>
                      </a:r>
                      <a:r>
                        <a:rPr lang="en-US" sz="1200" b="1" u="none" strike="noStrike" dirty="0">
                          <a:effectLst/>
                        </a:rPr>
                        <a:t> a BP)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 dirty="0" err="1">
                          <a:effectLst/>
                        </a:rPr>
                        <a:t>Accretion</a:t>
                      </a:r>
                      <a:r>
                        <a:rPr lang="nb-NO" sz="1200" b="1" u="none" strike="noStrike" dirty="0">
                          <a:effectLst/>
                        </a:rPr>
                        <a:t> rate</a:t>
                      </a:r>
                    </a:p>
                    <a:p>
                      <a:pPr algn="ctr" fontAlgn="b"/>
                      <a:r>
                        <a:rPr lang="nb-NO" sz="1200" b="1" u="none" strike="noStrike" dirty="0">
                          <a:effectLst/>
                        </a:rPr>
                        <a:t>(mm/yr)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774839"/>
                  </a:ext>
                </a:extLst>
              </a:tr>
              <a:tr h="31819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</a:rPr>
                        <a:t>0-14.5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2021-1976.5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-71 - -26.5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3.26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859236209"/>
                  </a:ext>
                </a:extLst>
              </a:tr>
              <a:tr h="31819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effectLst/>
                        </a:rPr>
                        <a:t>14.5-26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1976.5-1927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-26.5 - 23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2.32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98590961"/>
                  </a:ext>
                </a:extLst>
              </a:tr>
              <a:tr h="31819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effectLst/>
                        </a:rPr>
                        <a:t>26-37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1927-1881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23 - 69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2.39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33544186"/>
                  </a:ext>
                </a:extLst>
              </a:tr>
              <a:tr h="31819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effectLst/>
                        </a:rPr>
                        <a:t>37-43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1881-1851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69 - 99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2.00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40715271"/>
                  </a:ext>
                </a:extLst>
              </a:tr>
              <a:tr h="31819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</a:rPr>
                        <a:t>43-74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1851-1427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99 - 523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0.73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9287089"/>
                  </a:ext>
                </a:extLst>
              </a:tr>
              <a:tr h="318193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 dirty="0">
                          <a:effectLst/>
                        </a:rPr>
                        <a:t>74-84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1427-1123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523 - 827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</a:rPr>
                        <a:t>0.33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3207389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91C98F8-03E7-49B7-B3A7-E47A9D902F2E}"/>
              </a:ext>
            </a:extLst>
          </p:cNvPr>
          <p:cNvSpPr/>
          <p:nvPr/>
        </p:nvSpPr>
        <p:spPr>
          <a:xfrm>
            <a:off x="4959075" y="1641150"/>
            <a:ext cx="3146115" cy="481759"/>
          </a:xfrm>
          <a:prstGeom prst="rect">
            <a:avLst/>
          </a:prstGeom>
          <a:noFill/>
          <a:ln w="28575">
            <a:solidFill>
              <a:srgbClr val="004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rgbClr val="004F9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286F84-1A35-455F-A05A-1BC29ACBE6D4}"/>
              </a:ext>
            </a:extLst>
          </p:cNvPr>
          <p:cNvSpPr/>
          <p:nvPr/>
        </p:nvSpPr>
        <p:spPr>
          <a:xfrm>
            <a:off x="4959077" y="2371874"/>
            <a:ext cx="3146114" cy="1259613"/>
          </a:xfrm>
          <a:prstGeom prst="rect">
            <a:avLst/>
          </a:prstGeom>
          <a:noFill/>
          <a:ln w="28575">
            <a:solidFill>
              <a:srgbClr val="004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rgbClr val="004F9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CB3A8-7880-4DA6-AEDE-1CFAF7BF6252}"/>
              </a:ext>
            </a:extLst>
          </p:cNvPr>
          <p:cNvSpPr/>
          <p:nvPr/>
        </p:nvSpPr>
        <p:spPr>
          <a:xfrm>
            <a:off x="4959072" y="583875"/>
            <a:ext cx="3146117" cy="566644"/>
          </a:xfrm>
          <a:prstGeom prst="rect">
            <a:avLst/>
          </a:prstGeom>
          <a:noFill/>
          <a:ln w="28575">
            <a:solidFill>
              <a:srgbClr val="004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rgbClr val="004F9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5FBEDD-C3AD-47E9-8C37-5CFEB8944414}"/>
              </a:ext>
            </a:extLst>
          </p:cNvPr>
          <p:cNvSpPr/>
          <p:nvPr/>
        </p:nvSpPr>
        <p:spPr>
          <a:xfrm>
            <a:off x="4959075" y="3631488"/>
            <a:ext cx="3146114" cy="453629"/>
          </a:xfrm>
          <a:prstGeom prst="rect">
            <a:avLst/>
          </a:prstGeom>
          <a:noFill/>
          <a:ln w="28575">
            <a:solidFill>
              <a:srgbClr val="004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rgbClr val="004F9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F6B3A-1F51-4783-8D14-7BA05CAB4B97}"/>
              </a:ext>
            </a:extLst>
          </p:cNvPr>
          <p:cNvSpPr txBox="1"/>
          <p:nvPr/>
        </p:nvSpPr>
        <p:spPr>
          <a:xfrm>
            <a:off x="5608206" y="3715952"/>
            <a:ext cx="1847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4F9F"/>
                </a:solidFill>
              </a:rPr>
              <a:t>0.33 mm/yr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37B9D1-17E7-49A9-913C-14D6887EDF14}"/>
              </a:ext>
            </a:extLst>
          </p:cNvPr>
          <p:cNvSpPr txBox="1"/>
          <p:nvPr/>
        </p:nvSpPr>
        <p:spPr>
          <a:xfrm>
            <a:off x="7646613" y="3490256"/>
            <a:ext cx="1847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4F9F"/>
                </a:solidFill>
              </a:rPr>
              <a:t>523 </a:t>
            </a:r>
            <a:r>
              <a:rPr lang="nb-NO" sz="1350" b="1" dirty="0" err="1">
                <a:solidFill>
                  <a:srgbClr val="004F9F"/>
                </a:solidFill>
              </a:rPr>
              <a:t>cal</a:t>
            </a:r>
            <a:r>
              <a:rPr lang="nb-NO" sz="1350" b="1" dirty="0">
                <a:solidFill>
                  <a:srgbClr val="004F9F"/>
                </a:solidFill>
              </a:rPr>
              <a:t> a BP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86FD78-230F-45B8-AF10-E0F512350C42}"/>
              </a:ext>
            </a:extLst>
          </p:cNvPr>
          <p:cNvSpPr txBox="1"/>
          <p:nvPr/>
        </p:nvSpPr>
        <p:spPr>
          <a:xfrm>
            <a:off x="7646613" y="3946617"/>
            <a:ext cx="1847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4F9F"/>
                </a:solidFill>
              </a:rPr>
              <a:t>827 </a:t>
            </a:r>
            <a:r>
              <a:rPr lang="nb-NO" sz="1350" b="1" dirty="0" err="1">
                <a:solidFill>
                  <a:srgbClr val="004F9F"/>
                </a:solidFill>
              </a:rPr>
              <a:t>cal</a:t>
            </a:r>
            <a:r>
              <a:rPr lang="nb-NO" sz="1350" b="1" dirty="0">
                <a:solidFill>
                  <a:srgbClr val="004F9F"/>
                </a:solidFill>
              </a:rPr>
              <a:t> a BP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A2E0A6-2883-4AA2-8D2F-054707AC9AF6}"/>
              </a:ext>
            </a:extLst>
          </p:cNvPr>
          <p:cNvSpPr txBox="1"/>
          <p:nvPr/>
        </p:nvSpPr>
        <p:spPr>
          <a:xfrm>
            <a:off x="7646613" y="2233074"/>
            <a:ext cx="1847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4F9F"/>
                </a:solidFill>
              </a:rPr>
              <a:t>99 </a:t>
            </a:r>
            <a:r>
              <a:rPr lang="nb-NO" sz="1350" b="1" dirty="0" err="1">
                <a:solidFill>
                  <a:srgbClr val="004F9F"/>
                </a:solidFill>
              </a:rPr>
              <a:t>cal</a:t>
            </a:r>
            <a:r>
              <a:rPr lang="nb-NO" sz="1350" b="1" dirty="0">
                <a:solidFill>
                  <a:srgbClr val="004F9F"/>
                </a:solidFill>
              </a:rPr>
              <a:t> a BP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514097-19AA-4AFA-A47F-475C3F02A451}"/>
              </a:ext>
            </a:extLst>
          </p:cNvPr>
          <p:cNvSpPr txBox="1"/>
          <p:nvPr/>
        </p:nvSpPr>
        <p:spPr>
          <a:xfrm>
            <a:off x="7646613" y="1984710"/>
            <a:ext cx="1847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4F9F"/>
                </a:solidFill>
              </a:rPr>
              <a:t>69 </a:t>
            </a:r>
            <a:r>
              <a:rPr lang="nb-NO" sz="1350" b="1" dirty="0" err="1">
                <a:solidFill>
                  <a:srgbClr val="004F9F"/>
                </a:solidFill>
              </a:rPr>
              <a:t>cal</a:t>
            </a:r>
            <a:r>
              <a:rPr lang="nb-NO" sz="1350" b="1" dirty="0">
                <a:solidFill>
                  <a:srgbClr val="004F9F"/>
                </a:solidFill>
              </a:rPr>
              <a:t> a BP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B302F1-D08A-4A75-A0B9-5E5F6F679F5B}"/>
              </a:ext>
            </a:extLst>
          </p:cNvPr>
          <p:cNvSpPr txBox="1"/>
          <p:nvPr/>
        </p:nvSpPr>
        <p:spPr>
          <a:xfrm>
            <a:off x="7646613" y="1011589"/>
            <a:ext cx="1847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4F9F"/>
                </a:solidFill>
              </a:rPr>
              <a:t>-26 </a:t>
            </a:r>
            <a:r>
              <a:rPr lang="nb-NO" sz="1350" b="1" dirty="0" err="1">
                <a:solidFill>
                  <a:srgbClr val="004F9F"/>
                </a:solidFill>
              </a:rPr>
              <a:t>cal</a:t>
            </a:r>
            <a:r>
              <a:rPr lang="nb-NO" sz="1350" b="1" dirty="0">
                <a:solidFill>
                  <a:srgbClr val="004F9F"/>
                </a:solidFill>
              </a:rPr>
              <a:t> a BP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D6A4B0-0055-47DF-9CAA-8938DC9A65F5}"/>
              </a:ext>
            </a:extLst>
          </p:cNvPr>
          <p:cNvSpPr txBox="1"/>
          <p:nvPr/>
        </p:nvSpPr>
        <p:spPr>
          <a:xfrm>
            <a:off x="7646613" y="454474"/>
            <a:ext cx="1847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4F9F"/>
                </a:solidFill>
              </a:rPr>
              <a:t>-71 </a:t>
            </a:r>
            <a:r>
              <a:rPr lang="nb-NO" sz="1350" b="1" dirty="0" err="1">
                <a:solidFill>
                  <a:srgbClr val="004F9F"/>
                </a:solidFill>
              </a:rPr>
              <a:t>cal</a:t>
            </a:r>
            <a:r>
              <a:rPr lang="nb-NO" sz="1350" b="1" dirty="0">
                <a:solidFill>
                  <a:srgbClr val="004F9F"/>
                </a:solidFill>
              </a:rPr>
              <a:t> a BP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009ED44-FCB2-4D52-A2E2-50BF0F82F7A7}"/>
              </a:ext>
            </a:extLst>
          </p:cNvPr>
          <p:cNvSpPr txBox="1"/>
          <p:nvPr/>
        </p:nvSpPr>
        <p:spPr>
          <a:xfrm>
            <a:off x="7646613" y="1506830"/>
            <a:ext cx="1847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4F9F"/>
                </a:solidFill>
              </a:rPr>
              <a:t>23 </a:t>
            </a:r>
            <a:r>
              <a:rPr lang="nb-NO" sz="1350" b="1" dirty="0" err="1">
                <a:solidFill>
                  <a:srgbClr val="004F9F"/>
                </a:solidFill>
              </a:rPr>
              <a:t>cal</a:t>
            </a:r>
            <a:r>
              <a:rPr lang="nb-NO" sz="1350" b="1" dirty="0">
                <a:solidFill>
                  <a:srgbClr val="004F9F"/>
                </a:solidFill>
              </a:rPr>
              <a:t> a BP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F2F91E3-CF4F-4440-A5E4-CBAF5D57F4D2}"/>
              </a:ext>
            </a:extLst>
          </p:cNvPr>
          <p:cNvSpPr/>
          <p:nvPr/>
        </p:nvSpPr>
        <p:spPr>
          <a:xfrm>
            <a:off x="4959074" y="1155177"/>
            <a:ext cx="3146115" cy="481759"/>
          </a:xfrm>
          <a:prstGeom prst="rect">
            <a:avLst/>
          </a:prstGeom>
          <a:noFill/>
          <a:ln w="28575">
            <a:solidFill>
              <a:srgbClr val="004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rgbClr val="004F9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DEADF3-DF51-4021-9E27-11E6F626BC35}"/>
              </a:ext>
            </a:extLst>
          </p:cNvPr>
          <p:cNvSpPr txBox="1"/>
          <p:nvPr/>
        </p:nvSpPr>
        <p:spPr>
          <a:xfrm>
            <a:off x="5608206" y="2863180"/>
            <a:ext cx="1847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4F9F"/>
                </a:solidFill>
              </a:rPr>
              <a:t>0.73 mm/yr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67CF99-C09C-4212-9AF3-F1AC58BFC1F5}"/>
              </a:ext>
            </a:extLst>
          </p:cNvPr>
          <p:cNvSpPr txBox="1"/>
          <p:nvPr/>
        </p:nvSpPr>
        <p:spPr>
          <a:xfrm>
            <a:off x="5608206" y="2107269"/>
            <a:ext cx="1847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4F9F"/>
                </a:solidFill>
              </a:rPr>
              <a:t>2.00 mm/yr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F2E271-9414-48E2-BA1F-B71BD90731F5}"/>
              </a:ext>
            </a:extLst>
          </p:cNvPr>
          <p:cNvSpPr txBox="1"/>
          <p:nvPr/>
        </p:nvSpPr>
        <p:spPr>
          <a:xfrm>
            <a:off x="5608206" y="1741644"/>
            <a:ext cx="1847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4F9F"/>
                </a:solidFill>
              </a:rPr>
              <a:t>2.39 mm/yr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F14E51-8B68-4784-963A-87477560952B}"/>
              </a:ext>
            </a:extLst>
          </p:cNvPr>
          <p:cNvSpPr txBox="1"/>
          <p:nvPr/>
        </p:nvSpPr>
        <p:spPr>
          <a:xfrm>
            <a:off x="5608206" y="1256824"/>
            <a:ext cx="1847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4F9F"/>
                </a:solidFill>
              </a:rPr>
              <a:t>2.32 mm/yr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E890EB-2ED3-4BE5-87AB-605FA9F21BC6}"/>
              </a:ext>
            </a:extLst>
          </p:cNvPr>
          <p:cNvSpPr txBox="1"/>
          <p:nvPr/>
        </p:nvSpPr>
        <p:spPr>
          <a:xfrm>
            <a:off x="5608206" y="725238"/>
            <a:ext cx="18478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50" b="1" dirty="0">
                <a:solidFill>
                  <a:srgbClr val="004F9F"/>
                </a:solidFill>
              </a:rPr>
              <a:t>3.26 mm/yr</a:t>
            </a:r>
          </a:p>
        </p:txBody>
      </p:sp>
    </p:spTree>
    <p:extLst>
      <p:ext uri="{BB962C8B-B14F-4D97-AF65-F5344CB8AC3E}">
        <p14:creationId xmlns:p14="http://schemas.microsoft.com/office/powerpoint/2010/main" val="663583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1384</Words>
  <Application>Microsoft Office PowerPoint</Application>
  <PresentationFormat>On-screen Show (16:9)</PresentationFormat>
  <Paragraphs>119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Office-tema</vt:lpstr>
      <vt:lpstr>1860 CE: The Turning 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1860 CE: The Turning Point</vt:lpstr>
      <vt:lpstr>TV21-RC2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Max Holthuis</cp:lastModifiedBy>
  <cp:revision>130</cp:revision>
  <cp:lastPrinted>2022-05-10T13:34:13Z</cp:lastPrinted>
  <dcterms:created xsi:type="dcterms:W3CDTF">2013-06-10T16:56:09Z</dcterms:created>
  <dcterms:modified xsi:type="dcterms:W3CDTF">2022-05-25T07:56:14Z</dcterms:modified>
</cp:coreProperties>
</file>