
<file path=[Content_Types].xml><?xml version="1.0" encoding="utf-8"?>
<Types xmlns="http://schemas.openxmlformats.org/package/2006/content-types">
  <Default Extension="png" ContentType="image/png"/>
  <Default Extension="tmp" ContentType="image/png"/>
  <Default Extension="svg" ContentType="image/svg+xml"/>
  <Default Extension="emf" ContentType="image/x-emf"/>
  <Default Extension="jpeg" ContentType="image/jpeg"/>
  <Default Extension="m4a" ContentType="audio/mp4"/>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1"/>
  </p:notesMasterIdLst>
  <p:sldIdLst>
    <p:sldId id="1598" r:id="rId5"/>
    <p:sldId id="1599" r:id="rId6"/>
    <p:sldId id="1600" r:id="rId7"/>
    <p:sldId id="1613" r:id="rId8"/>
    <p:sldId id="1601" r:id="rId9"/>
    <p:sldId id="1607" r:id="rId10"/>
    <p:sldId id="1602" r:id="rId11"/>
    <p:sldId id="1603" r:id="rId12"/>
    <p:sldId id="1606" r:id="rId13"/>
    <p:sldId id="1614" r:id="rId14"/>
    <p:sldId id="1604" r:id="rId15"/>
    <p:sldId id="1605" r:id="rId16"/>
    <p:sldId id="1610" r:id="rId17"/>
    <p:sldId id="1611" r:id="rId18"/>
    <p:sldId id="1612" r:id="rId19"/>
    <p:sldId id="1609" r:id="rId20"/>
  </p:sldIdLst>
  <p:sldSz cx="12192000" cy="6858000"/>
  <p:notesSz cx="6858000" cy="9144000"/>
  <p:embeddedFontLst>
    <p:embeddedFont>
      <p:font typeface="Verdana" panose="020B0604030504040204" pitchFamily="34" charset="0"/>
      <p:regular r:id="rId22"/>
      <p:bold r:id="rId23"/>
      <p:italic r:id="rId24"/>
      <p:boldItalic r:id="rId25"/>
    </p:embeddedFont>
    <p:embeddedFont>
      <p:font typeface="Tahoma" panose="020B0604030504040204" pitchFamily="34" charset="0"/>
      <p:regular r:id="rId26"/>
      <p:bold r:id="rId27"/>
    </p:embeddedFont>
    <p:embeddedFont>
      <p:font typeface="Trebuchet MS" panose="020B0603020202020204" pitchFamily="3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hFA4mLJZKrgIY25S0BiDZl3rICa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BFC387-A158-08ED-5DF5-E66F4710DFD6}" name="Cremen, Gemma" initials="CG" userId="Cremen, Gemm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2799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840" autoAdjust="0"/>
    <p:restoredTop sz="94652"/>
  </p:normalViewPr>
  <p:slideViewPr>
    <p:cSldViewPr snapToGrid="0" snapToObjects="1">
      <p:cViewPr varScale="1">
        <p:scale>
          <a:sx n="80" d="100"/>
          <a:sy n="80" d="100"/>
        </p:scale>
        <p:origin x="96" y="1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customschemas.google.com/relationships/presentationmetadata" Target="meta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7C16A-6C79-4F59-845E-7811F90694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665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00AA3C-5C27-D74C-BAB3-99BE1B2CD228}" type="slidenum">
              <a:rPr lang="en-US" smtClean="0"/>
              <a:t>4</a:t>
            </a:fld>
            <a:endParaRPr lang="en-US" dirty="0"/>
          </a:p>
        </p:txBody>
      </p:sp>
    </p:spTree>
    <p:extLst>
      <p:ext uri="{BB962C8B-B14F-4D97-AF65-F5344CB8AC3E}">
        <p14:creationId xmlns:p14="http://schemas.microsoft.com/office/powerpoint/2010/main" val="13912720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2"/>
        <p:cNvGrpSpPr/>
        <p:nvPr/>
      </p:nvGrpSpPr>
      <p:grpSpPr>
        <a:xfrm>
          <a:off x="0" y="0"/>
          <a:ext cx="0" cy="0"/>
          <a:chOff x="0" y="0"/>
          <a:chExt cx="0" cy="0"/>
        </a:xfrm>
      </p:grpSpPr>
      <p:sp>
        <p:nvSpPr>
          <p:cNvPr id="33" name="Google Shape;33;p7"/>
          <p:cNvSpPr/>
          <p:nvPr/>
        </p:nvSpPr>
        <p:spPr>
          <a:xfrm>
            <a:off x="0" y="6356350"/>
            <a:ext cx="12192000" cy="50165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 name="Google Shape;34;p7"/>
          <p:cNvSpPr txBox="1">
            <a:spLocks noGrp="1"/>
          </p:cNvSpPr>
          <p:nvPr>
            <p:ph type="sldNum" idx="12"/>
          </p:nvPr>
        </p:nvSpPr>
        <p:spPr>
          <a:xfrm>
            <a:off x="4724400" y="6424611"/>
            <a:ext cx="2743200" cy="365125"/>
          </a:xfrm>
          <a:prstGeom prst="rect">
            <a:avLst/>
          </a:prstGeom>
          <a:noFill/>
          <a:ln>
            <a:noFill/>
          </a:ln>
        </p:spPr>
        <p:txBody>
          <a:bodyPr spcFirstLastPara="1" wrap="square" lIns="91425" tIns="45700" rIns="91425" bIns="45700" anchor="ctr" anchorCtr="0">
            <a:noAutofit/>
          </a:bodyPr>
          <a:lstStyle>
            <a:lvl1pPr marL="0" marR="0" lvl="0" indent="0" algn="ctr">
              <a:spcBef>
                <a:spcPts val="0"/>
              </a:spcBef>
              <a:buNone/>
              <a:defRPr sz="1200" b="0" i="0" u="none" strike="noStrike" cap="none">
                <a:solidFill>
                  <a:srgbClr val="888888"/>
                </a:solidFill>
                <a:latin typeface="Calibri"/>
                <a:ea typeface="Calibri"/>
                <a:cs typeface="Calibri"/>
                <a:sym typeface="Calibri"/>
              </a:defRPr>
            </a:lvl1pPr>
            <a:lvl2pPr marL="0" marR="0" lvl="1" indent="0" algn="ctr">
              <a:spcBef>
                <a:spcPts val="0"/>
              </a:spcBef>
              <a:buNone/>
              <a:defRPr sz="1200" b="0" i="0" u="none" strike="noStrike" cap="none">
                <a:solidFill>
                  <a:srgbClr val="888888"/>
                </a:solidFill>
                <a:latin typeface="Calibri"/>
                <a:ea typeface="Calibri"/>
                <a:cs typeface="Calibri"/>
                <a:sym typeface="Calibri"/>
              </a:defRPr>
            </a:lvl2pPr>
            <a:lvl3pPr marL="0" marR="0" lvl="2" indent="0" algn="ctr">
              <a:spcBef>
                <a:spcPts val="0"/>
              </a:spcBef>
              <a:buNone/>
              <a:defRPr sz="1200" b="0" i="0" u="none" strike="noStrike" cap="none">
                <a:solidFill>
                  <a:srgbClr val="888888"/>
                </a:solidFill>
                <a:latin typeface="Calibri"/>
                <a:ea typeface="Calibri"/>
                <a:cs typeface="Calibri"/>
                <a:sym typeface="Calibri"/>
              </a:defRPr>
            </a:lvl3pPr>
            <a:lvl4pPr marL="0" marR="0" lvl="3" indent="0" algn="ctr">
              <a:spcBef>
                <a:spcPts val="0"/>
              </a:spcBef>
              <a:buNone/>
              <a:defRPr sz="1200" b="0" i="0" u="none" strike="noStrike" cap="none">
                <a:solidFill>
                  <a:srgbClr val="888888"/>
                </a:solidFill>
                <a:latin typeface="Calibri"/>
                <a:ea typeface="Calibri"/>
                <a:cs typeface="Calibri"/>
                <a:sym typeface="Calibri"/>
              </a:defRPr>
            </a:lvl4pPr>
            <a:lvl5pPr marL="0" marR="0" lvl="4" indent="0" algn="ctr">
              <a:spcBef>
                <a:spcPts val="0"/>
              </a:spcBef>
              <a:buNone/>
              <a:defRPr sz="1200" b="0" i="0" u="none" strike="noStrike" cap="none">
                <a:solidFill>
                  <a:srgbClr val="888888"/>
                </a:solidFill>
                <a:latin typeface="Calibri"/>
                <a:ea typeface="Calibri"/>
                <a:cs typeface="Calibri"/>
                <a:sym typeface="Calibri"/>
              </a:defRPr>
            </a:lvl5pPr>
            <a:lvl6pPr marL="0" marR="0" lvl="5" indent="0" algn="ctr">
              <a:spcBef>
                <a:spcPts val="0"/>
              </a:spcBef>
              <a:buNone/>
              <a:defRPr sz="1200" b="0" i="0" u="none" strike="noStrike" cap="none">
                <a:solidFill>
                  <a:srgbClr val="888888"/>
                </a:solidFill>
                <a:latin typeface="Calibri"/>
                <a:ea typeface="Calibri"/>
                <a:cs typeface="Calibri"/>
                <a:sym typeface="Calibri"/>
              </a:defRPr>
            </a:lvl6pPr>
            <a:lvl7pPr marL="0" marR="0" lvl="6" indent="0" algn="ctr">
              <a:spcBef>
                <a:spcPts val="0"/>
              </a:spcBef>
              <a:buNone/>
              <a:defRPr sz="1200" b="0" i="0" u="none" strike="noStrike" cap="none">
                <a:solidFill>
                  <a:srgbClr val="888888"/>
                </a:solidFill>
                <a:latin typeface="Calibri"/>
                <a:ea typeface="Calibri"/>
                <a:cs typeface="Calibri"/>
                <a:sym typeface="Calibri"/>
              </a:defRPr>
            </a:lvl7pPr>
            <a:lvl8pPr marL="0" marR="0" lvl="7" indent="0" algn="ctr">
              <a:spcBef>
                <a:spcPts val="0"/>
              </a:spcBef>
              <a:buNone/>
              <a:defRPr sz="1200" b="0" i="0" u="none" strike="noStrike" cap="none">
                <a:solidFill>
                  <a:srgbClr val="888888"/>
                </a:solidFill>
                <a:latin typeface="Calibri"/>
                <a:ea typeface="Calibri"/>
                <a:cs typeface="Calibri"/>
                <a:sym typeface="Calibri"/>
              </a:defRPr>
            </a:lvl8pPr>
            <a:lvl9pPr marL="0" marR="0" lvl="8" indent="0" algn="ctr">
              <a:spcBef>
                <a:spcPts val="0"/>
              </a:spcBef>
              <a:buNone/>
              <a:defRPr sz="12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IE"/>
              <a:t>‹#›</a:t>
            </a:fld>
            <a:endParaRPr/>
          </a:p>
        </p:txBody>
      </p:sp>
      <p:pic>
        <p:nvPicPr>
          <p:cNvPr id="35" name="Google Shape;35;p7"/>
          <p:cNvPicPr preferRelativeResize="0"/>
          <p:nvPr/>
        </p:nvPicPr>
        <p:blipFill rotWithShape="1">
          <a:blip r:embed="rId2">
            <a:alphaModFix/>
          </a:blip>
          <a:srcRect/>
          <a:stretch/>
        </p:blipFill>
        <p:spPr>
          <a:xfrm>
            <a:off x="147122" y="6424612"/>
            <a:ext cx="1179714" cy="365125"/>
          </a:xfrm>
          <a:prstGeom prst="rect">
            <a:avLst/>
          </a:prstGeom>
          <a:noFill/>
          <a:ln>
            <a:noFill/>
          </a:ln>
        </p:spPr>
      </p:pic>
      <p:cxnSp>
        <p:nvCxnSpPr>
          <p:cNvPr id="36" name="Google Shape;36;p7"/>
          <p:cNvCxnSpPr/>
          <p:nvPr/>
        </p:nvCxnSpPr>
        <p:spPr>
          <a:xfrm>
            <a:off x="0" y="6337815"/>
            <a:ext cx="12192000" cy="0"/>
          </a:xfrm>
          <a:prstGeom prst="straightConnector1">
            <a:avLst/>
          </a:prstGeom>
          <a:noFill/>
          <a:ln w="9525" cap="flat" cmpd="sng">
            <a:solidFill>
              <a:srgbClr val="15B9BF"/>
            </a:solidFill>
            <a:prstDash val="solid"/>
            <a:miter lim="800000"/>
            <a:headEnd type="none" w="sm" len="sm"/>
            <a:tailEnd type="none" w="sm" len="sm"/>
          </a:ln>
        </p:spPr>
      </p:cxnSp>
      <p:sp>
        <p:nvSpPr>
          <p:cNvPr id="37" name="Google Shape;37;p7"/>
          <p:cNvSpPr txBox="1"/>
          <p:nvPr/>
        </p:nvSpPr>
        <p:spPr>
          <a:xfrm>
            <a:off x="10310747" y="6486392"/>
            <a:ext cx="1819729" cy="261610"/>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595959"/>
              </a:buClr>
              <a:buSzPts val="1100"/>
              <a:buFont typeface="Calibri"/>
              <a:buNone/>
            </a:pPr>
            <a:r>
              <a:rPr lang="en-IE" sz="1100" b="0" i="0" u="none" strike="noStrike" cap="none">
                <a:solidFill>
                  <a:srgbClr val="595959"/>
                </a:solidFill>
                <a:latin typeface="Calibri"/>
                <a:ea typeface="Calibri"/>
                <a:cs typeface="Calibri"/>
                <a:sym typeface="Calibri"/>
              </a:rPr>
              <a:t>Community Sessions</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rgbClr val="FFFFFF"/>
        </a:solidFill>
        <a:effectLst/>
      </p:bgPr>
    </p:bg>
    <p:spTree>
      <p:nvGrpSpPr>
        <p:cNvPr id="1" name=""/>
        <p:cNvGrpSpPr/>
        <p:nvPr/>
      </p:nvGrpSpPr>
      <p:grpSpPr>
        <a:xfrm>
          <a:off x="0" y="0"/>
          <a:ext cx="0" cy="0"/>
          <a:chOff x="0" y="0"/>
          <a:chExt cx="0" cy="0"/>
        </a:xfrm>
      </p:grpSpPr>
      <p:cxnSp>
        <p:nvCxnSpPr>
          <p:cNvPr id="5" name="Google Shape;21;p5">
            <a:extLst>
              <a:ext uri="{FF2B5EF4-FFF2-40B4-BE49-F238E27FC236}">
                <a16:creationId xmlns:a16="http://schemas.microsoft.com/office/drawing/2014/main" id="{E426D6F5-A3C1-44B7-854D-2A4663808528}"/>
              </a:ext>
            </a:extLst>
          </p:cNvPr>
          <p:cNvCxnSpPr>
            <a:cxnSpLocks/>
          </p:cNvCxnSpPr>
          <p:nvPr userDrawn="1"/>
        </p:nvCxnSpPr>
        <p:spPr>
          <a:xfrm>
            <a:off x="203200" y="6337815"/>
            <a:ext cx="11785600" cy="0"/>
          </a:xfrm>
          <a:prstGeom prst="straightConnector1">
            <a:avLst/>
          </a:prstGeom>
          <a:noFill/>
          <a:ln w="38100" cap="flat" cmpd="sng">
            <a:solidFill>
              <a:srgbClr val="00B050"/>
            </a:solidFill>
            <a:prstDash val="solid"/>
            <a:miter lim="800000"/>
            <a:headEnd type="none" w="sm" len="sm"/>
            <a:tailEnd type="none" w="sm" len="sm"/>
          </a:ln>
        </p:spPr>
      </p:cxnSp>
      <p:pic>
        <p:nvPicPr>
          <p:cNvPr id="9" name="Graphic 8">
            <a:extLst>
              <a:ext uri="{FF2B5EF4-FFF2-40B4-BE49-F238E27FC236}">
                <a16:creationId xmlns:a16="http://schemas.microsoft.com/office/drawing/2014/main" id="{503D3A00-4D61-4A6C-A7EB-76D04BFCDC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03200" y="6426115"/>
            <a:ext cx="915254" cy="360000"/>
          </a:xfrm>
          <a:prstGeom prst="rect">
            <a:avLst/>
          </a:prstGeom>
        </p:spPr>
      </p:pic>
      <p:sp>
        <p:nvSpPr>
          <p:cNvPr id="10" name="TextBox 9">
            <a:extLst>
              <a:ext uri="{FF2B5EF4-FFF2-40B4-BE49-F238E27FC236}">
                <a16:creationId xmlns:a16="http://schemas.microsoft.com/office/drawing/2014/main" id="{C932C975-9854-436E-8730-B4853E598BCA}"/>
              </a:ext>
            </a:extLst>
          </p:cNvPr>
          <p:cNvSpPr txBox="1"/>
          <p:nvPr userDrawn="1"/>
        </p:nvSpPr>
        <p:spPr>
          <a:xfrm>
            <a:off x="11304605" y="6406060"/>
            <a:ext cx="684195" cy="400110"/>
          </a:xfrm>
          <a:prstGeom prst="rect">
            <a:avLst/>
          </a:prstGeom>
          <a:noFill/>
        </p:spPr>
        <p:txBody>
          <a:bodyPr wrap="square" rtlCol="0">
            <a:spAutoFit/>
          </a:bodyPr>
          <a:lstStyle/>
          <a:p>
            <a:pPr algn="r"/>
            <a:fld id="{178F9FE7-068E-445A-9895-64AB6D360D36}" type="slidenum">
              <a:rPr lang="en-GB" sz="2000" smtClean="0"/>
              <a:pPr algn="r"/>
              <a:t>‹#›</a:t>
            </a:fld>
            <a:endParaRPr lang="en-GB" sz="2000" dirty="0"/>
          </a:p>
        </p:txBody>
      </p:sp>
      <p:sp>
        <p:nvSpPr>
          <p:cNvPr id="6" name="TextBox 5">
            <a:extLst>
              <a:ext uri="{FF2B5EF4-FFF2-40B4-BE49-F238E27FC236}">
                <a16:creationId xmlns:a16="http://schemas.microsoft.com/office/drawing/2014/main" id="{0598D002-FA5E-4A34-A24B-04FCD5DC4109}"/>
              </a:ext>
            </a:extLst>
          </p:cNvPr>
          <p:cNvSpPr txBox="1"/>
          <p:nvPr userDrawn="1"/>
        </p:nvSpPr>
        <p:spPr>
          <a:xfrm>
            <a:off x="1184253" y="6452227"/>
            <a:ext cx="9424989" cy="307777"/>
          </a:xfrm>
          <a:prstGeom prst="rect">
            <a:avLst/>
          </a:prstGeom>
          <a:noFill/>
        </p:spPr>
        <p:txBody>
          <a:bodyPr wrap="square">
            <a:spAutoFit/>
          </a:bodyPr>
          <a:lstStyle/>
          <a:p>
            <a:r>
              <a:rPr lang="en-GB" b="0" spc="0" baseline="0" dirty="0">
                <a:solidFill>
                  <a:schemeClr val="bg1">
                    <a:lumMod val="50000"/>
                  </a:schemeClr>
                </a:solidFill>
                <a:effectLst/>
              </a:rPr>
              <a:t>Dhakal et al., Tomorrow’s Cities– </a:t>
            </a:r>
            <a:r>
              <a:rPr lang="en-US" b="1" i="1" spc="0" baseline="0" dirty="0">
                <a:solidFill>
                  <a:schemeClr val="bg1">
                    <a:lumMod val="50000"/>
                  </a:schemeClr>
                </a:solidFill>
                <a:effectLst/>
              </a:rPr>
              <a:t>Mapping Future Exposure to Multi-hazards in Tomorrow’s Cities </a:t>
            </a:r>
            <a:endParaRPr lang="en-GB" b="1" i="1" spc="0" baseline="0" dirty="0">
              <a:solidFill>
                <a:schemeClr val="bg1">
                  <a:lumMod val="50000"/>
                </a:schemeClr>
              </a:solidFill>
              <a:effectLst/>
            </a:endParaRPr>
          </a:p>
        </p:txBody>
      </p:sp>
    </p:spTree>
    <p:extLst>
      <p:ext uri="{BB962C8B-B14F-4D97-AF65-F5344CB8AC3E}">
        <p14:creationId xmlns:p14="http://schemas.microsoft.com/office/powerpoint/2010/main" val="3972520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wo Content">
    <p:bg>
      <p:bgPr>
        <a:solidFill>
          <a:srgbClr val="FFFFFF"/>
        </a:solidFill>
        <a:effectLst/>
      </p:bgPr>
    </p:bg>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52D3604F-77F9-4444-897E-85D44C8F0FA1}"/>
              </a:ext>
            </a:extLst>
          </p:cNvPr>
          <p:cNvSpPr>
            <a:spLocks noGrp="1"/>
          </p:cNvSpPr>
          <p:nvPr>
            <p:ph sz="quarter" idx="14"/>
          </p:nvPr>
        </p:nvSpPr>
        <p:spPr>
          <a:xfrm>
            <a:off x="838200" y="1825625"/>
            <a:ext cx="5060711" cy="4351338"/>
          </a:xfrm>
        </p:spPr>
        <p:txBody>
          <a:bodyPr/>
          <a:lstStyle>
            <a:lvl4pPr>
              <a:defRPr>
                <a:solidFill>
                  <a:schemeClr val="accent2"/>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F64F0F98-4BBD-304B-B5F8-04A339BC1838}"/>
              </a:ext>
            </a:extLst>
          </p:cNvPr>
          <p:cNvSpPr>
            <a:spLocks noGrp="1"/>
          </p:cNvSpPr>
          <p:nvPr>
            <p:ph type="sldNum" sz="quarter" idx="12"/>
          </p:nvPr>
        </p:nvSpPr>
        <p:spPr/>
        <p:txBody>
          <a:bodyPr/>
          <a:lstStyle/>
          <a:p>
            <a:fld id="{FF828736-9A59-5542-843E-7597CE180AEB}" type="slidenum">
              <a:rPr lang="en-US" smtClean="0"/>
              <a:t>‹#›</a:t>
            </a:fld>
            <a:endParaRPr lang="en-US"/>
          </a:p>
        </p:txBody>
      </p:sp>
      <p:sp>
        <p:nvSpPr>
          <p:cNvPr id="15" name="Content Placeholder 13">
            <a:extLst>
              <a:ext uri="{FF2B5EF4-FFF2-40B4-BE49-F238E27FC236}">
                <a16:creationId xmlns:a16="http://schemas.microsoft.com/office/drawing/2014/main" id="{85C8A478-81F1-A347-8E19-1DD4E80B68A7}"/>
              </a:ext>
            </a:extLst>
          </p:cNvPr>
          <p:cNvSpPr>
            <a:spLocks noGrp="1"/>
          </p:cNvSpPr>
          <p:nvPr>
            <p:ph sz="quarter" idx="15"/>
          </p:nvPr>
        </p:nvSpPr>
        <p:spPr>
          <a:xfrm>
            <a:off x="6293091" y="1825625"/>
            <a:ext cx="5060711" cy="4351338"/>
          </a:xfrm>
        </p:spPr>
        <p:txBody>
          <a:bodyPr/>
          <a:lstStyle>
            <a:lvl4pPr>
              <a:defRPr>
                <a:solidFill>
                  <a:schemeClr val="accent2"/>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15">
            <a:extLst>
              <a:ext uri="{FF2B5EF4-FFF2-40B4-BE49-F238E27FC236}">
                <a16:creationId xmlns:a16="http://schemas.microsoft.com/office/drawing/2014/main" id="{26180036-FECA-F240-A35E-D976BD7E6DEE}"/>
              </a:ext>
            </a:extLst>
          </p:cNvPr>
          <p:cNvSpPr>
            <a:spLocks noGrp="1"/>
          </p:cNvSpPr>
          <p:nvPr>
            <p:ph type="title"/>
          </p:nvPr>
        </p:nvSpPr>
        <p:spPr>
          <a:xfrm>
            <a:off x="838200" y="365125"/>
            <a:ext cx="10515600" cy="1325563"/>
          </a:xfrm>
        </p:spPr>
        <p:txBody>
          <a:bodyPr/>
          <a:lstStyle>
            <a:lvl1pPr>
              <a:defRPr>
                <a:solidFill>
                  <a:schemeClr val="accent2"/>
                </a:solidFill>
              </a:defRPr>
            </a:lvl1pPr>
          </a:lstStyle>
          <a:p>
            <a:r>
              <a:rPr lang="en-US" dirty="0"/>
              <a:t>Click to edit Master title style</a:t>
            </a:r>
          </a:p>
        </p:txBody>
      </p:sp>
    </p:spTree>
    <p:extLst>
      <p:ext uri="{BB962C8B-B14F-4D97-AF65-F5344CB8AC3E}">
        <p14:creationId xmlns:p14="http://schemas.microsoft.com/office/powerpoint/2010/main" val="2086455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pic>
        <p:nvPicPr>
          <p:cNvPr id="57" name="Google Shape;57;p9"/>
          <p:cNvPicPr preferRelativeResize="0"/>
          <p:nvPr/>
        </p:nvPicPr>
        <p:blipFill rotWithShape="1">
          <a:blip r:embed="rId2">
            <a:alphaModFix/>
          </a:blip>
          <a:srcRect/>
          <a:stretch/>
        </p:blipFill>
        <p:spPr>
          <a:xfrm>
            <a:off x="147122" y="6424612"/>
            <a:ext cx="1179714" cy="365125"/>
          </a:xfrm>
          <a:prstGeom prst="rect">
            <a:avLst/>
          </a:prstGeom>
          <a:noFill/>
          <a:ln>
            <a:noFill/>
          </a:ln>
        </p:spPr>
      </p:pic>
      <p:cxnSp>
        <p:nvCxnSpPr>
          <p:cNvPr id="58" name="Google Shape;58;p9"/>
          <p:cNvCxnSpPr/>
          <p:nvPr/>
        </p:nvCxnSpPr>
        <p:spPr>
          <a:xfrm>
            <a:off x="0" y="6337815"/>
            <a:ext cx="12192000" cy="0"/>
          </a:xfrm>
          <a:prstGeom prst="straightConnector1">
            <a:avLst/>
          </a:prstGeom>
          <a:noFill/>
          <a:ln w="9525" cap="flat" cmpd="sng">
            <a:solidFill>
              <a:srgbClr val="15B9BF"/>
            </a:solidFill>
            <a:prstDash val="solid"/>
            <a:miter lim="800000"/>
            <a:headEnd type="none" w="sm" len="sm"/>
            <a:tailEnd type="none" w="sm" len="sm"/>
          </a:ln>
        </p:spPr>
      </p:cxnSp>
      <p:sp>
        <p:nvSpPr>
          <p:cNvPr id="59" name="Google Shape;59;p9"/>
          <p:cNvSpPr txBox="1"/>
          <p:nvPr/>
        </p:nvSpPr>
        <p:spPr>
          <a:xfrm>
            <a:off x="10310747" y="6486392"/>
            <a:ext cx="1819729" cy="261610"/>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595959"/>
              </a:buClr>
              <a:buSzPts val="1100"/>
              <a:buFont typeface="Calibri"/>
              <a:buNone/>
            </a:pPr>
            <a:r>
              <a:rPr lang="en-IE" sz="1100" b="0" i="0" u="none" strike="noStrike" cap="none">
                <a:solidFill>
                  <a:srgbClr val="595959"/>
                </a:solidFill>
                <a:latin typeface="Calibri"/>
                <a:ea typeface="Calibri"/>
                <a:cs typeface="Calibri"/>
                <a:sym typeface="Calibri"/>
              </a:rPr>
              <a:t>Community Sessions</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6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5"/>
        <p:cNvGrpSpPr/>
        <p:nvPr/>
      </p:nvGrpSpPr>
      <p:grpSpPr>
        <a:xfrm>
          <a:off x="0" y="0"/>
          <a:ext cx="0" cy="0"/>
          <a:chOff x="0" y="0"/>
          <a:chExt cx="0" cy="0"/>
        </a:xfrm>
      </p:grpSpPr>
      <p:sp>
        <p:nvSpPr>
          <p:cNvPr id="76" name="Google Shape;76;p1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8" name="Google Shape;78;p1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pic>
        <p:nvPicPr>
          <p:cNvPr id="82" name="Google Shape;82;p12"/>
          <p:cNvPicPr preferRelativeResize="0"/>
          <p:nvPr/>
        </p:nvPicPr>
        <p:blipFill rotWithShape="1">
          <a:blip r:embed="rId2">
            <a:alphaModFix/>
          </a:blip>
          <a:srcRect/>
          <a:stretch/>
        </p:blipFill>
        <p:spPr>
          <a:xfrm>
            <a:off x="147122" y="6424612"/>
            <a:ext cx="1179714" cy="365125"/>
          </a:xfrm>
          <a:prstGeom prst="rect">
            <a:avLst/>
          </a:prstGeom>
          <a:noFill/>
          <a:ln>
            <a:noFill/>
          </a:ln>
        </p:spPr>
      </p:pic>
      <p:cxnSp>
        <p:nvCxnSpPr>
          <p:cNvPr id="83" name="Google Shape;83;p12"/>
          <p:cNvCxnSpPr/>
          <p:nvPr/>
        </p:nvCxnSpPr>
        <p:spPr>
          <a:xfrm>
            <a:off x="0" y="6337815"/>
            <a:ext cx="12192000" cy="0"/>
          </a:xfrm>
          <a:prstGeom prst="straightConnector1">
            <a:avLst/>
          </a:prstGeom>
          <a:noFill/>
          <a:ln w="9525" cap="flat" cmpd="sng">
            <a:solidFill>
              <a:srgbClr val="15B9BF"/>
            </a:solidFill>
            <a:prstDash val="solid"/>
            <a:miter lim="800000"/>
            <a:headEnd type="none" w="sm" len="sm"/>
            <a:tailEnd type="none" w="sm" len="sm"/>
          </a:ln>
        </p:spPr>
      </p:cxnSp>
      <p:sp>
        <p:nvSpPr>
          <p:cNvPr id="84" name="Google Shape;84;p12"/>
          <p:cNvSpPr txBox="1"/>
          <p:nvPr/>
        </p:nvSpPr>
        <p:spPr>
          <a:xfrm>
            <a:off x="10310747" y="6486392"/>
            <a:ext cx="1819729" cy="261610"/>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595959"/>
              </a:buClr>
              <a:buSzPts val="1100"/>
              <a:buFont typeface="Calibri"/>
              <a:buNone/>
            </a:pPr>
            <a:r>
              <a:rPr lang="en-IE" sz="1100" b="0" i="0" u="none" strike="noStrike" cap="none">
                <a:solidFill>
                  <a:srgbClr val="595959"/>
                </a:solidFill>
                <a:latin typeface="Calibri"/>
                <a:ea typeface="Calibri"/>
                <a:cs typeface="Calibri"/>
                <a:sym typeface="Calibri"/>
              </a:rPr>
              <a:t>Community Sessions</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1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8" name="Google Shape;88;p1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1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cxnSp>
        <p:nvCxnSpPr>
          <p:cNvPr id="102" name="Google Shape;102;p14"/>
          <p:cNvCxnSpPr/>
          <p:nvPr/>
        </p:nvCxnSpPr>
        <p:spPr>
          <a:xfrm>
            <a:off x="0" y="6337815"/>
            <a:ext cx="12192000" cy="0"/>
          </a:xfrm>
          <a:prstGeom prst="straightConnector1">
            <a:avLst/>
          </a:prstGeom>
          <a:noFill/>
          <a:ln w="9525" cap="flat" cmpd="sng">
            <a:solidFill>
              <a:srgbClr val="15B9BF"/>
            </a:solidFill>
            <a:prstDash val="solid"/>
            <a:miter lim="800000"/>
            <a:headEnd type="none" w="sm" len="sm"/>
            <a:tailEnd type="none" w="sm" len="sm"/>
          </a:ln>
        </p:spPr>
      </p:cxnSp>
      <p:sp>
        <p:nvSpPr>
          <p:cNvPr id="103" name="Google Shape;103;p14"/>
          <p:cNvSpPr txBox="1"/>
          <p:nvPr/>
        </p:nvSpPr>
        <p:spPr>
          <a:xfrm>
            <a:off x="10310747" y="6486392"/>
            <a:ext cx="1819729" cy="261610"/>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595959"/>
              </a:buClr>
              <a:buSzPts val="1100"/>
              <a:buFont typeface="Calibri"/>
              <a:buNone/>
            </a:pPr>
            <a:r>
              <a:rPr lang="en-IE" sz="1100" b="0" i="0" u="none" strike="noStrike" cap="none">
                <a:solidFill>
                  <a:srgbClr val="595959"/>
                </a:solidFill>
                <a:latin typeface="Calibri"/>
                <a:ea typeface="Calibri"/>
                <a:cs typeface="Calibri"/>
                <a:sym typeface="Calibri"/>
              </a:rPr>
              <a:t>Community Sessions</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IE"/>
              <a:t>‹#›</a:t>
            </a:fld>
            <a:endParaRPr/>
          </a:p>
        </p:txBody>
      </p:sp>
      <p:cxnSp>
        <p:nvCxnSpPr>
          <p:cNvPr id="111" name="Google Shape;111;p15"/>
          <p:cNvCxnSpPr/>
          <p:nvPr/>
        </p:nvCxnSpPr>
        <p:spPr>
          <a:xfrm>
            <a:off x="0" y="6337815"/>
            <a:ext cx="12192000" cy="0"/>
          </a:xfrm>
          <a:prstGeom prst="straightConnector1">
            <a:avLst/>
          </a:prstGeom>
          <a:noFill/>
          <a:ln w="9525" cap="flat" cmpd="sng">
            <a:solidFill>
              <a:srgbClr val="15B9BF"/>
            </a:solidFill>
            <a:prstDash val="solid"/>
            <a:miter lim="800000"/>
            <a:headEnd type="none" w="sm" len="sm"/>
            <a:tailEnd type="none" w="sm" len="sm"/>
          </a:ln>
        </p:spPr>
      </p:cxnSp>
      <p:sp>
        <p:nvSpPr>
          <p:cNvPr id="112" name="Google Shape;112;p15"/>
          <p:cNvSpPr txBox="1"/>
          <p:nvPr/>
        </p:nvSpPr>
        <p:spPr>
          <a:xfrm>
            <a:off x="10310747" y="6486392"/>
            <a:ext cx="1819729" cy="261610"/>
          </a:xfrm>
          <a:prstGeom prst="rect">
            <a:avLst/>
          </a:prstGeom>
          <a:noFill/>
          <a:ln>
            <a:noFill/>
          </a:ln>
        </p:spPr>
        <p:txBody>
          <a:bodyPr spcFirstLastPara="1" wrap="square" lIns="91425" tIns="45700" rIns="91425" bIns="45700" anchor="t" anchorCtr="0">
            <a:spAutoFit/>
          </a:bodyPr>
          <a:lstStyle/>
          <a:p>
            <a:pPr marL="457200" marR="0" lvl="1" indent="0" algn="l" rtl="0">
              <a:lnSpc>
                <a:spcPct val="100000"/>
              </a:lnSpc>
              <a:spcBef>
                <a:spcPts val="0"/>
              </a:spcBef>
              <a:spcAft>
                <a:spcPts val="0"/>
              </a:spcAft>
              <a:buClr>
                <a:srgbClr val="595959"/>
              </a:buClr>
              <a:buSzPts val="1100"/>
              <a:buFont typeface="Calibri"/>
              <a:buNone/>
            </a:pPr>
            <a:r>
              <a:rPr lang="en-IE" sz="1100" b="0" i="0" u="none" strike="noStrike" cap="none">
                <a:solidFill>
                  <a:srgbClr val="595959"/>
                </a:solidFill>
                <a:latin typeface="Calibri"/>
                <a:ea typeface="Calibri"/>
                <a:cs typeface="Calibri"/>
                <a:sym typeface="Calibri"/>
              </a:rPr>
              <a:t>Community Sessions</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10_Title Slide">
    <p:bg>
      <p:bgPr>
        <a:solidFill>
          <a:schemeClr val="bg1"/>
        </a:solidFill>
        <a:effectLst/>
      </p:bgPr>
    </p:bg>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95961E4D-49E2-DE4F-9C22-E9F5B81574BF}"/>
              </a:ext>
            </a:extLst>
          </p:cNvPr>
          <p:cNvSpPr txBox="1"/>
          <p:nvPr userDrawn="1"/>
        </p:nvSpPr>
        <p:spPr>
          <a:xfrm>
            <a:off x="2841171" y="6394269"/>
            <a:ext cx="0" cy="0"/>
          </a:xfrm>
          <a:prstGeom prst="rect">
            <a:avLst/>
          </a:prstGeom>
        </p:spPr>
        <p:txBody>
          <a:bodyPr vert="horz" wrap="none" lIns="36000" tIns="0" rIns="0" bIns="0" rtlCol="0" anchor="ctr">
            <a:normAutofit fontScale="25000" lnSpcReduction="20000"/>
          </a:bodyPr>
          <a:lstStyle/>
          <a:p>
            <a:pPr algn="l"/>
            <a:endParaRPr lang="en-US" dirty="0">
              <a:solidFill>
                <a:schemeClr val="accent1"/>
              </a:solidFill>
            </a:endParaRPr>
          </a:p>
        </p:txBody>
      </p:sp>
      <p:pic>
        <p:nvPicPr>
          <p:cNvPr id="15" name="Picture 14">
            <a:extLst>
              <a:ext uri="{FF2B5EF4-FFF2-40B4-BE49-F238E27FC236}">
                <a16:creationId xmlns:a16="http://schemas.microsoft.com/office/drawing/2014/main" id="{6A740CA3-9CC5-804B-83DF-6194B4D920F5}"/>
              </a:ext>
            </a:extLst>
          </p:cNvPr>
          <p:cNvPicPr>
            <a:picLocks noChangeAspect="1"/>
          </p:cNvPicPr>
          <p:nvPr userDrawn="1"/>
        </p:nvPicPr>
        <p:blipFill>
          <a:blip r:embed="rId2"/>
          <a:srcRect/>
          <a:stretch/>
        </p:blipFill>
        <p:spPr>
          <a:xfrm>
            <a:off x="5712476" y="-1080000"/>
            <a:ext cx="18065198" cy="6972532"/>
          </a:xfrm>
          <a:prstGeom prst="rect">
            <a:avLst/>
          </a:prstGeom>
        </p:spPr>
      </p:pic>
      <p:sp>
        <p:nvSpPr>
          <p:cNvPr id="18" name="Subtitle 2">
            <a:extLst>
              <a:ext uri="{FF2B5EF4-FFF2-40B4-BE49-F238E27FC236}">
                <a16:creationId xmlns:a16="http://schemas.microsoft.com/office/drawing/2014/main" id="{ABA130FD-12E1-FB43-AE50-6B3020EA7D40}"/>
              </a:ext>
            </a:extLst>
          </p:cNvPr>
          <p:cNvSpPr txBox="1">
            <a:spLocks/>
          </p:cNvSpPr>
          <p:nvPr userDrawn="1"/>
        </p:nvSpPr>
        <p:spPr>
          <a:xfrm>
            <a:off x="405052" y="4881713"/>
            <a:ext cx="6376145" cy="1271629"/>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spcAft>
                <a:spcPts val="500"/>
              </a:spcAft>
              <a:buFont typeface="Arial" panose="020B0604020202020204" pitchFamily="34" charset="0"/>
              <a:buNone/>
              <a:defRPr sz="2400" kern="1200">
                <a:solidFill>
                  <a:schemeClr val="accent5"/>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tabLst/>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tabLst/>
              <a:defRPr sz="1800" kern="1200">
                <a:solidFill>
                  <a:schemeClr val="tx1"/>
                </a:solidFill>
                <a:latin typeface="+mn-lt"/>
                <a:ea typeface="+mn-ea"/>
                <a:cs typeface="+mn-cs"/>
              </a:defRPr>
            </a:lvl3pPr>
            <a:lvl4pPr marL="1371600" indent="0" algn="ctr" defTabSz="914400" rtl="0" eaLnBrk="1" latinLnBrk="0" hangingPunct="1">
              <a:lnSpc>
                <a:spcPct val="90000"/>
              </a:lnSpc>
              <a:spcBef>
                <a:spcPts val="1500"/>
              </a:spcBef>
              <a:spcAft>
                <a:spcPts val="500"/>
              </a:spcAft>
              <a:buFont typeface="Arial" panose="020B0604020202020204" pitchFamily="34" charset="0"/>
              <a:buNone/>
              <a:tabLst/>
              <a:defRPr sz="1600" b="1" i="0" kern="1200" spc="-50" baseline="0">
                <a:solidFill>
                  <a:schemeClr val="accent1"/>
                </a:solidFill>
                <a:latin typeface="Trebuchet MS" panose="020B0703020202090204" pitchFamily="34" charset="0"/>
                <a:ea typeface="+mn-ea"/>
                <a:cs typeface="+mn-cs"/>
              </a:defRPr>
            </a:lvl4pPr>
            <a:lvl5pPr marL="1828800" indent="0" algn="ctr" defTabSz="914400" rtl="0" eaLnBrk="1" latinLnBrk="0" hangingPunct="1">
              <a:lnSpc>
                <a:spcPct val="90000"/>
              </a:lnSpc>
              <a:spcBef>
                <a:spcPts val="1200"/>
              </a:spcBef>
              <a:spcAft>
                <a:spcPts val="200"/>
              </a:spcAft>
              <a:buFont typeface="Arial" panose="020B0604020202020204" pitchFamily="34" charset="0"/>
              <a:buNone/>
              <a:tabLst/>
              <a:defRPr sz="1600" b="1" kern="1200" spc="0" baseline="0">
                <a:solidFill>
                  <a:schemeClr val="tx1"/>
                </a:solidFill>
                <a:latin typeface="+mj-lt"/>
                <a:ea typeface="Tahoma" panose="020B0604030504040204" pitchFamily="34" charset="0"/>
                <a:cs typeface="Tahom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b="1" i="0" u="none" strike="noStrike" kern="1200" cap="none" dirty="0" smtClean="0">
                <a:solidFill>
                  <a:schemeClr val="accent5"/>
                </a:solidFill>
                <a:effectLst/>
                <a:latin typeface="+mn-lt"/>
                <a:ea typeface="+mn-ea"/>
                <a:cs typeface="+mn-cs"/>
                <a:sym typeface="Arial"/>
              </a:rPr>
              <a:t>John McCloskey</a:t>
            </a:r>
            <a:r>
              <a:rPr lang="en-GB" sz="2400" b="0" i="0" u="none" strike="noStrike" kern="1200" cap="none" dirty="0" smtClean="0">
                <a:solidFill>
                  <a:schemeClr val="accent5"/>
                </a:solidFill>
                <a:effectLst/>
                <a:latin typeface="+mn-lt"/>
                <a:ea typeface="+mn-ea"/>
                <a:cs typeface="+mn-cs"/>
                <a:sym typeface="Arial"/>
              </a:rPr>
              <a:t>, Mark Pelling, Gemma Cremen, Carmine Galasso, Ramesh Guragain, and Vera Bukachi </a:t>
            </a:r>
            <a:r>
              <a:rPr lang="en-US" sz="2000" dirty="0" smtClean="0">
                <a:solidFill>
                  <a:schemeClr val="tx2"/>
                </a:solidFill>
              </a:rPr>
              <a:t>p</a:t>
            </a:r>
            <a:endParaRPr lang="en-US" sz="1400" i="1" dirty="0">
              <a:solidFill>
                <a:schemeClr val="tx2"/>
              </a:solidFill>
            </a:endParaRPr>
          </a:p>
        </p:txBody>
      </p:sp>
      <p:pic>
        <p:nvPicPr>
          <p:cNvPr id="19" name="Picture 18">
            <a:extLst>
              <a:ext uri="{FF2B5EF4-FFF2-40B4-BE49-F238E27FC236}">
                <a16:creationId xmlns:a16="http://schemas.microsoft.com/office/drawing/2014/main" id="{49848A19-81DF-354A-8890-B40723751FBF}"/>
              </a:ext>
            </a:extLst>
          </p:cNvPr>
          <p:cNvPicPr>
            <a:picLocks noChangeAspect="1"/>
          </p:cNvPicPr>
          <p:nvPr userDrawn="1"/>
        </p:nvPicPr>
        <p:blipFill>
          <a:blip r:embed="rId3"/>
          <a:srcRect/>
          <a:stretch/>
        </p:blipFill>
        <p:spPr>
          <a:xfrm>
            <a:off x="-771725" y="329680"/>
            <a:ext cx="3712842" cy="1433026"/>
          </a:xfrm>
          <a:prstGeom prst="rect">
            <a:avLst/>
          </a:prstGeom>
        </p:spPr>
      </p:pic>
      <p:sp>
        <p:nvSpPr>
          <p:cNvPr id="12" name="TextBox 11">
            <a:extLst>
              <a:ext uri="{FF2B5EF4-FFF2-40B4-BE49-F238E27FC236}">
                <a16:creationId xmlns:a16="http://schemas.microsoft.com/office/drawing/2014/main" id="{83D84CFA-30DB-574E-AC08-0CDED52D7397}"/>
              </a:ext>
            </a:extLst>
          </p:cNvPr>
          <p:cNvSpPr txBox="1"/>
          <p:nvPr userDrawn="1"/>
        </p:nvSpPr>
        <p:spPr>
          <a:xfrm>
            <a:off x="838188" y="6272346"/>
            <a:ext cx="4495812" cy="407963"/>
          </a:xfrm>
          <a:prstGeom prst="rect">
            <a:avLst/>
          </a:prstGeom>
        </p:spPr>
        <p:txBody>
          <a:bodyPr vert="horz" wrap="square" lIns="36000" tIns="0" rIns="0" bIns="0" rtlCol="0" anchor="ctr">
            <a:normAutofit/>
          </a:bodyPr>
          <a:lstStyle/>
          <a:p>
            <a:pPr algn="l"/>
            <a:r>
              <a:rPr lang="en-US" dirty="0">
                <a:solidFill>
                  <a:schemeClr val="accent1"/>
                </a:solidFill>
              </a:rPr>
              <a:t>tomorrowscities.org</a:t>
            </a:r>
            <a:r>
              <a:rPr lang="en-US" baseline="0" dirty="0">
                <a:solidFill>
                  <a:schemeClr val="accent1"/>
                </a:solidFill>
              </a:rPr>
              <a:t>     </a:t>
            </a:r>
            <a:r>
              <a:rPr lang="en-US" dirty="0">
                <a:solidFill>
                  <a:schemeClr val="accent1"/>
                </a:solidFill>
              </a:rPr>
              <a:t>@</a:t>
            </a:r>
            <a:r>
              <a:rPr lang="en-US" dirty="0" err="1">
                <a:solidFill>
                  <a:schemeClr val="accent1"/>
                </a:solidFill>
              </a:rPr>
              <a:t>UrbanRiskHub</a:t>
            </a:r>
            <a:endParaRPr lang="en-US" dirty="0">
              <a:solidFill>
                <a:schemeClr val="accent1"/>
              </a:solidFill>
            </a:endParaRP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18727" y="5999314"/>
            <a:ext cx="2087521" cy="717899"/>
          </a:xfrm>
          <a:prstGeom prst="rect">
            <a:avLst/>
          </a:prstGeom>
        </p:spPr>
      </p:pic>
      <p:pic>
        <p:nvPicPr>
          <p:cNvPr id="3" name="Picture 2"/>
          <p:cNvPicPr>
            <a:picLocks noChangeAspect="1"/>
          </p:cNvPicPr>
          <p:nvPr userDrawn="1"/>
        </p:nvPicPr>
        <p:blipFill rotWithShape="1">
          <a:blip r:embed="rId5">
            <a:extLst>
              <a:ext uri="{28A0092B-C50C-407E-A947-70E740481C1C}">
                <a14:useLocalDpi xmlns:a14="http://schemas.microsoft.com/office/drawing/2010/main" val="0"/>
              </a:ext>
            </a:extLst>
          </a:blip>
          <a:srcRect l="43330" t="3114" r="24935" b="30958"/>
          <a:stretch/>
        </p:blipFill>
        <p:spPr>
          <a:xfrm>
            <a:off x="7214333" y="5946719"/>
            <a:ext cx="2419350" cy="770494"/>
          </a:xfrm>
          <a:prstGeom prst="rect">
            <a:avLst/>
          </a:prstGeom>
        </p:spPr>
      </p:pic>
    </p:spTree>
    <p:extLst>
      <p:ext uri="{BB962C8B-B14F-4D97-AF65-F5344CB8AC3E}">
        <p14:creationId xmlns:p14="http://schemas.microsoft.com/office/powerpoint/2010/main" val="294316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1" r:id="rId1"/>
    <p:sldLayoutId id="2147483653" r:id="rId2"/>
    <p:sldLayoutId id="2147483654" r:id="rId3"/>
    <p:sldLayoutId id="2147483655" r:id="rId4"/>
    <p:sldLayoutId id="2147483656" r:id="rId5"/>
    <p:sldLayoutId id="2147483657" r:id="rId6"/>
    <p:sldLayoutId id="2147483658" r:id="rId7"/>
    <p:sldLayoutId id="2147483659" r:id="rId8"/>
    <p:sldLayoutId id="2147483678" r:id="rId9"/>
    <p:sldLayoutId id="2147483679" r:id="rId10"/>
    <p:sldLayoutId id="21474836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emf"/></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meetingorganizer.copernicus.org/EGU22/EGU22-12300.html" TargetMode="External"/><Relationship Id="rId3" Type="http://schemas.openxmlformats.org/officeDocument/2006/relationships/hyperlink" Target="https://meetingorganizer.copernicus.org/EGU22/EGU22-9946.html" TargetMode="External"/><Relationship Id="rId7" Type="http://schemas.openxmlformats.org/officeDocument/2006/relationships/hyperlink" Target="https://meetingorganizer.copernicus.org/EGU22/EGU22-10244.html" TargetMode="External"/><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hyperlink" Target="https://meetingorganizer.copernicus.org/EGU22/EGU22-10137.html" TargetMode="External"/><Relationship Id="rId5" Type="http://schemas.openxmlformats.org/officeDocument/2006/relationships/hyperlink" Target="https://meetingorganizer.copernicus.org/EGU22/EGU22-9686.html" TargetMode="External"/><Relationship Id="rId4" Type="http://schemas.openxmlformats.org/officeDocument/2006/relationships/hyperlink" Target="https://meetingorganizer.copernicus.org/EGU22/EGU22-9704.htm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10.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9.tm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12D88C7-5592-4D20-96AF-EB4106AD8349}"/>
              </a:ext>
            </a:extLst>
          </p:cNvPr>
          <p:cNvSpPr>
            <a:spLocks noGrp="1"/>
          </p:cNvSpPr>
          <p:nvPr>
            <p:ph type="ctrTitle" idx="4294967295" hasCustomPrompt="1"/>
          </p:nvPr>
        </p:nvSpPr>
        <p:spPr>
          <a:xfrm>
            <a:off x="80210" y="1981199"/>
            <a:ext cx="6125328" cy="2542344"/>
          </a:xfrm>
          <a:prstGeom prst="rect">
            <a:avLst/>
          </a:prstGeom>
        </p:spPr>
        <p:txBody>
          <a:bodyPr wrap="square" lIns="0" tIns="0" rIns="0" bIns="0" anchor="ctr" anchorCtr="0">
            <a:noAutofit/>
          </a:bodyPr>
          <a:lstStyle>
            <a:lvl1pPr algn="l">
              <a:lnSpc>
                <a:spcPct val="80000"/>
              </a:lnSpc>
              <a:defRPr sz="4400" b="1" baseline="0">
                <a:solidFill>
                  <a:schemeClr val="accent1"/>
                </a:solidFill>
              </a:defRPr>
            </a:lvl1pPr>
          </a:lstStyle>
          <a:p>
            <a:r>
              <a:rPr lang="en-US" altLang="en-US" sz="4000" dirty="0" smtClean="0">
                <a:solidFill>
                  <a:srgbClr val="00B050"/>
                </a:solidFill>
                <a:latin typeface="Trebuchet MS" panose="020B0603020202020204" pitchFamily="34" charset="0"/>
              </a:rPr>
              <a:t>TCDSE: A </a:t>
            </a:r>
            <a:r>
              <a:rPr lang="en-US" altLang="en-US" sz="4000" dirty="0">
                <a:solidFill>
                  <a:srgbClr val="00B050"/>
                </a:solidFill>
                <a:latin typeface="Trebuchet MS" panose="020B0603020202020204" pitchFamily="34" charset="0"/>
              </a:rPr>
              <a:t>Novel Decision Support Environment for Risk Informed Urban Planning in Tomorrow’s Cities</a:t>
            </a:r>
            <a:endParaRPr lang="en-US" sz="4000" dirty="0">
              <a:solidFill>
                <a:srgbClr val="00B050"/>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22513465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p:txBody>
          <a:bodyPr/>
          <a:lstStyle/>
          <a:p>
            <a:pPr defTabSz="913343">
              <a:defRPr/>
            </a:pPr>
            <a:endParaRPr lang="en-US" sz="2000" b="1" dirty="0">
              <a:solidFill>
                <a:prstClr val="black">
                  <a:tint val="75000"/>
                </a:prstClr>
              </a:solidFill>
              <a:latin typeface="Calibri"/>
              <a:cs typeface="Arial" charset="0"/>
            </a:endParaRPr>
          </a:p>
        </p:txBody>
      </p:sp>
      <p:pic>
        <p:nvPicPr>
          <p:cNvPr id="5" name="Picture 4"/>
          <p:cNvPicPr/>
          <p:nvPr/>
        </p:nvPicPr>
        <p:blipFill>
          <a:blip r:embed="rId4" cstate="screen">
            <a:extLst>
              <a:ext uri="{28A0092B-C50C-407E-A947-70E740481C1C}">
                <a14:useLocalDpi xmlns:a14="http://schemas.microsoft.com/office/drawing/2010/main"/>
              </a:ext>
            </a:extLst>
          </a:blip>
          <a:srcRect l="4337" t="18471" r="11526" b="6683"/>
          <a:stretch>
            <a:fillRect/>
          </a:stretch>
        </p:blipFill>
        <p:spPr bwMode="auto">
          <a:xfrm>
            <a:off x="3175282" y="861128"/>
            <a:ext cx="5351420" cy="3134055"/>
          </a:xfrm>
          <a:prstGeom prst="rect">
            <a:avLst/>
          </a:prstGeom>
          <a:noFill/>
          <a:ln w="9525">
            <a:solidFill>
              <a:schemeClr val="accent1"/>
            </a:solidFill>
            <a:miter lim="800000"/>
            <a:headEnd/>
            <a:tailEnd/>
          </a:ln>
        </p:spPr>
      </p:pic>
      <p:pic>
        <p:nvPicPr>
          <p:cNvPr id="16" name="Picture 15">
            <a:extLst>
              <a:ext uri="{FF2B5EF4-FFF2-40B4-BE49-F238E27FC236}">
                <a16:creationId xmlns:a16="http://schemas.microsoft.com/office/drawing/2014/main" id="{5BB0C8BE-3466-44A9-8EEC-793B5594E1EB}"/>
              </a:ext>
            </a:extLst>
          </p:cNvPr>
          <p:cNvPicPr>
            <a:picLocks noChangeAspect="1"/>
          </p:cNvPicPr>
          <p:nvPr/>
        </p:nvPicPr>
        <p:blipFill>
          <a:blip r:embed="rId5"/>
          <a:stretch>
            <a:fillRect/>
          </a:stretch>
        </p:blipFill>
        <p:spPr>
          <a:xfrm>
            <a:off x="2696570" y="4482100"/>
            <a:ext cx="6308844" cy="2160000"/>
          </a:xfrm>
          <a:prstGeom prst="rect">
            <a:avLst/>
          </a:prstGeom>
        </p:spPr>
      </p:pic>
      <p:sp>
        <p:nvSpPr>
          <p:cNvPr id="6" name="Title 1">
            <a:extLst>
              <a:ext uri="{FF2B5EF4-FFF2-40B4-BE49-F238E27FC236}">
                <a16:creationId xmlns:a16="http://schemas.microsoft.com/office/drawing/2014/main" id="{CD7CFBE8-A457-49C1-B7F6-5113FB08E2D0}"/>
              </a:ext>
            </a:extLst>
          </p:cNvPr>
          <p:cNvSpPr txBox="1">
            <a:spLocks/>
          </p:cNvSpPr>
          <p:nvPr/>
        </p:nvSpPr>
        <p:spPr>
          <a:xfrm>
            <a:off x="371658" y="69555"/>
            <a:ext cx="11746911" cy="60931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800"/>
            </a:pPr>
            <a:r>
              <a:rPr lang="en-GB" sz="4000" b="1" dirty="0" smtClean="0">
                <a:solidFill>
                  <a:srgbClr val="00B050"/>
                </a:solidFill>
                <a:effectLst>
                  <a:outerShdw blurRad="38100" dist="38100" dir="2700000" algn="tl">
                    <a:srgbClr val="000000">
                      <a:alpha val="43137"/>
                    </a:srgbClr>
                  </a:outerShdw>
                </a:effectLst>
              </a:rPr>
              <a:t>Detail is critical</a:t>
            </a:r>
            <a:endParaRPr lang="en-GB" sz="4000" b="1" dirty="0">
              <a:solidFill>
                <a:srgbClr val="00B050"/>
              </a:solidFill>
              <a:effectLst>
                <a:outerShdw blurRad="38100" dist="38100" dir="2700000" algn="tl">
                  <a:srgbClr val="000000">
                    <a:alpha val="43137"/>
                  </a:srgbClr>
                </a:outerShdw>
              </a:effectLst>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79859104"/>
      </p:ext>
    </p:extLst>
  </p:cSld>
  <p:clrMapOvr>
    <a:masterClrMapping/>
  </p:clrMapOvr>
  <mc:AlternateContent xmlns:mc="http://schemas.openxmlformats.org/markup-compatibility/2006" xmlns:p14="http://schemas.microsoft.com/office/powerpoint/2010/main">
    <mc:Choice Requires="p14">
      <p:transition spd="slow" p14:dur="2000" advTm="34983"/>
    </mc:Choice>
    <mc:Fallback xmlns="">
      <p:transition spd="slow" advTm="34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7F6D71-0BFC-082A-9856-07C4A78D2B66}"/>
              </a:ext>
            </a:extLst>
          </p:cNvPr>
          <p:cNvPicPr>
            <a:picLocks noChangeAspect="1"/>
          </p:cNvPicPr>
          <p:nvPr/>
        </p:nvPicPr>
        <p:blipFill rotWithShape="1">
          <a:blip r:embed="rId2"/>
          <a:srcRect l="18627" t="32738" b="42657"/>
          <a:stretch/>
        </p:blipFill>
        <p:spPr>
          <a:xfrm>
            <a:off x="4138862" y="861128"/>
            <a:ext cx="7532593" cy="2486526"/>
          </a:xfrm>
          <a:prstGeom prst="rect">
            <a:avLst/>
          </a:prstGeom>
        </p:spPr>
      </p:pic>
      <p:sp>
        <p:nvSpPr>
          <p:cNvPr id="3" name="Title 1">
            <a:extLst>
              <a:ext uri="{FF2B5EF4-FFF2-40B4-BE49-F238E27FC236}">
                <a16:creationId xmlns:a16="http://schemas.microsoft.com/office/drawing/2014/main" id="{CD7CFBE8-A457-49C1-B7F6-5113FB08E2D0}"/>
              </a:ext>
            </a:extLst>
          </p:cNvPr>
          <p:cNvSpPr txBox="1">
            <a:spLocks/>
          </p:cNvSpPr>
          <p:nvPr/>
        </p:nvSpPr>
        <p:spPr>
          <a:xfrm>
            <a:off x="342088" y="251817"/>
            <a:ext cx="11746911" cy="60931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800"/>
            </a:pPr>
            <a:r>
              <a:rPr lang="en-GB" sz="4000" b="1" dirty="0" smtClean="0">
                <a:solidFill>
                  <a:srgbClr val="00B050"/>
                </a:solidFill>
                <a:effectLst>
                  <a:outerShdw blurRad="38100" dist="38100" dir="2700000" algn="tl">
                    <a:srgbClr val="000000">
                      <a:alpha val="43137"/>
                    </a:srgbClr>
                  </a:outerShdw>
                </a:effectLst>
              </a:rPr>
              <a:t>3. Computational Model</a:t>
            </a:r>
            <a:endParaRPr lang="en-GB" sz="4000" b="1" dirty="0">
              <a:solidFill>
                <a:srgbClr val="00B050"/>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627F6D71-0BFC-082A-9856-07C4A78D2B66}"/>
              </a:ext>
            </a:extLst>
          </p:cNvPr>
          <p:cNvPicPr>
            <a:picLocks noChangeAspect="1"/>
          </p:cNvPicPr>
          <p:nvPr/>
        </p:nvPicPr>
        <p:blipFill>
          <a:blip r:embed="rId2"/>
          <a:stretch>
            <a:fillRect/>
          </a:stretch>
        </p:blipFill>
        <p:spPr>
          <a:xfrm>
            <a:off x="342088" y="1781019"/>
            <a:ext cx="3209436" cy="3503795"/>
          </a:xfrm>
          <a:prstGeom prst="rect">
            <a:avLst/>
          </a:prstGeom>
        </p:spPr>
      </p:pic>
      <p:pic>
        <p:nvPicPr>
          <p:cNvPr id="5" name="Picture 4">
            <a:extLst>
              <a:ext uri="{FF2B5EF4-FFF2-40B4-BE49-F238E27FC236}">
                <a16:creationId xmlns:a16="http://schemas.microsoft.com/office/drawing/2014/main" id="{0D0F1CB3-F876-4328-BD7D-EE0BAAE84C0A}"/>
              </a:ext>
            </a:extLst>
          </p:cNvPr>
          <p:cNvPicPr>
            <a:picLocks noChangeAspect="1"/>
          </p:cNvPicPr>
          <p:nvPr/>
        </p:nvPicPr>
        <p:blipFill>
          <a:blip r:embed="rId3"/>
          <a:stretch>
            <a:fillRect/>
          </a:stretch>
        </p:blipFill>
        <p:spPr>
          <a:xfrm>
            <a:off x="5450278" y="3521018"/>
            <a:ext cx="5693333" cy="3240000"/>
          </a:xfrm>
          <a:prstGeom prst="rect">
            <a:avLst/>
          </a:prstGeom>
        </p:spPr>
      </p:pic>
      <p:cxnSp>
        <p:nvCxnSpPr>
          <p:cNvPr id="6" name="Straight Arrow Connector 5"/>
          <p:cNvCxnSpPr/>
          <p:nvPr/>
        </p:nvCxnSpPr>
        <p:spPr>
          <a:xfrm flipV="1">
            <a:off x="3551524" y="2438400"/>
            <a:ext cx="827971" cy="72189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266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7F6D71-0BFC-082A-9856-07C4A78D2B66}"/>
              </a:ext>
            </a:extLst>
          </p:cNvPr>
          <p:cNvPicPr>
            <a:picLocks noChangeAspect="1"/>
          </p:cNvPicPr>
          <p:nvPr/>
        </p:nvPicPr>
        <p:blipFill rotWithShape="1">
          <a:blip r:embed="rId2"/>
          <a:srcRect l="68899" t="56808" b="26878"/>
          <a:stretch/>
        </p:blipFill>
        <p:spPr>
          <a:xfrm>
            <a:off x="6352673" y="1248178"/>
            <a:ext cx="3989696" cy="2284738"/>
          </a:xfrm>
          <a:prstGeom prst="rect">
            <a:avLst/>
          </a:prstGeom>
        </p:spPr>
      </p:pic>
      <p:sp>
        <p:nvSpPr>
          <p:cNvPr id="3" name="Title 1">
            <a:extLst>
              <a:ext uri="{FF2B5EF4-FFF2-40B4-BE49-F238E27FC236}">
                <a16:creationId xmlns:a16="http://schemas.microsoft.com/office/drawing/2014/main" id="{CD7CFBE8-A457-49C1-B7F6-5113FB08E2D0}"/>
              </a:ext>
            </a:extLst>
          </p:cNvPr>
          <p:cNvSpPr txBox="1">
            <a:spLocks/>
          </p:cNvSpPr>
          <p:nvPr/>
        </p:nvSpPr>
        <p:spPr>
          <a:xfrm>
            <a:off x="342088" y="251817"/>
            <a:ext cx="11746911" cy="60931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800"/>
            </a:pPr>
            <a:r>
              <a:rPr lang="en-GB" sz="4000" b="1" dirty="0" smtClean="0">
                <a:solidFill>
                  <a:srgbClr val="00B050"/>
                </a:solidFill>
                <a:effectLst>
                  <a:outerShdw blurRad="38100" dist="38100" dir="2700000" algn="tl">
                    <a:srgbClr val="000000">
                      <a:alpha val="43137"/>
                    </a:srgbClr>
                  </a:outerShdw>
                </a:effectLst>
              </a:rPr>
              <a:t>4. Risk Agreement</a:t>
            </a:r>
            <a:endParaRPr lang="en-GB" sz="4000" b="1" dirty="0">
              <a:solidFill>
                <a:srgbClr val="00B050"/>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627F6D71-0BFC-082A-9856-07C4A78D2B66}"/>
              </a:ext>
            </a:extLst>
          </p:cNvPr>
          <p:cNvPicPr>
            <a:picLocks noChangeAspect="1"/>
          </p:cNvPicPr>
          <p:nvPr/>
        </p:nvPicPr>
        <p:blipFill>
          <a:blip r:embed="rId2"/>
          <a:stretch>
            <a:fillRect/>
          </a:stretch>
        </p:blipFill>
        <p:spPr>
          <a:xfrm>
            <a:off x="342088" y="1781019"/>
            <a:ext cx="3209436" cy="3503795"/>
          </a:xfrm>
          <a:prstGeom prst="rect">
            <a:avLst/>
          </a:prstGeom>
        </p:spPr>
      </p:pic>
      <p:cxnSp>
        <p:nvCxnSpPr>
          <p:cNvPr id="5" name="Straight Arrow Connector 4"/>
          <p:cNvCxnSpPr/>
          <p:nvPr/>
        </p:nvCxnSpPr>
        <p:spPr>
          <a:xfrm flipV="1">
            <a:off x="3433011" y="2534653"/>
            <a:ext cx="2566736" cy="137962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0354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D7CFBE8-A457-49C1-B7F6-5113FB08E2D0}"/>
              </a:ext>
            </a:extLst>
          </p:cNvPr>
          <p:cNvSpPr txBox="1">
            <a:spLocks/>
          </p:cNvSpPr>
          <p:nvPr/>
        </p:nvSpPr>
        <p:spPr>
          <a:xfrm>
            <a:off x="342088" y="251817"/>
            <a:ext cx="11746911" cy="60931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800"/>
            </a:pPr>
            <a:r>
              <a:rPr lang="en-GB" sz="4000" b="1" dirty="0" smtClean="0">
                <a:solidFill>
                  <a:srgbClr val="00B050"/>
                </a:solidFill>
                <a:effectLst>
                  <a:outerShdw blurRad="38100" dist="38100" dir="2700000" algn="tl">
                    <a:srgbClr val="000000">
                      <a:alpha val="43137"/>
                    </a:srgbClr>
                  </a:outerShdw>
                </a:effectLst>
              </a:rPr>
              <a:t>4. Risk Agreement</a:t>
            </a:r>
            <a:endParaRPr lang="en-GB" sz="4000" b="1" dirty="0">
              <a:solidFill>
                <a:srgbClr val="00B050"/>
              </a:solidFill>
              <a:effectLst>
                <a:outerShdw blurRad="38100" dist="38100" dir="2700000" algn="tl">
                  <a:srgbClr val="000000">
                    <a:alpha val="43137"/>
                  </a:srgbClr>
                </a:outerShdw>
              </a:effectLst>
            </a:endParaRPr>
          </a:p>
        </p:txBody>
      </p:sp>
      <p:pic>
        <p:nvPicPr>
          <p:cNvPr id="13" name="Picture 12"/>
          <p:cNvPicPr>
            <a:picLocks noChangeAspect="1"/>
          </p:cNvPicPr>
          <p:nvPr/>
        </p:nvPicPr>
        <p:blipFill rotWithShape="1">
          <a:blip r:embed="rId2"/>
          <a:srcRect b="16151"/>
          <a:stretch/>
        </p:blipFill>
        <p:spPr>
          <a:xfrm>
            <a:off x="680085" y="984614"/>
            <a:ext cx="4800000" cy="2263912"/>
          </a:xfrm>
          <a:prstGeom prst="rect">
            <a:avLst/>
          </a:prstGeom>
        </p:spPr>
      </p:pic>
      <p:pic>
        <p:nvPicPr>
          <p:cNvPr id="7" name="Picture 6"/>
          <p:cNvPicPr>
            <a:picLocks noChangeAspect="1"/>
          </p:cNvPicPr>
          <p:nvPr/>
        </p:nvPicPr>
        <p:blipFill rotWithShape="1">
          <a:blip r:embed="rId3"/>
          <a:srcRect b="15276"/>
          <a:stretch/>
        </p:blipFill>
        <p:spPr>
          <a:xfrm>
            <a:off x="6215543" y="3884653"/>
            <a:ext cx="4800000" cy="2287547"/>
          </a:xfrm>
          <a:prstGeom prst="rect">
            <a:avLst/>
          </a:prstGeom>
        </p:spPr>
      </p:pic>
      <p:pic>
        <p:nvPicPr>
          <p:cNvPr id="9" name="Picture 8"/>
          <p:cNvPicPr>
            <a:picLocks noChangeAspect="1"/>
          </p:cNvPicPr>
          <p:nvPr/>
        </p:nvPicPr>
        <p:blipFill rotWithShape="1">
          <a:blip r:embed="rId4"/>
          <a:srcRect b="12603"/>
          <a:stretch/>
        </p:blipFill>
        <p:spPr>
          <a:xfrm>
            <a:off x="680085" y="3812461"/>
            <a:ext cx="4800000" cy="2359736"/>
          </a:xfrm>
          <a:prstGeom prst="rect">
            <a:avLst/>
          </a:prstGeom>
        </p:spPr>
      </p:pic>
      <p:pic>
        <p:nvPicPr>
          <p:cNvPr id="10" name="Picture 9"/>
          <p:cNvPicPr>
            <a:picLocks noChangeAspect="1"/>
          </p:cNvPicPr>
          <p:nvPr/>
        </p:nvPicPr>
        <p:blipFill rotWithShape="1">
          <a:blip r:embed="rId5"/>
          <a:srcRect b="14814"/>
          <a:stretch/>
        </p:blipFill>
        <p:spPr>
          <a:xfrm>
            <a:off x="6215543" y="984614"/>
            <a:ext cx="4800000" cy="2300007"/>
          </a:xfrm>
          <a:prstGeom prst="rect">
            <a:avLst/>
          </a:prstGeom>
        </p:spPr>
      </p:pic>
    </p:spTree>
    <p:extLst>
      <p:ext uri="{BB962C8B-B14F-4D97-AF65-F5344CB8AC3E}">
        <p14:creationId xmlns:p14="http://schemas.microsoft.com/office/powerpoint/2010/main" val="14939033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D7CFBE8-A457-49C1-B7F6-5113FB08E2D0}"/>
              </a:ext>
            </a:extLst>
          </p:cNvPr>
          <p:cNvSpPr txBox="1">
            <a:spLocks/>
          </p:cNvSpPr>
          <p:nvPr/>
        </p:nvSpPr>
        <p:spPr>
          <a:xfrm>
            <a:off x="342088" y="251817"/>
            <a:ext cx="11746911" cy="60931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800"/>
            </a:pPr>
            <a:r>
              <a:rPr lang="en-GB" sz="4000" b="1" dirty="0" smtClean="0">
                <a:solidFill>
                  <a:srgbClr val="00B050"/>
                </a:solidFill>
                <a:effectLst>
                  <a:outerShdw blurRad="38100" dist="38100" dir="2700000" algn="tl">
                    <a:srgbClr val="000000">
                      <a:alpha val="43137"/>
                    </a:srgbClr>
                  </a:outerShdw>
                </a:effectLst>
              </a:rPr>
              <a:t>4. Risk Agreement</a:t>
            </a:r>
            <a:endParaRPr lang="en-GB" sz="4000" b="1" dirty="0">
              <a:solidFill>
                <a:srgbClr val="00B050"/>
              </a:solidFill>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2"/>
          <a:srcRect b="16262"/>
          <a:stretch/>
        </p:blipFill>
        <p:spPr>
          <a:xfrm>
            <a:off x="473878" y="1003881"/>
            <a:ext cx="11483330" cy="5408951"/>
          </a:xfrm>
          <a:prstGeom prst="rect">
            <a:avLst/>
          </a:prstGeom>
        </p:spPr>
      </p:pic>
    </p:spTree>
    <p:extLst>
      <p:ext uri="{BB962C8B-B14F-4D97-AF65-F5344CB8AC3E}">
        <p14:creationId xmlns:p14="http://schemas.microsoft.com/office/powerpoint/2010/main" val="33359179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27F6D71-0BFC-082A-9856-07C4A78D2B66}"/>
              </a:ext>
            </a:extLst>
          </p:cNvPr>
          <p:cNvPicPr>
            <a:picLocks noChangeAspect="1"/>
          </p:cNvPicPr>
          <p:nvPr/>
        </p:nvPicPr>
        <p:blipFill>
          <a:blip r:embed="rId2"/>
          <a:stretch>
            <a:fillRect/>
          </a:stretch>
        </p:blipFill>
        <p:spPr>
          <a:xfrm>
            <a:off x="3468337" y="859658"/>
            <a:ext cx="5494412" cy="5998342"/>
          </a:xfrm>
          <a:prstGeom prst="rect">
            <a:avLst/>
          </a:prstGeom>
        </p:spPr>
      </p:pic>
      <p:sp>
        <p:nvSpPr>
          <p:cNvPr id="15" name="Title 1">
            <a:extLst>
              <a:ext uri="{FF2B5EF4-FFF2-40B4-BE49-F238E27FC236}">
                <a16:creationId xmlns:a16="http://schemas.microsoft.com/office/drawing/2014/main" id="{CD7CFBE8-A457-49C1-B7F6-5113FB08E2D0}"/>
              </a:ext>
            </a:extLst>
          </p:cNvPr>
          <p:cNvSpPr txBox="1">
            <a:spLocks/>
          </p:cNvSpPr>
          <p:nvPr/>
        </p:nvSpPr>
        <p:spPr>
          <a:xfrm>
            <a:off x="342088" y="251817"/>
            <a:ext cx="11746911" cy="60931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800"/>
            </a:pPr>
            <a:r>
              <a:rPr lang="en-GB" sz="4000" b="1" dirty="0">
                <a:solidFill>
                  <a:srgbClr val="00B050"/>
                </a:solidFill>
                <a:effectLst>
                  <a:outerShdw blurRad="38100" dist="38100" dir="2700000" algn="tl">
                    <a:srgbClr val="000000">
                      <a:alpha val="43137"/>
                    </a:srgbClr>
                  </a:outerShdw>
                </a:effectLst>
              </a:rPr>
              <a:t>The Tomorrow’s Cities Decision Support Environment..</a:t>
            </a:r>
          </a:p>
        </p:txBody>
      </p:sp>
      <p:sp>
        <p:nvSpPr>
          <p:cNvPr id="16" name="TextBox 15">
            <a:extLst>
              <a:ext uri="{FF2B5EF4-FFF2-40B4-BE49-F238E27FC236}">
                <a16:creationId xmlns:a16="http://schemas.microsoft.com/office/drawing/2014/main" id="{D9A48677-BB71-41C9-0E6A-418B3B5AB74A}"/>
              </a:ext>
            </a:extLst>
          </p:cNvPr>
          <p:cNvSpPr txBox="1"/>
          <p:nvPr/>
        </p:nvSpPr>
        <p:spPr>
          <a:xfrm>
            <a:off x="251406" y="4186428"/>
            <a:ext cx="3740585" cy="2092881"/>
          </a:xfrm>
          <a:prstGeom prst="rect">
            <a:avLst/>
          </a:prstGeom>
          <a:noFill/>
        </p:spPr>
        <p:txBody>
          <a:bodyPr wrap="square">
            <a:spAutoFit/>
          </a:bodyPr>
          <a:lstStyle/>
          <a:p>
            <a:pPr>
              <a:spcAft>
                <a:spcPts val="600"/>
              </a:spcAft>
            </a:pPr>
            <a:r>
              <a:rPr lang="en-US" sz="2600" b="1" dirty="0">
                <a:solidFill>
                  <a:srgbClr val="00B050"/>
                </a:solidFill>
                <a:effectLst>
                  <a:outerShdw blurRad="38100" dist="38100" dir="2700000" algn="tl">
                    <a:srgbClr val="000000">
                      <a:alpha val="43137"/>
                    </a:srgbClr>
                  </a:outerShdw>
                </a:effectLst>
                <a:latin typeface="Calibri" panose="020F0502020204030204" pitchFamily="34" charset="0"/>
                <a:ea typeface="Verdana" pitchFamily="34" charset="0"/>
                <a:cs typeface="Calibri" panose="020F0502020204030204" pitchFamily="34" charset="0"/>
              </a:rPr>
              <a:t>.. Supporting risk-sensitive and pro-poor urban planning and design in tomorrow’s cities</a:t>
            </a:r>
            <a:endParaRPr lang="en-GB" sz="2600" b="1" dirty="0">
              <a:solidFill>
                <a:srgbClr val="00B050"/>
              </a:solidFill>
              <a:effectLst>
                <a:outerShdw blurRad="38100" dist="38100" dir="2700000" algn="tl">
                  <a:srgbClr val="000000">
                    <a:alpha val="43137"/>
                  </a:srgbClr>
                </a:outerShdw>
              </a:effectLst>
              <a:latin typeface="Calibri" panose="020F0502020204030204" pitchFamily="34" charset="0"/>
              <a:ea typeface="Verdana" pitchFamily="34" charset="0"/>
              <a:cs typeface="Calibri" panose="020F0502020204030204" pitchFamily="34" charset="0"/>
            </a:endParaRPr>
          </a:p>
        </p:txBody>
      </p:sp>
      <p:sp>
        <p:nvSpPr>
          <p:cNvPr id="2" name="AutoShape 2" descr="https://ukc-powerpoint.officeapps.live.com/pods/GetClipboardImage.ashx?Id=9e4debae-a8bd-4bdb-a07b-33ed6fc47000&amp;DC=GUK1&amp;pkey=ccb8278b-9f55-4311-a6b7-0be3d1c1b675&amp;wdwaccluster=GUK1"/>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4422616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27F6D71-0BFC-082A-9856-07C4A78D2B66}"/>
              </a:ext>
            </a:extLst>
          </p:cNvPr>
          <p:cNvPicPr>
            <a:picLocks noChangeAspect="1"/>
          </p:cNvPicPr>
          <p:nvPr/>
        </p:nvPicPr>
        <p:blipFill>
          <a:blip r:embed="rId2"/>
          <a:stretch>
            <a:fillRect/>
          </a:stretch>
        </p:blipFill>
        <p:spPr>
          <a:xfrm>
            <a:off x="-88839" y="861128"/>
            <a:ext cx="4754673" cy="5190756"/>
          </a:xfrm>
          <a:prstGeom prst="rect">
            <a:avLst/>
          </a:prstGeom>
        </p:spPr>
      </p:pic>
      <p:sp>
        <p:nvSpPr>
          <p:cNvPr id="15" name="Title 1">
            <a:extLst>
              <a:ext uri="{FF2B5EF4-FFF2-40B4-BE49-F238E27FC236}">
                <a16:creationId xmlns:a16="http://schemas.microsoft.com/office/drawing/2014/main" id="{CD7CFBE8-A457-49C1-B7F6-5113FB08E2D0}"/>
              </a:ext>
            </a:extLst>
          </p:cNvPr>
          <p:cNvSpPr txBox="1">
            <a:spLocks/>
          </p:cNvSpPr>
          <p:nvPr/>
        </p:nvSpPr>
        <p:spPr>
          <a:xfrm>
            <a:off x="342088" y="251817"/>
            <a:ext cx="11746911" cy="60931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800"/>
            </a:pPr>
            <a:r>
              <a:rPr lang="en-GB" sz="4000" b="1" dirty="0">
                <a:solidFill>
                  <a:srgbClr val="00B050"/>
                </a:solidFill>
                <a:effectLst>
                  <a:outerShdw blurRad="38100" dist="38100" dir="2700000" algn="tl">
                    <a:srgbClr val="000000">
                      <a:alpha val="43137"/>
                    </a:srgbClr>
                  </a:outerShdw>
                </a:effectLst>
              </a:rPr>
              <a:t>The Tomorrow’s Cities Decision Support Environment..</a:t>
            </a:r>
          </a:p>
        </p:txBody>
      </p:sp>
      <p:sp>
        <p:nvSpPr>
          <p:cNvPr id="2" name="AutoShape 2" descr="https://ukc-powerpoint.officeapps.live.com/pods/GetClipboardImage.ashx?Id=9e4debae-a8bd-4bdb-a07b-33ed6fc47000&amp;DC=GUK1&amp;pkey=ccb8278b-9f55-4311-a6b7-0be3d1c1b675&amp;wdwaccluster=GUK1"/>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Rectangle 2"/>
          <p:cNvSpPr/>
          <p:nvPr/>
        </p:nvSpPr>
        <p:spPr>
          <a:xfrm>
            <a:off x="4665834" y="861128"/>
            <a:ext cx="7324493" cy="5478423"/>
          </a:xfrm>
          <a:prstGeom prst="rect">
            <a:avLst/>
          </a:prstGeom>
        </p:spPr>
        <p:txBody>
          <a:bodyPr wrap="square">
            <a:spAutoFit/>
          </a:bodyPr>
          <a:lstStyle/>
          <a:p>
            <a:r>
              <a:rPr lang="en-GB" dirty="0">
                <a:latin typeface="Times New Roman" panose="02020603050405020304" pitchFamily="18" charset="0"/>
                <a:ea typeface="Calibri" panose="020F0502020204030204" pitchFamily="34" charset="0"/>
              </a:rPr>
              <a:t> </a:t>
            </a:r>
          </a:p>
          <a:p>
            <a:r>
              <a:rPr lang="en-GB" b="1" u="sng" dirty="0">
                <a:solidFill>
                  <a:srgbClr val="222222"/>
                </a:solidFill>
                <a:latin typeface="Calibri" panose="020F0502020204030204" pitchFamily="34" charset="0"/>
                <a:ea typeface="Calibri" panose="020F0502020204030204" pitchFamily="34" charset="0"/>
                <a:hlinkClick r:id="rId3"/>
              </a:rPr>
              <a:t>Mapping future exposure to multiple hazards in Tomorrow’s Cities: the </a:t>
            </a:r>
            <a:r>
              <a:rPr lang="en-GB" b="1" u="sng" dirty="0" err="1">
                <a:solidFill>
                  <a:srgbClr val="222222"/>
                </a:solidFill>
                <a:latin typeface="Calibri" panose="020F0502020204030204" pitchFamily="34" charset="0"/>
                <a:ea typeface="Calibri" panose="020F0502020204030204" pitchFamily="34" charset="0"/>
                <a:hlinkClick r:id="rId3"/>
              </a:rPr>
              <a:t>Khokana</a:t>
            </a:r>
            <a:r>
              <a:rPr lang="en-GB" b="1" u="sng" dirty="0">
                <a:solidFill>
                  <a:srgbClr val="222222"/>
                </a:solidFill>
                <a:latin typeface="Calibri" panose="020F0502020204030204" pitchFamily="34" charset="0"/>
                <a:ea typeface="Calibri" panose="020F0502020204030204" pitchFamily="34" charset="0"/>
                <a:hlinkClick r:id="rId3"/>
              </a:rPr>
              <a:t>, Kathmandu, Nepal case study</a:t>
            </a:r>
            <a:endParaRPr lang="en-GB" dirty="0">
              <a:latin typeface="Times New Roman" panose="02020603050405020304" pitchFamily="18" charset="0"/>
              <a:ea typeface="Calibri" panose="020F0502020204030204" pitchFamily="34" charset="0"/>
            </a:endParaRPr>
          </a:p>
          <a:p>
            <a:r>
              <a:rPr lang="en-GB" b="1" dirty="0">
                <a:solidFill>
                  <a:srgbClr val="222222"/>
                </a:solidFill>
                <a:latin typeface="Calibri" panose="020F0502020204030204" pitchFamily="34" charset="0"/>
                <a:ea typeface="Calibri" panose="020F0502020204030204" pitchFamily="34" charset="0"/>
              </a:rPr>
              <a:t>Aditi Dhakal</a:t>
            </a:r>
            <a:r>
              <a:rPr lang="en-GB" dirty="0">
                <a:solidFill>
                  <a:srgbClr val="222222"/>
                </a:solidFill>
                <a:latin typeface="Arial" panose="020B0604020202020204" pitchFamily="34" charset="0"/>
                <a:ea typeface="Calibri" panose="020F0502020204030204" pitchFamily="34" charset="0"/>
              </a:rPr>
              <a:t>, </a:t>
            </a:r>
            <a:r>
              <a:rPr lang="en-GB" dirty="0" smtClean="0">
                <a:solidFill>
                  <a:srgbClr val="222222"/>
                </a:solidFill>
                <a:latin typeface="Arial" panose="020B0604020202020204" pitchFamily="34" charset="0"/>
                <a:ea typeface="Calibri" panose="020F0502020204030204" pitchFamily="34" charset="0"/>
              </a:rPr>
              <a:t>et al.</a:t>
            </a:r>
            <a:r>
              <a:rPr lang="en-GB" dirty="0">
                <a:latin typeface="Times New Roman" panose="02020603050405020304" pitchFamily="18" charset="0"/>
                <a:ea typeface="Calibri" panose="020F0502020204030204" pitchFamily="34" charset="0"/>
              </a:rPr>
              <a:t> </a:t>
            </a:r>
            <a:endParaRPr lang="en-GB" dirty="0" smtClean="0">
              <a:latin typeface="Times New Roman" panose="02020603050405020304" pitchFamily="18" charset="0"/>
              <a:ea typeface="Calibri" panose="020F0502020204030204" pitchFamily="34" charset="0"/>
            </a:endParaRPr>
          </a:p>
          <a:p>
            <a:endParaRPr lang="en-GB" dirty="0">
              <a:latin typeface="Times New Roman" panose="02020603050405020304" pitchFamily="18" charset="0"/>
              <a:ea typeface="Calibri" panose="020F0502020204030204" pitchFamily="34" charset="0"/>
            </a:endParaRPr>
          </a:p>
          <a:p>
            <a:r>
              <a:rPr lang="en-GB" b="1" u="sng" dirty="0">
                <a:solidFill>
                  <a:srgbClr val="222222"/>
                </a:solidFill>
                <a:latin typeface="Calibri" panose="020F0502020204030204" pitchFamily="34" charset="0"/>
                <a:ea typeface="Calibri" panose="020F0502020204030204" pitchFamily="34" charset="0"/>
                <a:hlinkClick r:id="rId4"/>
              </a:rPr>
              <a:t>Characterising the dynamic physical vulnerability of Tomorrow’s Cities to multiple natural hazards</a:t>
            </a:r>
            <a:endParaRPr lang="en-GB" dirty="0">
              <a:latin typeface="Times New Roman" panose="02020603050405020304" pitchFamily="18" charset="0"/>
              <a:ea typeface="Calibri" panose="020F0502020204030204" pitchFamily="34" charset="0"/>
            </a:endParaRPr>
          </a:p>
          <a:p>
            <a:r>
              <a:rPr lang="en-GB" b="1" dirty="0">
                <a:solidFill>
                  <a:srgbClr val="222222"/>
                </a:solidFill>
                <a:latin typeface="Calibri" panose="020F0502020204030204" pitchFamily="34" charset="0"/>
                <a:ea typeface="Calibri" panose="020F0502020204030204" pitchFamily="34" charset="0"/>
              </a:rPr>
              <a:t>Roberto </a:t>
            </a:r>
            <a:r>
              <a:rPr lang="en-GB" b="1" dirty="0" smtClean="0">
                <a:solidFill>
                  <a:srgbClr val="222222"/>
                </a:solidFill>
                <a:latin typeface="Calibri" panose="020F0502020204030204" pitchFamily="34" charset="0"/>
                <a:ea typeface="Calibri" panose="020F0502020204030204" pitchFamily="34" charset="0"/>
              </a:rPr>
              <a:t>Gentile et al</a:t>
            </a:r>
          </a:p>
          <a:p>
            <a:endParaRPr lang="en-GB" dirty="0">
              <a:latin typeface="Times New Roman" panose="02020603050405020304" pitchFamily="18" charset="0"/>
              <a:ea typeface="Calibri" panose="020F0502020204030204" pitchFamily="34" charset="0"/>
            </a:endParaRPr>
          </a:p>
          <a:p>
            <a:r>
              <a:rPr lang="en-GB" dirty="0">
                <a:solidFill>
                  <a:srgbClr val="222222"/>
                </a:solidFill>
                <a:latin typeface="Times New Roman" panose="02020603050405020304" pitchFamily="18" charset="0"/>
                <a:ea typeface="Calibri" panose="020F0502020204030204" pitchFamily="34" charset="0"/>
              </a:rPr>
              <a:t> </a:t>
            </a:r>
            <a:r>
              <a:rPr lang="en-GB" b="1" u="sng" dirty="0" smtClean="0">
                <a:solidFill>
                  <a:srgbClr val="222222"/>
                </a:solidFill>
                <a:latin typeface="Arial" panose="020B0604020202020204" pitchFamily="34" charset="0"/>
                <a:ea typeface="Calibri" panose="020F0502020204030204" pitchFamily="34" charset="0"/>
                <a:hlinkClick r:id="rId5"/>
              </a:rPr>
              <a:t>A </a:t>
            </a:r>
            <a:r>
              <a:rPr lang="en-GB" b="1" u="sng" dirty="0">
                <a:solidFill>
                  <a:srgbClr val="222222"/>
                </a:solidFill>
                <a:latin typeface="Arial" panose="020B0604020202020204" pitchFamily="34" charset="0"/>
                <a:ea typeface="Calibri" panose="020F0502020204030204" pitchFamily="34" charset="0"/>
                <a:hlinkClick r:id="rId5"/>
              </a:rPr>
              <a:t>State-of-the-Art Approach to </a:t>
            </a:r>
            <a:r>
              <a:rPr lang="en-GB" b="1" u="sng" dirty="0" err="1">
                <a:solidFill>
                  <a:srgbClr val="222222"/>
                </a:solidFill>
                <a:latin typeface="Arial" panose="020B0604020202020204" pitchFamily="34" charset="0"/>
                <a:ea typeface="Calibri" panose="020F0502020204030204" pitchFamily="34" charset="0"/>
                <a:hlinkClick r:id="rId5"/>
              </a:rPr>
              <a:t>Modeling</a:t>
            </a:r>
            <a:r>
              <a:rPr lang="en-GB" b="1" u="sng" dirty="0">
                <a:solidFill>
                  <a:srgbClr val="222222"/>
                </a:solidFill>
                <a:latin typeface="Arial" panose="020B0604020202020204" pitchFamily="34" charset="0"/>
                <a:ea typeface="Calibri" panose="020F0502020204030204" pitchFamily="34" charset="0"/>
                <a:hlinkClick r:id="rId5"/>
              </a:rPr>
              <a:t> Future Multi-Hazard Risk, supporting People-Centred Decision Making</a:t>
            </a:r>
            <a:endParaRPr lang="en-GB" dirty="0">
              <a:latin typeface="Times New Roman" panose="02020603050405020304" pitchFamily="18" charset="0"/>
              <a:ea typeface="Calibri" panose="020F0502020204030204" pitchFamily="34" charset="0"/>
            </a:endParaRPr>
          </a:p>
          <a:p>
            <a:r>
              <a:rPr lang="en-GB" b="1" dirty="0">
                <a:solidFill>
                  <a:srgbClr val="222222"/>
                </a:solidFill>
                <a:latin typeface="Arial" panose="020B0604020202020204" pitchFamily="34" charset="0"/>
                <a:ea typeface="Calibri" panose="020F0502020204030204" pitchFamily="34" charset="0"/>
              </a:rPr>
              <a:t>Gemma Cremen</a:t>
            </a:r>
            <a:r>
              <a:rPr lang="en-GB" dirty="0">
                <a:solidFill>
                  <a:srgbClr val="222222"/>
                </a:solidFill>
                <a:latin typeface="Arial" panose="020B0604020202020204" pitchFamily="34" charset="0"/>
                <a:ea typeface="Calibri" panose="020F0502020204030204" pitchFamily="34" charset="0"/>
              </a:rPr>
              <a:t> </a:t>
            </a:r>
            <a:r>
              <a:rPr lang="en-GB" dirty="0" smtClean="0">
                <a:solidFill>
                  <a:srgbClr val="222222"/>
                </a:solidFill>
                <a:latin typeface="Arial" panose="020B0604020202020204" pitchFamily="34" charset="0"/>
                <a:ea typeface="Calibri" panose="020F0502020204030204" pitchFamily="34" charset="0"/>
              </a:rPr>
              <a:t>et al.</a:t>
            </a:r>
            <a:endParaRPr lang="en-GB" dirty="0">
              <a:latin typeface="Times New Roman" panose="02020603050405020304" pitchFamily="18" charset="0"/>
              <a:ea typeface="Calibri" panose="020F0502020204030204" pitchFamily="34" charset="0"/>
            </a:endParaRPr>
          </a:p>
          <a:p>
            <a:r>
              <a:rPr lang="en-GB" dirty="0">
                <a:solidFill>
                  <a:srgbClr val="222222"/>
                </a:solidFill>
                <a:latin typeface="Arial" panose="020B0604020202020204" pitchFamily="34" charset="0"/>
                <a:ea typeface="Calibri" panose="020F0502020204030204" pitchFamily="34" charset="0"/>
              </a:rPr>
              <a:t> </a:t>
            </a:r>
            <a:endParaRPr lang="en-GB" dirty="0">
              <a:latin typeface="Times New Roman" panose="02020603050405020304" pitchFamily="18" charset="0"/>
              <a:ea typeface="Calibri" panose="020F0502020204030204" pitchFamily="34" charset="0"/>
            </a:endParaRPr>
          </a:p>
          <a:p>
            <a:r>
              <a:rPr lang="en-GB" b="1" u="sng" dirty="0">
                <a:solidFill>
                  <a:srgbClr val="222222"/>
                </a:solidFill>
                <a:latin typeface="Calibri" panose="020F0502020204030204" pitchFamily="34" charset="0"/>
                <a:ea typeface="Calibri" panose="020F0502020204030204" pitchFamily="34" charset="0"/>
                <a:hlinkClick r:id="rId6"/>
              </a:rPr>
              <a:t>Physics based simulations of multiple hazards for risk sensitive land use planning</a:t>
            </a:r>
            <a:endParaRPr lang="en-GB" dirty="0">
              <a:latin typeface="Times New Roman" panose="02020603050405020304" pitchFamily="18" charset="0"/>
              <a:ea typeface="Calibri" panose="020F0502020204030204" pitchFamily="34" charset="0"/>
            </a:endParaRPr>
          </a:p>
          <a:p>
            <a:r>
              <a:rPr lang="en-GB" b="1" dirty="0">
                <a:solidFill>
                  <a:srgbClr val="222222"/>
                </a:solidFill>
                <a:latin typeface="Calibri" panose="020F0502020204030204" pitchFamily="34" charset="0"/>
                <a:ea typeface="Calibri" panose="020F0502020204030204" pitchFamily="34" charset="0"/>
              </a:rPr>
              <a:t>Luke Jenkins</a:t>
            </a:r>
            <a:r>
              <a:rPr lang="en-GB" dirty="0">
                <a:solidFill>
                  <a:srgbClr val="222222"/>
                </a:solidFill>
                <a:latin typeface="Arial" panose="020B0604020202020204" pitchFamily="34" charset="0"/>
                <a:ea typeface="Calibri" panose="020F0502020204030204" pitchFamily="34" charset="0"/>
              </a:rPr>
              <a:t>, </a:t>
            </a:r>
            <a:r>
              <a:rPr lang="en-GB" dirty="0" smtClean="0">
                <a:solidFill>
                  <a:srgbClr val="222222"/>
                </a:solidFill>
                <a:latin typeface="Arial" panose="020B0604020202020204" pitchFamily="34" charset="0"/>
                <a:ea typeface="Calibri" panose="020F0502020204030204" pitchFamily="34" charset="0"/>
              </a:rPr>
              <a:t>et al.</a:t>
            </a:r>
            <a:endParaRPr lang="en-GB" dirty="0">
              <a:latin typeface="Times New Roman" panose="02020603050405020304" pitchFamily="18" charset="0"/>
              <a:ea typeface="Calibri" panose="020F0502020204030204" pitchFamily="34" charset="0"/>
            </a:endParaRPr>
          </a:p>
          <a:p>
            <a:r>
              <a:rPr lang="en-GB" dirty="0">
                <a:solidFill>
                  <a:srgbClr val="222222"/>
                </a:solidFill>
                <a:latin typeface="Arial" panose="020B0604020202020204" pitchFamily="34" charset="0"/>
                <a:ea typeface="Calibri" panose="020F0502020204030204" pitchFamily="34" charset="0"/>
              </a:rPr>
              <a:t> </a:t>
            </a:r>
            <a:endParaRPr lang="en-GB" dirty="0">
              <a:latin typeface="Times New Roman" panose="02020603050405020304" pitchFamily="18" charset="0"/>
              <a:ea typeface="Calibri" panose="020F0502020204030204" pitchFamily="34" charset="0"/>
            </a:endParaRPr>
          </a:p>
          <a:p>
            <a:r>
              <a:rPr lang="en-GB" b="1" u="sng" dirty="0">
                <a:solidFill>
                  <a:srgbClr val="222222"/>
                </a:solidFill>
                <a:latin typeface="Calibri" panose="020F0502020204030204" pitchFamily="34" charset="0"/>
                <a:ea typeface="Calibri" panose="020F0502020204030204" pitchFamily="34" charset="0"/>
                <a:hlinkClick r:id="rId7"/>
              </a:rPr>
              <a:t>Unleashing the power of the interdisciplinary in disaster risk reduction: reflections from an early career researcher group developing a risk-informed decision support environment for Tomorrow’s Cities</a:t>
            </a:r>
            <a:endParaRPr lang="en-GB" dirty="0">
              <a:latin typeface="Times New Roman" panose="02020603050405020304" pitchFamily="18" charset="0"/>
              <a:ea typeface="Calibri" panose="020F0502020204030204" pitchFamily="34" charset="0"/>
            </a:endParaRPr>
          </a:p>
          <a:p>
            <a:r>
              <a:rPr lang="en-GB" b="1" dirty="0">
                <a:solidFill>
                  <a:srgbClr val="222222"/>
                </a:solidFill>
                <a:latin typeface="Calibri" panose="020F0502020204030204" pitchFamily="34" charset="0"/>
                <a:ea typeface="Calibri" panose="020F0502020204030204" pitchFamily="34" charset="0"/>
              </a:rPr>
              <a:t>Maria Evangelina Filippi</a:t>
            </a:r>
            <a:r>
              <a:rPr lang="en-GB" dirty="0">
                <a:solidFill>
                  <a:srgbClr val="222222"/>
                </a:solidFill>
                <a:latin typeface="Arial" panose="020B0604020202020204" pitchFamily="34" charset="0"/>
                <a:ea typeface="Calibri" panose="020F0502020204030204" pitchFamily="34" charset="0"/>
              </a:rPr>
              <a:t>, </a:t>
            </a:r>
            <a:r>
              <a:rPr lang="en-GB" dirty="0" smtClean="0">
                <a:solidFill>
                  <a:srgbClr val="222222"/>
                </a:solidFill>
                <a:latin typeface="Arial" panose="020B0604020202020204" pitchFamily="34" charset="0"/>
                <a:ea typeface="Calibri" panose="020F0502020204030204" pitchFamily="34" charset="0"/>
              </a:rPr>
              <a:t>et al.</a:t>
            </a:r>
          </a:p>
          <a:p>
            <a:endParaRPr lang="en-GB" dirty="0">
              <a:latin typeface="Times New Roman" panose="02020603050405020304" pitchFamily="18" charset="0"/>
              <a:ea typeface="Calibri" panose="020F0502020204030204" pitchFamily="34" charset="0"/>
            </a:endParaRPr>
          </a:p>
          <a:p>
            <a:r>
              <a:rPr lang="en-GB" b="1" u="sng" dirty="0">
                <a:solidFill>
                  <a:srgbClr val="222222"/>
                </a:solidFill>
                <a:latin typeface="Calibri" panose="020F0502020204030204" pitchFamily="34" charset="0"/>
                <a:ea typeface="Calibri" panose="020F0502020204030204" pitchFamily="34" charset="0"/>
                <a:hlinkClick r:id="rId8"/>
              </a:rPr>
              <a:t>A Novel Decision Support Environment for Risk Informed Urban Planning in Tomorrow’s Cities </a:t>
            </a:r>
            <a:endParaRPr lang="en-GB" dirty="0">
              <a:latin typeface="Times New Roman" panose="02020603050405020304" pitchFamily="18" charset="0"/>
              <a:ea typeface="Calibri" panose="020F0502020204030204" pitchFamily="34" charset="0"/>
            </a:endParaRPr>
          </a:p>
          <a:p>
            <a:r>
              <a:rPr lang="en-GB" b="1" dirty="0">
                <a:solidFill>
                  <a:srgbClr val="222222"/>
                </a:solidFill>
                <a:latin typeface="Calibri" panose="020F0502020204030204" pitchFamily="34" charset="0"/>
                <a:ea typeface="Calibri" panose="020F0502020204030204" pitchFamily="34" charset="0"/>
              </a:rPr>
              <a:t>John McCloskey</a:t>
            </a:r>
            <a:r>
              <a:rPr lang="en-GB" dirty="0">
                <a:solidFill>
                  <a:srgbClr val="222222"/>
                </a:solidFill>
                <a:latin typeface="Arial" panose="020B0604020202020204" pitchFamily="34" charset="0"/>
                <a:ea typeface="Calibri" panose="020F0502020204030204" pitchFamily="34" charset="0"/>
              </a:rPr>
              <a:t>, et al.</a:t>
            </a:r>
            <a:endParaRPr lang="en-GB" dirty="0">
              <a:latin typeface="Times New Roman" panose="02020603050405020304" pitchFamily="18" charset="0"/>
              <a:ea typeface="Calibri" panose="020F0502020204030204" pitchFamily="34" charset="0"/>
            </a:endParaRPr>
          </a:p>
          <a:p>
            <a:r>
              <a:rPr lang="en-GB" dirty="0">
                <a:solidFill>
                  <a:srgbClr val="222222"/>
                </a:solidFill>
                <a:latin typeface="Arial" panose="020B0604020202020204" pitchFamily="34" charset="0"/>
                <a:ea typeface="Calibri" panose="020F0502020204030204" pitchFamily="34" charset="0"/>
              </a:rPr>
              <a:t> </a:t>
            </a:r>
            <a:endParaRPr lang="en-GB" dirty="0">
              <a:latin typeface="Times New Roman" panose="02020603050405020304" pitchFamily="18" charset="0"/>
              <a:ea typeface="Calibri" panose="020F0502020204030204" pitchFamily="34" charset="0"/>
            </a:endParaRPr>
          </a:p>
          <a:p>
            <a:endParaRPr lang="en-GB"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494984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610600" y="6356350"/>
            <a:ext cx="2743200" cy="365125"/>
          </a:xfrm>
          <a:prstGeom prst="rect">
            <a:avLst/>
          </a:prstGeom>
        </p:spPr>
        <p:txBody>
          <a:bodyPr/>
          <a:lstStyle/>
          <a:p>
            <a:fld id="{FF828736-9A59-5542-843E-7597CE180AEB}" type="slidenum">
              <a:rPr lang="en-US" smtClean="0"/>
              <a:t>2</a:t>
            </a:fld>
            <a:endParaRPr lang="en-US"/>
          </a:p>
        </p:txBody>
      </p:sp>
      <p:sp>
        <p:nvSpPr>
          <p:cNvPr id="4" name="Title 3"/>
          <p:cNvSpPr>
            <a:spLocks noGrp="1"/>
          </p:cNvSpPr>
          <p:nvPr>
            <p:ph type="title" idx="4294967295"/>
          </p:nvPr>
        </p:nvSpPr>
        <p:spPr>
          <a:xfrm>
            <a:off x="384834" y="182514"/>
            <a:ext cx="10515600" cy="1325563"/>
          </a:xfrm>
          <a:prstGeom prst="rect">
            <a:avLst/>
          </a:prstGeom>
        </p:spPr>
        <p:txBody>
          <a:bodyPr>
            <a:normAutofit/>
          </a:bodyPr>
          <a:lstStyle/>
          <a:p>
            <a:pPr>
              <a:defRPr/>
            </a:pPr>
            <a:r>
              <a:rPr lang="en-GB" sz="2400" dirty="0">
                <a:solidFill>
                  <a:srgbClr val="279989"/>
                </a:solidFill>
                <a:latin typeface="Trebuchet MS" panose="020B0603020202020204" pitchFamily="34" charset="0"/>
                <a:cs typeface="Times New Roman" panose="02020603050405020304" pitchFamily="18" charset="0"/>
              </a:rPr>
              <a:t>The Tomorrow’s Cities Challenge- How are we different?</a:t>
            </a:r>
          </a:p>
        </p:txBody>
      </p:sp>
      <p:sp>
        <p:nvSpPr>
          <p:cNvPr id="7" name="TextBox 6">
            <a:extLst>
              <a:ext uri="{FF2B5EF4-FFF2-40B4-BE49-F238E27FC236}">
                <a16:creationId xmlns:a16="http://schemas.microsoft.com/office/drawing/2014/main" id="{3633D80C-9712-484B-8511-8737C23FEA9B}"/>
              </a:ext>
            </a:extLst>
          </p:cNvPr>
          <p:cNvSpPr txBox="1"/>
          <p:nvPr/>
        </p:nvSpPr>
        <p:spPr>
          <a:xfrm>
            <a:off x="384834" y="4624908"/>
            <a:ext cx="7943074" cy="1477328"/>
          </a:xfrm>
          <a:prstGeom prst="rect">
            <a:avLst/>
          </a:prstGeom>
          <a:noFill/>
        </p:spPr>
        <p:txBody>
          <a:bodyPr wrap="square" rtlCol="0">
            <a:spAutoFit/>
          </a:bodyPr>
          <a:lstStyle/>
          <a:p>
            <a:pPr marL="342900" indent="-342900" algn="just">
              <a:spcAft>
                <a:spcPts val="600"/>
              </a:spcAft>
              <a:buFont typeface="Arial" panose="020B0604020202020204" pitchFamily="34" charset="0"/>
              <a:buChar char="•"/>
            </a:pPr>
            <a:r>
              <a:rPr lang="en-GB" sz="2000" b="1" dirty="0" smtClean="0">
                <a:solidFill>
                  <a:srgbClr val="10069F"/>
                </a:solidFill>
                <a:latin typeface="Arial" panose="020B0604020202020204" pitchFamily="34" charset="0"/>
                <a:ea typeface="Calibri" panose="020F0502020204030204" pitchFamily="34" charset="0"/>
                <a:cs typeface="Arial" panose="020B0604020202020204" pitchFamily="34" charset="0"/>
              </a:rPr>
              <a:t>We </a:t>
            </a:r>
            <a:r>
              <a:rPr lang="en-GB" sz="2000" b="1" dirty="0">
                <a:solidFill>
                  <a:srgbClr val="10069F"/>
                </a:solidFill>
                <a:latin typeface="Arial" panose="020B0604020202020204" pitchFamily="34" charset="0"/>
                <a:ea typeface="Calibri" panose="020F0502020204030204" pitchFamily="34" charset="0"/>
                <a:cs typeface="Arial" panose="020B0604020202020204" pitchFamily="34" charset="0"/>
              </a:rPr>
              <a:t>focus on future development – not just past mistakes </a:t>
            </a:r>
          </a:p>
          <a:p>
            <a:pPr marL="342900" indent="-342900" algn="just">
              <a:spcAft>
                <a:spcPts val="600"/>
              </a:spcAft>
              <a:buFont typeface="Arial" panose="020B0604020202020204" pitchFamily="34" charset="0"/>
              <a:buChar char="•"/>
            </a:pPr>
            <a:r>
              <a:rPr lang="en-GB" sz="2000" b="1" dirty="0">
                <a:solidFill>
                  <a:srgbClr val="10069F"/>
                </a:solidFill>
                <a:latin typeface="Arial" panose="020B0604020202020204" pitchFamily="34" charset="0"/>
                <a:ea typeface="Calibri" panose="020F0502020204030204" pitchFamily="34" charset="0"/>
                <a:cs typeface="Arial" panose="020B0604020202020204" pitchFamily="34" charset="0"/>
              </a:rPr>
              <a:t>We acknowledge multiple hazards and multiple disciplines</a:t>
            </a:r>
          </a:p>
          <a:p>
            <a:pPr marL="342900" indent="-342900" algn="just">
              <a:spcAft>
                <a:spcPts val="600"/>
              </a:spcAft>
              <a:buFont typeface="Arial" panose="020B0604020202020204" pitchFamily="34" charset="0"/>
              <a:buChar char="•"/>
            </a:pPr>
            <a:r>
              <a:rPr lang="en-GB" sz="2000" b="1" dirty="0">
                <a:solidFill>
                  <a:srgbClr val="10069F"/>
                </a:solidFill>
                <a:latin typeface="Arial" panose="020B0604020202020204" pitchFamily="34" charset="0"/>
                <a:ea typeface="Calibri" panose="020F0502020204030204" pitchFamily="34" charset="0"/>
                <a:cs typeface="Arial" panose="020B0604020202020204" pitchFamily="34" charset="0"/>
              </a:rPr>
              <a:t>We recognise the risk burden on poor and marginalised </a:t>
            </a:r>
            <a:r>
              <a:rPr lang="en-GB" sz="2000" b="1" dirty="0" smtClean="0">
                <a:solidFill>
                  <a:srgbClr val="10069F"/>
                </a:solidFill>
                <a:latin typeface="Arial" panose="020B0604020202020204" pitchFamily="34" charset="0"/>
                <a:ea typeface="Calibri" panose="020F0502020204030204" pitchFamily="34" charset="0"/>
                <a:cs typeface="Arial" panose="020B0604020202020204" pitchFamily="34" charset="0"/>
              </a:rPr>
              <a:t>communities</a:t>
            </a:r>
            <a:endParaRPr lang="en-GB" dirty="0">
              <a:latin typeface="Trebuchet MS" panose="020B0603020202020204" pitchFamily="34" charset="0"/>
            </a:endParaRPr>
          </a:p>
        </p:txBody>
      </p:sp>
      <p:sp>
        <p:nvSpPr>
          <p:cNvPr id="10" name="TextBox 9">
            <a:extLst>
              <a:ext uri="{FF2B5EF4-FFF2-40B4-BE49-F238E27FC236}">
                <a16:creationId xmlns:a16="http://schemas.microsoft.com/office/drawing/2014/main" id="{FF8A432A-1CA6-3B42-8182-ED7AE2058CC2}"/>
              </a:ext>
            </a:extLst>
          </p:cNvPr>
          <p:cNvSpPr txBox="1"/>
          <p:nvPr/>
        </p:nvSpPr>
        <p:spPr>
          <a:xfrm>
            <a:off x="4712595" y="3057226"/>
            <a:ext cx="2730299" cy="369331"/>
          </a:xfrm>
          <a:prstGeom prst="rect">
            <a:avLst/>
          </a:prstGeom>
          <a:noFill/>
        </p:spPr>
        <p:txBody>
          <a:bodyPr wrap="square" rtlCol="0">
            <a:spAutoFit/>
          </a:bodyPr>
          <a:lstStyle/>
          <a:p>
            <a:pPr algn="ctr"/>
            <a:r>
              <a:rPr lang="en-US" dirty="0">
                <a:solidFill>
                  <a:srgbClr val="FFFFFF"/>
                </a:solidFill>
              </a:rPr>
              <a:t>Jade</a:t>
            </a:r>
          </a:p>
        </p:txBody>
      </p:sp>
      <p:sp>
        <p:nvSpPr>
          <p:cNvPr id="11" name="TextBox 10">
            <a:extLst>
              <a:ext uri="{FF2B5EF4-FFF2-40B4-BE49-F238E27FC236}">
                <a16:creationId xmlns:a16="http://schemas.microsoft.com/office/drawing/2014/main" id="{30135FC9-BBF9-DA4E-AF4A-A0D69A513981}"/>
              </a:ext>
            </a:extLst>
          </p:cNvPr>
          <p:cNvSpPr txBox="1"/>
          <p:nvPr/>
        </p:nvSpPr>
        <p:spPr>
          <a:xfrm>
            <a:off x="8327908" y="3057226"/>
            <a:ext cx="2730299" cy="369331"/>
          </a:xfrm>
          <a:prstGeom prst="rect">
            <a:avLst/>
          </a:prstGeom>
          <a:noFill/>
        </p:spPr>
        <p:txBody>
          <a:bodyPr wrap="square" rtlCol="0">
            <a:spAutoFit/>
          </a:bodyPr>
          <a:lstStyle/>
          <a:p>
            <a:pPr algn="ctr"/>
            <a:r>
              <a:rPr lang="en-US" dirty="0">
                <a:solidFill>
                  <a:srgbClr val="FFFFFF"/>
                </a:solidFill>
              </a:rPr>
              <a:t>Grass</a:t>
            </a:r>
          </a:p>
        </p:txBody>
      </p:sp>
      <p:pic>
        <p:nvPicPr>
          <p:cNvPr id="12" name="Picture Placeholder 5"/>
          <p:cNvPicPr>
            <a:picLocks noChangeAspect="1"/>
          </p:cNvPicPr>
          <p:nvPr/>
        </p:nvPicPr>
        <p:blipFill rotWithShape="1">
          <a:blip r:embed="rId2" cstate="print">
            <a:extLst>
              <a:ext uri="{28A0092B-C50C-407E-A947-70E740481C1C}">
                <a14:useLocalDpi xmlns:a14="http://schemas.microsoft.com/office/drawing/2010/main" val="0"/>
              </a:ext>
            </a:extLst>
          </a:blip>
          <a:srcRect l="17152" r="44152"/>
          <a:stretch/>
        </p:blipFill>
        <p:spPr>
          <a:xfrm>
            <a:off x="8459184" y="0"/>
            <a:ext cx="3732816" cy="6858000"/>
          </a:xfrm>
          <a:prstGeom prst="rect">
            <a:avLst/>
          </a:prstGeom>
        </p:spPr>
      </p:pic>
      <p:sp>
        <p:nvSpPr>
          <p:cNvPr id="9" name="TextBox 8">
            <a:extLst>
              <a:ext uri="{FF2B5EF4-FFF2-40B4-BE49-F238E27FC236}">
                <a16:creationId xmlns:a16="http://schemas.microsoft.com/office/drawing/2014/main" id="{3633D80C-9712-484B-8511-8737C23FEA9B}"/>
              </a:ext>
            </a:extLst>
          </p:cNvPr>
          <p:cNvSpPr txBox="1"/>
          <p:nvPr/>
        </p:nvSpPr>
        <p:spPr>
          <a:xfrm>
            <a:off x="634999" y="800342"/>
            <a:ext cx="7021945" cy="1384995"/>
          </a:xfrm>
          <a:prstGeom prst="rect">
            <a:avLst/>
          </a:prstGeom>
          <a:noFill/>
        </p:spPr>
        <p:txBody>
          <a:bodyPr wrap="square" rtlCol="0">
            <a:spAutoFit/>
          </a:bodyPr>
          <a:lstStyle/>
          <a:p>
            <a:r>
              <a:rPr lang="en-GB" sz="2800" b="1" dirty="0" smtClean="0">
                <a:solidFill>
                  <a:srgbClr val="00B050"/>
                </a:solidFill>
                <a:latin typeface="Trebuchet MS" panose="020B0603020202020204" pitchFamily="34" charset="0"/>
                <a:ea typeface="Calibri" panose="020F0502020204030204" pitchFamily="34" charset="0"/>
                <a:cs typeface="Arial" panose="020B0604020202020204" pitchFamily="34" charset="0"/>
              </a:rPr>
              <a:t>More than 2 billion new citizens will populate urban centres. Over 95% will be in the global south. </a:t>
            </a:r>
          </a:p>
        </p:txBody>
      </p:sp>
      <p:sp>
        <p:nvSpPr>
          <p:cNvPr id="14" name="TextBox 13">
            <a:extLst>
              <a:ext uri="{FF2B5EF4-FFF2-40B4-BE49-F238E27FC236}">
                <a16:creationId xmlns:a16="http://schemas.microsoft.com/office/drawing/2014/main" id="{3633D80C-9712-484B-8511-8737C23FEA9B}"/>
              </a:ext>
            </a:extLst>
          </p:cNvPr>
          <p:cNvSpPr txBox="1"/>
          <p:nvPr/>
        </p:nvSpPr>
        <p:spPr>
          <a:xfrm>
            <a:off x="634999" y="2610949"/>
            <a:ext cx="7021945" cy="1631216"/>
          </a:xfrm>
          <a:prstGeom prst="rect">
            <a:avLst/>
          </a:prstGeom>
          <a:noFill/>
        </p:spPr>
        <p:txBody>
          <a:bodyPr wrap="square" rtlCol="0">
            <a:spAutoFit/>
          </a:bodyPr>
          <a:lstStyle/>
          <a:p>
            <a:pPr algn="just">
              <a:spcAft>
                <a:spcPts val="0"/>
              </a:spcAft>
            </a:pPr>
            <a:r>
              <a:rPr lang="en-GB" sz="20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To </a:t>
            </a:r>
            <a:r>
              <a:rPr lang="en-GB" sz="2000" b="1" dirty="0">
                <a:solidFill>
                  <a:srgbClr val="000000"/>
                </a:solidFill>
                <a:latin typeface="Arial" panose="020B0604020202020204" pitchFamily="34" charset="0"/>
                <a:ea typeface="Calibri" panose="020F0502020204030204" pitchFamily="34" charset="0"/>
                <a:cs typeface="Arial" panose="020B0604020202020204" pitchFamily="34" charset="0"/>
              </a:rPr>
              <a:t>enhance sustainable urban development through risk-informed planning and decision-making in cities …</a:t>
            </a:r>
          </a:p>
          <a:p>
            <a:pPr algn="just">
              <a:spcAft>
                <a:spcPts val="0"/>
              </a:spcAft>
            </a:pPr>
            <a:endParaRPr lang="en-GB" sz="2000" b="1" dirty="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spcAft>
                <a:spcPts val="0"/>
              </a:spcAft>
            </a:pPr>
            <a:r>
              <a:rPr lang="en-GB" sz="2000" b="1" dirty="0">
                <a:solidFill>
                  <a:srgbClr val="000000"/>
                </a:solidFill>
                <a:latin typeface="Arial" panose="020B0604020202020204" pitchFamily="34" charset="0"/>
                <a:ea typeface="Calibri" panose="020F0502020204030204" pitchFamily="34" charset="0"/>
                <a:cs typeface="Arial" panose="020B0604020202020204" pitchFamily="34" charset="0"/>
              </a:rPr>
              <a:t>…. by </a:t>
            </a:r>
            <a:r>
              <a:rPr lang="en-GB" sz="2000" b="1" dirty="0">
                <a:solidFill>
                  <a:srgbClr val="000000"/>
                </a:solidFill>
                <a:latin typeface="Arial" panose="020B0604020202020204" pitchFamily="34" charset="0"/>
                <a:cs typeface="Arial" panose="020B0604020202020204" pitchFamily="34" charset="0"/>
              </a:rPr>
              <a:t> understanding </a:t>
            </a:r>
            <a:r>
              <a:rPr lang="en-GB" sz="2000" b="1" dirty="0" smtClean="0">
                <a:solidFill>
                  <a:srgbClr val="000000"/>
                </a:solidFill>
                <a:latin typeface="Arial" panose="020B0604020202020204" pitchFamily="34" charset="0"/>
                <a:cs typeface="Arial" panose="020B0604020202020204" pitchFamily="34" charset="0"/>
              </a:rPr>
              <a:t>of </a:t>
            </a:r>
            <a:r>
              <a:rPr lang="en-GB" sz="2000" b="1" dirty="0">
                <a:solidFill>
                  <a:srgbClr val="000000"/>
                </a:solidFill>
                <a:latin typeface="Arial" panose="020B0604020202020204" pitchFamily="34" charset="0"/>
                <a:cs typeface="Arial" panose="020B0604020202020204" pitchFamily="34" charset="0"/>
              </a:rPr>
              <a:t>the consequences of today’s decisions on tomorrow’s risk </a:t>
            </a:r>
            <a:endParaRPr lang="en-GB" sz="2000" dirty="0">
              <a:latin typeface="Trebuchet MS" panose="020B0603020202020204" pitchFamily="34" charset="0"/>
            </a:endParaRPr>
          </a:p>
        </p:txBody>
      </p:sp>
    </p:spTree>
    <p:extLst>
      <p:ext uri="{BB962C8B-B14F-4D97-AF65-F5344CB8AC3E}">
        <p14:creationId xmlns:p14="http://schemas.microsoft.com/office/powerpoint/2010/main" val="31749003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610600" y="6356350"/>
            <a:ext cx="2743200" cy="365125"/>
          </a:xfrm>
          <a:prstGeom prst="rect">
            <a:avLst/>
          </a:prstGeom>
        </p:spPr>
        <p:txBody>
          <a:bodyPr/>
          <a:lstStyle/>
          <a:p>
            <a:fld id="{FF828736-9A59-5542-843E-7597CE180AEB}" type="slidenum">
              <a:rPr lang="en-US" smtClean="0"/>
              <a:t>3</a:t>
            </a:fld>
            <a:endParaRPr lang="en-US"/>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t="-533"/>
          <a:stretch/>
        </p:blipFill>
        <p:spPr>
          <a:xfrm>
            <a:off x="5399313" y="-52252"/>
            <a:ext cx="6775269" cy="6914605"/>
          </a:xfrm>
          <a:prstGeom prst="rect">
            <a:avLst/>
          </a:prstGeom>
        </p:spPr>
      </p:pic>
      <p:sp>
        <p:nvSpPr>
          <p:cNvPr id="6" name="Title 1">
            <a:extLst>
              <a:ext uri="{FF2B5EF4-FFF2-40B4-BE49-F238E27FC236}">
                <a16:creationId xmlns:a16="http://schemas.microsoft.com/office/drawing/2014/main" id="{CBB02858-8BAE-CE4F-8311-BD8E87AEFBFF}"/>
              </a:ext>
            </a:extLst>
          </p:cNvPr>
          <p:cNvSpPr txBox="1">
            <a:spLocks/>
          </p:cNvSpPr>
          <p:nvPr/>
        </p:nvSpPr>
        <p:spPr>
          <a:xfrm>
            <a:off x="292925" y="1359720"/>
            <a:ext cx="4785755" cy="4090659"/>
          </a:xfrm>
          <a:prstGeom prst="rect">
            <a:avLst/>
          </a:prstGeom>
        </p:spPr>
        <p:txBody>
          <a:bodyPr vert="horz" lIns="36000" tIns="0" rIns="0" bIns="0" rtlCol="0" anchor="ctr">
            <a:normAutofit/>
          </a:bodyPr>
          <a:lstStyle>
            <a:lvl1pPr algn="l" defTabSz="914400" rtl="0" eaLnBrk="1" latinLnBrk="0" hangingPunct="1">
              <a:lnSpc>
                <a:spcPct val="90000"/>
              </a:lnSpc>
              <a:spcBef>
                <a:spcPct val="0"/>
              </a:spcBef>
              <a:buNone/>
              <a:defRPr sz="4400" b="1" kern="1200" spc="-150" baseline="0">
                <a:solidFill>
                  <a:schemeClr val="accent2"/>
                </a:solidFill>
                <a:latin typeface="Trebuchet MS" panose="020B0703020202090204" pitchFamily="34" charset="0"/>
                <a:ea typeface="Tahoma" panose="020B0604030504040204" pitchFamily="34" charset="0"/>
                <a:cs typeface="Tahoma" panose="020B0604030504040204" pitchFamily="34" charset="0"/>
              </a:defRPr>
            </a:lvl1pPr>
          </a:lstStyle>
          <a:p>
            <a:pPr algn="ctr"/>
            <a:r>
              <a:rPr lang="en-GB" sz="4000" i="1" dirty="0">
                <a:solidFill>
                  <a:schemeClr val="accent1"/>
                </a:solidFill>
              </a:rPr>
              <a:t>“Our mission is to reduce disaster risk for the poor in tomorrow’s cities”</a:t>
            </a:r>
            <a:endParaRPr lang="en-US" sz="4000" i="1" dirty="0">
              <a:solidFill>
                <a:schemeClr val="accent1"/>
              </a:solidFill>
            </a:endParaRPr>
          </a:p>
        </p:txBody>
      </p:sp>
    </p:spTree>
    <p:extLst>
      <p:ext uri="{BB962C8B-B14F-4D97-AF65-F5344CB8AC3E}">
        <p14:creationId xmlns:p14="http://schemas.microsoft.com/office/powerpoint/2010/main" val="22733473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8737" y="139205"/>
            <a:ext cx="11534332" cy="6444352"/>
          </a:xfrm>
          <a:prstGeom prst="rect">
            <a:avLst/>
          </a:prstGeom>
        </p:spPr>
      </p:pic>
      <p:cxnSp>
        <p:nvCxnSpPr>
          <p:cNvPr id="357" name="Straight Connector 356"/>
          <p:cNvCxnSpPr>
            <a:stCxn id="324" idx="4"/>
          </p:cNvCxnSpPr>
          <p:nvPr/>
        </p:nvCxnSpPr>
        <p:spPr>
          <a:xfrm flipH="1" flipV="1">
            <a:off x="5617510" y="1570297"/>
            <a:ext cx="934170" cy="4178107"/>
          </a:xfrm>
          <a:prstGeom prst="line">
            <a:avLst/>
          </a:prstGeom>
        </p:spPr>
        <p:style>
          <a:lnRef idx="1">
            <a:schemeClr val="accent1"/>
          </a:lnRef>
          <a:fillRef idx="0">
            <a:schemeClr val="accent1"/>
          </a:fillRef>
          <a:effectRef idx="0">
            <a:schemeClr val="accent1"/>
          </a:effectRef>
          <a:fontRef idx="minor">
            <a:schemeClr val="tx1"/>
          </a:fontRef>
        </p:style>
      </p:cxnSp>
      <p:cxnSp>
        <p:nvCxnSpPr>
          <p:cNvPr id="406" name="Straight Connector 405"/>
          <p:cNvCxnSpPr>
            <a:endCxn id="236" idx="1"/>
          </p:cNvCxnSpPr>
          <p:nvPr/>
        </p:nvCxnSpPr>
        <p:spPr>
          <a:xfrm flipH="1" flipV="1">
            <a:off x="5756390" y="1295685"/>
            <a:ext cx="3508786" cy="2299070"/>
          </a:xfrm>
          <a:prstGeom prst="line">
            <a:avLst/>
          </a:prstGeom>
          <a:ln w="12700">
            <a:solidFill>
              <a:schemeClr val="tx2">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408" name="Straight Connector 407"/>
          <p:cNvCxnSpPr>
            <a:stCxn id="242" idx="3"/>
          </p:cNvCxnSpPr>
          <p:nvPr/>
        </p:nvCxnSpPr>
        <p:spPr>
          <a:xfrm flipH="1">
            <a:off x="2720136" y="2228412"/>
            <a:ext cx="4052534" cy="1102119"/>
          </a:xfrm>
          <a:prstGeom prst="line">
            <a:avLst/>
          </a:prstGeom>
          <a:ln w="12700">
            <a:solidFill>
              <a:schemeClr val="tx2">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420" name="Straight Connector 419"/>
          <p:cNvCxnSpPr>
            <a:endCxn id="236" idx="2"/>
          </p:cNvCxnSpPr>
          <p:nvPr/>
        </p:nvCxnSpPr>
        <p:spPr>
          <a:xfrm flipH="1" flipV="1">
            <a:off x="5749695" y="1312188"/>
            <a:ext cx="2691751" cy="2188301"/>
          </a:xfrm>
          <a:prstGeom prst="line">
            <a:avLst/>
          </a:prstGeom>
          <a:ln w="12700">
            <a:solidFill>
              <a:schemeClr val="tx2">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410" name="Straight Connector 409"/>
          <p:cNvCxnSpPr>
            <a:stCxn id="242" idx="0"/>
          </p:cNvCxnSpPr>
          <p:nvPr/>
        </p:nvCxnSpPr>
        <p:spPr>
          <a:xfrm flipH="1">
            <a:off x="5658354" y="2188570"/>
            <a:ext cx="1130481" cy="52006"/>
          </a:xfrm>
          <a:prstGeom prst="line">
            <a:avLst/>
          </a:prstGeom>
          <a:ln w="12700">
            <a:solidFill>
              <a:schemeClr val="tx2">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414" name="Straight Connector 413"/>
          <p:cNvCxnSpPr>
            <a:stCxn id="64" idx="5"/>
            <a:endCxn id="242" idx="0"/>
          </p:cNvCxnSpPr>
          <p:nvPr/>
        </p:nvCxnSpPr>
        <p:spPr>
          <a:xfrm flipH="1" flipV="1">
            <a:off x="6788835" y="2188570"/>
            <a:ext cx="1684544" cy="1327243"/>
          </a:xfrm>
          <a:prstGeom prst="line">
            <a:avLst/>
          </a:prstGeom>
          <a:ln w="12700">
            <a:solidFill>
              <a:schemeClr val="tx2">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402" name="Straight Connector 401"/>
          <p:cNvCxnSpPr>
            <a:endCxn id="242" idx="2"/>
          </p:cNvCxnSpPr>
          <p:nvPr/>
        </p:nvCxnSpPr>
        <p:spPr>
          <a:xfrm flipH="1" flipV="1">
            <a:off x="6765975" y="2211909"/>
            <a:ext cx="2481164" cy="1369523"/>
          </a:xfrm>
          <a:prstGeom prst="line">
            <a:avLst/>
          </a:prstGeom>
          <a:ln w="12700">
            <a:solidFill>
              <a:schemeClr val="tx2">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197" name="Straight Connector 196"/>
          <p:cNvCxnSpPr>
            <a:stCxn id="242" idx="5"/>
            <a:endCxn id="236" idx="1"/>
          </p:cNvCxnSpPr>
          <p:nvPr/>
        </p:nvCxnSpPr>
        <p:spPr>
          <a:xfrm flipH="1" flipV="1">
            <a:off x="5756390" y="1295685"/>
            <a:ext cx="1048609" cy="932727"/>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69" name="Straight Connector 368"/>
          <p:cNvCxnSpPr>
            <a:stCxn id="67" idx="6"/>
          </p:cNvCxnSpPr>
          <p:nvPr/>
        </p:nvCxnSpPr>
        <p:spPr>
          <a:xfrm flipH="1">
            <a:off x="2368675" y="2983478"/>
            <a:ext cx="6604942" cy="505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7" name="Straight Connector 366"/>
          <p:cNvCxnSpPr>
            <a:stCxn id="67" idx="6"/>
            <a:endCxn id="65" idx="2"/>
          </p:cNvCxnSpPr>
          <p:nvPr/>
        </p:nvCxnSpPr>
        <p:spPr>
          <a:xfrm flipH="1" flipV="1">
            <a:off x="3210124" y="2258060"/>
            <a:ext cx="5763493" cy="725418"/>
          </a:xfrm>
          <a:prstGeom prst="line">
            <a:avLst/>
          </a:prstGeom>
        </p:spPr>
        <p:style>
          <a:lnRef idx="1">
            <a:schemeClr val="accent1"/>
          </a:lnRef>
          <a:fillRef idx="0">
            <a:schemeClr val="accent1"/>
          </a:fillRef>
          <a:effectRef idx="0">
            <a:schemeClr val="accent1"/>
          </a:effectRef>
          <a:fontRef idx="minor">
            <a:schemeClr val="tx1"/>
          </a:fontRef>
        </p:style>
      </p:cxnSp>
      <p:cxnSp>
        <p:nvCxnSpPr>
          <p:cNvPr id="365" name="Straight Connector 364"/>
          <p:cNvCxnSpPr>
            <a:stCxn id="67" idx="6"/>
          </p:cNvCxnSpPr>
          <p:nvPr/>
        </p:nvCxnSpPr>
        <p:spPr>
          <a:xfrm flipH="1" flipV="1">
            <a:off x="5516234" y="1673697"/>
            <a:ext cx="3457383" cy="1309781"/>
          </a:xfrm>
          <a:prstGeom prst="line">
            <a:avLst/>
          </a:prstGeom>
        </p:spPr>
        <p:style>
          <a:lnRef idx="1">
            <a:schemeClr val="accent1"/>
          </a:lnRef>
          <a:fillRef idx="0">
            <a:schemeClr val="accent1"/>
          </a:fillRef>
          <a:effectRef idx="0">
            <a:schemeClr val="accent1"/>
          </a:effectRef>
          <a:fontRef idx="minor">
            <a:schemeClr val="tx1"/>
          </a:fontRef>
        </p:style>
      </p:cxnSp>
      <p:cxnSp>
        <p:nvCxnSpPr>
          <p:cNvPr id="397" name="Straight Connector 396"/>
          <p:cNvCxnSpPr>
            <a:endCxn id="252" idx="1"/>
          </p:cNvCxnSpPr>
          <p:nvPr/>
        </p:nvCxnSpPr>
        <p:spPr>
          <a:xfrm flipH="1" flipV="1">
            <a:off x="8624713" y="2820304"/>
            <a:ext cx="607056" cy="762227"/>
          </a:xfrm>
          <a:prstGeom prst="line">
            <a:avLst/>
          </a:prstGeom>
          <a:ln w="12700">
            <a:solidFill>
              <a:schemeClr val="tx2">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285" name="Straight Connector 284"/>
          <p:cNvCxnSpPr>
            <a:stCxn id="67" idx="5"/>
            <a:endCxn id="252" idx="6"/>
          </p:cNvCxnSpPr>
          <p:nvPr/>
        </p:nvCxnSpPr>
        <p:spPr>
          <a:xfrm flipH="1" flipV="1">
            <a:off x="8665148" y="2837404"/>
            <a:ext cx="282517" cy="210042"/>
          </a:xfrm>
          <a:prstGeom prst="line">
            <a:avLst/>
          </a:prstGeom>
          <a:ln w="12700"/>
        </p:spPr>
        <p:style>
          <a:lnRef idx="1">
            <a:schemeClr val="accent2"/>
          </a:lnRef>
          <a:fillRef idx="0">
            <a:schemeClr val="accent2"/>
          </a:fillRef>
          <a:effectRef idx="0">
            <a:schemeClr val="accent2"/>
          </a:effectRef>
          <a:fontRef idx="minor">
            <a:schemeClr val="tx1"/>
          </a:fontRef>
        </p:style>
      </p:cxnSp>
      <p:cxnSp>
        <p:nvCxnSpPr>
          <p:cNvPr id="387" name="Straight Connector 386"/>
          <p:cNvCxnSpPr>
            <a:stCxn id="252" idx="5"/>
          </p:cNvCxnSpPr>
          <p:nvPr/>
        </p:nvCxnSpPr>
        <p:spPr>
          <a:xfrm flipH="1">
            <a:off x="2730242" y="2854504"/>
            <a:ext cx="5927969" cy="467430"/>
          </a:xfrm>
          <a:prstGeom prst="line">
            <a:avLst/>
          </a:prstGeom>
          <a:ln w="12700">
            <a:solidFill>
              <a:schemeClr val="tx2">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412" name="Straight Connector 411"/>
          <p:cNvCxnSpPr>
            <a:endCxn id="252" idx="6"/>
          </p:cNvCxnSpPr>
          <p:nvPr/>
        </p:nvCxnSpPr>
        <p:spPr>
          <a:xfrm flipV="1">
            <a:off x="8408616" y="2837404"/>
            <a:ext cx="256532" cy="600298"/>
          </a:xfrm>
          <a:prstGeom prst="line">
            <a:avLst/>
          </a:prstGeom>
          <a:ln w="12700">
            <a:solidFill>
              <a:schemeClr val="tx2">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344" name="Straight Connector 343"/>
          <p:cNvCxnSpPr>
            <a:endCxn id="67" idx="6"/>
          </p:cNvCxnSpPr>
          <p:nvPr/>
        </p:nvCxnSpPr>
        <p:spPr>
          <a:xfrm>
            <a:off x="5708485" y="1851361"/>
            <a:ext cx="3265132" cy="113211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4" name="Straight Connector 393"/>
          <p:cNvCxnSpPr>
            <a:cxnSpLocks/>
            <a:stCxn id="252" idx="0"/>
          </p:cNvCxnSpPr>
          <p:nvPr/>
        </p:nvCxnSpPr>
        <p:spPr>
          <a:xfrm flipH="1" flipV="1">
            <a:off x="5609059" y="2258060"/>
            <a:ext cx="3032403" cy="555161"/>
          </a:xfrm>
          <a:prstGeom prst="line">
            <a:avLst/>
          </a:prstGeom>
          <a:ln w="12700">
            <a:solidFill>
              <a:schemeClr val="tx2">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258" name="Straight Connector 257"/>
          <p:cNvCxnSpPr>
            <a:stCxn id="252" idx="5"/>
            <a:endCxn id="242" idx="2"/>
          </p:cNvCxnSpPr>
          <p:nvPr/>
        </p:nvCxnSpPr>
        <p:spPr>
          <a:xfrm flipH="1" flipV="1">
            <a:off x="6765975" y="2211909"/>
            <a:ext cx="1892236" cy="642595"/>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00" name="Straight Connector 199"/>
          <p:cNvCxnSpPr>
            <a:stCxn id="236" idx="1"/>
            <a:endCxn id="252" idx="5"/>
          </p:cNvCxnSpPr>
          <p:nvPr/>
        </p:nvCxnSpPr>
        <p:spPr>
          <a:xfrm>
            <a:off x="5756390" y="1295685"/>
            <a:ext cx="2901821" cy="1558819"/>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351" name="Straight Connector 350"/>
          <p:cNvCxnSpPr>
            <a:stCxn id="299" idx="0"/>
            <a:endCxn id="324" idx="4"/>
          </p:cNvCxnSpPr>
          <p:nvPr/>
        </p:nvCxnSpPr>
        <p:spPr>
          <a:xfrm flipH="1">
            <a:off x="6551680" y="3818862"/>
            <a:ext cx="329460" cy="1929542"/>
          </a:xfrm>
          <a:prstGeom prst="line">
            <a:avLst/>
          </a:prstGeom>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flipV="1">
            <a:off x="6558464" y="3867665"/>
            <a:ext cx="764870" cy="188073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5" name="Straight Connector 254"/>
          <p:cNvCxnSpPr>
            <a:cxnSpLocks/>
            <a:stCxn id="247" idx="3"/>
          </p:cNvCxnSpPr>
          <p:nvPr/>
        </p:nvCxnSpPr>
        <p:spPr>
          <a:xfrm flipV="1">
            <a:off x="7103986" y="2770669"/>
            <a:ext cx="1601842" cy="128286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89" name="Straight Connector 388"/>
          <p:cNvCxnSpPr>
            <a:stCxn id="247" idx="5"/>
          </p:cNvCxnSpPr>
          <p:nvPr/>
        </p:nvCxnSpPr>
        <p:spPr>
          <a:xfrm flipH="1" flipV="1">
            <a:off x="5653766" y="2192707"/>
            <a:ext cx="1482549" cy="1860830"/>
          </a:xfrm>
          <a:prstGeom prst="line">
            <a:avLst/>
          </a:prstGeom>
          <a:ln w="12700">
            <a:solidFill>
              <a:schemeClr val="tx2">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349" name="Straight Connector 348"/>
          <p:cNvCxnSpPr>
            <a:endCxn id="299" idx="2"/>
          </p:cNvCxnSpPr>
          <p:nvPr/>
        </p:nvCxnSpPr>
        <p:spPr>
          <a:xfrm flipH="1" flipV="1">
            <a:off x="6792534" y="3909326"/>
            <a:ext cx="525369" cy="110041"/>
          </a:xfrm>
          <a:prstGeom prst="line">
            <a:avLst/>
          </a:prstGeom>
        </p:spPr>
        <p:style>
          <a:lnRef idx="1">
            <a:schemeClr val="accent1"/>
          </a:lnRef>
          <a:fillRef idx="0">
            <a:schemeClr val="accent1"/>
          </a:fillRef>
          <a:effectRef idx="0">
            <a:schemeClr val="accent1"/>
          </a:effectRef>
          <a:fontRef idx="minor">
            <a:schemeClr val="tx1"/>
          </a:fontRef>
        </p:style>
      </p:cxnSp>
      <p:cxnSp>
        <p:nvCxnSpPr>
          <p:cNvPr id="333" name="Straight Connector 332"/>
          <p:cNvCxnSpPr>
            <a:stCxn id="329" idx="1"/>
            <a:endCxn id="324" idx="5"/>
          </p:cNvCxnSpPr>
          <p:nvPr/>
        </p:nvCxnSpPr>
        <p:spPr>
          <a:xfrm>
            <a:off x="2397872" y="2929708"/>
            <a:ext cx="4216461" cy="2792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a:cxnSpLocks/>
          </p:cNvCxnSpPr>
          <p:nvPr/>
        </p:nvCxnSpPr>
        <p:spPr>
          <a:xfrm flipH="1" flipV="1">
            <a:off x="2695994" y="3273929"/>
            <a:ext cx="707065" cy="821171"/>
          </a:xfrm>
          <a:prstGeom prst="line">
            <a:avLst/>
          </a:prstGeom>
          <a:ln w="12700">
            <a:solidFill>
              <a:schemeClr val="tx2">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276" name="Straight Connector 275"/>
          <p:cNvCxnSpPr>
            <a:cxnSpLocks/>
            <a:endCxn id="224" idx="3"/>
          </p:cNvCxnSpPr>
          <p:nvPr/>
        </p:nvCxnSpPr>
        <p:spPr>
          <a:xfrm flipH="1">
            <a:off x="3323614" y="2194092"/>
            <a:ext cx="2436704" cy="1849308"/>
          </a:xfrm>
          <a:prstGeom prst="line">
            <a:avLst/>
          </a:prstGeom>
          <a:ln w="12700">
            <a:solidFill>
              <a:schemeClr val="tx2">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404" name="Straight Connector 403"/>
          <p:cNvCxnSpPr>
            <a:endCxn id="224" idx="2"/>
          </p:cNvCxnSpPr>
          <p:nvPr/>
        </p:nvCxnSpPr>
        <p:spPr>
          <a:xfrm flipH="1">
            <a:off x="3316577" y="3556453"/>
            <a:ext cx="5940224" cy="469603"/>
          </a:xfrm>
          <a:prstGeom prst="line">
            <a:avLst/>
          </a:prstGeom>
          <a:ln w="12700">
            <a:solidFill>
              <a:schemeClr val="tx2">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282" name="Straight Connector 281"/>
          <p:cNvCxnSpPr>
            <a:stCxn id="64" idx="6"/>
            <a:endCxn id="224" idx="2"/>
          </p:cNvCxnSpPr>
          <p:nvPr/>
        </p:nvCxnSpPr>
        <p:spPr>
          <a:xfrm flipH="1">
            <a:off x="3316577" y="3451845"/>
            <a:ext cx="5182754" cy="574211"/>
          </a:xfrm>
          <a:prstGeom prst="line">
            <a:avLst/>
          </a:prstGeom>
          <a:ln w="12700">
            <a:solidFill>
              <a:schemeClr val="tx2">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218" name="Straight Connector 217"/>
          <p:cNvCxnSpPr>
            <a:stCxn id="252" idx="6"/>
            <a:endCxn id="224" idx="6"/>
          </p:cNvCxnSpPr>
          <p:nvPr/>
        </p:nvCxnSpPr>
        <p:spPr>
          <a:xfrm flipH="1">
            <a:off x="3364628" y="2837404"/>
            <a:ext cx="5300520" cy="1188652"/>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87" name="Straight Connector 186"/>
          <p:cNvCxnSpPr>
            <a:stCxn id="236" idx="7"/>
          </p:cNvCxnSpPr>
          <p:nvPr/>
        </p:nvCxnSpPr>
        <p:spPr>
          <a:xfrm flipH="1">
            <a:off x="3332840" y="1295685"/>
            <a:ext cx="2455879" cy="2747715"/>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220" name="Straight Connector 219"/>
          <p:cNvCxnSpPr>
            <a:stCxn id="242" idx="7"/>
            <a:endCxn id="224" idx="2"/>
          </p:cNvCxnSpPr>
          <p:nvPr/>
        </p:nvCxnSpPr>
        <p:spPr>
          <a:xfrm flipH="1">
            <a:off x="3316577" y="2195406"/>
            <a:ext cx="3488422" cy="183065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89" name="Straight Connector 188"/>
          <p:cNvCxnSpPr>
            <a:stCxn id="247" idx="5"/>
            <a:endCxn id="236" idx="5"/>
          </p:cNvCxnSpPr>
          <p:nvPr/>
        </p:nvCxnSpPr>
        <p:spPr>
          <a:xfrm flipH="1" flipV="1">
            <a:off x="5788719" y="1328691"/>
            <a:ext cx="1347596" cy="2724846"/>
          </a:xfrm>
          <a:prstGeom prst="line">
            <a:avLst/>
          </a:prstGeom>
          <a:ln w="38100" cap="flat">
            <a:bevel/>
          </a:ln>
        </p:spPr>
        <p:style>
          <a:lnRef idx="1">
            <a:schemeClr val="accent2"/>
          </a:lnRef>
          <a:fillRef idx="0">
            <a:schemeClr val="accent2"/>
          </a:fillRef>
          <a:effectRef idx="0">
            <a:schemeClr val="accent2"/>
          </a:effectRef>
          <a:fontRef idx="minor">
            <a:schemeClr val="tx1"/>
          </a:fontRef>
        </p:style>
      </p:cxnSp>
      <p:cxnSp>
        <p:nvCxnSpPr>
          <p:cNvPr id="399" name="Straight Connector 398"/>
          <p:cNvCxnSpPr>
            <a:cxnSpLocks/>
            <a:endCxn id="247" idx="3"/>
          </p:cNvCxnSpPr>
          <p:nvPr/>
        </p:nvCxnSpPr>
        <p:spPr>
          <a:xfrm flipH="1">
            <a:off x="7103986" y="3563254"/>
            <a:ext cx="2219234" cy="490283"/>
          </a:xfrm>
          <a:prstGeom prst="line">
            <a:avLst/>
          </a:prstGeom>
          <a:ln w="12700">
            <a:solidFill>
              <a:schemeClr val="tx2">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385" name="Straight Connector 384"/>
          <p:cNvCxnSpPr>
            <a:stCxn id="247" idx="6"/>
          </p:cNvCxnSpPr>
          <p:nvPr/>
        </p:nvCxnSpPr>
        <p:spPr>
          <a:xfrm flipH="1" flipV="1">
            <a:off x="2738784" y="3330530"/>
            <a:ext cx="4404226" cy="706504"/>
          </a:xfrm>
          <a:prstGeom prst="line">
            <a:avLst/>
          </a:prstGeom>
          <a:ln w="12700">
            <a:solidFill>
              <a:schemeClr val="tx2">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214" name="Straight Connector 213"/>
          <p:cNvCxnSpPr>
            <a:stCxn id="247" idx="4"/>
            <a:endCxn id="242" idx="1"/>
          </p:cNvCxnSpPr>
          <p:nvPr/>
        </p:nvCxnSpPr>
        <p:spPr>
          <a:xfrm flipH="1" flipV="1">
            <a:off x="6772670" y="2195406"/>
            <a:ext cx="347481" cy="1864967"/>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11" name="Straight Connector 210"/>
          <p:cNvCxnSpPr>
            <a:stCxn id="247" idx="6"/>
            <a:endCxn id="224" idx="5"/>
          </p:cNvCxnSpPr>
          <p:nvPr/>
        </p:nvCxnSpPr>
        <p:spPr>
          <a:xfrm flipH="1">
            <a:off x="3357591" y="4037034"/>
            <a:ext cx="3785419" cy="6366"/>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16" name="Straight Connector 415"/>
          <p:cNvCxnSpPr>
            <a:stCxn id="64" idx="6"/>
            <a:endCxn id="247" idx="6"/>
          </p:cNvCxnSpPr>
          <p:nvPr/>
        </p:nvCxnSpPr>
        <p:spPr>
          <a:xfrm flipH="1">
            <a:off x="7143010" y="3451845"/>
            <a:ext cx="1356321" cy="585189"/>
          </a:xfrm>
          <a:prstGeom prst="line">
            <a:avLst/>
          </a:prstGeom>
          <a:ln w="12700">
            <a:solidFill>
              <a:schemeClr val="tx2">
                <a:lumMod val="90000"/>
                <a:lumOff val="10000"/>
              </a:schemeClr>
            </a:solidFill>
          </a:ln>
        </p:spPr>
        <p:style>
          <a:lnRef idx="1">
            <a:schemeClr val="accent2"/>
          </a:lnRef>
          <a:fillRef idx="0">
            <a:schemeClr val="accent2"/>
          </a:fillRef>
          <a:effectRef idx="0">
            <a:schemeClr val="accent2"/>
          </a:effectRef>
          <a:fontRef idx="minor">
            <a:schemeClr val="tx1"/>
          </a:fontRef>
        </p:style>
      </p:cxnSp>
      <p:sp>
        <p:nvSpPr>
          <p:cNvPr id="8" name="Oval 7"/>
          <p:cNvSpPr/>
          <p:nvPr/>
        </p:nvSpPr>
        <p:spPr>
          <a:xfrm>
            <a:off x="3181476" y="3872655"/>
            <a:ext cx="321906" cy="328658"/>
          </a:xfrm>
          <a:prstGeom prst="ellips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p:cNvSpPr/>
          <p:nvPr/>
        </p:nvSpPr>
        <p:spPr>
          <a:xfrm>
            <a:off x="6704977" y="2121783"/>
            <a:ext cx="177211" cy="1809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p:cNvSpPr/>
          <p:nvPr/>
        </p:nvSpPr>
        <p:spPr>
          <a:xfrm>
            <a:off x="7027602" y="3944580"/>
            <a:ext cx="179254" cy="18301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p:cNvSpPr/>
          <p:nvPr/>
        </p:nvSpPr>
        <p:spPr>
          <a:xfrm>
            <a:off x="6956549" y="3872655"/>
            <a:ext cx="321906" cy="328658"/>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p:cNvSpPr/>
          <p:nvPr/>
        </p:nvSpPr>
        <p:spPr>
          <a:xfrm>
            <a:off x="8560906" y="2745283"/>
            <a:ext cx="169787" cy="17334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p:cNvSpPr/>
          <p:nvPr/>
        </p:nvSpPr>
        <p:spPr>
          <a:xfrm>
            <a:off x="8484847" y="2667629"/>
            <a:ext cx="321906" cy="328658"/>
          </a:xfrm>
          <a:prstGeom prst="ellipse">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ounded Rectangle 24"/>
          <p:cNvSpPr/>
          <p:nvPr/>
        </p:nvSpPr>
        <p:spPr>
          <a:xfrm>
            <a:off x="6159144" y="1651124"/>
            <a:ext cx="1268875" cy="33191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b="1" dirty="0"/>
              <a:t>Istanbul</a:t>
            </a:r>
          </a:p>
        </p:txBody>
      </p:sp>
      <p:sp>
        <p:nvSpPr>
          <p:cNvPr id="26" name="Rounded Rectangle 25"/>
          <p:cNvSpPr/>
          <p:nvPr/>
        </p:nvSpPr>
        <p:spPr>
          <a:xfrm>
            <a:off x="2968329" y="3472790"/>
            <a:ext cx="748198" cy="331914"/>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b="1" dirty="0"/>
              <a:t>Quito</a:t>
            </a:r>
          </a:p>
        </p:txBody>
      </p:sp>
      <p:sp>
        <p:nvSpPr>
          <p:cNvPr id="27" name="Rounded Rectangle 26"/>
          <p:cNvSpPr/>
          <p:nvPr/>
        </p:nvSpPr>
        <p:spPr>
          <a:xfrm>
            <a:off x="6530872" y="3467022"/>
            <a:ext cx="1172713" cy="331914"/>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b="1" dirty="0"/>
              <a:t>Nairobi</a:t>
            </a:r>
          </a:p>
        </p:txBody>
      </p:sp>
      <p:sp>
        <p:nvSpPr>
          <p:cNvPr id="28" name="Rounded Rectangle 27"/>
          <p:cNvSpPr/>
          <p:nvPr/>
        </p:nvSpPr>
        <p:spPr>
          <a:xfrm>
            <a:off x="7800497" y="1973160"/>
            <a:ext cx="1690603" cy="331914"/>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b="1" dirty="0"/>
              <a:t>Kathmandu</a:t>
            </a:r>
          </a:p>
        </p:txBody>
      </p:sp>
      <p:sp>
        <p:nvSpPr>
          <p:cNvPr id="21" name="Rounded Rectangle 20"/>
          <p:cNvSpPr/>
          <p:nvPr/>
        </p:nvSpPr>
        <p:spPr>
          <a:xfrm>
            <a:off x="5198070" y="808664"/>
            <a:ext cx="1176399" cy="26815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b="1" dirty="0"/>
              <a:t>Edinburgh</a:t>
            </a:r>
          </a:p>
        </p:txBody>
      </p:sp>
      <p:sp>
        <p:nvSpPr>
          <p:cNvPr id="91" name="Oval 90"/>
          <p:cNvSpPr/>
          <p:nvPr/>
        </p:nvSpPr>
        <p:spPr>
          <a:xfrm>
            <a:off x="2670042" y="3247433"/>
            <a:ext cx="177211" cy="180928"/>
          </a:xfrm>
          <a:prstGeom prst="ellipse">
            <a:avLst/>
          </a:prstGeom>
          <a:solidFill>
            <a:schemeClr val="tx2">
              <a:lumMod val="90000"/>
              <a:lumOff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3" name="Oval 92"/>
          <p:cNvSpPr/>
          <p:nvPr/>
        </p:nvSpPr>
        <p:spPr>
          <a:xfrm>
            <a:off x="3210124" y="2167596"/>
            <a:ext cx="177211" cy="180928"/>
          </a:xfrm>
          <a:prstGeom prst="ellipse">
            <a:avLst/>
          </a:prstGeom>
          <a:solidFill>
            <a:schemeClr val="tx2">
              <a:lumMod val="90000"/>
              <a:lumOff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6" name="Oval 95"/>
          <p:cNvSpPr/>
          <p:nvPr/>
        </p:nvSpPr>
        <p:spPr>
          <a:xfrm>
            <a:off x="5609059" y="2167596"/>
            <a:ext cx="177211" cy="180928"/>
          </a:xfrm>
          <a:prstGeom prst="ellipse">
            <a:avLst/>
          </a:prstGeom>
          <a:solidFill>
            <a:schemeClr val="tx2">
              <a:lumMod val="90000"/>
              <a:lumOff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8" name="Oval 97"/>
          <p:cNvSpPr/>
          <p:nvPr/>
        </p:nvSpPr>
        <p:spPr>
          <a:xfrm>
            <a:off x="8796406" y="2893014"/>
            <a:ext cx="177211" cy="180928"/>
          </a:xfrm>
          <a:prstGeom prst="ellipse">
            <a:avLst/>
          </a:prstGeom>
          <a:solidFill>
            <a:schemeClr val="tx2">
              <a:lumMod val="90000"/>
              <a:lumOff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9" name="Oval 98"/>
          <p:cNvSpPr/>
          <p:nvPr/>
        </p:nvSpPr>
        <p:spPr>
          <a:xfrm>
            <a:off x="9146009" y="3472790"/>
            <a:ext cx="177211" cy="180928"/>
          </a:xfrm>
          <a:prstGeom prst="ellipse">
            <a:avLst/>
          </a:prstGeom>
          <a:solidFill>
            <a:schemeClr val="tx2">
              <a:lumMod val="90000"/>
              <a:lumOff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grpSp>
        <p:nvGrpSpPr>
          <p:cNvPr id="124" name="Group 123"/>
          <p:cNvGrpSpPr/>
          <p:nvPr/>
        </p:nvGrpSpPr>
        <p:grpSpPr>
          <a:xfrm>
            <a:off x="5614552" y="1148518"/>
            <a:ext cx="321906" cy="328658"/>
            <a:chOff x="5616566" y="1343471"/>
            <a:chExt cx="321906" cy="328658"/>
          </a:xfrm>
        </p:grpSpPr>
        <p:sp>
          <p:nvSpPr>
            <p:cNvPr id="121" name="Oval 120"/>
            <p:cNvSpPr/>
            <p:nvPr/>
          </p:nvSpPr>
          <p:spPr>
            <a:xfrm>
              <a:off x="5686900" y="1414092"/>
              <a:ext cx="177211" cy="1809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2" name="Oval 121"/>
            <p:cNvSpPr/>
            <p:nvPr/>
          </p:nvSpPr>
          <p:spPr>
            <a:xfrm>
              <a:off x="5616566" y="1343471"/>
              <a:ext cx="321906" cy="32865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8" name="Oval 127"/>
          <p:cNvSpPr/>
          <p:nvPr/>
        </p:nvSpPr>
        <p:spPr>
          <a:xfrm>
            <a:off x="6374469" y="2156193"/>
            <a:ext cx="177211" cy="180928"/>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29" name="Oval 128"/>
          <p:cNvSpPr/>
          <p:nvPr/>
        </p:nvSpPr>
        <p:spPr>
          <a:xfrm>
            <a:off x="7041651" y="2156193"/>
            <a:ext cx="177211" cy="180928"/>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30" name="Oval 129"/>
          <p:cNvSpPr/>
          <p:nvPr/>
        </p:nvSpPr>
        <p:spPr>
          <a:xfrm>
            <a:off x="6477359" y="2383051"/>
            <a:ext cx="177211" cy="180928"/>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31" name="Oval 130"/>
          <p:cNvSpPr/>
          <p:nvPr/>
        </p:nvSpPr>
        <p:spPr>
          <a:xfrm>
            <a:off x="6940017" y="2376419"/>
            <a:ext cx="177211" cy="180928"/>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cxnSp>
        <p:nvCxnSpPr>
          <p:cNvPr id="133" name="Straight Connector 132"/>
          <p:cNvCxnSpPr>
            <a:stCxn id="128" idx="2"/>
            <a:endCxn id="12" idx="2"/>
          </p:cNvCxnSpPr>
          <p:nvPr/>
        </p:nvCxnSpPr>
        <p:spPr>
          <a:xfrm flipV="1">
            <a:off x="6374469" y="2217904"/>
            <a:ext cx="260174" cy="28753"/>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135" name="Straight Connector 134"/>
          <p:cNvCxnSpPr>
            <a:stCxn id="130" idx="3"/>
            <a:endCxn id="12" idx="3"/>
          </p:cNvCxnSpPr>
          <p:nvPr/>
        </p:nvCxnSpPr>
        <p:spPr>
          <a:xfrm flipV="1">
            <a:off x="6503311" y="2334102"/>
            <a:ext cx="178474" cy="203381"/>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139" name="Straight Connector 138"/>
          <p:cNvCxnSpPr>
            <a:stCxn id="12" idx="5"/>
            <a:endCxn id="131" idx="5"/>
          </p:cNvCxnSpPr>
          <p:nvPr/>
        </p:nvCxnSpPr>
        <p:spPr>
          <a:xfrm>
            <a:off x="6909407" y="2334102"/>
            <a:ext cx="181869" cy="196749"/>
          </a:xfrm>
          <a:prstGeom prst="line">
            <a:avLst/>
          </a:prstGeom>
          <a:ln w="19050"/>
        </p:spPr>
        <p:style>
          <a:lnRef idx="1">
            <a:schemeClr val="accent4"/>
          </a:lnRef>
          <a:fillRef idx="0">
            <a:schemeClr val="accent4"/>
          </a:fillRef>
          <a:effectRef idx="0">
            <a:schemeClr val="accent4"/>
          </a:effectRef>
          <a:fontRef idx="minor">
            <a:schemeClr val="tx1"/>
          </a:fontRef>
        </p:style>
      </p:cxnSp>
      <p:cxnSp>
        <p:nvCxnSpPr>
          <p:cNvPr id="143" name="Straight Connector 142"/>
          <p:cNvCxnSpPr>
            <a:stCxn id="12" idx="6"/>
            <a:endCxn id="129" idx="6"/>
          </p:cNvCxnSpPr>
          <p:nvPr/>
        </p:nvCxnSpPr>
        <p:spPr>
          <a:xfrm>
            <a:off x="6956549" y="2217904"/>
            <a:ext cx="262313" cy="28753"/>
          </a:xfrm>
          <a:prstGeom prst="line">
            <a:avLst/>
          </a:prstGeom>
          <a:ln w="19050"/>
        </p:spPr>
        <p:style>
          <a:lnRef idx="1">
            <a:schemeClr val="accent4"/>
          </a:lnRef>
          <a:fillRef idx="0">
            <a:schemeClr val="accent4"/>
          </a:fillRef>
          <a:effectRef idx="0">
            <a:schemeClr val="accent4"/>
          </a:effectRef>
          <a:fontRef idx="minor">
            <a:schemeClr val="tx1"/>
          </a:fontRef>
        </p:style>
      </p:cxnSp>
      <p:sp>
        <p:nvSpPr>
          <p:cNvPr id="146" name="Oval 145"/>
          <p:cNvSpPr/>
          <p:nvPr/>
        </p:nvSpPr>
        <p:spPr>
          <a:xfrm>
            <a:off x="6700511" y="3996954"/>
            <a:ext cx="177211" cy="180928"/>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47" name="Oval 146"/>
          <p:cNvSpPr/>
          <p:nvPr/>
        </p:nvSpPr>
        <p:spPr>
          <a:xfrm>
            <a:off x="7367693" y="3996954"/>
            <a:ext cx="177211" cy="180928"/>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48" name="Oval 147"/>
          <p:cNvSpPr/>
          <p:nvPr/>
        </p:nvSpPr>
        <p:spPr>
          <a:xfrm>
            <a:off x="6803401" y="4223812"/>
            <a:ext cx="177211" cy="180928"/>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49" name="Oval 148"/>
          <p:cNvSpPr/>
          <p:nvPr/>
        </p:nvSpPr>
        <p:spPr>
          <a:xfrm>
            <a:off x="7266059" y="4217180"/>
            <a:ext cx="177211" cy="180928"/>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cxnSp>
        <p:nvCxnSpPr>
          <p:cNvPr id="150" name="Straight Connector 149"/>
          <p:cNvCxnSpPr>
            <a:stCxn id="146" idx="2"/>
          </p:cNvCxnSpPr>
          <p:nvPr/>
        </p:nvCxnSpPr>
        <p:spPr>
          <a:xfrm flipV="1">
            <a:off x="6700511" y="4058665"/>
            <a:ext cx="260174" cy="28753"/>
          </a:xfrm>
          <a:prstGeom prst="line">
            <a:avLst/>
          </a:prstGeom>
          <a:ln w="19050">
            <a:solidFill>
              <a:schemeClr val="accent3"/>
            </a:solidFill>
          </a:ln>
        </p:spPr>
        <p:style>
          <a:lnRef idx="1">
            <a:schemeClr val="accent4"/>
          </a:lnRef>
          <a:fillRef idx="0">
            <a:schemeClr val="accent4"/>
          </a:fillRef>
          <a:effectRef idx="0">
            <a:schemeClr val="accent4"/>
          </a:effectRef>
          <a:fontRef idx="minor">
            <a:schemeClr val="tx1"/>
          </a:fontRef>
        </p:style>
      </p:cxnSp>
      <p:cxnSp>
        <p:nvCxnSpPr>
          <p:cNvPr id="151" name="Straight Connector 150"/>
          <p:cNvCxnSpPr>
            <a:stCxn id="148" idx="3"/>
          </p:cNvCxnSpPr>
          <p:nvPr/>
        </p:nvCxnSpPr>
        <p:spPr>
          <a:xfrm flipV="1">
            <a:off x="6829353" y="4174863"/>
            <a:ext cx="178474" cy="203381"/>
          </a:xfrm>
          <a:prstGeom prst="line">
            <a:avLst/>
          </a:prstGeom>
          <a:ln w="19050">
            <a:solidFill>
              <a:schemeClr val="accent3"/>
            </a:solidFill>
          </a:ln>
        </p:spPr>
        <p:style>
          <a:lnRef idx="1">
            <a:schemeClr val="accent4"/>
          </a:lnRef>
          <a:fillRef idx="0">
            <a:schemeClr val="accent4"/>
          </a:fillRef>
          <a:effectRef idx="0">
            <a:schemeClr val="accent4"/>
          </a:effectRef>
          <a:fontRef idx="minor">
            <a:schemeClr val="tx1"/>
          </a:fontRef>
        </p:style>
      </p:cxnSp>
      <p:cxnSp>
        <p:nvCxnSpPr>
          <p:cNvPr id="152" name="Straight Connector 151"/>
          <p:cNvCxnSpPr>
            <a:endCxn id="149" idx="5"/>
          </p:cNvCxnSpPr>
          <p:nvPr/>
        </p:nvCxnSpPr>
        <p:spPr>
          <a:xfrm>
            <a:off x="7235449" y="4174863"/>
            <a:ext cx="181869" cy="196749"/>
          </a:xfrm>
          <a:prstGeom prst="line">
            <a:avLst/>
          </a:prstGeom>
          <a:ln w="19050">
            <a:solidFill>
              <a:schemeClr val="accent3"/>
            </a:solidFill>
          </a:ln>
        </p:spPr>
        <p:style>
          <a:lnRef idx="1">
            <a:schemeClr val="accent4"/>
          </a:lnRef>
          <a:fillRef idx="0">
            <a:schemeClr val="accent4"/>
          </a:fillRef>
          <a:effectRef idx="0">
            <a:schemeClr val="accent4"/>
          </a:effectRef>
          <a:fontRef idx="minor">
            <a:schemeClr val="tx1"/>
          </a:fontRef>
        </p:style>
      </p:cxnSp>
      <p:cxnSp>
        <p:nvCxnSpPr>
          <p:cNvPr id="153" name="Straight Connector 152"/>
          <p:cNvCxnSpPr>
            <a:endCxn id="147" idx="6"/>
          </p:cNvCxnSpPr>
          <p:nvPr/>
        </p:nvCxnSpPr>
        <p:spPr>
          <a:xfrm>
            <a:off x="7282591" y="4058665"/>
            <a:ext cx="262313" cy="28753"/>
          </a:xfrm>
          <a:prstGeom prst="line">
            <a:avLst/>
          </a:prstGeom>
          <a:ln w="19050">
            <a:solidFill>
              <a:schemeClr val="accent3"/>
            </a:solidFill>
          </a:ln>
        </p:spPr>
        <p:style>
          <a:lnRef idx="1">
            <a:schemeClr val="accent4"/>
          </a:lnRef>
          <a:fillRef idx="0">
            <a:schemeClr val="accent4"/>
          </a:fillRef>
          <a:effectRef idx="0">
            <a:schemeClr val="accent4"/>
          </a:effectRef>
          <a:fontRef idx="minor">
            <a:schemeClr val="tx1"/>
          </a:fontRef>
        </p:style>
      </p:cxnSp>
      <p:sp>
        <p:nvSpPr>
          <p:cNvPr id="154" name="Oval 153"/>
          <p:cNvSpPr/>
          <p:nvPr/>
        </p:nvSpPr>
        <p:spPr>
          <a:xfrm>
            <a:off x="7038437" y="4339177"/>
            <a:ext cx="177211" cy="180928"/>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cxnSp>
        <p:nvCxnSpPr>
          <p:cNvPr id="155" name="Straight Connector 154"/>
          <p:cNvCxnSpPr>
            <a:stCxn id="15" idx="4"/>
          </p:cNvCxnSpPr>
          <p:nvPr/>
        </p:nvCxnSpPr>
        <p:spPr>
          <a:xfrm>
            <a:off x="7117502" y="4201313"/>
            <a:ext cx="17521" cy="318792"/>
          </a:xfrm>
          <a:prstGeom prst="line">
            <a:avLst/>
          </a:prstGeom>
          <a:ln w="19050">
            <a:solidFill>
              <a:schemeClr val="accent3"/>
            </a:solidFill>
          </a:ln>
        </p:spPr>
        <p:style>
          <a:lnRef idx="1">
            <a:schemeClr val="accent4"/>
          </a:lnRef>
          <a:fillRef idx="0">
            <a:schemeClr val="accent4"/>
          </a:fillRef>
          <a:effectRef idx="0">
            <a:schemeClr val="accent4"/>
          </a:effectRef>
          <a:fontRef idx="minor">
            <a:schemeClr val="tx1"/>
          </a:fontRef>
        </p:style>
      </p:cxnSp>
      <p:sp>
        <p:nvSpPr>
          <p:cNvPr id="160" name="Oval 159"/>
          <p:cNvSpPr/>
          <p:nvPr/>
        </p:nvSpPr>
        <p:spPr>
          <a:xfrm rot="10800000">
            <a:off x="8890783" y="2690747"/>
            <a:ext cx="177211" cy="180928"/>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61" name="Oval 160"/>
          <p:cNvSpPr/>
          <p:nvPr/>
        </p:nvSpPr>
        <p:spPr>
          <a:xfrm rot="10800000">
            <a:off x="8223601" y="2690747"/>
            <a:ext cx="177211" cy="180928"/>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62" name="Oval 161"/>
          <p:cNvSpPr/>
          <p:nvPr/>
        </p:nvSpPr>
        <p:spPr>
          <a:xfrm rot="10800000">
            <a:off x="8787893" y="2463889"/>
            <a:ext cx="177211" cy="180928"/>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63" name="Oval 162"/>
          <p:cNvSpPr/>
          <p:nvPr/>
        </p:nvSpPr>
        <p:spPr>
          <a:xfrm rot="10800000">
            <a:off x="8325235" y="2470521"/>
            <a:ext cx="177211" cy="180928"/>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cxnSp>
        <p:nvCxnSpPr>
          <p:cNvPr id="164" name="Straight Connector 163"/>
          <p:cNvCxnSpPr>
            <a:stCxn id="160" idx="2"/>
          </p:cNvCxnSpPr>
          <p:nvPr/>
        </p:nvCxnSpPr>
        <p:spPr>
          <a:xfrm rot="10800000" flipV="1">
            <a:off x="8807820" y="2781211"/>
            <a:ext cx="260174" cy="28753"/>
          </a:xfrm>
          <a:prstGeom prst="line">
            <a:avLst/>
          </a:prstGeom>
          <a:ln w="19050">
            <a:solidFill>
              <a:schemeClr val="accent5"/>
            </a:solidFill>
          </a:ln>
        </p:spPr>
        <p:style>
          <a:lnRef idx="1">
            <a:schemeClr val="accent4"/>
          </a:lnRef>
          <a:fillRef idx="0">
            <a:schemeClr val="accent4"/>
          </a:fillRef>
          <a:effectRef idx="0">
            <a:schemeClr val="accent4"/>
          </a:effectRef>
          <a:fontRef idx="minor">
            <a:schemeClr val="tx1"/>
          </a:fontRef>
        </p:style>
      </p:cxnSp>
      <p:cxnSp>
        <p:nvCxnSpPr>
          <p:cNvPr id="165" name="Straight Connector 164"/>
          <p:cNvCxnSpPr>
            <a:stCxn id="162" idx="3"/>
          </p:cNvCxnSpPr>
          <p:nvPr/>
        </p:nvCxnSpPr>
        <p:spPr>
          <a:xfrm rot="10800000" flipV="1">
            <a:off x="8760678" y="2490385"/>
            <a:ext cx="178474" cy="203381"/>
          </a:xfrm>
          <a:prstGeom prst="line">
            <a:avLst/>
          </a:prstGeom>
          <a:ln w="19050">
            <a:solidFill>
              <a:schemeClr val="accent5"/>
            </a:solidFill>
          </a:ln>
        </p:spPr>
        <p:style>
          <a:lnRef idx="1">
            <a:schemeClr val="accent4"/>
          </a:lnRef>
          <a:fillRef idx="0">
            <a:schemeClr val="accent4"/>
          </a:fillRef>
          <a:effectRef idx="0">
            <a:schemeClr val="accent4"/>
          </a:effectRef>
          <a:fontRef idx="minor">
            <a:schemeClr val="tx1"/>
          </a:fontRef>
        </p:style>
      </p:cxnSp>
      <p:cxnSp>
        <p:nvCxnSpPr>
          <p:cNvPr id="166" name="Straight Connector 165"/>
          <p:cNvCxnSpPr>
            <a:endCxn id="163" idx="5"/>
          </p:cNvCxnSpPr>
          <p:nvPr/>
        </p:nvCxnSpPr>
        <p:spPr>
          <a:xfrm rot="10800000">
            <a:off x="8351187" y="2497017"/>
            <a:ext cx="181869" cy="196749"/>
          </a:xfrm>
          <a:prstGeom prst="line">
            <a:avLst/>
          </a:prstGeom>
          <a:ln w="19050">
            <a:solidFill>
              <a:schemeClr val="accent5"/>
            </a:solidFill>
          </a:ln>
        </p:spPr>
        <p:style>
          <a:lnRef idx="1">
            <a:schemeClr val="accent4"/>
          </a:lnRef>
          <a:fillRef idx="0">
            <a:schemeClr val="accent4"/>
          </a:fillRef>
          <a:effectRef idx="0">
            <a:schemeClr val="accent4"/>
          </a:effectRef>
          <a:fontRef idx="minor">
            <a:schemeClr val="tx1"/>
          </a:fontRef>
        </p:style>
      </p:cxnSp>
      <p:cxnSp>
        <p:nvCxnSpPr>
          <p:cNvPr id="167" name="Straight Connector 166"/>
          <p:cNvCxnSpPr>
            <a:endCxn id="161" idx="6"/>
          </p:cNvCxnSpPr>
          <p:nvPr/>
        </p:nvCxnSpPr>
        <p:spPr>
          <a:xfrm rot="10800000">
            <a:off x="8223601" y="2781211"/>
            <a:ext cx="262313" cy="28753"/>
          </a:xfrm>
          <a:prstGeom prst="line">
            <a:avLst/>
          </a:prstGeom>
          <a:ln w="19050">
            <a:solidFill>
              <a:schemeClr val="accent5"/>
            </a:solidFill>
          </a:ln>
        </p:spPr>
        <p:style>
          <a:lnRef idx="1">
            <a:schemeClr val="accent4"/>
          </a:lnRef>
          <a:fillRef idx="0">
            <a:schemeClr val="accent4"/>
          </a:fillRef>
          <a:effectRef idx="0">
            <a:schemeClr val="accent4"/>
          </a:effectRef>
          <a:fontRef idx="minor">
            <a:schemeClr val="tx1"/>
          </a:fontRef>
        </p:style>
      </p:cxnSp>
      <p:sp>
        <p:nvSpPr>
          <p:cNvPr id="168" name="Oval 167"/>
          <p:cNvSpPr/>
          <p:nvPr/>
        </p:nvSpPr>
        <p:spPr>
          <a:xfrm rot="10800000">
            <a:off x="8552857" y="2348524"/>
            <a:ext cx="177211" cy="180928"/>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cxnSp>
        <p:nvCxnSpPr>
          <p:cNvPr id="169" name="Straight Connector 168"/>
          <p:cNvCxnSpPr/>
          <p:nvPr/>
        </p:nvCxnSpPr>
        <p:spPr>
          <a:xfrm rot="10800000">
            <a:off x="8633482" y="2348524"/>
            <a:ext cx="17521" cy="318792"/>
          </a:xfrm>
          <a:prstGeom prst="line">
            <a:avLst/>
          </a:prstGeom>
          <a:ln w="19050">
            <a:solidFill>
              <a:schemeClr val="accent5"/>
            </a:solidFill>
          </a:ln>
        </p:spPr>
        <p:style>
          <a:lnRef idx="1">
            <a:schemeClr val="accent4"/>
          </a:lnRef>
          <a:fillRef idx="0">
            <a:schemeClr val="accent4"/>
          </a:fillRef>
          <a:effectRef idx="0">
            <a:schemeClr val="accent4"/>
          </a:effectRef>
          <a:fontRef idx="minor">
            <a:schemeClr val="tx1"/>
          </a:fontRef>
        </p:style>
      </p:cxnSp>
      <p:sp>
        <p:nvSpPr>
          <p:cNvPr id="171" name="Oval 170"/>
          <p:cNvSpPr/>
          <p:nvPr/>
        </p:nvSpPr>
        <p:spPr>
          <a:xfrm>
            <a:off x="2919946" y="3972087"/>
            <a:ext cx="177211" cy="180928"/>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72" name="Oval 171"/>
          <p:cNvSpPr/>
          <p:nvPr/>
        </p:nvSpPr>
        <p:spPr>
          <a:xfrm>
            <a:off x="3587128" y="3972087"/>
            <a:ext cx="177211" cy="180928"/>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73" name="Oval 172"/>
          <p:cNvSpPr/>
          <p:nvPr/>
        </p:nvSpPr>
        <p:spPr>
          <a:xfrm>
            <a:off x="3022836" y="4198945"/>
            <a:ext cx="177211" cy="180928"/>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74" name="Oval 173"/>
          <p:cNvSpPr/>
          <p:nvPr/>
        </p:nvSpPr>
        <p:spPr>
          <a:xfrm>
            <a:off x="3485494" y="4192313"/>
            <a:ext cx="177211" cy="180928"/>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cxnSp>
        <p:nvCxnSpPr>
          <p:cNvPr id="175" name="Straight Connector 174"/>
          <p:cNvCxnSpPr>
            <a:stCxn id="171" idx="2"/>
          </p:cNvCxnSpPr>
          <p:nvPr/>
        </p:nvCxnSpPr>
        <p:spPr>
          <a:xfrm flipV="1">
            <a:off x="2919946" y="4033798"/>
            <a:ext cx="260174" cy="28753"/>
          </a:xfrm>
          <a:prstGeom prst="line">
            <a:avLst/>
          </a:prstGeom>
          <a:ln w="19050">
            <a:solidFill>
              <a:schemeClr val="accent6"/>
            </a:solidFill>
          </a:ln>
        </p:spPr>
        <p:style>
          <a:lnRef idx="1">
            <a:schemeClr val="accent4"/>
          </a:lnRef>
          <a:fillRef idx="0">
            <a:schemeClr val="accent4"/>
          </a:fillRef>
          <a:effectRef idx="0">
            <a:schemeClr val="accent4"/>
          </a:effectRef>
          <a:fontRef idx="minor">
            <a:schemeClr val="tx1"/>
          </a:fontRef>
        </p:style>
      </p:cxnSp>
      <p:cxnSp>
        <p:nvCxnSpPr>
          <p:cNvPr id="176" name="Straight Connector 175"/>
          <p:cNvCxnSpPr>
            <a:stCxn id="173" idx="3"/>
          </p:cNvCxnSpPr>
          <p:nvPr/>
        </p:nvCxnSpPr>
        <p:spPr>
          <a:xfrm flipV="1">
            <a:off x="3048788" y="4149996"/>
            <a:ext cx="178474" cy="203381"/>
          </a:xfrm>
          <a:prstGeom prst="line">
            <a:avLst/>
          </a:prstGeom>
          <a:ln w="19050">
            <a:solidFill>
              <a:schemeClr val="accent6"/>
            </a:solidFill>
          </a:ln>
        </p:spPr>
        <p:style>
          <a:lnRef idx="1">
            <a:schemeClr val="accent4"/>
          </a:lnRef>
          <a:fillRef idx="0">
            <a:schemeClr val="accent4"/>
          </a:fillRef>
          <a:effectRef idx="0">
            <a:schemeClr val="accent4"/>
          </a:effectRef>
          <a:fontRef idx="minor">
            <a:schemeClr val="tx1"/>
          </a:fontRef>
        </p:style>
      </p:cxnSp>
      <p:cxnSp>
        <p:nvCxnSpPr>
          <p:cNvPr id="177" name="Straight Connector 176"/>
          <p:cNvCxnSpPr>
            <a:endCxn id="174" idx="5"/>
          </p:cNvCxnSpPr>
          <p:nvPr/>
        </p:nvCxnSpPr>
        <p:spPr>
          <a:xfrm>
            <a:off x="3454884" y="4149996"/>
            <a:ext cx="181869" cy="196749"/>
          </a:xfrm>
          <a:prstGeom prst="line">
            <a:avLst/>
          </a:prstGeom>
          <a:ln w="19050">
            <a:solidFill>
              <a:schemeClr val="accent6"/>
            </a:solidFill>
          </a:ln>
        </p:spPr>
        <p:style>
          <a:lnRef idx="1">
            <a:schemeClr val="accent4"/>
          </a:lnRef>
          <a:fillRef idx="0">
            <a:schemeClr val="accent4"/>
          </a:fillRef>
          <a:effectRef idx="0">
            <a:schemeClr val="accent4"/>
          </a:effectRef>
          <a:fontRef idx="minor">
            <a:schemeClr val="tx1"/>
          </a:fontRef>
        </p:style>
      </p:cxnSp>
      <p:cxnSp>
        <p:nvCxnSpPr>
          <p:cNvPr id="178" name="Straight Connector 177"/>
          <p:cNvCxnSpPr>
            <a:endCxn id="172" idx="6"/>
          </p:cNvCxnSpPr>
          <p:nvPr/>
        </p:nvCxnSpPr>
        <p:spPr>
          <a:xfrm>
            <a:off x="3502026" y="4033798"/>
            <a:ext cx="262313" cy="28753"/>
          </a:xfrm>
          <a:prstGeom prst="line">
            <a:avLst/>
          </a:prstGeom>
          <a:ln w="19050">
            <a:solidFill>
              <a:schemeClr val="accent6"/>
            </a:solidFill>
          </a:ln>
        </p:spPr>
        <p:style>
          <a:lnRef idx="1">
            <a:schemeClr val="accent4"/>
          </a:lnRef>
          <a:fillRef idx="0">
            <a:schemeClr val="accent4"/>
          </a:fillRef>
          <a:effectRef idx="0">
            <a:schemeClr val="accent4"/>
          </a:effectRef>
          <a:fontRef idx="minor">
            <a:schemeClr val="tx1"/>
          </a:fontRef>
        </p:style>
      </p:cxnSp>
      <p:sp>
        <p:nvSpPr>
          <p:cNvPr id="7" name="Oval 6"/>
          <p:cNvSpPr/>
          <p:nvPr/>
        </p:nvSpPr>
        <p:spPr>
          <a:xfrm>
            <a:off x="3258137" y="3947137"/>
            <a:ext cx="169787" cy="17334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91" name="Straight Connector 390"/>
          <p:cNvCxnSpPr>
            <a:cxnSpLocks/>
            <a:endCxn id="236" idx="0"/>
          </p:cNvCxnSpPr>
          <p:nvPr/>
        </p:nvCxnSpPr>
        <p:spPr>
          <a:xfrm flipV="1">
            <a:off x="5697665" y="1288849"/>
            <a:ext cx="74890" cy="1059675"/>
          </a:xfrm>
          <a:prstGeom prst="line">
            <a:avLst/>
          </a:prstGeom>
          <a:ln w="12700">
            <a:solidFill>
              <a:schemeClr val="tx2">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382" name="Straight Connector 381"/>
          <p:cNvCxnSpPr>
            <a:stCxn id="236" idx="5"/>
          </p:cNvCxnSpPr>
          <p:nvPr/>
        </p:nvCxnSpPr>
        <p:spPr>
          <a:xfrm flipH="1">
            <a:off x="2705690" y="1328691"/>
            <a:ext cx="3083029" cy="2031509"/>
          </a:xfrm>
          <a:prstGeom prst="line">
            <a:avLst/>
          </a:prstGeom>
          <a:ln w="12700">
            <a:solidFill>
              <a:schemeClr val="tx2">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379" name="Straight Connector 378"/>
          <p:cNvCxnSpPr>
            <a:endCxn id="329" idx="3"/>
          </p:cNvCxnSpPr>
          <p:nvPr/>
        </p:nvCxnSpPr>
        <p:spPr>
          <a:xfrm flipH="1">
            <a:off x="2397872" y="1600582"/>
            <a:ext cx="3291250" cy="145706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5738148" y="1778246"/>
            <a:ext cx="1585186" cy="223564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5" name="Straight Connector 374"/>
          <p:cNvCxnSpPr>
            <a:endCxn id="299" idx="5"/>
          </p:cNvCxnSpPr>
          <p:nvPr/>
        </p:nvCxnSpPr>
        <p:spPr>
          <a:xfrm>
            <a:off x="5738148" y="1778246"/>
            <a:ext cx="1205645" cy="2195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3" name="Straight Connector 372"/>
          <p:cNvCxnSpPr>
            <a:endCxn id="329" idx="2"/>
          </p:cNvCxnSpPr>
          <p:nvPr/>
        </p:nvCxnSpPr>
        <p:spPr>
          <a:xfrm flipH="1">
            <a:off x="2371920" y="1851361"/>
            <a:ext cx="3539116" cy="114231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3" name="Straight Connector 362"/>
          <p:cNvCxnSpPr>
            <a:stCxn id="67" idx="6"/>
            <a:endCxn id="299" idx="3"/>
          </p:cNvCxnSpPr>
          <p:nvPr/>
        </p:nvCxnSpPr>
        <p:spPr>
          <a:xfrm flipH="1">
            <a:off x="6818486" y="2983478"/>
            <a:ext cx="2155131" cy="9898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61" name="Straight Connector 360"/>
          <p:cNvCxnSpPr>
            <a:stCxn id="324" idx="3"/>
            <a:endCxn id="67" idx="7"/>
          </p:cNvCxnSpPr>
          <p:nvPr/>
        </p:nvCxnSpPr>
        <p:spPr>
          <a:xfrm flipV="1">
            <a:off x="6489026" y="2919510"/>
            <a:ext cx="2458639" cy="28023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9" name="Straight Connector 358"/>
          <p:cNvCxnSpPr>
            <a:stCxn id="324" idx="4"/>
          </p:cNvCxnSpPr>
          <p:nvPr/>
        </p:nvCxnSpPr>
        <p:spPr>
          <a:xfrm flipH="1" flipV="1">
            <a:off x="5809761" y="1747961"/>
            <a:ext cx="741919" cy="4000443"/>
          </a:xfrm>
          <a:prstGeom prst="line">
            <a:avLst/>
          </a:prstGeom>
        </p:spPr>
        <p:style>
          <a:lnRef idx="1">
            <a:schemeClr val="accent1"/>
          </a:lnRef>
          <a:fillRef idx="0">
            <a:schemeClr val="accent1"/>
          </a:fillRef>
          <a:effectRef idx="0">
            <a:schemeClr val="accent1"/>
          </a:effectRef>
          <a:fontRef idx="minor">
            <a:schemeClr val="tx1"/>
          </a:fontRef>
        </p:style>
      </p:cxnSp>
      <p:cxnSp>
        <p:nvCxnSpPr>
          <p:cNvPr id="355" name="Straight Connector 354"/>
          <p:cNvCxnSpPr>
            <a:stCxn id="324" idx="5"/>
            <a:endCxn id="65" idx="1"/>
          </p:cNvCxnSpPr>
          <p:nvPr/>
        </p:nvCxnSpPr>
        <p:spPr>
          <a:xfrm flipH="1" flipV="1">
            <a:off x="3236076" y="2194092"/>
            <a:ext cx="3378257" cy="35278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47" name="Straight Connector 346"/>
          <p:cNvCxnSpPr>
            <a:stCxn id="67" idx="7"/>
          </p:cNvCxnSpPr>
          <p:nvPr/>
        </p:nvCxnSpPr>
        <p:spPr>
          <a:xfrm flipH="1">
            <a:off x="7180109" y="2919510"/>
            <a:ext cx="1767556" cy="10943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a:off x="5545897" y="1600582"/>
            <a:ext cx="335476" cy="3238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36" name="Straight Connector 335"/>
          <p:cNvCxnSpPr>
            <a:stCxn id="65" idx="6"/>
          </p:cNvCxnSpPr>
          <p:nvPr/>
        </p:nvCxnSpPr>
        <p:spPr>
          <a:xfrm flipV="1">
            <a:off x="3387335" y="1631191"/>
            <a:ext cx="2473826" cy="626869"/>
          </a:xfrm>
          <a:prstGeom prst="line">
            <a:avLst/>
          </a:prstGeom>
        </p:spPr>
        <p:style>
          <a:lnRef idx="1">
            <a:schemeClr val="accent1"/>
          </a:lnRef>
          <a:fillRef idx="0">
            <a:schemeClr val="accent1"/>
          </a:fillRef>
          <a:effectRef idx="0">
            <a:schemeClr val="accent1"/>
          </a:effectRef>
          <a:fontRef idx="minor">
            <a:schemeClr val="tx1"/>
          </a:fontRef>
        </p:style>
      </p:cxnSp>
      <p:sp>
        <p:nvSpPr>
          <p:cNvPr id="64" name="Oval 91"/>
          <p:cNvSpPr/>
          <p:nvPr/>
        </p:nvSpPr>
        <p:spPr>
          <a:xfrm>
            <a:off x="8322120" y="3361381"/>
            <a:ext cx="177211" cy="180928"/>
          </a:xfrm>
          <a:prstGeom prst="ellipse">
            <a:avLst/>
          </a:prstGeom>
          <a:solidFill>
            <a:schemeClr val="tx2">
              <a:lumMod val="90000"/>
              <a:lumOff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65" name="Oval 92"/>
          <p:cNvSpPr/>
          <p:nvPr/>
        </p:nvSpPr>
        <p:spPr>
          <a:xfrm>
            <a:off x="3210124" y="2167596"/>
            <a:ext cx="177211" cy="180928"/>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67" name="Oval 97"/>
          <p:cNvSpPr/>
          <p:nvPr/>
        </p:nvSpPr>
        <p:spPr>
          <a:xfrm>
            <a:off x="8796406" y="2893014"/>
            <a:ext cx="177211" cy="180928"/>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69" name="Oval 120"/>
          <p:cNvSpPr/>
          <p:nvPr/>
        </p:nvSpPr>
        <p:spPr>
          <a:xfrm>
            <a:off x="5683950" y="1219959"/>
            <a:ext cx="177211" cy="1809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0" name="Oval 121"/>
          <p:cNvSpPr/>
          <p:nvPr/>
        </p:nvSpPr>
        <p:spPr>
          <a:xfrm>
            <a:off x="5614552" y="1148518"/>
            <a:ext cx="321906" cy="32865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ounded Rectangle 25"/>
          <p:cNvSpPr/>
          <p:nvPr/>
        </p:nvSpPr>
        <p:spPr>
          <a:xfrm>
            <a:off x="2968329" y="3472790"/>
            <a:ext cx="748198" cy="331914"/>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b="1" dirty="0"/>
              <a:t>Quito</a:t>
            </a:r>
          </a:p>
        </p:txBody>
      </p:sp>
      <p:sp>
        <p:nvSpPr>
          <p:cNvPr id="24" name="Rounded Rectangle 26"/>
          <p:cNvSpPr/>
          <p:nvPr/>
        </p:nvSpPr>
        <p:spPr>
          <a:xfrm>
            <a:off x="6530872" y="3467022"/>
            <a:ext cx="1172713" cy="331914"/>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b="1" dirty="0"/>
              <a:t>Nairobi</a:t>
            </a:r>
          </a:p>
        </p:txBody>
      </p:sp>
      <p:sp>
        <p:nvSpPr>
          <p:cNvPr id="22" name="Rounded Rectangle 24"/>
          <p:cNvSpPr/>
          <p:nvPr/>
        </p:nvSpPr>
        <p:spPr>
          <a:xfrm>
            <a:off x="6154678" y="1631191"/>
            <a:ext cx="1268875" cy="331914"/>
          </a:xfrm>
          <a:prstGeom prst="round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1600" b="1" dirty="0"/>
              <a:t>Istanbul</a:t>
            </a:r>
          </a:p>
        </p:txBody>
      </p:sp>
      <p:sp>
        <p:nvSpPr>
          <p:cNvPr id="224" name="Oval 223"/>
          <p:cNvSpPr/>
          <p:nvPr/>
        </p:nvSpPr>
        <p:spPr>
          <a:xfrm>
            <a:off x="3316577" y="4001526"/>
            <a:ext cx="48051" cy="490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6" name="Oval 235"/>
          <p:cNvSpPr/>
          <p:nvPr/>
        </p:nvSpPr>
        <p:spPr>
          <a:xfrm>
            <a:off x="5749695" y="1288849"/>
            <a:ext cx="45719" cy="466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2" name="Oval 241"/>
          <p:cNvSpPr/>
          <p:nvPr/>
        </p:nvSpPr>
        <p:spPr>
          <a:xfrm>
            <a:off x="6765975" y="2188570"/>
            <a:ext cx="45719" cy="4667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7" name="Oval 246"/>
          <p:cNvSpPr/>
          <p:nvPr/>
        </p:nvSpPr>
        <p:spPr>
          <a:xfrm>
            <a:off x="7097291" y="4013695"/>
            <a:ext cx="45719" cy="466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2" name="Oval 251"/>
          <p:cNvSpPr/>
          <p:nvPr/>
        </p:nvSpPr>
        <p:spPr>
          <a:xfrm>
            <a:off x="8617776" y="2813221"/>
            <a:ext cx="47372" cy="4836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9" name="Oval 298"/>
          <p:cNvSpPr/>
          <p:nvPr/>
        </p:nvSpPr>
        <p:spPr>
          <a:xfrm>
            <a:off x="6792534" y="3818862"/>
            <a:ext cx="177211" cy="180928"/>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grpSp>
        <p:nvGrpSpPr>
          <p:cNvPr id="319" name="Group 318"/>
          <p:cNvGrpSpPr/>
          <p:nvPr/>
        </p:nvGrpSpPr>
        <p:grpSpPr>
          <a:xfrm rot="14980640">
            <a:off x="8443513" y="2946068"/>
            <a:ext cx="309455" cy="401154"/>
            <a:chOff x="8442999" y="2986706"/>
            <a:chExt cx="309455" cy="401154"/>
          </a:xfrm>
        </p:grpSpPr>
        <p:sp>
          <p:nvSpPr>
            <p:cNvPr id="315" name="Oval 314"/>
            <p:cNvSpPr/>
            <p:nvPr/>
          </p:nvSpPr>
          <p:spPr>
            <a:xfrm rot="10800000">
              <a:off x="8442999" y="3206932"/>
              <a:ext cx="177211" cy="180928"/>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316" name="Oval 315"/>
            <p:cNvSpPr/>
            <p:nvPr/>
          </p:nvSpPr>
          <p:spPr>
            <a:xfrm rot="10800000">
              <a:off x="8544633" y="2986706"/>
              <a:ext cx="177211" cy="180928"/>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cxnSp>
          <p:nvCxnSpPr>
            <p:cNvPr id="317" name="Straight Connector 316"/>
            <p:cNvCxnSpPr>
              <a:endCxn id="316" idx="5"/>
            </p:cNvCxnSpPr>
            <p:nvPr/>
          </p:nvCxnSpPr>
          <p:spPr>
            <a:xfrm rot="10800000">
              <a:off x="8570585" y="3013202"/>
              <a:ext cx="181869" cy="196749"/>
            </a:xfrm>
            <a:prstGeom prst="line">
              <a:avLst/>
            </a:prstGeom>
            <a:ln w="19050">
              <a:solidFill>
                <a:schemeClr val="accent5"/>
              </a:solidFill>
            </a:ln>
          </p:spPr>
          <p:style>
            <a:lnRef idx="1">
              <a:schemeClr val="accent4"/>
            </a:lnRef>
            <a:fillRef idx="0">
              <a:schemeClr val="accent4"/>
            </a:fillRef>
            <a:effectRef idx="0">
              <a:schemeClr val="accent4"/>
            </a:effectRef>
            <a:fontRef idx="minor">
              <a:schemeClr val="tx1"/>
            </a:fontRef>
          </p:style>
        </p:cxnSp>
        <p:cxnSp>
          <p:nvCxnSpPr>
            <p:cNvPr id="318" name="Straight Connector 317"/>
            <p:cNvCxnSpPr>
              <a:endCxn id="315" idx="6"/>
            </p:cNvCxnSpPr>
            <p:nvPr/>
          </p:nvCxnSpPr>
          <p:spPr>
            <a:xfrm rot="10800000">
              <a:off x="8442999" y="3297396"/>
              <a:ext cx="262313" cy="28753"/>
            </a:xfrm>
            <a:prstGeom prst="line">
              <a:avLst/>
            </a:prstGeom>
            <a:ln w="19050">
              <a:solidFill>
                <a:schemeClr val="accent5"/>
              </a:solidFill>
            </a:ln>
          </p:spPr>
          <p:style>
            <a:lnRef idx="1">
              <a:schemeClr val="accent4"/>
            </a:lnRef>
            <a:fillRef idx="0">
              <a:schemeClr val="accent4"/>
            </a:fillRef>
            <a:effectRef idx="0">
              <a:schemeClr val="accent4"/>
            </a:effectRef>
            <a:fontRef idx="minor">
              <a:schemeClr val="tx1"/>
            </a:fontRef>
          </p:style>
        </p:cxnSp>
      </p:grpSp>
      <p:sp>
        <p:nvSpPr>
          <p:cNvPr id="320" name="Oval 319"/>
          <p:cNvSpPr/>
          <p:nvPr/>
        </p:nvSpPr>
        <p:spPr>
          <a:xfrm>
            <a:off x="6719484" y="2519928"/>
            <a:ext cx="177211" cy="180928"/>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cxnSp>
        <p:nvCxnSpPr>
          <p:cNvPr id="321" name="Straight Connector 320"/>
          <p:cNvCxnSpPr/>
          <p:nvPr/>
        </p:nvCxnSpPr>
        <p:spPr>
          <a:xfrm>
            <a:off x="6798549" y="2382064"/>
            <a:ext cx="17521" cy="318792"/>
          </a:xfrm>
          <a:prstGeom prst="line">
            <a:avLst/>
          </a:prstGeom>
          <a:ln w="19050">
            <a:solidFill>
              <a:schemeClr val="accent4"/>
            </a:solidFill>
          </a:ln>
        </p:spPr>
        <p:style>
          <a:lnRef idx="1">
            <a:schemeClr val="accent4"/>
          </a:lnRef>
          <a:fillRef idx="0">
            <a:schemeClr val="accent4"/>
          </a:fillRef>
          <a:effectRef idx="0">
            <a:schemeClr val="accent4"/>
          </a:effectRef>
          <a:fontRef idx="minor">
            <a:schemeClr val="tx1"/>
          </a:fontRef>
        </p:style>
      </p:cxnSp>
      <p:sp>
        <p:nvSpPr>
          <p:cNvPr id="324" name="Oval 323"/>
          <p:cNvSpPr/>
          <p:nvPr/>
        </p:nvSpPr>
        <p:spPr>
          <a:xfrm>
            <a:off x="6463074" y="5567476"/>
            <a:ext cx="177211" cy="180928"/>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329" name="Oval 328"/>
          <p:cNvSpPr/>
          <p:nvPr/>
        </p:nvSpPr>
        <p:spPr>
          <a:xfrm>
            <a:off x="2371920" y="2903212"/>
            <a:ext cx="177211" cy="180928"/>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cxnSp>
        <p:nvCxnSpPr>
          <p:cNvPr id="331" name="Straight Connector 330"/>
          <p:cNvCxnSpPr>
            <a:stCxn id="329" idx="7"/>
            <a:endCxn id="65" idx="7"/>
          </p:cNvCxnSpPr>
          <p:nvPr/>
        </p:nvCxnSpPr>
        <p:spPr>
          <a:xfrm flipV="1">
            <a:off x="2523179" y="2194092"/>
            <a:ext cx="838204" cy="735616"/>
          </a:xfrm>
          <a:prstGeom prst="line">
            <a:avLst/>
          </a:prstGeom>
        </p:spPr>
        <p:style>
          <a:lnRef idx="1">
            <a:schemeClr val="accent1"/>
          </a:lnRef>
          <a:fillRef idx="0">
            <a:schemeClr val="accent1"/>
          </a:fillRef>
          <a:effectRef idx="0">
            <a:schemeClr val="accent1"/>
          </a:effectRef>
          <a:fontRef idx="minor">
            <a:schemeClr val="tx1"/>
          </a:fontRef>
        </p:style>
      </p:cxnSp>
      <p:sp>
        <p:nvSpPr>
          <p:cNvPr id="424" name="Oval 423"/>
          <p:cNvSpPr/>
          <p:nvPr/>
        </p:nvSpPr>
        <p:spPr>
          <a:xfrm>
            <a:off x="3261005" y="4332181"/>
            <a:ext cx="177211" cy="180928"/>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cxnSp>
        <p:nvCxnSpPr>
          <p:cNvPr id="425" name="Straight Connector 424"/>
          <p:cNvCxnSpPr/>
          <p:nvPr/>
        </p:nvCxnSpPr>
        <p:spPr>
          <a:xfrm>
            <a:off x="3340070" y="4194317"/>
            <a:ext cx="17521" cy="318792"/>
          </a:xfrm>
          <a:prstGeom prst="line">
            <a:avLst/>
          </a:prstGeom>
          <a:ln w="19050">
            <a:solidFill>
              <a:schemeClr val="accent6"/>
            </a:solidFill>
          </a:ln>
        </p:spPr>
        <p:style>
          <a:lnRef idx="1">
            <a:schemeClr val="accent4"/>
          </a:lnRef>
          <a:fillRef idx="0">
            <a:schemeClr val="accent4"/>
          </a:fillRef>
          <a:effectRef idx="0">
            <a:schemeClr val="accent4"/>
          </a:effectRef>
          <a:fontRef idx="minor">
            <a:schemeClr val="tx1"/>
          </a:fontRef>
        </p:style>
      </p:cxnSp>
      <p:sp>
        <p:nvSpPr>
          <p:cNvPr id="2" name="Oval 1">
            <a:extLst>
              <a:ext uri="{FF2B5EF4-FFF2-40B4-BE49-F238E27FC236}">
                <a16:creationId xmlns:a16="http://schemas.microsoft.com/office/drawing/2014/main" id="{43D70E84-E4C4-B142-80E0-92302782F076}"/>
              </a:ext>
            </a:extLst>
          </p:cNvPr>
          <p:cNvSpPr/>
          <p:nvPr/>
        </p:nvSpPr>
        <p:spPr>
          <a:xfrm>
            <a:off x="4453360" y="5991524"/>
            <a:ext cx="177211" cy="180928"/>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3" name="Oval 2">
            <a:extLst>
              <a:ext uri="{FF2B5EF4-FFF2-40B4-BE49-F238E27FC236}">
                <a16:creationId xmlns:a16="http://schemas.microsoft.com/office/drawing/2014/main" id="{2F000A3B-FAE0-F947-A4BE-F4A90047A354}"/>
              </a:ext>
            </a:extLst>
          </p:cNvPr>
          <p:cNvSpPr/>
          <p:nvPr/>
        </p:nvSpPr>
        <p:spPr>
          <a:xfrm>
            <a:off x="5784092" y="6373662"/>
            <a:ext cx="177211" cy="180928"/>
          </a:xfrm>
          <a:prstGeom prst="ellipse">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6C271E36-C9E3-8640-AE57-B166B3B7041B}"/>
              </a:ext>
            </a:extLst>
          </p:cNvPr>
          <p:cNvSpPr/>
          <p:nvPr/>
        </p:nvSpPr>
        <p:spPr>
          <a:xfrm>
            <a:off x="5507675" y="5969351"/>
            <a:ext cx="177211" cy="180928"/>
          </a:xfrm>
          <a:prstGeom prst="ellipse">
            <a:avLst/>
          </a:prstGeom>
          <a:solidFill>
            <a:schemeClr val="tx2">
              <a:lumMod val="90000"/>
              <a:lumOff val="1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AE5A4351-34C5-3448-B38C-BEEE772F6374}"/>
              </a:ext>
            </a:extLst>
          </p:cNvPr>
          <p:cNvSpPr/>
          <p:nvPr/>
        </p:nvSpPr>
        <p:spPr>
          <a:xfrm>
            <a:off x="6042238" y="6370393"/>
            <a:ext cx="177211" cy="180928"/>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EE3F932C-FE75-7C48-8E25-639F9F36AA4D}"/>
              </a:ext>
            </a:extLst>
          </p:cNvPr>
          <p:cNvSpPr/>
          <p:nvPr/>
        </p:nvSpPr>
        <p:spPr>
          <a:xfrm>
            <a:off x="6303776" y="6370393"/>
            <a:ext cx="177211" cy="180928"/>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CCA6E78A-387F-7348-A1A8-52ADD5ED426B}"/>
              </a:ext>
            </a:extLst>
          </p:cNvPr>
          <p:cNvSpPr/>
          <p:nvPr/>
        </p:nvSpPr>
        <p:spPr>
          <a:xfrm rot="10800000">
            <a:off x="5525946" y="6375994"/>
            <a:ext cx="177211" cy="180928"/>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04965F81-56AE-624D-8F3C-3A0234AA32DD}"/>
              </a:ext>
            </a:extLst>
          </p:cNvPr>
          <p:cNvSpPr/>
          <p:nvPr/>
        </p:nvSpPr>
        <p:spPr>
          <a:xfrm>
            <a:off x="4453360" y="6401332"/>
            <a:ext cx="177211" cy="18092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extLst>
              <a:ext uri="{FF2B5EF4-FFF2-40B4-BE49-F238E27FC236}">
                <a16:creationId xmlns:a16="http://schemas.microsoft.com/office/drawing/2014/main" id="{55EAF352-F329-5849-9137-A1C70A499201}"/>
              </a:ext>
            </a:extLst>
          </p:cNvPr>
          <p:cNvSpPr/>
          <p:nvPr/>
        </p:nvSpPr>
        <p:spPr>
          <a:xfrm>
            <a:off x="4383026" y="6327186"/>
            <a:ext cx="321906" cy="328658"/>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5F09622F-FA91-3046-A235-245C1A72C116}"/>
              </a:ext>
            </a:extLst>
          </p:cNvPr>
          <p:cNvSpPr txBox="1"/>
          <p:nvPr/>
        </p:nvSpPr>
        <p:spPr>
          <a:xfrm>
            <a:off x="4746403" y="5969351"/>
            <a:ext cx="609368" cy="277070"/>
          </a:xfrm>
          <a:prstGeom prst="rect">
            <a:avLst/>
          </a:prstGeom>
        </p:spPr>
        <p:txBody>
          <a:bodyPr vert="horz" wrap="square" lIns="36000" tIns="0" rIns="0" bIns="0" rtlCol="0" anchor="ctr">
            <a:normAutofit fontScale="77500" lnSpcReduction="20000"/>
          </a:bodyPr>
          <a:lstStyle/>
          <a:p>
            <a:pPr algn="l"/>
            <a:r>
              <a:rPr lang="en-GB" dirty="0">
                <a:solidFill>
                  <a:schemeClr val="accent1"/>
                </a:solidFill>
              </a:rPr>
              <a:t>Advisory Board</a:t>
            </a:r>
          </a:p>
        </p:txBody>
      </p:sp>
      <p:sp>
        <p:nvSpPr>
          <p:cNvPr id="29" name="TextBox 28">
            <a:extLst>
              <a:ext uri="{FF2B5EF4-FFF2-40B4-BE49-F238E27FC236}">
                <a16:creationId xmlns:a16="http://schemas.microsoft.com/office/drawing/2014/main" id="{7AAD6FF2-DD1F-EC4C-BAE0-D50B189AAB7F}"/>
              </a:ext>
            </a:extLst>
          </p:cNvPr>
          <p:cNvSpPr txBox="1"/>
          <p:nvPr/>
        </p:nvSpPr>
        <p:spPr>
          <a:xfrm>
            <a:off x="4739329" y="6366674"/>
            <a:ext cx="609368" cy="277070"/>
          </a:xfrm>
          <a:prstGeom prst="rect">
            <a:avLst/>
          </a:prstGeom>
        </p:spPr>
        <p:txBody>
          <a:bodyPr vert="horz" wrap="square" lIns="36000" tIns="0" rIns="0" bIns="0" rtlCol="0" anchor="ctr">
            <a:normAutofit fontScale="77500" lnSpcReduction="20000"/>
          </a:bodyPr>
          <a:lstStyle/>
          <a:p>
            <a:pPr algn="l"/>
            <a:r>
              <a:rPr lang="en-GB" dirty="0">
                <a:solidFill>
                  <a:schemeClr val="accent1"/>
                </a:solidFill>
              </a:rPr>
              <a:t>City-Hub</a:t>
            </a:r>
          </a:p>
        </p:txBody>
      </p:sp>
      <p:sp>
        <p:nvSpPr>
          <p:cNvPr id="30" name="TextBox 29">
            <a:extLst>
              <a:ext uri="{FF2B5EF4-FFF2-40B4-BE49-F238E27FC236}">
                <a16:creationId xmlns:a16="http://schemas.microsoft.com/office/drawing/2014/main" id="{BCCC368E-09F0-D440-95B5-6D397C75622E}"/>
              </a:ext>
            </a:extLst>
          </p:cNvPr>
          <p:cNvSpPr txBox="1"/>
          <p:nvPr/>
        </p:nvSpPr>
        <p:spPr>
          <a:xfrm>
            <a:off x="5772553" y="5949119"/>
            <a:ext cx="841779" cy="277070"/>
          </a:xfrm>
          <a:prstGeom prst="rect">
            <a:avLst/>
          </a:prstGeom>
        </p:spPr>
        <p:txBody>
          <a:bodyPr vert="horz" wrap="square" lIns="36000" tIns="0" rIns="0" bIns="0" rtlCol="0" anchor="ctr">
            <a:normAutofit fontScale="77500" lnSpcReduction="20000"/>
          </a:bodyPr>
          <a:lstStyle/>
          <a:p>
            <a:pPr algn="l"/>
            <a:r>
              <a:rPr lang="en-GB" dirty="0" smtClean="0">
                <a:solidFill>
                  <a:schemeClr val="accent1"/>
                </a:solidFill>
              </a:rPr>
              <a:t>International Collaborator</a:t>
            </a:r>
            <a:endParaRPr lang="en-GB" dirty="0">
              <a:solidFill>
                <a:schemeClr val="accent1"/>
              </a:solidFill>
            </a:endParaRPr>
          </a:p>
        </p:txBody>
      </p:sp>
      <p:sp>
        <p:nvSpPr>
          <p:cNvPr id="31" name="TextBox 30">
            <a:extLst>
              <a:ext uri="{FF2B5EF4-FFF2-40B4-BE49-F238E27FC236}">
                <a16:creationId xmlns:a16="http://schemas.microsoft.com/office/drawing/2014/main" id="{8BC7C46F-0D25-984F-A5B0-E93058B03DA3}"/>
              </a:ext>
            </a:extLst>
          </p:cNvPr>
          <p:cNvSpPr txBox="1"/>
          <p:nvPr/>
        </p:nvSpPr>
        <p:spPr>
          <a:xfrm>
            <a:off x="6565313" y="6343670"/>
            <a:ext cx="1138271" cy="277070"/>
          </a:xfrm>
          <a:prstGeom prst="rect">
            <a:avLst/>
          </a:prstGeom>
        </p:spPr>
        <p:txBody>
          <a:bodyPr vert="horz" wrap="square" lIns="36000" tIns="0" rIns="0" bIns="0" rtlCol="0" anchor="ctr">
            <a:normAutofit fontScale="77500" lnSpcReduction="20000"/>
          </a:bodyPr>
          <a:lstStyle/>
          <a:p>
            <a:pPr algn="l"/>
            <a:r>
              <a:rPr lang="en-GB" dirty="0">
                <a:solidFill>
                  <a:schemeClr val="accent1"/>
                </a:solidFill>
              </a:rPr>
              <a:t>City-Hub Collaborator</a:t>
            </a:r>
          </a:p>
        </p:txBody>
      </p:sp>
      <p:sp>
        <p:nvSpPr>
          <p:cNvPr id="32" name="Oval 120">
            <a:extLst>
              <a:ext uri="{FF2B5EF4-FFF2-40B4-BE49-F238E27FC236}">
                <a16:creationId xmlns:a16="http://schemas.microsoft.com/office/drawing/2014/main" id="{13BF1C01-B325-8C4B-94E0-E8AB5E150634}"/>
              </a:ext>
            </a:extLst>
          </p:cNvPr>
          <p:cNvSpPr/>
          <p:nvPr/>
        </p:nvSpPr>
        <p:spPr>
          <a:xfrm>
            <a:off x="6280473" y="722847"/>
            <a:ext cx="177211" cy="180928"/>
          </a:xfrm>
          <a:prstGeom prst="ellipse">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Oval 120">
            <a:extLst>
              <a:ext uri="{FF2B5EF4-FFF2-40B4-BE49-F238E27FC236}">
                <a16:creationId xmlns:a16="http://schemas.microsoft.com/office/drawing/2014/main" id="{968C9598-DB3C-A94A-AB89-80075EE2D742}"/>
              </a:ext>
            </a:extLst>
          </p:cNvPr>
          <p:cNvSpPr/>
          <p:nvPr/>
        </p:nvSpPr>
        <p:spPr>
          <a:xfrm>
            <a:off x="6803755" y="5989256"/>
            <a:ext cx="177211" cy="180928"/>
          </a:xfrm>
          <a:prstGeom prst="ellipse">
            <a:avLst/>
          </a:prstGeom>
          <a:solidFill>
            <a:srgbClr val="1006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33">
            <a:extLst>
              <a:ext uri="{FF2B5EF4-FFF2-40B4-BE49-F238E27FC236}">
                <a16:creationId xmlns:a16="http://schemas.microsoft.com/office/drawing/2014/main" id="{00B473E6-0113-DE41-BEC6-94A9C93FE2D5}"/>
              </a:ext>
            </a:extLst>
          </p:cNvPr>
          <p:cNvSpPr txBox="1"/>
          <p:nvPr/>
        </p:nvSpPr>
        <p:spPr>
          <a:xfrm>
            <a:off x="7000294" y="5961044"/>
            <a:ext cx="1138271" cy="277070"/>
          </a:xfrm>
          <a:prstGeom prst="rect">
            <a:avLst/>
          </a:prstGeom>
        </p:spPr>
        <p:txBody>
          <a:bodyPr vert="horz" wrap="square" lIns="36000" tIns="0" rIns="0" bIns="0" rtlCol="0" anchor="ctr">
            <a:normAutofit fontScale="77500" lnSpcReduction="20000"/>
          </a:bodyPr>
          <a:lstStyle/>
          <a:p>
            <a:pPr algn="l"/>
            <a:r>
              <a:rPr lang="en-GB" dirty="0">
                <a:solidFill>
                  <a:schemeClr val="accent1"/>
                </a:solidFill>
              </a:rPr>
              <a:t>Principle investigator</a:t>
            </a:r>
          </a:p>
        </p:txBody>
      </p:sp>
      <p:sp>
        <p:nvSpPr>
          <p:cNvPr id="12" name="Oval 11"/>
          <p:cNvSpPr/>
          <p:nvPr/>
        </p:nvSpPr>
        <p:spPr>
          <a:xfrm>
            <a:off x="6634643" y="2053575"/>
            <a:ext cx="321906" cy="328658"/>
          </a:xfrm>
          <a:prstGeom prst="ellipse">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0" name="Title 5"/>
          <p:cNvSpPr>
            <a:spLocks noGrp="1"/>
          </p:cNvSpPr>
          <p:nvPr>
            <p:ph type="title"/>
          </p:nvPr>
        </p:nvSpPr>
        <p:spPr>
          <a:xfrm>
            <a:off x="217019" y="3719094"/>
            <a:ext cx="3945334" cy="2312331"/>
          </a:xfrm>
        </p:spPr>
        <p:txBody>
          <a:bodyPr>
            <a:normAutofit fontScale="90000"/>
          </a:bodyPr>
          <a:lstStyle/>
          <a:p>
            <a:r>
              <a:rPr lang="en-GB" sz="2000" dirty="0"/>
              <a:t>C</a:t>
            </a:r>
            <a:r>
              <a:rPr lang="en-GB" sz="2000" dirty="0" smtClean="0"/>
              <a:t>ollaborating UK </a:t>
            </a:r>
            <a:br>
              <a:rPr lang="en-GB" sz="2000" dirty="0" smtClean="0"/>
            </a:br>
            <a:r>
              <a:rPr lang="en-GB" sz="2000" dirty="0" smtClean="0"/>
              <a:t>organisations:</a:t>
            </a:r>
            <a:br>
              <a:rPr lang="en-GB" sz="2000" dirty="0" smtClean="0"/>
            </a:br>
            <a:r>
              <a:rPr lang="en-GB" sz="1600" dirty="0" smtClean="0">
                <a:solidFill>
                  <a:schemeClr val="accent6">
                    <a:lumMod val="50000"/>
                  </a:schemeClr>
                </a:solidFill>
              </a:rPr>
              <a:t>University of Edinburgh</a:t>
            </a:r>
            <a:br>
              <a:rPr lang="en-GB" sz="1600" dirty="0" smtClean="0">
                <a:solidFill>
                  <a:schemeClr val="accent6">
                    <a:lumMod val="50000"/>
                  </a:schemeClr>
                </a:solidFill>
              </a:rPr>
            </a:br>
            <a:r>
              <a:rPr lang="en-GB" sz="1600" dirty="0" smtClean="0">
                <a:solidFill>
                  <a:schemeClr val="accent6">
                    <a:lumMod val="50000"/>
                  </a:schemeClr>
                </a:solidFill>
              </a:rPr>
              <a:t>Kings College London</a:t>
            </a:r>
            <a:br>
              <a:rPr lang="en-GB" sz="1600" dirty="0" smtClean="0">
                <a:solidFill>
                  <a:schemeClr val="accent6">
                    <a:lumMod val="50000"/>
                  </a:schemeClr>
                </a:solidFill>
              </a:rPr>
            </a:br>
            <a:r>
              <a:rPr lang="en-GB" sz="1600" dirty="0" smtClean="0">
                <a:solidFill>
                  <a:schemeClr val="accent6">
                    <a:lumMod val="50000"/>
                  </a:schemeClr>
                </a:solidFill>
              </a:rPr>
              <a:t>University of Bristol</a:t>
            </a:r>
            <a:br>
              <a:rPr lang="en-GB" sz="1600" dirty="0" smtClean="0">
                <a:solidFill>
                  <a:schemeClr val="accent6">
                    <a:lumMod val="50000"/>
                  </a:schemeClr>
                </a:solidFill>
              </a:rPr>
            </a:br>
            <a:r>
              <a:rPr lang="en-GB" sz="1600" dirty="0" smtClean="0">
                <a:solidFill>
                  <a:schemeClr val="accent6">
                    <a:lumMod val="50000"/>
                  </a:schemeClr>
                </a:solidFill>
              </a:rPr>
              <a:t>Institute of Development Studies</a:t>
            </a:r>
            <a:br>
              <a:rPr lang="en-GB" sz="1600" dirty="0" smtClean="0">
                <a:solidFill>
                  <a:schemeClr val="accent6">
                    <a:lumMod val="50000"/>
                  </a:schemeClr>
                </a:solidFill>
              </a:rPr>
            </a:br>
            <a:r>
              <a:rPr lang="en-GB" sz="1600" dirty="0" smtClean="0">
                <a:solidFill>
                  <a:schemeClr val="accent6">
                    <a:lumMod val="50000"/>
                  </a:schemeClr>
                </a:solidFill>
              </a:rPr>
              <a:t>University College London</a:t>
            </a:r>
            <a:br>
              <a:rPr lang="en-GB" sz="1600" dirty="0" smtClean="0">
                <a:solidFill>
                  <a:schemeClr val="accent6">
                    <a:lumMod val="50000"/>
                  </a:schemeClr>
                </a:solidFill>
              </a:rPr>
            </a:br>
            <a:r>
              <a:rPr lang="en-GB" sz="1600" dirty="0" smtClean="0">
                <a:solidFill>
                  <a:schemeClr val="accent6">
                    <a:lumMod val="50000"/>
                  </a:schemeClr>
                </a:solidFill>
              </a:rPr>
              <a:t>University of East Anglia</a:t>
            </a:r>
            <a:br>
              <a:rPr lang="en-GB" sz="1600" dirty="0" smtClean="0">
                <a:solidFill>
                  <a:schemeClr val="accent6">
                    <a:lumMod val="50000"/>
                  </a:schemeClr>
                </a:solidFill>
              </a:rPr>
            </a:br>
            <a:r>
              <a:rPr lang="en-GB" sz="1600" dirty="0">
                <a:solidFill>
                  <a:schemeClr val="accent6">
                    <a:lumMod val="50000"/>
                  </a:schemeClr>
                </a:solidFill>
              </a:rPr>
              <a:t>Leeds Beckett </a:t>
            </a:r>
            <a:r>
              <a:rPr lang="en-GB" sz="1600" dirty="0" smtClean="0">
                <a:solidFill>
                  <a:schemeClr val="accent6">
                    <a:lumMod val="50000"/>
                  </a:schemeClr>
                </a:solidFill>
              </a:rPr>
              <a:t>University</a:t>
            </a:r>
            <a:br>
              <a:rPr lang="en-GB" sz="1600" dirty="0" smtClean="0">
                <a:solidFill>
                  <a:schemeClr val="accent6">
                    <a:lumMod val="50000"/>
                  </a:schemeClr>
                </a:solidFill>
              </a:rPr>
            </a:br>
            <a:r>
              <a:rPr lang="en-GB" sz="1600" dirty="0" smtClean="0">
                <a:solidFill>
                  <a:schemeClr val="accent6">
                    <a:lumMod val="50000"/>
                  </a:schemeClr>
                </a:solidFill>
              </a:rPr>
              <a:t>University of Cambridge</a:t>
            </a:r>
            <a:br>
              <a:rPr lang="en-GB" sz="1600" dirty="0" smtClean="0">
                <a:solidFill>
                  <a:schemeClr val="accent6">
                    <a:lumMod val="50000"/>
                  </a:schemeClr>
                </a:solidFill>
              </a:rPr>
            </a:br>
            <a:r>
              <a:rPr lang="en-GB" sz="1600" dirty="0" smtClean="0">
                <a:solidFill>
                  <a:schemeClr val="accent6">
                    <a:lumMod val="50000"/>
                  </a:schemeClr>
                </a:solidFill>
              </a:rPr>
              <a:t>University of Nottingham</a:t>
            </a:r>
            <a:br>
              <a:rPr lang="en-GB" sz="1600" dirty="0" smtClean="0">
                <a:solidFill>
                  <a:schemeClr val="accent6">
                    <a:lumMod val="50000"/>
                  </a:schemeClr>
                </a:solidFill>
              </a:rPr>
            </a:br>
            <a:r>
              <a:rPr lang="en-GB" sz="1600" dirty="0">
                <a:solidFill>
                  <a:schemeClr val="accent6">
                    <a:lumMod val="50000"/>
                  </a:schemeClr>
                </a:solidFill>
              </a:rPr>
              <a:t>University of Plymouth</a:t>
            </a:r>
            <a:br>
              <a:rPr lang="en-GB" sz="1600" dirty="0">
                <a:solidFill>
                  <a:schemeClr val="accent6">
                    <a:lumMod val="50000"/>
                  </a:schemeClr>
                </a:solidFill>
              </a:rPr>
            </a:br>
            <a:r>
              <a:rPr lang="en-GB" sz="1600" dirty="0">
                <a:solidFill>
                  <a:schemeClr val="accent6">
                    <a:lumMod val="50000"/>
                  </a:schemeClr>
                </a:solidFill>
              </a:rPr>
              <a:t>University of </a:t>
            </a:r>
            <a:r>
              <a:rPr lang="en-GB" sz="1600" dirty="0" smtClean="0">
                <a:solidFill>
                  <a:schemeClr val="accent6">
                    <a:lumMod val="50000"/>
                  </a:schemeClr>
                </a:solidFill>
              </a:rPr>
              <a:t>Leeds</a:t>
            </a:r>
            <a:br>
              <a:rPr lang="en-GB" sz="1600" dirty="0" smtClean="0">
                <a:solidFill>
                  <a:schemeClr val="accent6">
                    <a:lumMod val="50000"/>
                  </a:schemeClr>
                </a:solidFill>
              </a:rPr>
            </a:br>
            <a:r>
              <a:rPr lang="en-GB" sz="1600" dirty="0" smtClean="0">
                <a:solidFill>
                  <a:schemeClr val="accent6">
                    <a:lumMod val="50000"/>
                  </a:schemeClr>
                </a:solidFill>
              </a:rPr>
              <a:t>British Geological Survey</a:t>
            </a:r>
            <a:br>
              <a:rPr lang="en-GB" sz="1600" dirty="0" smtClean="0">
                <a:solidFill>
                  <a:schemeClr val="accent6">
                    <a:lumMod val="50000"/>
                  </a:schemeClr>
                </a:solidFill>
              </a:rPr>
            </a:br>
            <a:r>
              <a:rPr lang="en-GB" sz="1600" dirty="0" smtClean="0">
                <a:solidFill>
                  <a:schemeClr val="accent6">
                    <a:lumMod val="50000"/>
                  </a:schemeClr>
                </a:solidFill>
              </a:rPr>
              <a:t>Overseas Development Institute</a:t>
            </a:r>
            <a:br>
              <a:rPr lang="en-GB" sz="1600" dirty="0" smtClean="0">
                <a:solidFill>
                  <a:schemeClr val="accent6">
                    <a:lumMod val="50000"/>
                  </a:schemeClr>
                </a:solidFill>
              </a:rPr>
            </a:br>
            <a:r>
              <a:rPr lang="en-GB" sz="1600" dirty="0" smtClean="0">
                <a:solidFill>
                  <a:schemeClr val="accent6">
                    <a:lumMod val="50000"/>
                  </a:schemeClr>
                </a:solidFill>
              </a:rPr>
              <a:t>University of Reading</a:t>
            </a:r>
            <a:br>
              <a:rPr lang="en-GB" sz="1600" dirty="0" smtClean="0">
                <a:solidFill>
                  <a:schemeClr val="accent6">
                    <a:lumMod val="50000"/>
                  </a:schemeClr>
                </a:solidFill>
              </a:rPr>
            </a:br>
            <a:r>
              <a:rPr lang="en-GB" sz="1600" dirty="0" smtClean="0">
                <a:solidFill>
                  <a:schemeClr val="accent6">
                    <a:lumMod val="50000"/>
                  </a:schemeClr>
                </a:solidFill>
              </a:rPr>
              <a:t>The Met Office</a:t>
            </a:r>
            <a:br>
              <a:rPr lang="en-GB" sz="1600" dirty="0" smtClean="0">
                <a:solidFill>
                  <a:schemeClr val="accent6">
                    <a:lumMod val="50000"/>
                  </a:schemeClr>
                </a:solidFill>
              </a:rPr>
            </a:br>
            <a:r>
              <a:rPr lang="en-GB" sz="2000" dirty="0" smtClean="0"/>
              <a:t/>
            </a:r>
            <a:br>
              <a:rPr lang="en-GB" sz="2000" dirty="0" smtClean="0"/>
            </a:br>
            <a:r>
              <a:rPr lang="en-GB" sz="2000" dirty="0" smtClean="0"/>
              <a:t/>
            </a:r>
            <a:br>
              <a:rPr lang="en-GB" sz="2000" dirty="0" smtClean="0"/>
            </a:br>
            <a:endParaRPr lang="en-GB" sz="2000" dirty="0"/>
          </a:p>
        </p:txBody>
      </p:sp>
      <p:sp>
        <p:nvSpPr>
          <p:cNvPr id="126" name="Oval 125"/>
          <p:cNvSpPr/>
          <p:nvPr/>
        </p:nvSpPr>
        <p:spPr>
          <a:xfrm>
            <a:off x="5710142" y="1505100"/>
            <a:ext cx="294504" cy="292048"/>
          </a:xfrm>
          <a:prstGeom prst="ellipse">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GB" sz="1600" b="1" dirty="0" smtClean="0"/>
              <a:t>13</a:t>
            </a:r>
            <a:endParaRPr lang="en-GB" sz="1600" b="1" dirty="0"/>
          </a:p>
        </p:txBody>
      </p:sp>
      <p:sp>
        <p:nvSpPr>
          <p:cNvPr id="156" name="Title 1">
            <a:extLst>
              <a:ext uri="{FF2B5EF4-FFF2-40B4-BE49-F238E27FC236}">
                <a16:creationId xmlns:a16="http://schemas.microsoft.com/office/drawing/2014/main" id="{CBB02858-8BAE-CE4F-8311-BD8E87AEFBFF}"/>
              </a:ext>
            </a:extLst>
          </p:cNvPr>
          <p:cNvSpPr txBox="1">
            <a:spLocks/>
          </p:cNvSpPr>
          <p:nvPr/>
        </p:nvSpPr>
        <p:spPr>
          <a:xfrm>
            <a:off x="7309574" y="3882599"/>
            <a:ext cx="4785755" cy="4090659"/>
          </a:xfrm>
          <a:prstGeom prst="rect">
            <a:avLst/>
          </a:prstGeom>
        </p:spPr>
        <p:txBody>
          <a:bodyPr vert="horz" lIns="36000" tIns="0" rIns="0" bIns="0" rtlCol="0" anchor="ctr">
            <a:normAutofit/>
          </a:bodyPr>
          <a:lstStyle>
            <a:lvl1pPr algn="l" defTabSz="914400" rtl="0" eaLnBrk="1" latinLnBrk="0" hangingPunct="1">
              <a:lnSpc>
                <a:spcPct val="90000"/>
              </a:lnSpc>
              <a:spcBef>
                <a:spcPct val="0"/>
              </a:spcBef>
              <a:buNone/>
              <a:defRPr sz="4400" b="1" kern="1200" spc="-150" baseline="0">
                <a:solidFill>
                  <a:schemeClr val="accent2"/>
                </a:solidFill>
                <a:latin typeface="Trebuchet MS" panose="020B0703020202090204" pitchFamily="34" charset="0"/>
                <a:ea typeface="Tahoma" panose="020B0604030504040204" pitchFamily="34" charset="0"/>
                <a:cs typeface="Tahoma" panose="020B0604030504040204" pitchFamily="34" charset="0"/>
              </a:defRPr>
            </a:lvl1pPr>
          </a:lstStyle>
          <a:p>
            <a:pPr algn="ctr"/>
            <a:r>
              <a:rPr lang="en-GB" sz="2400" i="1" dirty="0">
                <a:solidFill>
                  <a:schemeClr val="accent5">
                    <a:lumMod val="50000"/>
                  </a:schemeClr>
                </a:solidFill>
              </a:rPr>
              <a:t>“Our mission is to reduce disaster risk for the poor in tomorrow’s cities</a:t>
            </a:r>
            <a:r>
              <a:rPr lang="en-GB" sz="2400" i="1" dirty="0" smtClean="0">
                <a:solidFill>
                  <a:schemeClr val="accent5">
                    <a:lumMod val="50000"/>
                  </a:schemeClr>
                </a:solidFill>
              </a:rPr>
              <a:t>”</a:t>
            </a:r>
          </a:p>
          <a:p>
            <a:pPr algn="ctr"/>
            <a:r>
              <a:rPr lang="en-GB" sz="1600" dirty="0" smtClean="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 </a:t>
            </a:r>
            <a:r>
              <a:rPr lang="en-GB" sz="1600" dirty="0">
                <a:solidFill>
                  <a:schemeClr val="accent5">
                    <a:lumMod val="50000"/>
                  </a:schemeClr>
                </a:solidFill>
                <a:latin typeface="Arial" panose="020B0604020202020204" pitchFamily="34" charset="0"/>
                <a:ea typeface="Calibri" panose="020F0502020204030204" pitchFamily="34" charset="0"/>
                <a:cs typeface="Arial" panose="020B0604020202020204" pitchFamily="34" charset="0"/>
              </a:rPr>
              <a:t>by </a:t>
            </a:r>
            <a:r>
              <a:rPr lang="en-GB" sz="1600" dirty="0">
                <a:solidFill>
                  <a:schemeClr val="accent5">
                    <a:lumMod val="50000"/>
                  </a:schemeClr>
                </a:solidFill>
                <a:latin typeface="Arial" panose="020B0604020202020204" pitchFamily="34" charset="0"/>
                <a:cs typeface="Arial" panose="020B0604020202020204" pitchFamily="34" charset="0"/>
              </a:rPr>
              <a:t> understanding of the consequences of today’s decisions on tomorrow’s risk </a:t>
            </a:r>
          </a:p>
          <a:p>
            <a:pPr algn="ctr"/>
            <a:endParaRPr lang="en-US" sz="2400" i="1" dirty="0">
              <a:solidFill>
                <a:schemeClr val="accent1"/>
              </a:solidFill>
            </a:endParaRPr>
          </a:p>
        </p:txBody>
      </p:sp>
      <p:grpSp>
        <p:nvGrpSpPr>
          <p:cNvPr id="35" name="Group 34"/>
          <p:cNvGrpSpPr/>
          <p:nvPr/>
        </p:nvGrpSpPr>
        <p:grpSpPr>
          <a:xfrm>
            <a:off x="326853" y="377984"/>
            <a:ext cx="3241838" cy="1244609"/>
            <a:chOff x="346038" y="175248"/>
            <a:chExt cx="2769818" cy="1050789"/>
          </a:xfrm>
        </p:grpSpPr>
        <p:pic>
          <p:nvPicPr>
            <p:cNvPr id="13" name="Picture 12"/>
            <p:cNvPicPr>
              <a:picLocks noChangeAspect="1"/>
            </p:cNvPicPr>
            <p:nvPr/>
          </p:nvPicPr>
          <p:blipFill rotWithShape="1">
            <a:blip r:embed="rId4"/>
            <a:srcRect l="55417" t="14571" r="3231" b="15083"/>
            <a:stretch/>
          </p:blipFill>
          <p:spPr>
            <a:xfrm>
              <a:off x="2043033" y="202096"/>
              <a:ext cx="1072823" cy="1023941"/>
            </a:xfrm>
            <a:prstGeom prst="rect">
              <a:avLst/>
            </a:prstGeom>
          </p:spPr>
        </p:pic>
        <p:pic>
          <p:nvPicPr>
            <p:cNvPr id="157" name="Picture 156"/>
            <p:cNvPicPr>
              <a:picLocks noChangeAspect="1"/>
            </p:cNvPicPr>
            <p:nvPr/>
          </p:nvPicPr>
          <p:blipFill rotWithShape="1">
            <a:blip r:embed="rId4"/>
            <a:srcRect l="23110" t="17123" r="61430" b="65360"/>
            <a:stretch/>
          </p:blipFill>
          <p:spPr>
            <a:xfrm>
              <a:off x="346038" y="175248"/>
              <a:ext cx="1696995" cy="1046207"/>
            </a:xfrm>
            <a:prstGeom prst="rect">
              <a:avLst/>
            </a:prstGeom>
          </p:spPr>
        </p:pic>
      </p:grpSp>
      <p:pic>
        <p:nvPicPr>
          <p:cNvPr id="158" name="Picture 157"/>
          <p:cNvPicPr>
            <a:picLocks noChangeAspect="1"/>
          </p:cNvPicPr>
          <p:nvPr/>
        </p:nvPicPr>
        <p:blipFill rotWithShape="1">
          <a:blip r:embed="rId4"/>
          <a:srcRect l="65699" t="84090" r="3606" b="4738"/>
          <a:stretch/>
        </p:blipFill>
        <p:spPr>
          <a:xfrm>
            <a:off x="188114" y="6193478"/>
            <a:ext cx="3369277" cy="667265"/>
          </a:xfrm>
          <a:prstGeom prst="rect">
            <a:avLst/>
          </a:prstGeom>
        </p:spPr>
      </p:pic>
      <p:sp>
        <p:nvSpPr>
          <p:cNvPr id="36" name="Rectangle 35"/>
          <p:cNvSpPr/>
          <p:nvPr/>
        </p:nvSpPr>
        <p:spPr>
          <a:xfrm>
            <a:off x="217019" y="3653718"/>
            <a:ext cx="2805817" cy="25927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913974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27F6D71-0BFC-082A-9856-07C4A78D2B66}"/>
              </a:ext>
            </a:extLst>
          </p:cNvPr>
          <p:cNvPicPr>
            <a:picLocks noChangeAspect="1"/>
          </p:cNvPicPr>
          <p:nvPr/>
        </p:nvPicPr>
        <p:blipFill>
          <a:blip r:embed="rId2"/>
          <a:stretch>
            <a:fillRect/>
          </a:stretch>
        </p:blipFill>
        <p:spPr>
          <a:xfrm>
            <a:off x="3468337" y="859658"/>
            <a:ext cx="5494412" cy="5998342"/>
          </a:xfrm>
          <a:prstGeom prst="rect">
            <a:avLst/>
          </a:prstGeom>
        </p:spPr>
      </p:pic>
      <p:sp>
        <p:nvSpPr>
          <p:cNvPr id="15" name="Title 1">
            <a:extLst>
              <a:ext uri="{FF2B5EF4-FFF2-40B4-BE49-F238E27FC236}">
                <a16:creationId xmlns:a16="http://schemas.microsoft.com/office/drawing/2014/main" id="{CD7CFBE8-A457-49C1-B7F6-5113FB08E2D0}"/>
              </a:ext>
            </a:extLst>
          </p:cNvPr>
          <p:cNvSpPr txBox="1">
            <a:spLocks/>
          </p:cNvSpPr>
          <p:nvPr/>
        </p:nvSpPr>
        <p:spPr>
          <a:xfrm>
            <a:off x="342088" y="251817"/>
            <a:ext cx="11746911" cy="60931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800"/>
            </a:pPr>
            <a:r>
              <a:rPr lang="en-GB" sz="4000" b="1" dirty="0">
                <a:solidFill>
                  <a:srgbClr val="00B050"/>
                </a:solidFill>
                <a:effectLst>
                  <a:outerShdw blurRad="38100" dist="38100" dir="2700000" algn="tl">
                    <a:srgbClr val="000000">
                      <a:alpha val="43137"/>
                    </a:srgbClr>
                  </a:outerShdw>
                </a:effectLst>
              </a:rPr>
              <a:t>The Tomorrow’s Cities Decision Support Environment..</a:t>
            </a:r>
          </a:p>
        </p:txBody>
      </p:sp>
      <p:sp>
        <p:nvSpPr>
          <p:cNvPr id="16" name="TextBox 15">
            <a:extLst>
              <a:ext uri="{FF2B5EF4-FFF2-40B4-BE49-F238E27FC236}">
                <a16:creationId xmlns:a16="http://schemas.microsoft.com/office/drawing/2014/main" id="{D9A48677-BB71-41C9-0E6A-418B3B5AB74A}"/>
              </a:ext>
            </a:extLst>
          </p:cNvPr>
          <p:cNvSpPr txBox="1"/>
          <p:nvPr/>
        </p:nvSpPr>
        <p:spPr>
          <a:xfrm>
            <a:off x="251406" y="4186428"/>
            <a:ext cx="3740585" cy="2092881"/>
          </a:xfrm>
          <a:prstGeom prst="rect">
            <a:avLst/>
          </a:prstGeom>
          <a:noFill/>
        </p:spPr>
        <p:txBody>
          <a:bodyPr wrap="square">
            <a:spAutoFit/>
          </a:bodyPr>
          <a:lstStyle/>
          <a:p>
            <a:pPr>
              <a:spcAft>
                <a:spcPts val="600"/>
              </a:spcAft>
            </a:pPr>
            <a:r>
              <a:rPr lang="en-US" sz="2600" b="1" dirty="0">
                <a:solidFill>
                  <a:srgbClr val="00B050"/>
                </a:solidFill>
                <a:effectLst>
                  <a:outerShdw blurRad="38100" dist="38100" dir="2700000" algn="tl">
                    <a:srgbClr val="000000">
                      <a:alpha val="43137"/>
                    </a:srgbClr>
                  </a:outerShdw>
                </a:effectLst>
                <a:latin typeface="Calibri" panose="020F0502020204030204" pitchFamily="34" charset="0"/>
                <a:ea typeface="Verdana" pitchFamily="34" charset="0"/>
                <a:cs typeface="Calibri" panose="020F0502020204030204" pitchFamily="34" charset="0"/>
              </a:rPr>
              <a:t>.. Supporting risk-sensitive and pro-poor urban planning and design in tomorrow’s cities</a:t>
            </a:r>
            <a:endParaRPr lang="en-GB" sz="2600" b="1" dirty="0">
              <a:solidFill>
                <a:srgbClr val="00B050"/>
              </a:solidFill>
              <a:effectLst>
                <a:outerShdw blurRad="38100" dist="38100" dir="2700000" algn="tl">
                  <a:srgbClr val="000000">
                    <a:alpha val="43137"/>
                  </a:srgbClr>
                </a:outerShdw>
              </a:effectLst>
              <a:latin typeface="Calibri" panose="020F0502020204030204" pitchFamily="34" charset="0"/>
              <a:ea typeface="Verdana" pitchFamily="34" charset="0"/>
              <a:cs typeface="Calibri" panose="020F0502020204030204" pitchFamily="34" charset="0"/>
            </a:endParaRPr>
          </a:p>
        </p:txBody>
      </p:sp>
      <p:sp>
        <p:nvSpPr>
          <p:cNvPr id="2" name="AutoShape 2" descr="https://ukc-powerpoint.officeapps.live.com/pods/GetClipboardImage.ashx?Id=9e4debae-a8bd-4bdb-a07b-33ed6fc47000&amp;DC=GUK1&amp;pkey=ccb8278b-9f55-4311-a6b7-0be3d1c1b675&amp;wdwaccluster=GUK1"/>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268839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47A2391-DD05-0F59-C31D-CBEF178B50AD}"/>
              </a:ext>
            </a:extLst>
          </p:cNvPr>
          <p:cNvSpPr txBox="1"/>
          <p:nvPr/>
        </p:nvSpPr>
        <p:spPr>
          <a:xfrm>
            <a:off x="3295600" y="6075625"/>
            <a:ext cx="2650084" cy="253916"/>
          </a:xfrm>
          <a:prstGeom prst="rect">
            <a:avLst/>
          </a:prstGeom>
          <a:solidFill>
            <a:schemeClr val="bg1"/>
          </a:solidFill>
        </p:spPr>
        <p:txBody>
          <a:bodyPr wrap="none">
            <a:spAutoFit/>
          </a:bodyPr>
          <a:lstStyle/>
          <a:p>
            <a:pPr>
              <a:defRPr/>
            </a:pPr>
            <a:r>
              <a:rPr lang="en-US" sz="1050" dirty="0"/>
              <a:t>Data source: NSET, 2022 and KVDA, 2019</a:t>
            </a:r>
          </a:p>
        </p:txBody>
      </p:sp>
      <p:pic>
        <p:nvPicPr>
          <p:cNvPr id="10" name="Picture 9" descr="Diagram&#10;&#10;Description automatically generated">
            <a:extLst>
              <a:ext uri="{FF2B5EF4-FFF2-40B4-BE49-F238E27FC236}">
                <a16:creationId xmlns:a16="http://schemas.microsoft.com/office/drawing/2014/main" id="{F777DF7B-94B9-A916-0AFE-8A5AF38BDF49}"/>
              </a:ext>
            </a:extLst>
          </p:cNvPr>
          <p:cNvPicPr>
            <a:picLocks noChangeAspect="1"/>
          </p:cNvPicPr>
          <p:nvPr/>
        </p:nvPicPr>
        <p:blipFill rotWithShape="1">
          <a:blip r:embed="rId2">
            <a:extLst>
              <a:ext uri="{28A0092B-C50C-407E-A947-70E740481C1C}">
                <a14:useLocalDpi xmlns:a14="http://schemas.microsoft.com/office/drawing/2010/main" val="0"/>
              </a:ext>
            </a:extLst>
          </a:blip>
          <a:srcRect l="6634" t="5284" r="51040" b="35806"/>
          <a:stretch/>
        </p:blipFill>
        <p:spPr>
          <a:xfrm>
            <a:off x="8351500" y="753659"/>
            <a:ext cx="3563215" cy="2891527"/>
          </a:xfrm>
          <a:prstGeom prst="rect">
            <a:avLst/>
          </a:prstGeom>
        </p:spPr>
      </p:pic>
      <p:sp>
        <p:nvSpPr>
          <p:cNvPr id="11" name="TextBox 10">
            <a:extLst>
              <a:ext uri="{FF2B5EF4-FFF2-40B4-BE49-F238E27FC236}">
                <a16:creationId xmlns:a16="http://schemas.microsoft.com/office/drawing/2014/main" id="{13F25687-E445-7473-3516-B18BD77AAEEC}"/>
              </a:ext>
            </a:extLst>
          </p:cNvPr>
          <p:cNvSpPr txBox="1"/>
          <p:nvPr/>
        </p:nvSpPr>
        <p:spPr>
          <a:xfrm>
            <a:off x="6814251" y="2621323"/>
            <a:ext cx="2296160" cy="457835"/>
          </a:xfrm>
          <a:prstGeom prst="rect">
            <a:avLst/>
          </a:prstGeom>
        </p:spPr>
        <p:txBody>
          <a:bodyPr vert="horz" wrap="square" lIns="36000" tIns="0" rIns="0" bIns="0" rtlCol="0" anchor="ctr">
            <a:normAutofit/>
          </a:bodyPr>
          <a:lstStyle/>
          <a:p>
            <a:pPr algn="l"/>
            <a:r>
              <a:rPr lang="en-US" sz="1500" dirty="0">
                <a:solidFill>
                  <a:schemeClr val="accent1"/>
                </a:solidFill>
              </a:rPr>
              <a:t>Settlement</a:t>
            </a:r>
            <a:r>
              <a:rPr lang="en-US" sz="1200" dirty="0"/>
              <a:t> </a:t>
            </a:r>
            <a:r>
              <a:rPr lang="en-US" sz="1500" dirty="0">
                <a:solidFill>
                  <a:schemeClr val="accent1"/>
                </a:solidFill>
              </a:rPr>
              <a:t>in</a:t>
            </a:r>
            <a:r>
              <a:rPr lang="en-US" sz="1200" dirty="0"/>
              <a:t> </a:t>
            </a:r>
            <a:r>
              <a:rPr lang="en-US" sz="1500" dirty="0">
                <a:solidFill>
                  <a:schemeClr val="accent1"/>
                </a:solidFill>
              </a:rPr>
              <a:t>2000</a:t>
            </a:r>
          </a:p>
        </p:txBody>
      </p:sp>
      <p:sp>
        <p:nvSpPr>
          <p:cNvPr id="12" name="TextBox 11">
            <a:extLst>
              <a:ext uri="{FF2B5EF4-FFF2-40B4-BE49-F238E27FC236}">
                <a16:creationId xmlns:a16="http://schemas.microsoft.com/office/drawing/2014/main" id="{EB3B61E1-F740-7381-D449-A7EF5B708EC7}"/>
              </a:ext>
            </a:extLst>
          </p:cNvPr>
          <p:cNvSpPr txBox="1"/>
          <p:nvPr/>
        </p:nvSpPr>
        <p:spPr>
          <a:xfrm>
            <a:off x="10304109" y="4786324"/>
            <a:ext cx="2296160" cy="457835"/>
          </a:xfrm>
          <a:prstGeom prst="rect">
            <a:avLst/>
          </a:prstGeom>
        </p:spPr>
        <p:txBody>
          <a:bodyPr vert="horz" wrap="square" lIns="36000" tIns="0" rIns="0" bIns="0" rtlCol="0" anchor="ctr">
            <a:normAutofit/>
          </a:bodyPr>
          <a:lstStyle/>
          <a:p>
            <a:pPr algn="l"/>
            <a:r>
              <a:rPr lang="en-US" sz="1500" dirty="0">
                <a:solidFill>
                  <a:schemeClr val="accent1"/>
                </a:solidFill>
              </a:rPr>
              <a:t>Settlement</a:t>
            </a:r>
            <a:r>
              <a:rPr lang="en-US" dirty="0"/>
              <a:t> </a:t>
            </a:r>
            <a:r>
              <a:rPr lang="en-US" sz="1500" dirty="0">
                <a:solidFill>
                  <a:schemeClr val="accent1"/>
                </a:solidFill>
              </a:rPr>
              <a:t>in</a:t>
            </a:r>
            <a:r>
              <a:rPr lang="en-US" dirty="0"/>
              <a:t> </a:t>
            </a:r>
            <a:r>
              <a:rPr lang="en-US" sz="1500" dirty="0">
                <a:solidFill>
                  <a:schemeClr val="accent1"/>
                </a:solidFill>
              </a:rPr>
              <a:t>2018</a:t>
            </a:r>
          </a:p>
        </p:txBody>
      </p:sp>
      <p:sp>
        <p:nvSpPr>
          <p:cNvPr id="13" name="TextBox 12">
            <a:extLst>
              <a:ext uri="{FF2B5EF4-FFF2-40B4-BE49-F238E27FC236}">
                <a16:creationId xmlns:a16="http://schemas.microsoft.com/office/drawing/2014/main" id="{FA0FBF2C-7A93-6F13-972C-CDAB06165969}"/>
              </a:ext>
            </a:extLst>
          </p:cNvPr>
          <p:cNvSpPr txBox="1"/>
          <p:nvPr/>
        </p:nvSpPr>
        <p:spPr>
          <a:xfrm>
            <a:off x="999440" y="5642788"/>
            <a:ext cx="2296160" cy="457835"/>
          </a:xfrm>
          <a:prstGeom prst="rect">
            <a:avLst/>
          </a:prstGeom>
        </p:spPr>
        <p:txBody>
          <a:bodyPr vert="horz" wrap="square" lIns="36000" tIns="0" rIns="0" bIns="0" rtlCol="0" anchor="ctr">
            <a:normAutofit/>
          </a:bodyPr>
          <a:lstStyle/>
          <a:p>
            <a:pPr algn="ctr"/>
            <a:r>
              <a:rPr lang="en-US" sz="1500" dirty="0">
                <a:solidFill>
                  <a:schemeClr val="accent1"/>
                </a:solidFill>
              </a:rPr>
              <a:t>Location</a:t>
            </a:r>
            <a:r>
              <a:rPr lang="en-US" sz="2800" dirty="0">
                <a:solidFill>
                  <a:srgbClr val="FF0000"/>
                </a:solidFill>
              </a:rPr>
              <a:t> </a:t>
            </a:r>
            <a:r>
              <a:rPr lang="en-US" sz="1500" dirty="0">
                <a:solidFill>
                  <a:schemeClr val="accent1"/>
                </a:solidFill>
              </a:rPr>
              <a:t>Map</a:t>
            </a:r>
          </a:p>
        </p:txBody>
      </p:sp>
      <p:pic>
        <p:nvPicPr>
          <p:cNvPr id="14" name="Picture 13" descr="Map&#10;&#10;Description automatically generated">
            <a:extLst>
              <a:ext uri="{FF2B5EF4-FFF2-40B4-BE49-F238E27FC236}">
                <a16:creationId xmlns:a16="http://schemas.microsoft.com/office/drawing/2014/main" id="{3F6A90C4-74E2-C074-FC81-B568BF64B246}"/>
              </a:ext>
            </a:extLst>
          </p:cNvPr>
          <p:cNvPicPr>
            <a:picLocks noChangeAspect="1"/>
          </p:cNvPicPr>
          <p:nvPr/>
        </p:nvPicPr>
        <p:blipFill rotWithShape="1">
          <a:blip r:embed="rId3">
            <a:extLst>
              <a:ext uri="{28A0092B-C50C-407E-A947-70E740481C1C}">
                <a14:useLocalDpi xmlns:a14="http://schemas.microsoft.com/office/drawing/2010/main" val="0"/>
              </a:ext>
            </a:extLst>
          </a:blip>
          <a:srcRect l="868"/>
          <a:stretch/>
        </p:blipFill>
        <p:spPr>
          <a:xfrm>
            <a:off x="0" y="992020"/>
            <a:ext cx="6831686" cy="4873961"/>
          </a:xfrm>
          <a:prstGeom prst="rect">
            <a:avLst/>
          </a:prstGeom>
        </p:spPr>
      </p:pic>
      <p:pic>
        <p:nvPicPr>
          <p:cNvPr id="15" name="Picture 14" descr="Diagram&#10;&#10;Description automatically generated">
            <a:extLst>
              <a:ext uri="{FF2B5EF4-FFF2-40B4-BE49-F238E27FC236}">
                <a16:creationId xmlns:a16="http://schemas.microsoft.com/office/drawing/2014/main" id="{11370247-1BB4-FEC4-C693-E3FE6BBD24F6}"/>
              </a:ext>
            </a:extLst>
          </p:cNvPr>
          <p:cNvPicPr>
            <a:picLocks noChangeAspect="1"/>
          </p:cNvPicPr>
          <p:nvPr/>
        </p:nvPicPr>
        <p:blipFill rotWithShape="1">
          <a:blip r:embed="rId2">
            <a:extLst>
              <a:ext uri="{28A0092B-C50C-407E-A947-70E740481C1C}">
                <a14:useLocalDpi xmlns:a14="http://schemas.microsoft.com/office/drawing/2010/main" val="0"/>
              </a:ext>
            </a:extLst>
          </a:blip>
          <a:srcRect l="49026" t="5284" r="8582" b="35806"/>
          <a:stretch/>
        </p:blipFill>
        <p:spPr>
          <a:xfrm>
            <a:off x="6885033" y="3561779"/>
            <a:ext cx="3365729" cy="2727012"/>
          </a:xfrm>
          <a:prstGeom prst="rect">
            <a:avLst/>
          </a:prstGeom>
        </p:spPr>
      </p:pic>
      <p:pic>
        <p:nvPicPr>
          <p:cNvPr id="16" name="Picture 7" descr="Map&#10;&#10;Description automatically generated">
            <a:extLst>
              <a:ext uri="{FF2B5EF4-FFF2-40B4-BE49-F238E27FC236}">
                <a16:creationId xmlns:a16="http://schemas.microsoft.com/office/drawing/2014/main" id="{C8DD3261-09F7-C0DC-7CE6-C8E3DFB4746C}"/>
              </a:ext>
            </a:extLst>
          </p:cNvPr>
          <p:cNvPicPr>
            <a:picLocks noChangeAspect="1"/>
          </p:cNvPicPr>
          <p:nvPr/>
        </p:nvPicPr>
        <p:blipFill rotWithShape="1">
          <a:blip r:embed="rId4">
            <a:alphaModFix amt="72000"/>
          </a:blip>
          <a:srcRect l="44628" t="43116" r="26980" b="22527"/>
          <a:stretch/>
        </p:blipFill>
        <p:spPr>
          <a:xfrm>
            <a:off x="4399116" y="2621323"/>
            <a:ext cx="825013" cy="1534117"/>
          </a:xfrm>
          <a:prstGeom prst="rect">
            <a:avLst/>
          </a:prstGeom>
        </p:spPr>
      </p:pic>
      <p:pic>
        <p:nvPicPr>
          <p:cNvPr id="17" name="Picture 16">
            <a:extLst>
              <a:ext uri="{FF2B5EF4-FFF2-40B4-BE49-F238E27FC236}">
                <a16:creationId xmlns:a16="http://schemas.microsoft.com/office/drawing/2014/main" id="{C9AE0507-4904-A3CE-300C-607E195F8EC3}"/>
              </a:ext>
            </a:extLst>
          </p:cNvPr>
          <p:cNvPicPr>
            <a:picLocks noChangeAspect="1"/>
          </p:cNvPicPr>
          <p:nvPr/>
        </p:nvPicPr>
        <p:blipFill rotWithShape="1">
          <a:blip r:embed="rId5">
            <a:alphaModFix amt="51000"/>
          </a:blip>
          <a:srcRect l="51699" t="12352" r="15968" b="14647"/>
          <a:stretch/>
        </p:blipFill>
        <p:spPr>
          <a:xfrm>
            <a:off x="849027" y="3231382"/>
            <a:ext cx="245602" cy="395236"/>
          </a:xfrm>
          <a:prstGeom prst="rect">
            <a:avLst/>
          </a:prstGeom>
        </p:spPr>
      </p:pic>
      <p:sp>
        <p:nvSpPr>
          <p:cNvPr id="7" name="Title 1">
            <a:extLst>
              <a:ext uri="{FF2B5EF4-FFF2-40B4-BE49-F238E27FC236}">
                <a16:creationId xmlns:a16="http://schemas.microsoft.com/office/drawing/2014/main" id="{CD7CFBE8-A457-49C1-B7F6-5113FB08E2D0}"/>
              </a:ext>
            </a:extLst>
          </p:cNvPr>
          <p:cNvSpPr txBox="1">
            <a:spLocks/>
          </p:cNvSpPr>
          <p:nvPr/>
        </p:nvSpPr>
        <p:spPr>
          <a:xfrm>
            <a:off x="-210975" y="382709"/>
            <a:ext cx="12958674" cy="60931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1800"/>
            </a:pPr>
            <a:r>
              <a:rPr lang="en-US" sz="2400" b="1" dirty="0">
                <a:solidFill>
                  <a:srgbClr val="00B050"/>
                </a:solidFill>
                <a:effectLst>
                  <a:outerShdw blurRad="38100" dist="38100" dir="2700000" algn="tl">
                    <a:srgbClr val="000000">
                      <a:alpha val="43137"/>
                    </a:srgbClr>
                  </a:outerShdw>
                </a:effectLst>
              </a:rPr>
              <a:t>Study Area and need of exposure map</a:t>
            </a:r>
            <a:r>
              <a:rPr lang="en-US" sz="3200" b="1" dirty="0">
                <a:solidFill>
                  <a:srgbClr val="00B050"/>
                </a:solidFill>
                <a:effectLst>
                  <a:outerShdw blurRad="38100" dist="38100" dir="2700000" algn="tl">
                    <a:srgbClr val="000000">
                      <a:alpha val="43137"/>
                    </a:srgbClr>
                  </a:outerShdw>
                </a:effectLst>
              </a:rPr>
              <a:t/>
            </a:r>
            <a:br>
              <a:rPr lang="en-US" sz="3200" b="1" dirty="0">
                <a:solidFill>
                  <a:srgbClr val="00B050"/>
                </a:solidFill>
                <a:effectLst>
                  <a:outerShdw blurRad="38100" dist="38100" dir="2700000" algn="tl">
                    <a:srgbClr val="000000">
                      <a:alpha val="43137"/>
                    </a:srgbClr>
                  </a:outerShdw>
                </a:effectLst>
              </a:rPr>
            </a:br>
            <a:r>
              <a:rPr lang="en-US" sz="3200" b="1" dirty="0">
                <a:solidFill>
                  <a:srgbClr val="00B050"/>
                </a:solidFill>
                <a:effectLst>
                  <a:outerShdw blurRad="38100" dist="38100" dir="2700000" algn="tl">
                    <a:srgbClr val="000000">
                      <a:alpha val="43137"/>
                    </a:srgbClr>
                  </a:outerShdw>
                </a:effectLst>
              </a:rPr>
              <a:t>Lesson1:Current exposure and trends are important to start with</a:t>
            </a:r>
            <a:br>
              <a:rPr lang="en-US" sz="3200" b="1" dirty="0">
                <a:solidFill>
                  <a:srgbClr val="00B050"/>
                </a:solidFill>
                <a:effectLst>
                  <a:outerShdw blurRad="38100" dist="38100" dir="2700000" algn="tl">
                    <a:srgbClr val="000000">
                      <a:alpha val="43137"/>
                    </a:srgbClr>
                  </a:outerShdw>
                </a:effectLst>
              </a:rPr>
            </a:br>
            <a:endParaRPr lang="en-GB" sz="3200" b="1"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037161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7F6D71-0BFC-082A-9856-07C4A78D2B66}"/>
              </a:ext>
            </a:extLst>
          </p:cNvPr>
          <p:cNvPicPr>
            <a:picLocks noChangeAspect="1"/>
          </p:cNvPicPr>
          <p:nvPr/>
        </p:nvPicPr>
        <p:blipFill rotWithShape="1">
          <a:blip r:embed="rId2"/>
          <a:srcRect l="34737" r="33890" b="91712"/>
          <a:stretch/>
        </p:blipFill>
        <p:spPr>
          <a:xfrm>
            <a:off x="6352673" y="726142"/>
            <a:ext cx="3657601" cy="1054877"/>
          </a:xfrm>
          <a:prstGeom prst="rect">
            <a:avLst/>
          </a:prstGeom>
        </p:spPr>
      </p:pic>
      <p:sp>
        <p:nvSpPr>
          <p:cNvPr id="4" name="Title 1">
            <a:extLst>
              <a:ext uri="{FF2B5EF4-FFF2-40B4-BE49-F238E27FC236}">
                <a16:creationId xmlns:a16="http://schemas.microsoft.com/office/drawing/2014/main" id="{CD7CFBE8-A457-49C1-B7F6-5113FB08E2D0}"/>
              </a:ext>
            </a:extLst>
          </p:cNvPr>
          <p:cNvSpPr txBox="1">
            <a:spLocks/>
          </p:cNvSpPr>
          <p:nvPr/>
        </p:nvSpPr>
        <p:spPr>
          <a:xfrm>
            <a:off x="342088" y="251817"/>
            <a:ext cx="11746911" cy="60931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800"/>
            </a:pPr>
            <a:r>
              <a:rPr lang="en-GB" sz="4000" b="1" dirty="0" smtClean="0">
                <a:solidFill>
                  <a:srgbClr val="00B050"/>
                </a:solidFill>
                <a:effectLst>
                  <a:outerShdw blurRad="38100" dist="38100" dir="2700000" algn="tl">
                    <a:srgbClr val="000000">
                      <a:alpha val="43137"/>
                    </a:srgbClr>
                  </a:outerShdw>
                </a:effectLst>
              </a:rPr>
              <a:t>1. Future Visioning</a:t>
            </a:r>
            <a:endParaRPr lang="en-GB" sz="4000" b="1" dirty="0">
              <a:solidFill>
                <a:srgbClr val="00B050"/>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627F6D71-0BFC-082A-9856-07C4A78D2B66}"/>
              </a:ext>
            </a:extLst>
          </p:cNvPr>
          <p:cNvPicPr>
            <a:picLocks noChangeAspect="1"/>
          </p:cNvPicPr>
          <p:nvPr/>
        </p:nvPicPr>
        <p:blipFill>
          <a:blip r:embed="rId2"/>
          <a:stretch>
            <a:fillRect/>
          </a:stretch>
        </p:blipFill>
        <p:spPr>
          <a:xfrm>
            <a:off x="342088" y="1781019"/>
            <a:ext cx="3209436" cy="3503795"/>
          </a:xfrm>
          <a:prstGeom prst="rect">
            <a:avLst/>
          </a:prstGeom>
        </p:spPr>
      </p:pic>
      <p:grpSp>
        <p:nvGrpSpPr>
          <p:cNvPr id="13" name="Group 12"/>
          <p:cNvGrpSpPr/>
          <p:nvPr/>
        </p:nvGrpSpPr>
        <p:grpSpPr>
          <a:xfrm>
            <a:off x="4983591" y="2278682"/>
            <a:ext cx="6857602" cy="4207292"/>
            <a:chOff x="4983591" y="2278682"/>
            <a:chExt cx="6857602" cy="4207292"/>
          </a:xfrm>
        </p:grpSpPr>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94821" y="2308289"/>
              <a:ext cx="3146372" cy="4177685"/>
            </a:xfrm>
            <a:prstGeom prst="rect">
              <a:avLst/>
            </a:prstGeom>
            <a:noFill/>
            <a:ln>
              <a:noFill/>
            </a:ln>
          </p:spPr>
        </p:pic>
        <p:pic>
          <p:nvPicPr>
            <p:cNvPr id="7" name="Picture 4">
              <a:extLst>
                <a:ext uri="{FF2B5EF4-FFF2-40B4-BE49-F238E27FC236}">
                  <a16:creationId xmlns:a16="http://schemas.microsoft.com/office/drawing/2014/main" id="{61257EAA-4DA3-4918-A4A6-A923B677C6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6637" t="17407" r="42564" b="14445"/>
            <a:stretch>
              <a:fillRect/>
            </a:stretch>
          </p:blipFill>
          <p:spPr bwMode="auto">
            <a:xfrm>
              <a:off x="4983591" y="2278682"/>
              <a:ext cx="3384105" cy="4207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9" name="Straight Arrow Connector 8"/>
          <p:cNvCxnSpPr/>
          <p:nvPr/>
        </p:nvCxnSpPr>
        <p:spPr>
          <a:xfrm flipV="1">
            <a:off x="2646947" y="1443789"/>
            <a:ext cx="3513221" cy="4973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418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919537" y="1264208"/>
            <a:ext cx="4427621" cy="1748589"/>
            <a:chOff x="4459705" y="1604211"/>
            <a:chExt cx="6159794" cy="2310063"/>
          </a:xfrm>
        </p:grpSpPr>
        <p:pic>
          <p:nvPicPr>
            <p:cNvPr id="2" name="Picture 1">
              <a:extLst>
                <a:ext uri="{FF2B5EF4-FFF2-40B4-BE49-F238E27FC236}">
                  <a16:creationId xmlns:a16="http://schemas.microsoft.com/office/drawing/2014/main" id="{627F6D71-0BFC-082A-9856-07C4A78D2B66}"/>
                </a:ext>
              </a:extLst>
            </p:cNvPr>
            <p:cNvPicPr>
              <a:picLocks noChangeAspect="1"/>
            </p:cNvPicPr>
            <p:nvPr/>
          </p:nvPicPr>
          <p:blipFill rotWithShape="1">
            <a:blip r:embed="rId2"/>
            <a:srcRect l="18043" t="12413" r="20935" b="66625"/>
            <a:stretch/>
          </p:blipFill>
          <p:spPr>
            <a:xfrm>
              <a:off x="4459705" y="1604211"/>
              <a:ext cx="6159794" cy="2310063"/>
            </a:xfrm>
            <a:prstGeom prst="rect">
              <a:avLst/>
            </a:prstGeom>
          </p:spPr>
        </p:pic>
        <p:sp>
          <p:nvSpPr>
            <p:cNvPr id="4" name="Rectangle 3"/>
            <p:cNvSpPr/>
            <p:nvPr/>
          </p:nvSpPr>
          <p:spPr>
            <a:xfrm>
              <a:off x="8662737" y="3465095"/>
              <a:ext cx="64168" cy="449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itle 1">
            <a:extLst>
              <a:ext uri="{FF2B5EF4-FFF2-40B4-BE49-F238E27FC236}">
                <a16:creationId xmlns:a16="http://schemas.microsoft.com/office/drawing/2014/main" id="{CD7CFBE8-A457-49C1-B7F6-5113FB08E2D0}"/>
              </a:ext>
            </a:extLst>
          </p:cNvPr>
          <p:cNvSpPr txBox="1">
            <a:spLocks/>
          </p:cNvSpPr>
          <p:nvPr/>
        </p:nvSpPr>
        <p:spPr>
          <a:xfrm>
            <a:off x="342088" y="251817"/>
            <a:ext cx="11746911" cy="60931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800"/>
            </a:pPr>
            <a:r>
              <a:rPr lang="en-GB" sz="4000" b="1" dirty="0" smtClean="0">
                <a:solidFill>
                  <a:srgbClr val="00B050"/>
                </a:solidFill>
                <a:effectLst>
                  <a:outerShdw blurRad="38100" dist="38100" dir="2700000" algn="tl">
                    <a:srgbClr val="000000">
                      <a:alpha val="43137"/>
                    </a:srgbClr>
                  </a:outerShdw>
                </a:effectLst>
              </a:rPr>
              <a:t>2. Visioning Scenarios</a:t>
            </a:r>
            <a:endParaRPr lang="en-GB" sz="4000" b="1" dirty="0">
              <a:solidFill>
                <a:srgbClr val="00B050"/>
              </a:solidFill>
              <a:effectLst>
                <a:outerShdw blurRad="38100" dist="38100" dir="2700000" algn="tl">
                  <a:srgbClr val="000000">
                    <a:alpha val="43137"/>
                  </a:srgbClr>
                </a:outerShdw>
              </a:effectLst>
            </a:endParaRPr>
          </a:p>
        </p:txBody>
      </p:sp>
      <p:pic>
        <p:nvPicPr>
          <p:cNvPr id="7" name="Picture 6">
            <a:extLst>
              <a:ext uri="{FF2B5EF4-FFF2-40B4-BE49-F238E27FC236}">
                <a16:creationId xmlns:a16="http://schemas.microsoft.com/office/drawing/2014/main" id="{627F6D71-0BFC-082A-9856-07C4A78D2B66}"/>
              </a:ext>
            </a:extLst>
          </p:cNvPr>
          <p:cNvPicPr>
            <a:picLocks noChangeAspect="1"/>
          </p:cNvPicPr>
          <p:nvPr/>
        </p:nvPicPr>
        <p:blipFill>
          <a:blip r:embed="rId2"/>
          <a:stretch>
            <a:fillRect/>
          </a:stretch>
        </p:blipFill>
        <p:spPr>
          <a:xfrm>
            <a:off x="342088" y="1781019"/>
            <a:ext cx="3209436" cy="3503795"/>
          </a:xfrm>
          <a:prstGeom prst="rect">
            <a:avLst/>
          </a:prstGeom>
        </p:spPr>
      </p:pic>
      <p:cxnSp>
        <p:nvCxnSpPr>
          <p:cNvPr id="8" name="Straight Arrow Connector 7"/>
          <p:cNvCxnSpPr/>
          <p:nvPr/>
        </p:nvCxnSpPr>
        <p:spPr>
          <a:xfrm flipV="1">
            <a:off x="2855495" y="1989221"/>
            <a:ext cx="3064042" cy="52939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4052404" y="3191142"/>
            <a:ext cx="8036595" cy="3378619"/>
            <a:chOff x="4052404" y="3191142"/>
            <a:chExt cx="8036595" cy="3378619"/>
          </a:xfrm>
        </p:grpSpPr>
        <p:pic>
          <p:nvPicPr>
            <p:cNvPr id="11" name="Picture 10" descr="Map&#10;&#10;Description automatically generated">
              <a:extLst>
                <a:ext uri="{FF2B5EF4-FFF2-40B4-BE49-F238E27FC236}">
                  <a16:creationId xmlns:a16="http://schemas.microsoft.com/office/drawing/2014/main" id="{511E04A4-0197-EC71-AA2F-9583A318F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2404" y="3220999"/>
              <a:ext cx="3657600" cy="3348762"/>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122CD218-634B-B95B-CA48-A256D4D6DCED}"/>
                </a:ext>
              </a:extLst>
            </p:cNvPr>
            <p:cNvPicPr>
              <a:picLocks noChangeAspect="1"/>
            </p:cNvPicPr>
            <p:nvPr/>
          </p:nvPicPr>
          <p:blipFill rotWithShape="1">
            <a:blip r:embed="rId4">
              <a:extLst>
                <a:ext uri="{28A0092B-C50C-407E-A947-70E740481C1C}">
                  <a14:useLocalDpi xmlns:a14="http://schemas.microsoft.com/office/drawing/2010/main" val="0"/>
                </a:ext>
              </a:extLst>
            </a:blip>
            <a:srcRect l="20292" t="-15372" r="14592" b="38107"/>
            <a:stretch/>
          </p:blipFill>
          <p:spPr>
            <a:xfrm>
              <a:off x="7821543" y="3191142"/>
              <a:ext cx="4267456" cy="2884198"/>
            </a:xfrm>
            <a:prstGeom prst="rect">
              <a:avLst/>
            </a:prstGeom>
          </p:spPr>
        </p:pic>
        <p:sp>
          <p:nvSpPr>
            <p:cNvPr id="13" name="TextBox 12">
              <a:extLst>
                <a:ext uri="{FF2B5EF4-FFF2-40B4-BE49-F238E27FC236}">
                  <a16:creationId xmlns:a16="http://schemas.microsoft.com/office/drawing/2014/main" id="{AA21124B-B316-176A-3EF2-138CB8A6FD9F}"/>
                </a:ext>
              </a:extLst>
            </p:cNvPr>
            <p:cNvSpPr txBox="1"/>
            <p:nvPr/>
          </p:nvSpPr>
          <p:spPr>
            <a:xfrm>
              <a:off x="9976703" y="4387394"/>
              <a:ext cx="1403221" cy="330200"/>
            </a:xfrm>
            <a:prstGeom prst="rect">
              <a:avLst/>
            </a:prstGeom>
          </p:spPr>
          <p:txBody>
            <a:bodyPr vert="horz" wrap="square" lIns="36000" tIns="0" rIns="0" bIns="0" rtlCol="0" anchor="ctr">
              <a:noAutofit/>
            </a:bodyPr>
            <a:lstStyle/>
            <a:p>
              <a:pPr>
                <a:lnSpc>
                  <a:spcPct val="150000"/>
                </a:lnSpc>
              </a:pPr>
              <a:r>
                <a:rPr lang="en-US" sz="2400" dirty="0"/>
                <a:t>Option 1</a:t>
              </a:r>
            </a:p>
          </p:txBody>
        </p:sp>
        <p:sp>
          <p:nvSpPr>
            <p:cNvPr id="14" name="Oval 13">
              <a:extLst>
                <a:ext uri="{FF2B5EF4-FFF2-40B4-BE49-F238E27FC236}">
                  <a16:creationId xmlns:a16="http://schemas.microsoft.com/office/drawing/2014/main" id="{CBC195F4-FD7C-F7B6-4493-EBB02E99EB15}"/>
                </a:ext>
              </a:extLst>
            </p:cNvPr>
            <p:cNvSpPr/>
            <p:nvPr/>
          </p:nvSpPr>
          <p:spPr>
            <a:xfrm>
              <a:off x="4996913" y="3925676"/>
              <a:ext cx="218052" cy="2937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88A55495-92D6-409A-1D8E-B654B3F0DAB3}"/>
                </a:ext>
              </a:extLst>
            </p:cNvPr>
            <p:cNvCxnSpPr>
              <a:cxnSpLocks/>
            </p:cNvCxnSpPr>
            <p:nvPr/>
          </p:nvCxnSpPr>
          <p:spPr>
            <a:xfrm>
              <a:off x="5214965" y="4072543"/>
              <a:ext cx="4524842" cy="112139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5305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7855" y="-507025"/>
            <a:ext cx="7030598" cy="7365026"/>
          </a:xfrm>
          <a:prstGeom prst="rect">
            <a:avLst/>
          </a:prstGeom>
          <a:effectLst>
            <a:outerShdw blurRad="139700" dist="88900" dir="7200000" algn="tl" rotWithShape="0">
              <a:prstClr val="black">
                <a:alpha val="57000"/>
              </a:prstClr>
            </a:outerShdw>
          </a:effectLst>
        </p:spPr>
      </p:pic>
      <p:sp>
        <p:nvSpPr>
          <p:cNvPr id="10" name="Title 1"/>
          <p:cNvSpPr txBox="1">
            <a:spLocks/>
          </p:cNvSpPr>
          <p:nvPr/>
        </p:nvSpPr>
        <p:spPr>
          <a:xfrm>
            <a:off x="6405908" y="3363954"/>
            <a:ext cx="384535" cy="533400"/>
          </a:xfrm>
          <a:prstGeom prst="rect">
            <a:avLst/>
          </a:prstGeom>
        </p:spPr>
        <p:txBody>
          <a:bodyPr anchor="b">
            <a:normAutofit/>
          </a:bodyPr>
          <a:lst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defTabSz="914400" eaLnBrk="1" fontAlgn="auto" hangingPunct="1">
              <a:spcAft>
                <a:spcPts val="0"/>
              </a:spcAft>
              <a:defRPr/>
            </a:pPr>
            <a:r>
              <a:rPr lang="en-US" sz="2000" b="1" dirty="0">
                <a:solidFill>
                  <a:srgbClr val="FF0000"/>
                </a:solidFill>
                <a:latin typeface="+mn-lt"/>
              </a:rPr>
              <a:t>0</a:t>
            </a:r>
          </a:p>
        </p:txBody>
      </p:sp>
      <p:sp>
        <p:nvSpPr>
          <p:cNvPr id="11" name="Title 1"/>
          <p:cNvSpPr txBox="1">
            <a:spLocks/>
          </p:cNvSpPr>
          <p:nvPr/>
        </p:nvSpPr>
        <p:spPr>
          <a:xfrm>
            <a:off x="5318879" y="865657"/>
            <a:ext cx="384535" cy="533400"/>
          </a:xfrm>
          <a:prstGeom prst="rect">
            <a:avLst/>
          </a:prstGeom>
        </p:spPr>
        <p:txBody>
          <a:bodyPr anchor="b">
            <a:normAutofit/>
          </a:bodyPr>
          <a:lst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defTabSz="914400" eaLnBrk="1" fontAlgn="auto" hangingPunct="1">
              <a:spcAft>
                <a:spcPts val="0"/>
              </a:spcAft>
              <a:defRPr/>
            </a:pPr>
            <a:r>
              <a:rPr lang="en-US" sz="2000" b="1" dirty="0" smtClean="0">
                <a:solidFill>
                  <a:srgbClr val="FF0000"/>
                </a:solidFill>
                <a:latin typeface="+mn-lt"/>
              </a:rPr>
              <a:t>1</a:t>
            </a:r>
            <a:endParaRPr lang="en-US" sz="2000" b="1" dirty="0">
              <a:solidFill>
                <a:srgbClr val="FF0000"/>
              </a:solidFill>
              <a:latin typeface="+mn-lt"/>
            </a:endParaRPr>
          </a:p>
        </p:txBody>
      </p:sp>
      <p:sp>
        <p:nvSpPr>
          <p:cNvPr id="12" name="Title 1"/>
          <p:cNvSpPr txBox="1">
            <a:spLocks/>
          </p:cNvSpPr>
          <p:nvPr/>
        </p:nvSpPr>
        <p:spPr>
          <a:xfrm>
            <a:off x="6663747" y="865657"/>
            <a:ext cx="384535" cy="533400"/>
          </a:xfrm>
          <a:prstGeom prst="rect">
            <a:avLst/>
          </a:prstGeom>
        </p:spPr>
        <p:txBody>
          <a:bodyPr anchor="b">
            <a:normAutofit/>
          </a:bodyPr>
          <a:lst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defTabSz="914400" eaLnBrk="1" fontAlgn="auto" hangingPunct="1">
              <a:spcAft>
                <a:spcPts val="0"/>
              </a:spcAft>
              <a:defRPr/>
            </a:pPr>
            <a:r>
              <a:rPr lang="en-US" sz="2000" b="1" dirty="0" smtClean="0">
                <a:solidFill>
                  <a:srgbClr val="FF0000"/>
                </a:solidFill>
                <a:latin typeface="+mn-lt"/>
              </a:rPr>
              <a:t>2</a:t>
            </a:r>
            <a:endParaRPr lang="en-US" sz="2000" b="1" dirty="0">
              <a:solidFill>
                <a:srgbClr val="FF0000"/>
              </a:solidFill>
              <a:latin typeface="+mn-lt"/>
            </a:endParaRPr>
          </a:p>
        </p:txBody>
      </p:sp>
      <p:sp>
        <p:nvSpPr>
          <p:cNvPr id="13" name="Title 1"/>
          <p:cNvSpPr txBox="1">
            <a:spLocks/>
          </p:cNvSpPr>
          <p:nvPr/>
        </p:nvSpPr>
        <p:spPr>
          <a:xfrm>
            <a:off x="7383985" y="3056016"/>
            <a:ext cx="384535" cy="533400"/>
          </a:xfrm>
          <a:prstGeom prst="rect">
            <a:avLst/>
          </a:prstGeom>
        </p:spPr>
        <p:txBody>
          <a:bodyPr anchor="b">
            <a:normAutofit/>
          </a:bodyPr>
          <a:lst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defTabSz="914400" eaLnBrk="1" fontAlgn="auto" hangingPunct="1">
              <a:spcAft>
                <a:spcPts val="0"/>
              </a:spcAft>
              <a:defRPr/>
            </a:pPr>
            <a:r>
              <a:rPr lang="en-US" sz="2000" b="1" dirty="0" smtClean="0">
                <a:solidFill>
                  <a:srgbClr val="FF0000"/>
                </a:solidFill>
                <a:latin typeface="+mn-lt"/>
              </a:rPr>
              <a:t>3</a:t>
            </a:r>
            <a:endParaRPr lang="en-US" sz="2000" b="1" dirty="0">
              <a:solidFill>
                <a:srgbClr val="FF0000"/>
              </a:solidFill>
              <a:latin typeface="+mn-lt"/>
            </a:endParaRPr>
          </a:p>
        </p:txBody>
      </p:sp>
      <p:sp>
        <p:nvSpPr>
          <p:cNvPr id="14" name="Title 1"/>
          <p:cNvSpPr txBox="1">
            <a:spLocks/>
          </p:cNvSpPr>
          <p:nvPr/>
        </p:nvSpPr>
        <p:spPr>
          <a:xfrm>
            <a:off x="7798758" y="4111183"/>
            <a:ext cx="444500" cy="533400"/>
          </a:xfrm>
          <a:prstGeom prst="rect">
            <a:avLst/>
          </a:prstGeom>
        </p:spPr>
        <p:txBody>
          <a:bodyPr anchor="b">
            <a:normAutofit/>
          </a:bodyPr>
          <a:lst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defTabSz="914400" eaLnBrk="1" fontAlgn="auto" hangingPunct="1">
              <a:spcAft>
                <a:spcPts val="0"/>
              </a:spcAft>
              <a:defRPr/>
            </a:pPr>
            <a:r>
              <a:rPr lang="en-US" sz="2000" b="1" dirty="0" smtClean="0">
                <a:solidFill>
                  <a:srgbClr val="FF0000"/>
                </a:solidFill>
                <a:latin typeface="+mn-lt"/>
              </a:rPr>
              <a:t>4</a:t>
            </a:r>
            <a:endParaRPr lang="en-US" sz="2000" b="1" dirty="0">
              <a:solidFill>
                <a:srgbClr val="FF0000"/>
              </a:solidFill>
              <a:latin typeface="+mn-lt"/>
            </a:endParaRPr>
          </a:p>
        </p:txBody>
      </p:sp>
      <p:sp>
        <p:nvSpPr>
          <p:cNvPr id="15" name="Title 1"/>
          <p:cNvSpPr txBox="1">
            <a:spLocks/>
          </p:cNvSpPr>
          <p:nvPr/>
        </p:nvSpPr>
        <p:spPr>
          <a:xfrm>
            <a:off x="7121835" y="4548664"/>
            <a:ext cx="444500" cy="533400"/>
          </a:xfrm>
          <a:prstGeom prst="rect">
            <a:avLst/>
          </a:prstGeom>
        </p:spPr>
        <p:txBody>
          <a:bodyPr anchor="b">
            <a:normAutofit/>
          </a:bodyPr>
          <a:lst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defTabSz="914400" eaLnBrk="1" fontAlgn="auto" hangingPunct="1">
              <a:spcAft>
                <a:spcPts val="0"/>
              </a:spcAft>
              <a:defRPr/>
            </a:pPr>
            <a:r>
              <a:rPr lang="en-US" sz="2000" b="1" dirty="0" smtClean="0">
                <a:solidFill>
                  <a:srgbClr val="FF0000"/>
                </a:solidFill>
                <a:latin typeface="+mn-lt"/>
              </a:rPr>
              <a:t>5</a:t>
            </a:r>
            <a:endParaRPr lang="en-US" sz="2000" b="1" dirty="0">
              <a:solidFill>
                <a:srgbClr val="FF0000"/>
              </a:solidFill>
              <a:latin typeface="+mn-lt"/>
            </a:endParaRPr>
          </a:p>
        </p:txBody>
      </p:sp>
      <p:sp>
        <p:nvSpPr>
          <p:cNvPr id="16" name="Title 1"/>
          <p:cNvSpPr txBox="1">
            <a:spLocks/>
          </p:cNvSpPr>
          <p:nvPr/>
        </p:nvSpPr>
        <p:spPr>
          <a:xfrm>
            <a:off x="6347848" y="3953055"/>
            <a:ext cx="384535" cy="533400"/>
          </a:xfrm>
          <a:prstGeom prst="rect">
            <a:avLst/>
          </a:prstGeom>
        </p:spPr>
        <p:txBody>
          <a:bodyPr anchor="b">
            <a:normAutofit/>
          </a:bodyPr>
          <a:lst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defTabSz="914400" eaLnBrk="1" fontAlgn="auto" hangingPunct="1">
              <a:spcAft>
                <a:spcPts val="0"/>
              </a:spcAft>
              <a:defRPr/>
            </a:pPr>
            <a:r>
              <a:rPr lang="en-US" sz="2000" b="1" dirty="0" smtClean="0">
                <a:solidFill>
                  <a:srgbClr val="FF0000"/>
                </a:solidFill>
                <a:latin typeface="+mn-lt"/>
              </a:rPr>
              <a:t>6</a:t>
            </a:r>
            <a:endParaRPr lang="en-US" sz="2000" b="1" dirty="0">
              <a:solidFill>
                <a:srgbClr val="FF0000"/>
              </a:solidFill>
              <a:latin typeface="+mn-lt"/>
            </a:endParaRPr>
          </a:p>
        </p:txBody>
      </p:sp>
      <p:sp>
        <p:nvSpPr>
          <p:cNvPr id="17" name="Title 1"/>
          <p:cNvSpPr txBox="1">
            <a:spLocks/>
          </p:cNvSpPr>
          <p:nvPr/>
        </p:nvSpPr>
        <p:spPr>
          <a:xfrm>
            <a:off x="5793264" y="3753768"/>
            <a:ext cx="444500" cy="533400"/>
          </a:xfrm>
          <a:prstGeom prst="rect">
            <a:avLst/>
          </a:prstGeom>
        </p:spPr>
        <p:txBody>
          <a:bodyPr anchor="b">
            <a:normAutofit/>
          </a:bodyPr>
          <a:lst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defTabSz="914400" eaLnBrk="1" fontAlgn="auto" hangingPunct="1">
              <a:spcAft>
                <a:spcPts val="0"/>
              </a:spcAft>
              <a:defRPr/>
            </a:pPr>
            <a:r>
              <a:rPr lang="en-US" sz="2000" b="1" dirty="0" smtClean="0">
                <a:solidFill>
                  <a:srgbClr val="FF0000"/>
                </a:solidFill>
                <a:latin typeface="+mn-lt"/>
              </a:rPr>
              <a:t>7</a:t>
            </a:r>
            <a:endParaRPr lang="en-US" sz="2000" b="1" dirty="0">
              <a:solidFill>
                <a:srgbClr val="FF0000"/>
              </a:solidFill>
              <a:latin typeface="+mn-lt"/>
            </a:endParaRPr>
          </a:p>
        </p:txBody>
      </p:sp>
      <p:sp>
        <p:nvSpPr>
          <p:cNvPr id="18" name="Title 1"/>
          <p:cNvSpPr txBox="1">
            <a:spLocks/>
          </p:cNvSpPr>
          <p:nvPr/>
        </p:nvSpPr>
        <p:spPr>
          <a:xfrm>
            <a:off x="3210662" y="2463124"/>
            <a:ext cx="384535" cy="533400"/>
          </a:xfrm>
          <a:prstGeom prst="rect">
            <a:avLst/>
          </a:prstGeom>
        </p:spPr>
        <p:txBody>
          <a:bodyPr anchor="b">
            <a:normAutofit/>
          </a:bodyPr>
          <a:lst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defTabSz="914400" eaLnBrk="1" fontAlgn="auto" hangingPunct="1">
              <a:spcAft>
                <a:spcPts val="0"/>
              </a:spcAft>
              <a:defRPr/>
            </a:pPr>
            <a:r>
              <a:rPr lang="en-US" sz="2000" b="1" dirty="0" smtClean="0">
                <a:solidFill>
                  <a:srgbClr val="FF0000"/>
                </a:solidFill>
                <a:latin typeface="+mn-lt"/>
              </a:rPr>
              <a:t>8</a:t>
            </a:r>
            <a:endParaRPr lang="en-US" sz="2000" b="1" dirty="0">
              <a:solidFill>
                <a:srgbClr val="FF0000"/>
              </a:solidFill>
              <a:latin typeface="+mn-lt"/>
            </a:endParaRPr>
          </a:p>
        </p:txBody>
      </p:sp>
      <p:sp>
        <p:nvSpPr>
          <p:cNvPr id="19" name="TextBox 2"/>
          <p:cNvSpPr txBox="1">
            <a:spLocks noChangeArrowheads="1"/>
          </p:cNvSpPr>
          <p:nvPr/>
        </p:nvSpPr>
        <p:spPr bwMode="auto">
          <a:xfrm>
            <a:off x="4236381" y="5829352"/>
            <a:ext cx="25923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indent="0">
              <a:defRPr/>
            </a:pPr>
            <a:r>
              <a:rPr lang="en-US" altLang="en-US" sz="2800" dirty="0" smtClean="0">
                <a:latin typeface="Tekton Pro" panose="020F0603020208020904" pitchFamily="34" charset="0"/>
              </a:rPr>
              <a:t>MASTER PLAN</a:t>
            </a:r>
            <a:endParaRPr lang="en-US" altLang="en-US" sz="2800" dirty="0">
              <a:latin typeface="Tekton Pro" panose="020F0603020208020904" pitchFamily="34" charset="0"/>
            </a:endParaRPr>
          </a:p>
        </p:txBody>
      </p:sp>
      <p:sp>
        <p:nvSpPr>
          <p:cNvPr id="20" name="Title 1"/>
          <p:cNvSpPr txBox="1">
            <a:spLocks/>
          </p:cNvSpPr>
          <p:nvPr/>
        </p:nvSpPr>
        <p:spPr>
          <a:xfrm>
            <a:off x="4774593" y="1598627"/>
            <a:ext cx="384535" cy="533400"/>
          </a:xfrm>
          <a:prstGeom prst="rect">
            <a:avLst/>
          </a:prstGeom>
        </p:spPr>
        <p:txBody>
          <a:bodyPr anchor="b">
            <a:normAutofit/>
          </a:bodyPr>
          <a:lst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defTabSz="914400" eaLnBrk="1" fontAlgn="auto" hangingPunct="1">
              <a:spcAft>
                <a:spcPts val="0"/>
              </a:spcAft>
              <a:defRPr/>
            </a:pPr>
            <a:r>
              <a:rPr lang="en-US" sz="2000" b="1" dirty="0" smtClean="0">
                <a:solidFill>
                  <a:srgbClr val="FF0000"/>
                </a:solidFill>
                <a:latin typeface="+mn-lt"/>
              </a:rPr>
              <a:t>A</a:t>
            </a:r>
            <a:endParaRPr lang="en-US" sz="2000" b="1" dirty="0">
              <a:solidFill>
                <a:srgbClr val="FF0000"/>
              </a:solidFill>
              <a:latin typeface="+mn-lt"/>
            </a:endParaRPr>
          </a:p>
        </p:txBody>
      </p:sp>
      <p:sp>
        <p:nvSpPr>
          <p:cNvPr id="21" name="Title 1"/>
          <p:cNvSpPr txBox="1">
            <a:spLocks/>
          </p:cNvSpPr>
          <p:nvPr/>
        </p:nvSpPr>
        <p:spPr>
          <a:xfrm>
            <a:off x="3925508" y="2186455"/>
            <a:ext cx="384535" cy="533400"/>
          </a:xfrm>
          <a:prstGeom prst="rect">
            <a:avLst/>
          </a:prstGeom>
        </p:spPr>
        <p:txBody>
          <a:bodyPr anchor="b">
            <a:normAutofit/>
          </a:bodyPr>
          <a:lst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defTabSz="914400" eaLnBrk="1" fontAlgn="auto" hangingPunct="1">
              <a:spcAft>
                <a:spcPts val="0"/>
              </a:spcAft>
              <a:defRPr/>
            </a:pPr>
            <a:r>
              <a:rPr lang="en-US" sz="2000" b="1" dirty="0" smtClean="0">
                <a:solidFill>
                  <a:srgbClr val="FF0000"/>
                </a:solidFill>
                <a:latin typeface="+mn-lt"/>
              </a:rPr>
              <a:t>B</a:t>
            </a:r>
            <a:endParaRPr lang="en-US" sz="2000" b="1" dirty="0">
              <a:solidFill>
                <a:srgbClr val="FF0000"/>
              </a:solidFill>
              <a:latin typeface="+mn-lt"/>
            </a:endParaRPr>
          </a:p>
        </p:txBody>
      </p:sp>
      <p:sp>
        <p:nvSpPr>
          <p:cNvPr id="22" name="Title 1"/>
          <p:cNvSpPr txBox="1">
            <a:spLocks/>
          </p:cNvSpPr>
          <p:nvPr/>
        </p:nvSpPr>
        <p:spPr>
          <a:xfrm>
            <a:off x="5908073" y="4399882"/>
            <a:ext cx="444500" cy="533400"/>
          </a:xfrm>
          <a:prstGeom prst="rect">
            <a:avLst/>
          </a:prstGeom>
        </p:spPr>
        <p:txBody>
          <a:bodyPr anchor="b">
            <a:normAutofit/>
          </a:bodyPr>
          <a:lst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a:lstStyle>
          <a:p>
            <a:pPr defTabSz="914400" eaLnBrk="1" fontAlgn="auto" hangingPunct="1">
              <a:spcAft>
                <a:spcPts val="0"/>
              </a:spcAft>
              <a:defRPr/>
            </a:pPr>
            <a:r>
              <a:rPr lang="en-US" sz="2000" b="1" dirty="0" smtClean="0">
                <a:solidFill>
                  <a:srgbClr val="FF0000"/>
                </a:solidFill>
                <a:latin typeface="+mn-lt"/>
              </a:rPr>
              <a:t>C` </a:t>
            </a:r>
            <a:endParaRPr lang="en-US" sz="2000" b="1" dirty="0">
              <a:solidFill>
                <a:srgbClr val="FF0000"/>
              </a:solidFill>
              <a:latin typeface="+mn-lt"/>
            </a:endParaRPr>
          </a:p>
        </p:txBody>
      </p:sp>
      <p:sp>
        <p:nvSpPr>
          <p:cNvPr id="23" name="TextBox 2"/>
          <p:cNvSpPr txBox="1">
            <a:spLocks noChangeArrowheads="1"/>
          </p:cNvSpPr>
          <p:nvPr/>
        </p:nvSpPr>
        <p:spPr bwMode="auto">
          <a:xfrm>
            <a:off x="473044" y="3175488"/>
            <a:ext cx="5569873"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indent="0">
              <a:defRPr/>
            </a:pPr>
            <a:r>
              <a:rPr lang="en-US" sz="1600" u="sng" dirty="0" smtClean="0">
                <a:latin typeface="Tekton Pro" panose="020F0603020208020904" pitchFamily="34" charset="0"/>
              </a:rPr>
              <a:t>INDEX</a:t>
            </a:r>
          </a:p>
          <a:p>
            <a:pPr marL="285750" indent="-285750">
              <a:buFont typeface="Arial" panose="020B0604020202020204" pitchFamily="34" charset="0"/>
              <a:buChar char="•"/>
              <a:defRPr/>
            </a:pPr>
            <a:r>
              <a:rPr lang="en-US" altLang="en-US" sz="1400" dirty="0" smtClean="0">
                <a:latin typeface="Tekton Pro" panose="020F0603020208020904" pitchFamily="34" charset="0"/>
              </a:rPr>
              <a:t>0 – ADMINISTRATION</a:t>
            </a:r>
          </a:p>
          <a:p>
            <a:pPr marL="285750" indent="-285750">
              <a:buFont typeface="Arial" panose="020B0604020202020204" pitchFamily="34" charset="0"/>
              <a:buChar char="•"/>
              <a:defRPr/>
            </a:pPr>
            <a:r>
              <a:rPr lang="en-US" altLang="en-US" sz="1400" dirty="0" smtClean="0">
                <a:latin typeface="Tekton Pro" panose="020F0603020208020904" pitchFamily="34" charset="0"/>
              </a:rPr>
              <a:t>1 – MAIN ENTRY</a:t>
            </a:r>
          </a:p>
          <a:p>
            <a:pPr marL="285750" indent="-285750">
              <a:buFont typeface="Arial" panose="020B0604020202020204" pitchFamily="34" charset="0"/>
              <a:buChar char="•"/>
              <a:defRPr/>
            </a:pPr>
            <a:r>
              <a:rPr lang="en-US" altLang="en-US" sz="1400" dirty="0" smtClean="0">
                <a:latin typeface="Tekton Pro" panose="020F0603020208020904" pitchFamily="34" charset="0"/>
              </a:rPr>
              <a:t>2 – LODGE AREA</a:t>
            </a:r>
          </a:p>
          <a:p>
            <a:pPr marL="285750" indent="-285750">
              <a:buFont typeface="Arial" panose="020B0604020202020204" pitchFamily="34" charset="0"/>
              <a:buChar char="•"/>
              <a:defRPr/>
            </a:pPr>
            <a:r>
              <a:rPr lang="en-US" altLang="en-US" sz="1400" dirty="0" smtClean="0">
                <a:latin typeface="Tekton Pro" panose="020F0603020208020904" pitchFamily="34" charset="0"/>
              </a:rPr>
              <a:t>3 – WATERBODY+COMMUNITY SPACE</a:t>
            </a:r>
          </a:p>
          <a:p>
            <a:pPr marL="285750" indent="-285750">
              <a:buFont typeface="Arial" panose="020B0604020202020204" pitchFamily="34" charset="0"/>
              <a:buChar char="•"/>
              <a:defRPr/>
            </a:pPr>
            <a:r>
              <a:rPr lang="en-US" altLang="en-US" sz="1400" dirty="0" smtClean="0">
                <a:latin typeface="Tekton Pro" panose="020F0603020208020904" pitchFamily="34" charset="0"/>
              </a:rPr>
              <a:t>4 – MUSEUM+VIEW TOWER</a:t>
            </a:r>
          </a:p>
          <a:p>
            <a:pPr marL="285750" indent="-285750">
              <a:buFont typeface="Arial" panose="020B0604020202020204" pitchFamily="34" charset="0"/>
              <a:buChar char="•"/>
              <a:defRPr/>
            </a:pPr>
            <a:r>
              <a:rPr lang="en-US" altLang="en-US" sz="1400" dirty="0" smtClean="0">
                <a:latin typeface="Tekton Pro" panose="020F0603020208020904" pitchFamily="34" charset="0"/>
              </a:rPr>
              <a:t>5 – COURTYARD SPACE</a:t>
            </a:r>
          </a:p>
          <a:p>
            <a:pPr marL="285750" indent="-285750">
              <a:buFont typeface="Arial" panose="020B0604020202020204" pitchFamily="34" charset="0"/>
              <a:buChar char="•"/>
              <a:defRPr/>
            </a:pPr>
            <a:r>
              <a:rPr lang="en-US" altLang="en-US" sz="1400" dirty="0" smtClean="0">
                <a:latin typeface="Tekton Pro" panose="020F0603020208020904" pitchFamily="34" charset="0"/>
              </a:rPr>
              <a:t>6 -  SCHOOL+CHAPACHHEN</a:t>
            </a:r>
          </a:p>
          <a:p>
            <a:pPr marL="285750" indent="-285750">
              <a:buFont typeface="Arial" panose="020B0604020202020204" pitchFamily="34" charset="0"/>
              <a:buChar char="•"/>
              <a:defRPr/>
            </a:pPr>
            <a:r>
              <a:rPr lang="en-US" altLang="en-US" sz="1400" dirty="0" smtClean="0">
                <a:latin typeface="Tekton Pro" panose="020F0603020208020904" pitchFamily="34" charset="0"/>
              </a:rPr>
              <a:t>7 – MARKET AREA</a:t>
            </a:r>
          </a:p>
          <a:p>
            <a:pPr marL="285750" indent="-285750">
              <a:buFont typeface="Arial" panose="020B0604020202020204" pitchFamily="34" charset="0"/>
              <a:buChar char="•"/>
              <a:defRPr/>
            </a:pPr>
            <a:r>
              <a:rPr lang="en-US" altLang="en-US" sz="1400" dirty="0" smtClean="0">
                <a:latin typeface="Tekton Pro" panose="020F0603020208020904" pitchFamily="34" charset="0"/>
              </a:rPr>
              <a:t>8 – SITE EXIT &amp; ENTRY TO KHOKANA CORE</a:t>
            </a:r>
          </a:p>
          <a:p>
            <a:pPr marL="285750" indent="-285750">
              <a:buFont typeface="Arial" panose="020B0604020202020204" pitchFamily="34" charset="0"/>
              <a:buChar char="•"/>
              <a:defRPr/>
            </a:pPr>
            <a:endParaRPr lang="en-US" altLang="en-US" sz="1400" dirty="0">
              <a:latin typeface="Tekton Pro" panose="020F0603020208020904" pitchFamily="34" charset="0"/>
            </a:endParaRPr>
          </a:p>
          <a:p>
            <a:pPr marL="285750" indent="-285750">
              <a:buFont typeface="Arial" panose="020B0604020202020204" pitchFamily="34" charset="0"/>
              <a:buChar char="•"/>
              <a:defRPr/>
            </a:pPr>
            <a:r>
              <a:rPr lang="en-US" altLang="en-US" sz="1400" dirty="0" smtClean="0">
                <a:latin typeface="Tekton Pro" panose="020F0603020208020904" pitchFamily="34" charset="0"/>
              </a:rPr>
              <a:t>A – BUS STOP &amp; PARKING</a:t>
            </a:r>
          </a:p>
          <a:p>
            <a:pPr marL="285750" indent="-285750">
              <a:buFont typeface="Arial" panose="020B0604020202020204" pitchFamily="34" charset="0"/>
              <a:buChar char="•"/>
              <a:defRPr/>
            </a:pPr>
            <a:r>
              <a:rPr lang="en-US" altLang="en-US" sz="1400" dirty="0" smtClean="0">
                <a:latin typeface="Tekton Pro" panose="020F0603020208020904" pitchFamily="34" charset="0"/>
              </a:rPr>
              <a:t>B – MEMORIAL &amp; PARK SPACE</a:t>
            </a:r>
          </a:p>
          <a:p>
            <a:pPr marL="285750" indent="-285750">
              <a:buFont typeface="Arial" panose="020B0604020202020204" pitchFamily="34" charset="0"/>
              <a:buChar char="•"/>
              <a:defRPr/>
            </a:pPr>
            <a:r>
              <a:rPr lang="en-US" altLang="en-US" sz="1400" dirty="0" smtClean="0">
                <a:latin typeface="Tekton Pro" panose="020F0603020208020904" pitchFamily="34" charset="0"/>
              </a:rPr>
              <a:t>C – CHILDREN PARK</a:t>
            </a:r>
          </a:p>
          <a:p>
            <a:pPr marL="285750" indent="-285750">
              <a:buFont typeface="Arial" panose="020B0604020202020204" pitchFamily="34" charset="0"/>
              <a:buChar char="•"/>
              <a:defRPr/>
            </a:pPr>
            <a:endParaRPr lang="en-US" altLang="en-US" sz="1400" dirty="0">
              <a:latin typeface="Tekton Pro" panose="020F0603020208020904" pitchFamily="34" charset="0"/>
            </a:endParaRPr>
          </a:p>
        </p:txBody>
      </p:sp>
      <p:pic>
        <p:nvPicPr>
          <p:cNvPr id="25" name="Picture 2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36626" y="-80886"/>
            <a:ext cx="786276" cy="1008544"/>
          </a:xfrm>
          <a:prstGeom prst="rect">
            <a:avLst/>
          </a:prstGeom>
          <a:effectLst>
            <a:outerShdw blurRad="177800" dist="139700" dir="3420000" algn="tl" rotWithShape="0">
              <a:prstClr val="black">
                <a:alpha val="57000"/>
              </a:prstClr>
            </a:outerShdw>
          </a:effectLst>
        </p:spPr>
      </p:pic>
      <p:pic>
        <p:nvPicPr>
          <p:cNvPr id="29"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8131" y="1457293"/>
            <a:ext cx="1942285" cy="1095449"/>
          </a:xfrm>
          <a:prstGeom prst="rect">
            <a:avLst/>
          </a:prstGeom>
          <a:effectLst>
            <a:outerShdw blurRad="139700" dist="88900" dir="7200000" algn="tl" rotWithShape="0">
              <a:prstClr val="black">
                <a:alpha val="57000"/>
              </a:prstClr>
            </a:outerShdw>
          </a:effectLst>
        </p:spPr>
      </p:pic>
      <p:pic>
        <p:nvPicPr>
          <p:cNvPr id="30" name="Picture 2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15700" y="1457293"/>
            <a:ext cx="1942285" cy="1093655"/>
          </a:xfrm>
          <a:prstGeom prst="rect">
            <a:avLst/>
          </a:prstGeom>
          <a:effectLst>
            <a:outerShdw blurRad="139700" dist="88900" dir="7200000" algn="tl" rotWithShape="0">
              <a:prstClr val="black">
                <a:alpha val="57000"/>
              </a:prstClr>
            </a:outerShdw>
          </a:effectLst>
        </p:spPr>
      </p:pic>
      <p:pic>
        <p:nvPicPr>
          <p:cNvPr id="31" name="Picture 3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423699" y="3482956"/>
            <a:ext cx="1883268" cy="1075023"/>
          </a:xfrm>
          <a:prstGeom prst="rect">
            <a:avLst/>
          </a:prstGeom>
          <a:effectLst>
            <a:outerShdw blurRad="139700" dist="88900" dir="7200000" algn="tl" rotWithShape="0">
              <a:prstClr val="black">
                <a:alpha val="57000"/>
              </a:prstClr>
            </a:outerShdw>
          </a:effectLst>
        </p:spPr>
      </p:pic>
      <p:sp>
        <p:nvSpPr>
          <p:cNvPr id="32" name="TextBox 2"/>
          <p:cNvSpPr txBox="1">
            <a:spLocks noChangeArrowheads="1"/>
          </p:cNvSpPr>
          <p:nvPr/>
        </p:nvSpPr>
        <p:spPr bwMode="auto">
          <a:xfrm>
            <a:off x="409863" y="473135"/>
            <a:ext cx="643845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indent="0">
              <a:defRPr/>
            </a:pPr>
            <a:r>
              <a:rPr lang="en-US" sz="4000" dirty="0" smtClean="0">
                <a:latin typeface="Tekton Pro" panose="020F0603020208020904" pitchFamily="34" charset="0"/>
              </a:rPr>
              <a:t>NEW SETTLEMENT AREA</a:t>
            </a:r>
          </a:p>
          <a:p>
            <a:pPr marL="0" indent="0">
              <a:defRPr/>
            </a:pPr>
            <a:r>
              <a:rPr lang="en-US" sz="3200" dirty="0" smtClean="0">
                <a:solidFill>
                  <a:schemeClr val="accent2">
                    <a:lumMod val="60000"/>
                    <a:lumOff val="40000"/>
                  </a:schemeClr>
                </a:solidFill>
                <a:latin typeface="Tekton Pro" panose="020F0603020208020904" pitchFamily="34" charset="0"/>
              </a:rPr>
              <a:t>MASTER PLAN</a:t>
            </a:r>
            <a:endParaRPr lang="en-US" altLang="en-US" sz="3200" dirty="0" smtClean="0">
              <a:solidFill>
                <a:schemeClr val="accent2">
                  <a:lumMod val="60000"/>
                  <a:lumOff val="40000"/>
                </a:schemeClr>
              </a:solidFill>
              <a:latin typeface="Tekton Pro" panose="020F0603020208020904" pitchFamily="34" charset="0"/>
            </a:endParaRPr>
          </a:p>
        </p:txBody>
      </p:sp>
    </p:spTree>
    <p:extLst>
      <p:ext uri="{BB962C8B-B14F-4D97-AF65-F5344CB8AC3E}">
        <p14:creationId xmlns:p14="http://schemas.microsoft.com/office/powerpoint/2010/main" val="128737566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BA09C405FE6964089E387C7AB1D58D0" ma:contentTypeVersion="13" ma:contentTypeDescription="Create a new document." ma:contentTypeScope="" ma:versionID="325030d2ee3ec039c2d64547833517a9">
  <xsd:schema xmlns:xsd="http://www.w3.org/2001/XMLSchema" xmlns:xs="http://www.w3.org/2001/XMLSchema" xmlns:p="http://schemas.microsoft.com/office/2006/metadata/properties" xmlns:ns2="918515a9-b5f7-4ff9-9fb1-13195f828cdc" xmlns:ns3="d1d1e6ca-95a5-4820-912f-94dd8ebf4707" targetNamespace="http://schemas.microsoft.com/office/2006/metadata/properties" ma:root="true" ma:fieldsID="770edd1a4ce7998f007a4feb62b141cc" ns2:_="" ns3:_="">
    <xsd:import namespace="918515a9-b5f7-4ff9-9fb1-13195f828cdc"/>
    <xsd:import namespace="d1d1e6ca-95a5-4820-912f-94dd8ebf470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8515a9-b5f7-4ff9-9fb1-13195f828c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1d1e6ca-95a5-4820-912f-94dd8ebf470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71C92F-72E8-4963-BEDC-C97FA5CC9238}">
  <ds:schemaRefs>
    <ds:schemaRef ds:uri="http://schemas.microsoft.com/sharepoint/v3/contenttype/forms"/>
  </ds:schemaRefs>
</ds:datastoreItem>
</file>

<file path=customXml/itemProps2.xml><?xml version="1.0" encoding="utf-8"?>
<ds:datastoreItem xmlns:ds="http://schemas.openxmlformats.org/officeDocument/2006/customXml" ds:itemID="{2E4E6429-79FD-404D-ADF7-B7336E34BE9E}">
  <ds:schemaRefs>
    <ds:schemaRef ds:uri="http://purl.org/dc/terms/"/>
    <ds:schemaRef ds:uri="http://schemas.openxmlformats.org/package/2006/metadata/core-properties"/>
    <ds:schemaRef ds:uri="http://schemas.microsoft.com/office/2006/documentManagement/types"/>
    <ds:schemaRef ds:uri="918515a9-b5f7-4ff9-9fb1-13195f828cdc"/>
    <ds:schemaRef ds:uri="http://purl.org/dc/elements/1.1/"/>
    <ds:schemaRef ds:uri="http://schemas.microsoft.com/office/2006/metadata/properties"/>
    <ds:schemaRef ds:uri="d1d1e6ca-95a5-4820-912f-94dd8ebf4707"/>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D32BA83C-98D2-4429-B1C9-A74D57049E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8515a9-b5f7-4ff9-9fb1-13195f828cdc"/>
    <ds:schemaRef ds:uri="d1d1e6ca-95a5-4820-912f-94dd8ebf47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163</TotalTime>
  <Words>556</Words>
  <Application>Microsoft Office PowerPoint</Application>
  <PresentationFormat>Widescreen</PresentationFormat>
  <Paragraphs>99</Paragraphs>
  <Slides>16</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Verdana</vt:lpstr>
      <vt:lpstr>Times New Roman</vt:lpstr>
      <vt:lpstr>Tahoma</vt:lpstr>
      <vt:lpstr>Trebuchet MS</vt:lpstr>
      <vt:lpstr>Tekton Pro</vt:lpstr>
      <vt:lpstr>Arial</vt:lpstr>
      <vt:lpstr>Calibri</vt:lpstr>
      <vt:lpstr>Office Theme</vt:lpstr>
      <vt:lpstr>TCDSE: A Novel Decision Support Environment for Risk Informed Urban Planning in Tomorrow’s Cities</vt:lpstr>
      <vt:lpstr>The Tomorrow’s Cities Challenge- How are we different?</vt:lpstr>
      <vt:lpstr>PowerPoint Presentation</vt:lpstr>
      <vt:lpstr>Collaborating UK  organisations: University of Edinburgh Kings College London University of Bristol Institute of Development Studies University College London University of East Anglia Leeds Beckett University University of Cambridge University of Nottingham University of Plymouth University of Leeds British Geological Survey Overseas Development Institute University of Reading The Met Office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Risk Data Library</dc:title>
  <dc:creator>james ennis</dc:creator>
  <cp:lastModifiedBy>MCCLOSKEY John</cp:lastModifiedBy>
  <cp:revision>165</cp:revision>
  <dcterms:created xsi:type="dcterms:W3CDTF">2020-11-10T15:51:34Z</dcterms:created>
  <dcterms:modified xsi:type="dcterms:W3CDTF">2022-05-23T10:59:41Z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0x010100DBA09C405FE6964089E387C7AB1D58D0</vt:lpwstr>
  </property>
</Properties>
</file>