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4" r:id="rId4"/>
  </p:sldMasterIdLst>
  <p:notesMasterIdLst>
    <p:notesMasterId r:id="rId23"/>
  </p:notesMasterIdLst>
  <p:sldIdLst>
    <p:sldId id="288" r:id="rId5"/>
    <p:sldId id="264" r:id="rId6"/>
    <p:sldId id="310" r:id="rId7"/>
    <p:sldId id="291" r:id="rId8"/>
    <p:sldId id="283" r:id="rId9"/>
    <p:sldId id="269" r:id="rId10"/>
    <p:sldId id="293" r:id="rId11"/>
    <p:sldId id="309" r:id="rId12"/>
    <p:sldId id="296" r:id="rId13"/>
    <p:sldId id="298" r:id="rId14"/>
    <p:sldId id="284" r:id="rId15"/>
    <p:sldId id="300" r:id="rId16"/>
    <p:sldId id="287" r:id="rId17"/>
    <p:sldId id="276" r:id="rId18"/>
    <p:sldId id="302" r:id="rId19"/>
    <p:sldId id="303" r:id="rId20"/>
    <p:sldId id="304" r:id="rId21"/>
    <p:sldId id="30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CB2AC2D-1C02-4A34-BF43-AC7350842ACE}">
          <p14:sldIdLst>
            <p14:sldId id="288"/>
            <p14:sldId id="264"/>
            <p14:sldId id="310"/>
            <p14:sldId id="291"/>
            <p14:sldId id="283"/>
            <p14:sldId id="269"/>
            <p14:sldId id="293"/>
            <p14:sldId id="309"/>
            <p14:sldId id="296"/>
            <p14:sldId id="298"/>
          </p14:sldIdLst>
        </p14:section>
        <p14:section name="Appendix" id="{F9672FEA-B11F-43CC-BA54-95AACD0461AE}">
          <p14:sldIdLst>
            <p14:sldId id="284"/>
            <p14:sldId id="300"/>
            <p14:sldId id="287"/>
            <p14:sldId id="276"/>
          </p14:sldIdLst>
        </p14:section>
        <p14:section name="EMEP4UK" id="{1F2BCBAF-8066-41F5-BED4-BC668E9AD031}">
          <p14:sldIdLst>
            <p14:sldId id="302"/>
            <p14:sldId id="303"/>
            <p14:sldId id="304"/>
            <p14:sldId id="30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5F02"/>
    <a:srgbClr val="7570B3"/>
    <a:srgbClr val="1B9E77"/>
    <a:srgbClr val="B9B9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3" autoAdjust="0"/>
    <p:restoredTop sz="94717" autoAdjust="0"/>
  </p:normalViewPr>
  <p:slideViewPr>
    <p:cSldViewPr snapToGrid="0">
      <p:cViewPr>
        <p:scale>
          <a:sx n="60" d="100"/>
          <a:sy n="60" d="100"/>
        </p:scale>
        <p:origin x="1430" y="4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5" d="100"/>
        <a:sy n="12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993734-522F-48E6-8B01-8C556573586A}" type="datetimeFigureOut">
              <a:rPr lang="en-GB" smtClean="0"/>
              <a:t>23/05/2022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14823B-F416-4BBA-A204-D986F8781FC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577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D88D5F2-D258-4221-9E52-DAE5B4F252E4}"/>
              </a:ext>
            </a:extLst>
          </p:cNvPr>
          <p:cNvSpPr/>
          <p:nvPr/>
        </p:nvSpPr>
        <p:spPr>
          <a:xfrm>
            <a:off x="0" y="5600700"/>
            <a:ext cx="12192000" cy="125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EBF5-BFA0-450A-AA8B-F7FD9888354C}" type="slidenum">
              <a:rPr lang="en-GB" smtClean="0"/>
              <a:t>‹#›</a:t>
            </a:fld>
            <a:endParaRPr lang="en-GB"/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6543908" y="0"/>
            <a:ext cx="5648092" cy="6858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pic>
        <p:nvPicPr>
          <p:cNvPr id="5" name="New Main" descr="A close up of a screen&#10;&#10;Description automatically generated">
            <a:extLst>
              <a:ext uri="{FF2B5EF4-FFF2-40B4-BE49-F238E27FC236}">
                <a16:creationId xmlns:a16="http://schemas.microsoft.com/office/drawing/2014/main" id="{FD415127-4B54-49E7-B0A4-9764E33067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t="29456" r="20493" b="29433"/>
          <a:stretch/>
        </p:blipFill>
        <p:spPr>
          <a:xfrm>
            <a:off x="-15806" y="0"/>
            <a:ext cx="10033924" cy="6858000"/>
          </a:xfrm>
          <a:prstGeom prst="rect">
            <a:avLst/>
          </a:prstGeom>
        </p:spPr>
      </p:pic>
      <p:pic>
        <p:nvPicPr>
          <p:cNvPr id="8" name="New Slice" descr="A picture containing lamp, black, flower&#10;&#10;Description automatically generated">
            <a:extLst>
              <a:ext uri="{FF2B5EF4-FFF2-40B4-BE49-F238E27FC236}">
                <a16:creationId xmlns:a16="http://schemas.microsoft.com/office/drawing/2014/main" id="{4480AB62-8A26-43FC-AD3C-6B2BD9A8D2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20531" r="30496" b="20803"/>
          <a:stretch/>
        </p:blipFill>
        <p:spPr>
          <a:xfrm>
            <a:off x="5427981" y="0"/>
            <a:ext cx="4631562" cy="6858000"/>
          </a:xfrm>
          <a:prstGeom prst="rect">
            <a:avLst/>
          </a:prstGeom>
        </p:spPr>
      </p:pic>
      <p:pic>
        <p:nvPicPr>
          <p:cNvPr id="10" name="Slice 2" descr="A picture containing clock&#10;&#10;Description automatically generated">
            <a:extLst>
              <a:ext uri="{FF2B5EF4-FFF2-40B4-BE49-F238E27FC236}">
                <a16:creationId xmlns:a16="http://schemas.microsoft.com/office/drawing/2014/main" id="{64877743-1356-43F6-842A-781748B857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4" t="21593" r="26440" b="21455"/>
          <a:stretch/>
        </p:blipFill>
        <p:spPr>
          <a:xfrm>
            <a:off x="6531159" y="0"/>
            <a:ext cx="5605415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0725" y="3351751"/>
            <a:ext cx="4951337" cy="1770615"/>
          </a:xfrm>
        </p:spPr>
        <p:txBody>
          <a:bodyPr/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700">
                <a:solidFill>
                  <a:schemeClr val="bg1"/>
                </a:solidFill>
              </a:defRPr>
            </a:lvl1pPr>
            <a:lvl2pPr marL="456972" indent="0" algn="ctr">
              <a:buNone/>
              <a:defRPr sz="1999"/>
            </a:lvl2pPr>
            <a:lvl3pPr marL="913943" indent="0" algn="ctr">
              <a:buNone/>
              <a:defRPr sz="1799"/>
            </a:lvl3pPr>
            <a:lvl4pPr marL="1370914" indent="0" algn="ctr">
              <a:buNone/>
              <a:defRPr sz="1599"/>
            </a:lvl4pPr>
            <a:lvl5pPr marL="1827886" indent="0" algn="ctr">
              <a:buNone/>
              <a:defRPr sz="1599"/>
            </a:lvl5pPr>
            <a:lvl6pPr marL="2284857" indent="0" algn="ctr">
              <a:buNone/>
              <a:defRPr sz="1599"/>
            </a:lvl6pPr>
            <a:lvl7pPr marL="2741829" indent="0" algn="ctr">
              <a:buNone/>
              <a:defRPr sz="1599"/>
            </a:lvl7pPr>
            <a:lvl8pPr marL="3198800" indent="0" algn="ctr">
              <a:buNone/>
              <a:defRPr sz="1599"/>
            </a:lvl8pPr>
            <a:lvl9pPr marL="3655771" indent="0" algn="ctr">
              <a:buNone/>
              <a:defRPr sz="1599"/>
            </a:lvl9pPr>
          </a:lstStyle>
          <a:p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0725" y="1366838"/>
            <a:ext cx="4951337" cy="1770615"/>
          </a:xfrm>
        </p:spPr>
        <p:txBody>
          <a:bodyPr anchor="b"/>
          <a:lstStyle>
            <a:lvl1pPr algn="l">
              <a:lnSpc>
                <a:spcPts val="4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pic>
        <p:nvPicPr>
          <p:cNvPr id="6" name="Picture 5" descr="A picture containing photo, sitting, dark, food&#10;&#10;Description automatically generated">
            <a:extLst>
              <a:ext uri="{FF2B5EF4-FFF2-40B4-BE49-F238E27FC236}">
                <a16:creationId xmlns:a16="http://schemas.microsoft.com/office/drawing/2014/main" id="{41FCBE1D-B2C2-41AB-843B-C457FC27A60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" t="9560" r="45047" b="23041"/>
          <a:stretch/>
        </p:blipFill>
        <p:spPr>
          <a:xfrm>
            <a:off x="7186108" y="0"/>
            <a:ext cx="5017164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136DCC9-042E-454B-B9DE-7BD5C176A164}"/>
              </a:ext>
            </a:extLst>
          </p:cNvPr>
          <p:cNvGrpSpPr/>
          <p:nvPr/>
        </p:nvGrpSpPr>
        <p:grpSpPr>
          <a:xfrm>
            <a:off x="400258" y="5979507"/>
            <a:ext cx="1805363" cy="528450"/>
            <a:chOff x="2146617" y="1664132"/>
            <a:chExt cx="5862003" cy="1716767"/>
          </a:xfrm>
        </p:grpSpPr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488419A-B75C-4788-868D-C31754BC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22130F9-41D7-46C2-97A0-F467BBC913E0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</p:grpSp>
    </p:spTree>
    <p:extLst>
      <p:ext uri="{BB962C8B-B14F-4D97-AF65-F5344CB8AC3E}">
        <p14:creationId xmlns:p14="http://schemas.microsoft.com/office/powerpoint/2010/main" val="1883919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2BB036-03BE-4730-990F-2EB8755F5894}"/>
              </a:ext>
            </a:extLst>
          </p:cNvPr>
          <p:cNvSpPr/>
          <p:nvPr/>
        </p:nvSpPr>
        <p:spPr>
          <a:xfrm>
            <a:off x="132805" y="5368413"/>
            <a:ext cx="11908151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FC80CE-8220-4779-A7B6-C29AEB51C7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1" y="0"/>
            <a:ext cx="6096001" cy="3429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87FB87C3-CBD0-4191-8B84-1F6A021FB8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1" cy="3429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70B74F12-0F39-4717-A212-533403A371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3429000"/>
            <a:ext cx="6096001" cy="3429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9EEC8FE5-F62B-4006-BD63-2E8E5D2D088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3429000"/>
            <a:ext cx="6096001" cy="3429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93EBF5-BFA0-450A-AA8B-F7FD988835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5943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9387B-CDF4-477E-B1F7-B90291E4F8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EBF5-BFA0-450A-AA8B-F7FD9888354C}" type="slidenum">
              <a:rPr lang="en-GB" smtClean="0"/>
              <a:t>‹#›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8793F1-ED80-4A12-8782-C473F6D7E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28942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EBF5-BFA0-450A-AA8B-F7FD988835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434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2BB036-03BE-4730-990F-2EB8755F5894}"/>
              </a:ext>
            </a:extLst>
          </p:cNvPr>
          <p:cNvSpPr/>
          <p:nvPr/>
        </p:nvSpPr>
        <p:spPr>
          <a:xfrm>
            <a:off x="132805" y="5368413"/>
            <a:ext cx="11908151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EBF5-BFA0-450A-AA8B-F7FD988835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5895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D88D5F2-D258-4221-9E52-DAE5B4F252E4}"/>
              </a:ext>
            </a:extLst>
          </p:cNvPr>
          <p:cNvSpPr/>
          <p:nvPr/>
        </p:nvSpPr>
        <p:spPr>
          <a:xfrm>
            <a:off x="0" y="5600700"/>
            <a:ext cx="12192000" cy="125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6543908" y="0"/>
            <a:ext cx="5648092" cy="6858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751518DC-D99E-4EAE-B140-AA59BD010F54}"/>
              </a:ext>
            </a:extLst>
          </p:cNvPr>
          <p:cNvSpPr>
            <a:spLocks/>
          </p:cNvSpPr>
          <p:nvPr/>
        </p:nvSpPr>
        <p:spPr>
          <a:xfrm>
            <a:off x="0" y="-1"/>
            <a:ext cx="12192000" cy="6894513"/>
          </a:xfrm>
          <a:prstGeom prst="rect">
            <a:avLst/>
          </a:prstGeom>
          <a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 l="-516" r="-51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14" name="AutoShape 3">
            <a:extLst>
              <a:ext uri="{FF2B5EF4-FFF2-40B4-BE49-F238E27FC236}">
                <a16:creationId xmlns:a16="http://schemas.microsoft.com/office/drawing/2014/main" id="{5307EEF1-CAF6-439C-9514-E3C1617CED7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0" y="0"/>
            <a:ext cx="9964371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sp>
        <p:nvSpPr>
          <p:cNvPr id="15" name="Main">
            <a:extLst>
              <a:ext uri="{FF2B5EF4-FFF2-40B4-BE49-F238E27FC236}">
                <a16:creationId xmlns:a16="http://schemas.microsoft.com/office/drawing/2014/main" id="{624A0382-0970-450B-B9DE-924DF2507DB8}"/>
              </a:ext>
            </a:extLst>
          </p:cNvPr>
          <p:cNvSpPr>
            <a:spLocks/>
          </p:cNvSpPr>
          <p:nvPr/>
        </p:nvSpPr>
        <p:spPr bwMode="auto">
          <a:xfrm>
            <a:off x="-1588" y="0"/>
            <a:ext cx="9964371" cy="6883400"/>
          </a:xfrm>
          <a:custGeom>
            <a:avLst/>
            <a:gdLst>
              <a:gd name="T0" fmla="*/ 0 w 6258"/>
              <a:gd name="T1" fmla="*/ 2 h 4320"/>
              <a:gd name="T2" fmla="*/ 1 w 6258"/>
              <a:gd name="T3" fmla="*/ 4320 h 4320"/>
              <a:gd name="T4" fmla="*/ 3429 w 6258"/>
              <a:gd name="T5" fmla="*/ 4319 h 4320"/>
              <a:gd name="T6" fmla="*/ 3664 w 6258"/>
              <a:gd name="T7" fmla="*/ 2612 h 4320"/>
              <a:gd name="T8" fmla="*/ 6240 w 6258"/>
              <a:gd name="T9" fmla="*/ 8 h 4320"/>
              <a:gd name="T10" fmla="*/ 6258 w 6258"/>
              <a:gd name="T11" fmla="*/ 0 h 4320"/>
              <a:gd name="T12" fmla="*/ 0 w 6258"/>
              <a:gd name="T13" fmla="*/ 2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6258" h="4320">
                <a:moveTo>
                  <a:pt x="0" y="2"/>
                </a:moveTo>
                <a:cubicBezTo>
                  <a:pt x="1" y="4320"/>
                  <a:pt x="1" y="4320"/>
                  <a:pt x="1" y="4320"/>
                </a:cubicBezTo>
                <a:cubicBezTo>
                  <a:pt x="3429" y="4319"/>
                  <a:pt x="3429" y="4319"/>
                  <a:pt x="3429" y="4319"/>
                </a:cubicBezTo>
                <a:cubicBezTo>
                  <a:pt x="3396" y="3777"/>
                  <a:pt x="3470" y="3194"/>
                  <a:pt x="3664" y="2612"/>
                </a:cubicBezTo>
                <a:cubicBezTo>
                  <a:pt x="4132" y="1215"/>
                  <a:pt x="5166" y="225"/>
                  <a:pt x="6240" y="8"/>
                </a:cubicBezTo>
                <a:cubicBezTo>
                  <a:pt x="6246" y="5"/>
                  <a:pt x="6252" y="3"/>
                  <a:pt x="6258" y="0"/>
                </a:cubicBezTo>
                <a:lnTo>
                  <a:pt x="0" y="2"/>
                </a:ln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60000"/>
                </a:schemeClr>
              </a:gs>
              <a:gs pos="100000">
                <a:schemeClr val="tx1">
                  <a:lumMod val="50000"/>
                  <a:alpha val="6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900">
              <a:solidFill>
                <a:schemeClr val="lt1"/>
              </a:solidFill>
            </a:endParaRPr>
          </a:p>
        </p:txBody>
      </p:sp>
      <p:sp>
        <p:nvSpPr>
          <p:cNvPr id="16" name="Slice">
            <a:extLst>
              <a:ext uri="{FF2B5EF4-FFF2-40B4-BE49-F238E27FC236}">
                <a16:creationId xmlns:a16="http://schemas.microsoft.com/office/drawing/2014/main" id="{67B32793-0C53-4E45-B249-90D8E1CE515B}"/>
              </a:ext>
            </a:extLst>
          </p:cNvPr>
          <p:cNvSpPr>
            <a:spLocks/>
          </p:cNvSpPr>
          <p:nvPr/>
        </p:nvSpPr>
        <p:spPr bwMode="auto">
          <a:xfrm>
            <a:off x="5405872" y="12700"/>
            <a:ext cx="4528321" cy="6869113"/>
          </a:xfrm>
          <a:custGeom>
            <a:avLst/>
            <a:gdLst>
              <a:gd name="T0" fmla="*/ 268 w 2844"/>
              <a:gd name="T1" fmla="*/ 2604 h 4311"/>
              <a:gd name="T2" fmla="*/ 33 w 2844"/>
              <a:gd name="T3" fmla="*/ 4311 h 4311"/>
              <a:gd name="T4" fmla="*/ 889 w 2844"/>
              <a:gd name="T5" fmla="*/ 4311 h 4311"/>
              <a:gd name="T6" fmla="*/ 836 w 2844"/>
              <a:gd name="T7" fmla="*/ 2389 h 4311"/>
              <a:gd name="T8" fmla="*/ 2702 w 2844"/>
              <a:gd name="T9" fmla="*/ 67 h 4311"/>
              <a:gd name="T10" fmla="*/ 2844 w 2844"/>
              <a:gd name="T11" fmla="*/ 0 h 4311"/>
              <a:gd name="T12" fmla="*/ 268 w 2844"/>
              <a:gd name="T13" fmla="*/ 2604 h 4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844" h="4311">
                <a:moveTo>
                  <a:pt x="268" y="2604"/>
                </a:moveTo>
                <a:cubicBezTo>
                  <a:pt x="74" y="3186"/>
                  <a:pt x="0" y="3769"/>
                  <a:pt x="33" y="4311"/>
                </a:cubicBezTo>
                <a:cubicBezTo>
                  <a:pt x="889" y="4311"/>
                  <a:pt x="889" y="4311"/>
                  <a:pt x="889" y="4311"/>
                </a:cubicBezTo>
                <a:cubicBezTo>
                  <a:pt x="704" y="3737"/>
                  <a:pt x="673" y="3068"/>
                  <a:pt x="836" y="2389"/>
                </a:cubicBezTo>
                <a:cubicBezTo>
                  <a:pt x="1106" y="1261"/>
                  <a:pt x="1842" y="398"/>
                  <a:pt x="2702" y="67"/>
                </a:cubicBezTo>
                <a:cubicBezTo>
                  <a:pt x="2749" y="43"/>
                  <a:pt x="2796" y="21"/>
                  <a:pt x="2844" y="0"/>
                </a:cubicBezTo>
                <a:cubicBezTo>
                  <a:pt x="1770" y="217"/>
                  <a:pt x="736" y="1207"/>
                  <a:pt x="268" y="2604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50000"/>
                </a:schemeClr>
              </a:gs>
              <a:gs pos="100000">
                <a:schemeClr val="tx1">
                  <a:lumMod val="50000"/>
                  <a:alpha val="5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900">
              <a:solidFill>
                <a:schemeClr val="lt1"/>
              </a:solidFill>
            </a:endParaRPr>
          </a:p>
        </p:txBody>
      </p:sp>
      <p:sp>
        <p:nvSpPr>
          <p:cNvPr id="17" name="Slice2">
            <a:extLst>
              <a:ext uri="{FF2B5EF4-FFF2-40B4-BE49-F238E27FC236}">
                <a16:creationId xmlns:a16="http://schemas.microsoft.com/office/drawing/2014/main" id="{EF391CDE-A05F-401A-BDDE-CF4C78088D2E}"/>
              </a:ext>
            </a:extLst>
          </p:cNvPr>
          <p:cNvSpPr>
            <a:spLocks/>
          </p:cNvSpPr>
          <p:nvPr/>
        </p:nvSpPr>
        <p:spPr bwMode="auto">
          <a:xfrm>
            <a:off x="6477198" y="119857"/>
            <a:ext cx="3230658" cy="6761957"/>
          </a:xfrm>
          <a:custGeom>
            <a:avLst/>
            <a:gdLst>
              <a:gd name="T0" fmla="*/ 163 w 2029"/>
              <a:gd name="T1" fmla="*/ 2322 h 4244"/>
              <a:gd name="T2" fmla="*/ 216 w 2029"/>
              <a:gd name="T3" fmla="*/ 4244 h 4244"/>
              <a:gd name="T4" fmla="*/ 1068 w 2029"/>
              <a:gd name="T5" fmla="*/ 4243 h 4244"/>
              <a:gd name="T6" fmla="*/ 482 w 2029"/>
              <a:gd name="T7" fmla="*/ 2521 h 4244"/>
              <a:gd name="T8" fmla="*/ 2029 w 2029"/>
              <a:gd name="T9" fmla="*/ 0 h 4244"/>
              <a:gd name="T10" fmla="*/ 163 w 2029"/>
              <a:gd name="T11" fmla="*/ 2322 h 4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29" h="4244">
                <a:moveTo>
                  <a:pt x="163" y="2322"/>
                </a:moveTo>
                <a:cubicBezTo>
                  <a:pt x="0" y="3001"/>
                  <a:pt x="31" y="3670"/>
                  <a:pt x="216" y="4244"/>
                </a:cubicBezTo>
                <a:cubicBezTo>
                  <a:pt x="1068" y="4243"/>
                  <a:pt x="1068" y="4243"/>
                  <a:pt x="1068" y="4243"/>
                </a:cubicBezTo>
                <a:cubicBezTo>
                  <a:pt x="700" y="3767"/>
                  <a:pt x="482" y="3170"/>
                  <a:pt x="482" y="2521"/>
                </a:cubicBezTo>
                <a:cubicBezTo>
                  <a:pt x="481" y="1421"/>
                  <a:pt x="1110" y="467"/>
                  <a:pt x="2029" y="0"/>
                </a:cubicBezTo>
                <a:cubicBezTo>
                  <a:pt x="1169" y="331"/>
                  <a:pt x="433" y="1194"/>
                  <a:pt x="163" y="2322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75000"/>
                  <a:alpha val="40000"/>
                </a:schemeClr>
              </a:gs>
              <a:gs pos="100000">
                <a:schemeClr val="tx1">
                  <a:lumMod val="50000"/>
                  <a:alpha val="40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900">
              <a:solidFill>
                <a:schemeClr val="l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0725" y="2932651"/>
            <a:ext cx="4951337" cy="1770615"/>
          </a:xfrm>
        </p:spPr>
        <p:txBody>
          <a:bodyPr/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700">
                <a:solidFill>
                  <a:schemeClr val="bg1"/>
                </a:solidFill>
              </a:defRPr>
            </a:lvl1pPr>
            <a:lvl2pPr marL="456972" indent="0" algn="ctr">
              <a:buNone/>
              <a:defRPr sz="1999"/>
            </a:lvl2pPr>
            <a:lvl3pPr marL="913943" indent="0" algn="ctr">
              <a:buNone/>
              <a:defRPr sz="1799"/>
            </a:lvl3pPr>
            <a:lvl4pPr marL="1370914" indent="0" algn="ctr">
              <a:buNone/>
              <a:defRPr sz="1599"/>
            </a:lvl4pPr>
            <a:lvl5pPr marL="1827886" indent="0" algn="ctr">
              <a:buNone/>
              <a:defRPr sz="1599"/>
            </a:lvl5pPr>
            <a:lvl6pPr marL="2284857" indent="0" algn="ctr">
              <a:buNone/>
              <a:defRPr sz="1599"/>
            </a:lvl6pPr>
            <a:lvl7pPr marL="2741829" indent="0" algn="ctr">
              <a:buNone/>
              <a:defRPr sz="1599"/>
            </a:lvl7pPr>
            <a:lvl8pPr marL="3198800" indent="0" algn="ctr">
              <a:buNone/>
              <a:defRPr sz="1599"/>
            </a:lvl8pPr>
            <a:lvl9pPr marL="3655771" indent="0" algn="ctr">
              <a:buNone/>
              <a:defRPr sz="1599"/>
            </a:lvl9pPr>
          </a:lstStyle>
          <a:p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0725" y="938212"/>
            <a:ext cx="4951337" cy="1770615"/>
          </a:xfrm>
        </p:spPr>
        <p:txBody>
          <a:bodyPr anchor="b"/>
          <a:lstStyle>
            <a:lvl1pPr algn="l">
              <a:lnSpc>
                <a:spcPts val="4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3D62D2-210E-4334-8B4D-9D6B6D9C84AF}"/>
              </a:ext>
            </a:extLst>
          </p:cNvPr>
          <p:cNvCxnSpPr>
            <a:cxnSpLocks/>
          </p:cNvCxnSpPr>
          <p:nvPr/>
        </p:nvCxnSpPr>
        <p:spPr>
          <a:xfrm>
            <a:off x="501276" y="5900738"/>
            <a:ext cx="11233722" cy="0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93EBF5-BFA0-450A-AA8B-F7FD9888354C}" type="slidenum">
              <a:rPr lang="en-GB" smtClean="0"/>
              <a:t>‹#›</a:t>
            </a:fld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136DCC9-042E-454B-B9DE-7BD5C176A164}"/>
              </a:ext>
            </a:extLst>
          </p:cNvPr>
          <p:cNvGrpSpPr/>
          <p:nvPr/>
        </p:nvGrpSpPr>
        <p:grpSpPr>
          <a:xfrm>
            <a:off x="400258" y="5979507"/>
            <a:ext cx="1805363" cy="528450"/>
            <a:chOff x="2146617" y="1664132"/>
            <a:chExt cx="5862003" cy="1716767"/>
          </a:xfrm>
        </p:grpSpPr>
        <p:pic>
          <p:nvPicPr>
            <p:cNvPr id="22" name="Picture 2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488419A-B75C-4788-868D-C31754BC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22130F9-41D7-46C2-97A0-F467BBC913E0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</p:grpSp>
    </p:spTree>
    <p:extLst>
      <p:ext uri="{BB962C8B-B14F-4D97-AF65-F5344CB8AC3E}">
        <p14:creationId xmlns:p14="http://schemas.microsoft.com/office/powerpoint/2010/main" val="1354815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-1.85185E-6 L -9.79677E-7 -1.85185E-6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951 1.11111E-6 L 9.37989E-7 1.11111E-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1.11111E-6 L 9.37989E-7 1.11111E-6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5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9387B-CDF4-477E-B1F7-B90291E4F8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8793F1-ED80-4A12-8782-C473F6D7E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73573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9387B-CDF4-477E-B1F7-B90291E4F8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48793F1-ED80-4A12-8782-C473F6D7E6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0556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3EBF5-BFA0-450A-AA8B-F7FD988835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229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253" y="3025147"/>
            <a:ext cx="4908748" cy="26150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633798-FB96-4697-AD39-A450D319DE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17B528A-095E-478E-B14B-8B5081D173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1685" y="1220726"/>
            <a:ext cx="4908748" cy="166815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440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>
            <a:extLst>
              <a:ext uri="{FF2B5EF4-FFF2-40B4-BE49-F238E27FC236}">
                <a16:creationId xmlns:a16="http://schemas.microsoft.com/office/drawing/2014/main" id="{3D88D5F2-D258-4221-9E52-DAE5B4F252E4}"/>
              </a:ext>
            </a:extLst>
          </p:cNvPr>
          <p:cNvSpPr/>
          <p:nvPr/>
        </p:nvSpPr>
        <p:spPr>
          <a:xfrm>
            <a:off x="0" y="5600700"/>
            <a:ext cx="12192000" cy="1257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45B8A5-66D8-4FC1-A896-EDFDD15787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EBF5-BFA0-450A-AA8B-F7FD9888354C}" type="slidenum">
              <a:rPr lang="en-GB" smtClean="0"/>
              <a:t>‹#›</a:t>
            </a:fld>
            <a:endParaRPr lang="en-GB"/>
          </a:p>
        </p:txBody>
      </p:sp>
      <p:grpSp>
        <p:nvGrpSpPr>
          <p:cNvPr id="20" name="Group 19" hidden="1">
            <a:extLst>
              <a:ext uri="{FF2B5EF4-FFF2-40B4-BE49-F238E27FC236}">
                <a16:creationId xmlns:a16="http://schemas.microsoft.com/office/drawing/2014/main" id="{B29945F6-E9D1-43EB-A490-93A18854C3EF}"/>
              </a:ext>
            </a:extLst>
          </p:cNvPr>
          <p:cNvGrpSpPr/>
          <p:nvPr/>
        </p:nvGrpSpPr>
        <p:grpSpPr>
          <a:xfrm>
            <a:off x="6543908" y="0"/>
            <a:ext cx="5648092" cy="6858000"/>
            <a:chOff x="13081000" y="0"/>
            <a:chExt cx="11290300" cy="13716000"/>
          </a:xfrm>
        </p:grpSpPr>
        <p:pic>
          <p:nvPicPr>
            <p:cNvPr id="19" name="Slice 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514D15-BC37-43AB-AE9A-33AF51651A9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1444" y="0"/>
              <a:ext cx="11279856" cy="13716000"/>
            </a:xfrm>
            <a:prstGeom prst="rect">
              <a:avLst/>
            </a:prstGeom>
          </p:spPr>
        </p:pic>
        <p:pic>
          <p:nvPicPr>
            <p:cNvPr id="11" name="Tint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B2C2C39-AEEE-41F4-AA97-6D8DE80194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81000" y="0"/>
              <a:ext cx="11290300" cy="13716000"/>
            </a:xfrm>
            <a:prstGeom prst="rect">
              <a:avLst/>
            </a:prstGeom>
          </p:spPr>
        </p:pic>
      </p:grpSp>
      <p:pic>
        <p:nvPicPr>
          <p:cNvPr id="5" name="New Main" descr="A close up of a screen&#10;&#10;Description automatically generated">
            <a:extLst>
              <a:ext uri="{FF2B5EF4-FFF2-40B4-BE49-F238E27FC236}">
                <a16:creationId xmlns:a16="http://schemas.microsoft.com/office/drawing/2014/main" id="{FD415127-4B54-49E7-B0A4-9764E33067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3" t="29456" r="20493" b="29433"/>
          <a:stretch/>
        </p:blipFill>
        <p:spPr>
          <a:xfrm>
            <a:off x="-15806" y="0"/>
            <a:ext cx="10033924" cy="6858000"/>
          </a:xfrm>
          <a:prstGeom prst="rect">
            <a:avLst/>
          </a:prstGeom>
        </p:spPr>
      </p:pic>
      <p:pic>
        <p:nvPicPr>
          <p:cNvPr id="8" name="New Slice" descr="A picture containing lamp, black, flower&#10;&#10;Description automatically generated">
            <a:extLst>
              <a:ext uri="{FF2B5EF4-FFF2-40B4-BE49-F238E27FC236}">
                <a16:creationId xmlns:a16="http://schemas.microsoft.com/office/drawing/2014/main" id="{4480AB62-8A26-43FC-AD3C-6B2BD9A8D2E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80" t="20531" r="30496" b="20803"/>
          <a:stretch/>
        </p:blipFill>
        <p:spPr>
          <a:xfrm>
            <a:off x="5427981" y="0"/>
            <a:ext cx="4631562" cy="6858000"/>
          </a:xfrm>
          <a:prstGeom prst="rect">
            <a:avLst/>
          </a:prstGeom>
        </p:spPr>
      </p:pic>
      <p:pic>
        <p:nvPicPr>
          <p:cNvPr id="10" name="Slice 2" descr="A picture containing clock&#10;&#10;Description automatically generated">
            <a:extLst>
              <a:ext uri="{FF2B5EF4-FFF2-40B4-BE49-F238E27FC236}">
                <a16:creationId xmlns:a16="http://schemas.microsoft.com/office/drawing/2014/main" id="{64877743-1356-43F6-842A-781748B857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4" t="21593" r="26440" b="21455"/>
          <a:stretch/>
        </p:blipFill>
        <p:spPr>
          <a:xfrm>
            <a:off x="6531159" y="0"/>
            <a:ext cx="5605415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0725" y="3351751"/>
            <a:ext cx="4951337" cy="1770615"/>
          </a:xfrm>
        </p:spPr>
        <p:txBody>
          <a:bodyPr/>
          <a:lstStyle>
            <a:lvl1pPr marL="0" indent="0" algn="l">
              <a:lnSpc>
                <a:spcPts val="3000"/>
              </a:lnSpc>
              <a:spcBef>
                <a:spcPts val="0"/>
              </a:spcBef>
              <a:buNone/>
              <a:defRPr sz="2700">
                <a:solidFill>
                  <a:schemeClr val="bg1"/>
                </a:solidFill>
              </a:defRPr>
            </a:lvl1pPr>
            <a:lvl2pPr marL="456972" indent="0" algn="ctr">
              <a:buNone/>
              <a:defRPr sz="1999"/>
            </a:lvl2pPr>
            <a:lvl3pPr marL="913943" indent="0" algn="ctr">
              <a:buNone/>
              <a:defRPr sz="1799"/>
            </a:lvl3pPr>
            <a:lvl4pPr marL="1370914" indent="0" algn="ctr">
              <a:buNone/>
              <a:defRPr sz="1599"/>
            </a:lvl4pPr>
            <a:lvl5pPr marL="1827886" indent="0" algn="ctr">
              <a:buNone/>
              <a:defRPr sz="1599"/>
            </a:lvl5pPr>
            <a:lvl6pPr marL="2284857" indent="0" algn="ctr">
              <a:buNone/>
              <a:defRPr sz="1599"/>
            </a:lvl6pPr>
            <a:lvl7pPr marL="2741829" indent="0" algn="ctr">
              <a:buNone/>
              <a:defRPr sz="1599"/>
            </a:lvl7pPr>
            <a:lvl8pPr marL="3198800" indent="0" algn="ctr">
              <a:buNone/>
              <a:defRPr sz="1599"/>
            </a:lvl8pPr>
            <a:lvl9pPr marL="3655771" indent="0" algn="ctr">
              <a:buNone/>
              <a:defRPr sz="1599"/>
            </a:lvl9pPr>
          </a:lstStyle>
          <a:p>
            <a:r>
              <a:rPr lang="en-GB" dirty="0"/>
              <a:t>Click to add Subtitle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0725" y="1366838"/>
            <a:ext cx="4951337" cy="1770615"/>
          </a:xfrm>
        </p:spPr>
        <p:txBody>
          <a:bodyPr anchor="b"/>
          <a:lstStyle>
            <a:lvl1pPr algn="l">
              <a:lnSpc>
                <a:spcPts val="4000"/>
              </a:lnSpc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br>
              <a:rPr lang="en-US" dirty="0"/>
            </a:br>
            <a:r>
              <a:rPr lang="en-US" dirty="0"/>
              <a:t>add Title</a:t>
            </a: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6B9932D4-34AA-4003-9973-4B5910A6C177}"/>
              </a:ext>
            </a:extLst>
          </p:cNvPr>
          <p:cNvSpPr>
            <a:spLocks/>
          </p:cNvSpPr>
          <p:nvPr/>
        </p:nvSpPr>
        <p:spPr bwMode="auto">
          <a:xfrm>
            <a:off x="7229271" y="0"/>
            <a:ext cx="4962729" cy="6858000"/>
          </a:xfrm>
          <a:custGeom>
            <a:avLst/>
            <a:gdLst>
              <a:gd name="T0" fmla="*/ 3127 w 3127"/>
              <a:gd name="T1" fmla="*/ 0 h 4320"/>
              <a:gd name="T2" fmla="*/ 1709 w 3127"/>
              <a:gd name="T3" fmla="*/ 0 h 4320"/>
              <a:gd name="T4" fmla="*/ 0 w 3127"/>
              <a:gd name="T5" fmla="*/ 2597 h 4320"/>
              <a:gd name="T6" fmla="*/ 586 w 3127"/>
              <a:gd name="T7" fmla="*/ 4320 h 4320"/>
              <a:gd name="T8" fmla="*/ 3127 w 3127"/>
              <a:gd name="T9" fmla="*/ 4320 h 4320"/>
              <a:gd name="T10" fmla="*/ 3127 w 3127"/>
              <a:gd name="T11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127" h="4320">
                <a:moveTo>
                  <a:pt x="3127" y="0"/>
                </a:moveTo>
                <a:cubicBezTo>
                  <a:pt x="1709" y="0"/>
                  <a:pt x="1709" y="0"/>
                  <a:pt x="1709" y="0"/>
                </a:cubicBezTo>
                <a:cubicBezTo>
                  <a:pt x="704" y="434"/>
                  <a:pt x="0" y="1433"/>
                  <a:pt x="0" y="2597"/>
                </a:cubicBezTo>
                <a:cubicBezTo>
                  <a:pt x="0" y="3246"/>
                  <a:pt x="218" y="3843"/>
                  <a:pt x="586" y="4320"/>
                </a:cubicBezTo>
                <a:cubicBezTo>
                  <a:pt x="3127" y="4320"/>
                  <a:pt x="3127" y="4320"/>
                  <a:pt x="3127" y="4320"/>
                </a:cubicBezTo>
                <a:lnTo>
                  <a:pt x="312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45720" tIns="22860" rIns="45720" bIns="22860" numCol="1" anchor="t" anchorCtr="0" compatLnSpc="1">
            <a:prstTxWarp prst="textNoShape">
              <a:avLst/>
            </a:prstTxWarp>
          </a:bodyPr>
          <a:lstStyle/>
          <a:p>
            <a:endParaRPr lang="en-GB" sz="90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36DCC9-042E-454B-B9DE-7BD5C176A164}"/>
              </a:ext>
            </a:extLst>
          </p:cNvPr>
          <p:cNvGrpSpPr/>
          <p:nvPr/>
        </p:nvGrpSpPr>
        <p:grpSpPr>
          <a:xfrm>
            <a:off x="400258" y="5979507"/>
            <a:ext cx="1805363" cy="528450"/>
            <a:chOff x="2146617" y="1664132"/>
            <a:chExt cx="5862003" cy="1716767"/>
          </a:xfrm>
        </p:grpSpPr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1488419A-B75C-4788-868D-C31754BC4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6617" y="1664132"/>
              <a:ext cx="5862003" cy="1705544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22130F9-41D7-46C2-97A0-F467BBC913E0}"/>
                </a:ext>
              </a:extLst>
            </p:cNvPr>
            <p:cNvSpPr/>
            <p:nvPr/>
          </p:nvSpPr>
          <p:spPr>
            <a:xfrm>
              <a:off x="2492694" y="2085499"/>
              <a:ext cx="1295400" cy="1295400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900"/>
            </a:p>
          </p:txBody>
        </p:sp>
      </p:grpSp>
    </p:spTree>
    <p:extLst>
      <p:ext uri="{BB962C8B-B14F-4D97-AF65-F5344CB8AC3E}">
        <p14:creationId xmlns:p14="http://schemas.microsoft.com/office/powerpoint/2010/main" val="306355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1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951 -1.85185E-6 L 3.33333E-6 -1.85185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9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EBF5-BFA0-450A-AA8B-F7FD988835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835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1245" y="1162051"/>
            <a:ext cx="4904755" cy="1755382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1245" y="3107698"/>
            <a:ext cx="4904755" cy="247395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16378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1245" y="485775"/>
            <a:ext cx="4904755" cy="1269607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1245" y="1993273"/>
            <a:ext cx="4904755" cy="247395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EBF5-BFA0-450A-AA8B-F7FD988835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237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1246" y="1819275"/>
            <a:ext cx="4999929" cy="37957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EBF5-BFA0-450A-AA8B-F7FD9888354C}" type="slidenum">
              <a:rPr lang="en-GB" smtClean="0"/>
              <a:t>‹#›</a:t>
            </a:fld>
            <a:endParaRPr lang="en-GB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57F7AA1-9319-41DE-9B7D-746A8ECAC6F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6731457" y="1819275"/>
            <a:ext cx="4999929" cy="379571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D7365CB-F398-40D7-A23A-AECCDA2847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5428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 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7D4DFD-E6A1-4FAA-B7B3-36E77E773234}"/>
              </a:ext>
            </a:extLst>
          </p:cNvPr>
          <p:cNvSpPr/>
          <p:nvPr/>
        </p:nvSpPr>
        <p:spPr>
          <a:xfrm>
            <a:off x="362139" y="5619750"/>
            <a:ext cx="11645615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FD36CB0-2CAE-4982-8087-9F48E17C3C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79047" y="-1"/>
            <a:ext cx="6012953" cy="6858001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1245" y="838200"/>
            <a:ext cx="4730726" cy="2050680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1245" y="3122240"/>
            <a:ext cx="4730726" cy="247395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EBF5-BFA0-450A-AA8B-F7FD988835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094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 w 6 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7D4DFD-E6A1-4FAA-B7B3-36E77E773234}"/>
              </a:ext>
            </a:extLst>
          </p:cNvPr>
          <p:cNvSpPr/>
          <p:nvPr/>
        </p:nvSpPr>
        <p:spPr>
          <a:xfrm>
            <a:off x="362139" y="5619750"/>
            <a:ext cx="11645615" cy="4000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FD36CB0-2CAE-4982-8087-9F48E17C3C2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5999" y="-1"/>
            <a:ext cx="3048001" cy="2286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191245" y="838200"/>
            <a:ext cx="4730726" cy="2050680"/>
          </a:xfrm>
        </p:spPr>
        <p:txBody>
          <a:bodyPr anchor="b" anchorCtr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1245" y="3122240"/>
            <a:ext cx="4730726" cy="2473953"/>
          </a:xfrm>
        </p:spPr>
        <p:txBody>
          <a:bodyPr/>
          <a:lstStyle>
            <a:lvl1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1pPr>
            <a:lvl2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2pPr>
            <a:lvl3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3pPr>
            <a:lvl4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4pPr>
            <a:lvl5pPr>
              <a:lnSpc>
                <a:spcPct val="90000"/>
              </a:lnSpc>
              <a:spcBef>
                <a:spcPts val="0"/>
              </a:spcBef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Picture Placeholder 8">
            <a:extLst>
              <a:ext uri="{FF2B5EF4-FFF2-40B4-BE49-F238E27FC236}">
                <a16:creationId xmlns:a16="http://schemas.microsoft.com/office/drawing/2014/main" id="{11D504AC-B19F-431F-BDC7-943A6B044CF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43999" y="-1"/>
            <a:ext cx="3048001" cy="2286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19371FE4-2D6C-47B0-90A3-DA401AB938B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5999" y="2286000"/>
            <a:ext cx="3048001" cy="2286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7" name="Picture Placeholder 8">
            <a:extLst>
              <a:ext uri="{FF2B5EF4-FFF2-40B4-BE49-F238E27FC236}">
                <a16:creationId xmlns:a16="http://schemas.microsoft.com/office/drawing/2014/main" id="{31D27F0F-96B4-46D3-8AC5-994E7828A8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3999" y="2286000"/>
            <a:ext cx="3048001" cy="2286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05DA84DF-89E4-413A-8F3A-CE3E18AE200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5999" y="4572000"/>
            <a:ext cx="3048001" cy="2286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28E52865-F297-4216-B967-7DBBB07B58D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43999" y="4572000"/>
            <a:ext cx="3048001" cy="2286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1BC5-FB50-46AC-AC3B-7D3A2AC22E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EBF5-BFA0-450A-AA8B-F7FD988835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27295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2BB036-03BE-4730-990F-2EB8755F5894}"/>
              </a:ext>
            </a:extLst>
          </p:cNvPr>
          <p:cNvSpPr/>
          <p:nvPr/>
        </p:nvSpPr>
        <p:spPr>
          <a:xfrm>
            <a:off x="132805" y="5368413"/>
            <a:ext cx="11908151" cy="1371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90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1FC80CE-8220-4779-A7B6-C29AEB51C7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6982BA-5AD1-4DCD-B5A0-E76C3E58DC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93EBF5-BFA0-450A-AA8B-F7FD9888354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6302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91245" y="723600"/>
            <a:ext cx="10540140" cy="7588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91245" y="1819275"/>
            <a:ext cx="10540140" cy="37957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07367" y="6113463"/>
            <a:ext cx="327632" cy="296862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1500" b="1">
                <a:solidFill>
                  <a:schemeClr val="tx1"/>
                </a:solidFill>
              </a:defRPr>
            </a:lvl1pPr>
          </a:lstStyle>
          <a:p>
            <a:fld id="{EC93EBF5-BFA0-450A-AA8B-F7FD9888354C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F88C94E-92BC-47BD-949D-D6D2396523DD}"/>
              </a:ext>
            </a:extLst>
          </p:cNvPr>
          <p:cNvCxnSpPr>
            <a:cxnSpLocks/>
          </p:cNvCxnSpPr>
          <p:nvPr/>
        </p:nvCxnSpPr>
        <p:spPr>
          <a:xfrm>
            <a:off x="501276" y="5900738"/>
            <a:ext cx="11233722" cy="0"/>
          </a:xfrm>
          <a:prstGeom prst="line">
            <a:avLst/>
          </a:prstGeom>
          <a:ln w="22225">
            <a:solidFill>
              <a:srgbClr val="CACA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47007988-754E-4B51-A63D-FC04432E770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258" y="5979507"/>
            <a:ext cx="1805363" cy="5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16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60" r:id="rId18"/>
  </p:sldLayoutIdLst>
  <p:hf hdr="0" ftr="0" dt="0"/>
  <p:txStyles>
    <p:titleStyle>
      <a:lvl1pPr algn="l" defTabSz="913943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3943" rtl="0" eaLnBrk="1" latinLnBrk="0" hangingPunct="1">
        <a:lnSpc>
          <a:spcPts val="3000"/>
        </a:lnSpc>
        <a:spcBef>
          <a:spcPts val="999"/>
        </a:spcBef>
        <a:buFont typeface="Arial" panose="020B0604020202020204" pitchFamily="34" charset="0"/>
        <a:buNone/>
        <a:defRPr sz="2700" kern="1200">
          <a:solidFill>
            <a:srgbClr val="575756"/>
          </a:solidFill>
          <a:latin typeface="+mn-lt"/>
          <a:ea typeface="+mn-ea"/>
          <a:cs typeface="+mn-cs"/>
        </a:defRPr>
      </a:lvl1pPr>
      <a:lvl2pPr marL="266700" indent="-266700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700" kern="1200">
          <a:solidFill>
            <a:srgbClr val="575756"/>
          </a:solidFill>
          <a:latin typeface="+mn-lt"/>
          <a:ea typeface="+mn-ea"/>
          <a:cs typeface="+mn-cs"/>
        </a:defRPr>
      </a:lvl2pPr>
      <a:lvl3pPr marL="450850" indent="-184150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50" kern="1200">
          <a:solidFill>
            <a:srgbClr val="575756"/>
          </a:solidFill>
          <a:latin typeface="+mn-lt"/>
          <a:ea typeface="+mn-ea"/>
          <a:cs typeface="+mn-cs"/>
        </a:defRPr>
      </a:lvl3pPr>
      <a:lvl4pPr marL="628650" indent="-177800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50" kern="1200">
          <a:solidFill>
            <a:srgbClr val="575756"/>
          </a:solidFill>
          <a:latin typeface="+mn-lt"/>
          <a:ea typeface="+mn-ea"/>
          <a:cs typeface="+mn-cs"/>
        </a:defRPr>
      </a:lvl4pPr>
      <a:lvl5pPr marL="806450" indent="-177800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50" kern="1200">
          <a:solidFill>
            <a:srgbClr val="575756"/>
          </a:solidFill>
          <a:latin typeface="+mn-lt"/>
          <a:ea typeface="+mn-ea"/>
          <a:cs typeface="+mn-cs"/>
        </a:defRPr>
      </a:lvl5pPr>
      <a:lvl6pPr marL="2513343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314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286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257" indent="-228486" algn="l" defTabSz="9139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72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43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4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886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57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9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4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4320">
          <p15:clr>
            <a:srgbClr val="F26B43"/>
          </p15:clr>
        </p15:guide>
        <p15:guide id="2" pos="7676">
          <p15:clr>
            <a:srgbClr val="F26B43"/>
          </p15:clr>
        </p15:guide>
        <p15:guide id="3" pos="1500">
          <p15:clr>
            <a:srgbClr val="F26B43"/>
          </p15:clr>
        </p15:guide>
        <p15:guide id="4" pos="570">
          <p15:clr>
            <a:srgbClr val="F26B43"/>
          </p15:clr>
        </p15:guide>
        <p15:guide id="5" pos="14772">
          <p15:clr>
            <a:srgbClr val="F26B43"/>
          </p15:clr>
        </p15:guide>
        <p15:guide id="6" orient="horz" pos="7699">
          <p15:clr>
            <a:srgbClr val="F26B43"/>
          </p15:clr>
        </p15:guide>
        <p15:guide id="7" orient="horz" pos="15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tm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mp"/><Relationship Id="rId2" Type="http://schemas.openxmlformats.org/officeDocument/2006/relationships/image" Target="../media/image24.tmp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mp"/><Relationship Id="rId2" Type="http://schemas.openxmlformats.org/officeDocument/2006/relationships/image" Target="../media/image26.tmp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image" Target="../media/image28.tmp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u="sng" dirty="0"/>
              <a:t>Janice Scheffler</a:t>
            </a:r>
            <a:r>
              <a:rPr lang="en-GB" dirty="0"/>
              <a:t>, </a:t>
            </a:r>
            <a:endParaRPr lang="en-GB" dirty="0" smtClean="0"/>
          </a:p>
          <a:p>
            <a:r>
              <a:rPr lang="en-GB" dirty="0" smtClean="0"/>
              <a:t>Massimo </a:t>
            </a:r>
            <a:r>
              <a:rPr lang="en-GB" dirty="0"/>
              <a:t>Vieno, Michael Flynn, Stuart Lacy, Sebastian Diez, Francis D. Pope, Pete Edwards, and Christine F. Braban</a:t>
            </a: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90725" y="1366838"/>
            <a:ext cx="5527575" cy="1770615"/>
          </a:xfrm>
        </p:spPr>
        <p:txBody>
          <a:bodyPr/>
          <a:lstStyle/>
          <a:p>
            <a:r>
              <a:rPr lang="en-GB" dirty="0"/>
              <a:t>Local Physical Chemistry Statements for Low cost sensor added value</a:t>
            </a:r>
          </a:p>
        </p:txBody>
      </p:sp>
      <p:sp>
        <p:nvSpPr>
          <p:cNvPr id="6" name="Subtitle 4"/>
          <p:cNvSpPr txBox="1">
            <a:spLocks/>
          </p:cNvSpPr>
          <p:nvPr/>
        </p:nvSpPr>
        <p:spPr>
          <a:xfrm>
            <a:off x="1190725" y="5476365"/>
            <a:ext cx="4951337" cy="5688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3943" rtl="0" eaLnBrk="1" latinLnBrk="0" hangingPunct="1">
              <a:lnSpc>
                <a:spcPts val="3000"/>
              </a:lnSpc>
              <a:spcBef>
                <a:spcPts val="0"/>
              </a:spcBef>
              <a:buFont typeface="Arial" panose="020B0604020202020204" pitchFamily="34" charset="0"/>
              <a:buNone/>
              <a:defRPr sz="27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6972" indent="0" algn="ctr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99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913943" indent="0" algn="ctr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99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1370914" indent="0" algn="ctr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99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1827886" indent="0" algn="ctr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99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284857" indent="0" algn="ctr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1829" indent="0" algn="ctr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8800" indent="0" algn="ctr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5771" indent="0" algn="ctr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/>
              <a:t>EGU 2022 </a:t>
            </a:r>
            <a:r>
              <a:rPr lang="en-150" sz="2000" dirty="0" smtClean="0"/>
              <a:t>–</a:t>
            </a:r>
            <a:r>
              <a:rPr lang="en-GB" sz="2000" dirty="0" smtClean="0"/>
              <a:t> AS3.1 </a:t>
            </a:r>
            <a:r>
              <a:rPr lang="en-150" sz="2000" dirty="0" smtClean="0"/>
              <a:t>–</a:t>
            </a:r>
            <a:r>
              <a:rPr lang="en-GB" sz="2000" dirty="0" smtClean="0"/>
              <a:t> 24/05/2022 </a:t>
            </a:r>
            <a:endParaRPr lang="en-GB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99" y="205118"/>
            <a:ext cx="1820460" cy="5367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640" y="6102751"/>
            <a:ext cx="1399753" cy="592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418" y="5847715"/>
            <a:ext cx="2844107" cy="11170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393" y="6020805"/>
            <a:ext cx="1625464" cy="7497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891" y="226670"/>
            <a:ext cx="2576550" cy="57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/>
          <p:cNvSpPr txBox="1">
            <a:spLocks/>
          </p:cNvSpPr>
          <p:nvPr/>
        </p:nvSpPr>
        <p:spPr>
          <a:xfrm>
            <a:off x="1504951" y="495300"/>
            <a:ext cx="9305911" cy="948733"/>
          </a:xfrm>
          <a:prstGeom prst="rect">
            <a:avLst/>
          </a:prstGeom>
        </p:spPr>
        <p:txBody>
          <a:bodyPr anchor="ctr"/>
          <a:lstStyle>
            <a:lvl1pPr algn="l" defTabSz="913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/>
              <a:t>Local Physical Chemistry Statement</a:t>
            </a: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979999" y="3569599"/>
            <a:ext cx="4062120" cy="1509479"/>
          </a:xfrm>
          <a:prstGeom prst="rect">
            <a:avLst/>
          </a:prstGeom>
        </p:spPr>
        <p:txBody>
          <a:bodyPr/>
          <a:lstStyle>
            <a:lvl1pPr marL="0" indent="0" algn="l" defTabSz="913943" rtl="0" eaLnBrk="1" latinLnBrk="0" hangingPunct="1">
              <a:lnSpc>
                <a:spcPts val="3000"/>
              </a:lnSpc>
              <a:spcBef>
                <a:spcPts val="999"/>
              </a:spcBef>
              <a:buFont typeface="Arial" panose="020B0604020202020204" pitchFamily="34" charset="0"/>
              <a:buNone/>
              <a:defRPr sz="27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450850" indent="-184150" algn="l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5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628650" indent="-177800" algn="l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5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806450" indent="-177800" algn="l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5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513343" indent="-228486" algn="l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14" indent="-228486" algn="l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286" indent="-228486" algn="l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57" indent="-228486" algn="l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000" indent="-342000"/>
            <a:r>
              <a:rPr lang="en-GB" b="1" dirty="0"/>
              <a:t>User </a:t>
            </a:r>
            <a:r>
              <a:rPr lang="en-GB" b="1" dirty="0" smtClean="0"/>
              <a:t>upload: </a:t>
            </a:r>
          </a:p>
          <a:p>
            <a:pPr marL="554400" indent="-28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Location </a:t>
            </a:r>
            <a:r>
              <a:rPr lang="en-GB" sz="2000" dirty="0"/>
              <a:t>of </a:t>
            </a:r>
            <a:r>
              <a:rPr lang="en-GB" sz="2000" dirty="0" smtClean="0"/>
              <a:t>measurements</a:t>
            </a:r>
          </a:p>
          <a:p>
            <a:pPr marL="554400" indent="-28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Type </a:t>
            </a:r>
            <a:r>
              <a:rPr lang="en-GB" sz="2000" dirty="0"/>
              <a:t>of </a:t>
            </a:r>
            <a:r>
              <a:rPr lang="en-GB" sz="2000" dirty="0" smtClean="0"/>
              <a:t>location</a:t>
            </a:r>
          </a:p>
          <a:p>
            <a:pPr marL="554400" indent="-28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LCS </a:t>
            </a:r>
            <a:r>
              <a:rPr lang="en-GB" sz="2000" dirty="0"/>
              <a:t>data (csv</a:t>
            </a:r>
            <a:r>
              <a:rPr lang="en-GB" sz="2000" dirty="0" smtClean="0"/>
              <a:t>)</a:t>
            </a:r>
            <a:endParaRPr lang="en-GB" sz="2000" dirty="0"/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4132445" y="5909267"/>
            <a:ext cx="3565959" cy="948733"/>
          </a:xfrm>
          <a:prstGeom prst="rect">
            <a:avLst/>
          </a:prstGeom>
        </p:spPr>
        <p:txBody>
          <a:bodyPr anchor="ctr"/>
          <a:lstStyle>
            <a:lvl1pPr algn="l" defTabSz="913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 smtClean="0"/>
              <a:t>Thank you!</a:t>
            </a:r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5334000" y="3844560"/>
            <a:ext cx="5754332" cy="1323439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b="1" dirty="0"/>
              <a:t>g</a:t>
            </a:r>
            <a:r>
              <a:rPr lang="en-GB" sz="2000" b="1" dirty="0" smtClean="0"/>
              <a:t>ives </a:t>
            </a:r>
            <a:r>
              <a:rPr lang="en-GB" sz="2000" b="1" dirty="0"/>
              <a:t>power to </a:t>
            </a:r>
            <a:r>
              <a:rPr lang="en-GB" sz="2000" b="1" dirty="0" smtClean="0"/>
              <a:t>non-expert user to </a:t>
            </a:r>
            <a:r>
              <a:rPr lang="en-GB" sz="2000" b="1" dirty="0" smtClean="0"/>
              <a:t>interpret </a:t>
            </a:r>
            <a:r>
              <a:rPr lang="en-GB" sz="2000" b="1" dirty="0"/>
              <a:t>results </a:t>
            </a:r>
            <a:r>
              <a:rPr lang="en-GB" sz="2000" b="1" dirty="0" smtClean="0"/>
              <a:t>of </a:t>
            </a:r>
            <a:r>
              <a:rPr lang="en-GB" sz="2000" b="1" dirty="0"/>
              <a:t>their LCS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b="1" dirty="0"/>
              <a:t>chemically sense-checks why and when </a:t>
            </a:r>
            <a:r>
              <a:rPr lang="en-GB" sz="2000" b="1" dirty="0" smtClean="0"/>
              <a:t>the </a:t>
            </a:r>
            <a:r>
              <a:rPr lang="en-GB" sz="2000" b="1" dirty="0" smtClean="0"/>
              <a:t>algorithm </a:t>
            </a:r>
            <a:r>
              <a:rPr lang="en-GB" sz="2000" b="1" dirty="0"/>
              <a:t>is working</a:t>
            </a:r>
          </a:p>
        </p:txBody>
      </p:sp>
      <p:sp>
        <p:nvSpPr>
          <p:cNvPr id="11" name="Content Placeholder 4"/>
          <p:cNvSpPr txBox="1">
            <a:spLocks/>
          </p:cNvSpPr>
          <p:nvPr/>
        </p:nvSpPr>
        <p:spPr>
          <a:xfrm>
            <a:off x="5174489" y="1444033"/>
            <a:ext cx="6396694" cy="1893527"/>
          </a:xfrm>
          <a:prstGeom prst="rect">
            <a:avLst/>
          </a:prstGeom>
        </p:spPr>
        <p:txBody>
          <a:bodyPr/>
          <a:lstStyle>
            <a:lvl1pPr marL="0" indent="0" algn="l" defTabSz="913943" rtl="0" eaLnBrk="1" latinLnBrk="0" hangingPunct="1">
              <a:lnSpc>
                <a:spcPts val="3000"/>
              </a:lnSpc>
              <a:spcBef>
                <a:spcPts val="999"/>
              </a:spcBef>
              <a:buFont typeface="Arial" panose="020B0604020202020204" pitchFamily="34" charset="0"/>
              <a:buNone/>
              <a:defRPr sz="27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450850" indent="-184150" algn="l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5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628650" indent="-177800" algn="l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5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806450" indent="-177800" algn="l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5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513343" indent="-228486" algn="l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14" indent="-228486" algn="l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286" indent="-228486" algn="l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57" indent="-228486" algn="l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 smtClean="0"/>
              <a:t>Data </a:t>
            </a:r>
            <a:r>
              <a:rPr lang="en-GB" b="1" dirty="0"/>
              <a:t>report contains:</a:t>
            </a:r>
          </a:p>
          <a:p>
            <a:pPr marL="552450" lvl="1" indent="-285750"/>
            <a:r>
              <a:rPr lang="en-GB" sz="2000" dirty="0"/>
              <a:t>Time series of </a:t>
            </a:r>
            <a:r>
              <a:rPr lang="en-GB" sz="2000" dirty="0" smtClean="0"/>
              <a:t>mass concentration for LCS and chemicals </a:t>
            </a:r>
          </a:p>
          <a:p>
            <a:pPr marL="552450" lvl="1" indent="-285750"/>
            <a:r>
              <a:rPr lang="en-GB" sz="2000" dirty="0" smtClean="0"/>
              <a:t>Density </a:t>
            </a:r>
            <a:r>
              <a:rPr lang="en-GB" sz="2000" dirty="0"/>
              <a:t>distribution</a:t>
            </a:r>
          </a:p>
          <a:p>
            <a:pPr marL="552450" lvl="1" indent="-285750"/>
            <a:r>
              <a:rPr lang="en-GB" sz="2000" dirty="0"/>
              <a:t>Correlation of predicted vs measured PM</a:t>
            </a:r>
            <a:r>
              <a:rPr lang="en-GB" sz="2000" baseline="-25000" dirty="0"/>
              <a:t>2.5</a:t>
            </a:r>
            <a:r>
              <a:rPr lang="en-GB" sz="2000" dirty="0"/>
              <a:t> </a:t>
            </a:r>
            <a:r>
              <a:rPr lang="en-GB" sz="2000" dirty="0" smtClean="0"/>
              <a:t>mass concentration</a:t>
            </a:r>
            <a:endParaRPr lang="en-GB" sz="2000" dirty="0"/>
          </a:p>
          <a:p>
            <a:pPr marL="552450" lvl="1" indent="-285750"/>
            <a:r>
              <a:rPr lang="en-GB" sz="2000" dirty="0" smtClean="0"/>
              <a:t>Information about local sources or conditions </a:t>
            </a:r>
            <a:endParaRPr lang="en-GB" sz="2000" dirty="0"/>
          </a:p>
          <a:p>
            <a:pPr marL="342000" indent="-342000"/>
            <a:endParaRPr lang="en-GB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3654951" y="5334618"/>
            <a:ext cx="4520945" cy="50292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/>
            <a:r>
              <a:rPr lang="en-GB" sz="2600" b="1" dirty="0" smtClean="0">
                <a:solidFill>
                  <a:schemeClr val="tx2"/>
                </a:solidFill>
              </a:rPr>
              <a:t>contact: jansch@ceh.ac.uk</a:t>
            </a:r>
            <a:endParaRPr lang="en-GB" sz="2600" b="1" dirty="0" smtClean="0">
              <a:solidFill>
                <a:schemeClr val="tx2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EBF5-BFA0-450A-AA8B-F7FD9888354C}" type="slidenum">
              <a:rPr lang="en-GB" smtClean="0"/>
              <a:t>10</a:t>
            </a:fld>
            <a:endParaRPr lang="en-GB"/>
          </a:p>
        </p:txBody>
      </p:sp>
      <p:sp>
        <p:nvSpPr>
          <p:cNvPr id="14" name="Content Placeholder 1"/>
          <p:cNvSpPr txBox="1">
            <a:spLocks/>
          </p:cNvSpPr>
          <p:nvPr/>
        </p:nvSpPr>
        <p:spPr>
          <a:xfrm>
            <a:off x="979999" y="1444033"/>
            <a:ext cx="4608001" cy="1555256"/>
          </a:xfrm>
          <a:prstGeom prst="rect">
            <a:avLst/>
          </a:prstGeom>
          <a:ln w="25400">
            <a:noFill/>
          </a:ln>
        </p:spPr>
        <p:txBody>
          <a:bodyPr>
            <a:noAutofit/>
          </a:bodyPr>
          <a:lstStyle>
            <a:lvl1pPr marL="0" indent="0" algn="l" defTabSz="913943" rtl="0" eaLnBrk="1" latinLnBrk="0" hangingPunct="1">
              <a:lnSpc>
                <a:spcPts val="3000"/>
              </a:lnSpc>
              <a:spcBef>
                <a:spcPts val="999"/>
              </a:spcBef>
              <a:buFont typeface="Arial" panose="020B0604020202020204" pitchFamily="34" charset="0"/>
              <a:buNone/>
              <a:defRPr sz="27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70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2pPr>
            <a:lvl3pPr marL="450850" indent="-184150" algn="l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5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3pPr>
            <a:lvl4pPr marL="628650" indent="-177800" algn="l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5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4pPr>
            <a:lvl5pPr marL="806450" indent="-177800" algn="l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50" kern="1200">
                <a:solidFill>
                  <a:srgbClr val="575756"/>
                </a:solidFill>
                <a:latin typeface="+mn-lt"/>
                <a:ea typeface="+mn-ea"/>
                <a:cs typeface="+mn-cs"/>
              </a:defRPr>
            </a:lvl5pPr>
            <a:lvl6pPr marL="2513343" indent="-228486" algn="l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14" indent="-228486" algn="l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286" indent="-228486" algn="l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57" indent="-228486" algn="l" defTabSz="913943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b="1" dirty="0" smtClean="0"/>
              <a:t>Background of Tool</a:t>
            </a:r>
          </a:p>
          <a:p>
            <a:pPr marL="554400" indent="-28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modelled or forecast PM composition, RH, T</a:t>
            </a:r>
          </a:p>
          <a:p>
            <a:pPr marL="554400" indent="-2844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 smtClean="0"/>
              <a:t>Information about unusual conditions for location or time period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40307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Additional slides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93EBF5-BFA0-450A-AA8B-F7FD9888354C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999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04875" y="276481"/>
            <a:ext cx="10540140" cy="758825"/>
          </a:xfrm>
        </p:spPr>
        <p:txBody>
          <a:bodyPr/>
          <a:lstStyle/>
          <a:p>
            <a:r>
              <a:rPr lang="en-GB" sz="2400" dirty="0" smtClean="0"/>
              <a:t>Example period </a:t>
            </a:r>
            <a:r>
              <a:rPr lang="en-150" sz="2400" dirty="0" smtClean="0"/>
              <a:t>–</a:t>
            </a:r>
            <a:r>
              <a:rPr lang="en-GB" sz="2400" dirty="0" smtClean="0"/>
              <a:t> Manchester </a:t>
            </a:r>
            <a:r>
              <a:rPr lang="en-150" sz="2400" dirty="0" smtClean="0"/>
              <a:t>–</a:t>
            </a:r>
            <a:r>
              <a:rPr lang="en-GB" sz="2400" dirty="0" smtClean="0"/>
              <a:t> 20/02/2021 to 08/03/2021</a:t>
            </a:r>
            <a:endParaRPr lang="en-GB" sz="2400" dirty="0"/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1922826" y="797500"/>
            <a:ext cx="3627437" cy="83300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 smtClean="0"/>
              <a:t>Weather</a:t>
            </a:r>
            <a:endParaRPr lang="en-GB" sz="2400" dirty="0"/>
          </a:p>
        </p:txBody>
      </p:sp>
      <p:pic>
        <p:nvPicPr>
          <p:cNvPr id="17" name="Picture 16" descr="MAN_obs_hm_2021-02-20-2021-03-09_all_plots.pdf - Adobe Acrobat Reader DC (64-bit)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r="10417" b="1296"/>
          <a:stretch/>
        </p:blipFill>
        <p:spPr>
          <a:xfrm>
            <a:off x="607865" y="1456200"/>
            <a:ext cx="5859511" cy="41093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108" y="3722369"/>
            <a:ext cx="4071173" cy="27480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7108" y="919420"/>
            <a:ext cx="4071173" cy="274804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2692400" y="1484775"/>
            <a:ext cx="0" cy="373492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933825" y="1484774"/>
            <a:ext cx="0" cy="373492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91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_obs_hm_2021-02-20-2021-03-09_all_plots.pdf - Adobe Acrobat Reader DC (64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r="10521" b="1296"/>
          <a:stretch/>
        </p:blipFill>
        <p:spPr>
          <a:xfrm>
            <a:off x="2541094" y="1266525"/>
            <a:ext cx="7237905" cy="5096174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Ion </a:t>
            </a:r>
            <a:r>
              <a:rPr lang="en-GB" dirty="0" smtClean="0"/>
              <a:t>balance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EBF5-BFA0-450A-AA8B-F7FD9888354C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972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747" y="153115"/>
            <a:ext cx="4421571" cy="31292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25" y="3342762"/>
            <a:ext cx="4645593" cy="3287781"/>
          </a:xfrm>
          <a:prstGeom prst="rect">
            <a:avLst/>
          </a:prstGeom>
        </p:spPr>
      </p:pic>
      <p:pic>
        <p:nvPicPr>
          <p:cNvPr id="11" name="Picture 10" descr="MAN_obs_hm_2021-02-20-2021-03-09_tmp.pdf - [R Graphics Output] - SumatraPDF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r="10521" b="4814"/>
          <a:stretch/>
        </p:blipFill>
        <p:spPr>
          <a:xfrm>
            <a:off x="5367062" y="1285934"/>
            <a:ext cx="5748052" cy="389775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EBF5-BFA0-450A-AA8B-F7FD9888354C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238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N_mod_hm_2021-02-20-2021-03-09_all_plots.pdf - [R Graphics Output] - Sumatra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4" t="5063" r="14375" b="4968"/>
          <a:stretch/>
        </p:blipFill>
        <p:spPr>
          <a:xfrm>
            <a:off x="2138362" y="309563"/>
            <a:ext cx="7843837" cy="53563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EBF5-BFA0-450A-AA8B-F7FD9888354C}" type="slidenum">
              <a:rPr lang="en-GB" smtClean="0"/>
              <a:t>15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33680" y="182880"/>
            <a:ext cx="2032000" cy="76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2600" b="1" dirty="0" smtClean="0">
                <a:solidFill>
                  <a:schemeClr val="tx2"/>
                </a:solidFill>
              </a:rPr>
              <a:t>EMEP4UK</a:t>
            </a:r>
            <a:endParaRPr lang="en-GB" sz="26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33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N_mod_hm_2021-02-20-2021-03-09_all_plots.pdf - [R Graphics Output] - Sumatra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9" t="7147" r="14766" b="6689"/>
          <a:stretch/>
        </p:blipFill>
        <p:spPr>
          <a:xfrm>
            <a:off x="1634044" y="190499"/>
            <a:ext cx="8486268" cy="560896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EBF5-BFA0-450A-AA8B-F7FD9888354C}" type="slidenum">
              <a:rPr lang="en-GB" smtClean="0"/>
              <a:t>16</a:t>
            </a:fld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33680" y="182880"/>
            <a:ext cx="2032000" cy="76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2600" b="1" dirty="0" smtClean="0">
                <a:solidFill>
                  <a:schemeClr val="tx2"/>
                </a:solidFill>
              </a:rPr>
              <a:t>EMEP4UK</a:t>
            </a:r>
            <a:endParaRPr lang="en-GB" sz="26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97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N_mod_hm_2021-02-20-2021-03-09_all_plots.pdf - [R Graphics Output] - Sumatra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1" t="6043" r="14961" b="5613"/>
          <a:stretch/>
        </p:blipFill>
        <p:spPr>
          <a:xfrm>
            <a:off x="2286935" y="399681"/>
            <a:ext cx="7804801" cy="523435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EBF5-BFA0-450A-AA8B-F7FD9888354C}" type="slidenum">
              <a:rPr lang="en-GB" smtClean="0"/>
              <a:t>17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33680" y="182880"/>
            <a:ext cx="2032000" cy="76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2600" b="1" dirty="0" smtClean="0">
                <a:solidFill>
                  <a:schemeClr val="tx2"/>
                </a:solidFill>
              </a:rPr>
              <a:t>EMEP4UK</a:t>
            </a:r>
            <a:endParaRPr lang="en-GB" sz="26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68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N_mod_hm_2021-02-20-2021-03-09_all_plots.pdf - [R Graphics Output] - Sumatra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5111" r="25664" b="2387"/>
          <a:stretch/>
        </p:blipFill>
        <p:spPr>
          <a:xfrm>
            <a:off x="909637" y="147639"/>
            <a:ext cx="4971006" cy="5348288"/>
          </a:xfrm>
          <a:prstGeom prst="rect">
            <a:avLst/>
          </a:prstGeom>
        </p:spPr>
      </p:pic>
      <p:pic>
        <p:nvPicPr>
          <p:cNvPr id="7" name="Picture 6" descr="MAN_mod_hm_2021-02-20-2021-03-09_all_plots.pdf - [R Graphics Output] - Sumatra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7" t="6331" r="28516" b="3031"/>
          <a:stretch/>
        </p:blipFill>
        <p:spPr>
          <a:xfrm>
            <a:off x="6084044" y="251306"/>
            <a:ext cx="4526805" cy="524462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EBF5-BFA0-450A-AA8B-F7FD9888354C}" type="slidenum">
              <a:rPr lang="en-GB" smtClean="0"/>
              <a:t>18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233680" y="182880"/>
            <a:ext cx="2032000" cy="762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2600" b="1" dirty="0" smtClean="0">
                <a:solidFill>
                  <a:schemeClr val="tx2"/>
                </a:solidFill>
              </a:rPr>
              <a:t>EMEP4UK</a:t>
            </a:r>
            <a:endParaRPr lang="en-GB" sz="2600" b="1" dirty="0" smtClean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765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28" y="849623"/>
            <a:ext cx="7761745" cy="5739446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631561" y="555481"/>
            <a:ext cx="10541000" cy="758825"/>
          </a:xfrm>
        </p:spPr>
        <p:txBody>
          <a:bodyPr/>
          <a:lstStyle/>
          <a:p>
            <a:r>
              <a:rPr lang="en-GB" dirty="0" smtClean="0"/>
              <a:t>Approach</a:t>
            </a:r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-746825" y="3209538"/>
            <a:ext cx="10585450" cy="4152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8630817" y="718995"/>
            <a:ext cx="3431855" cy="5149960"/>
            <a:chOff x="9182507" y="718994"/>
            <a:chExt cx="2869793" cy="6050027"/>
          </a:xfrm>
          <a:solidFill>
            <a:schemeClr val="bg1"/>
          </a:solidFill>
        </p:grpSpPr>
        <p:sp>
          <p:nvSpPr>
            <p:cNvPr id="2" name="Rectangle 1"/>
            <p:cNvSpPr/>
            <p:nvPr/>
          </p:nvSpPr>
          <p:spPr>
            <a:xfrm>
              <a:off x="9182507" y="718994"/>
              <a:ext cx="2869793" cy="6050027"/>
            </a:xfrm>
            <a:prstGeom prst="rect">
              <a:avLst/>
            </a:prstGeom>
            <a:noFill/>
            <a:ln w="34925">
              <a:solidFill>
                <a:srgbClr val="D95F02"/>
              </a:solidFill>
            </a:ln>
          </p:spPr>
          <p:txBody>
            <a:bodyPr wrap="square">
              <a:spAutoFit/>
            </a:bodyPr>
            <a:lstStyle/>
            <a:p>
              <a:pPr marL="342000" indent="-342000">
                <a:lnSpc>
                  <a:spcPct val="120000"/>
                </a:lnSpc>
              </a:pPr>
              <a:r>
                <a:rPr lang="en-GB" i="1" dirty="0"/>
                <a:t>Snider et al. </a:t>
              </a:r>
              <a:r>
                <a:rPr lang="en-GB" dirty="0"/>
                <a:t>(2016) use </a:t>
              </a:r>
              <a:r>
                <a:rPr lang="el-GR" b="1" dirty="0"/>
                <a:t>κ-</a:t>
              </a:r>
              <a:r>
                <a:rPr lang="en-GB" b="1" dirty="0"/>
                <a:t>Köhler </a:t>
              </a:r>
              <a:r>
                <a:rPr lang="en-GB" dirty="0"/>
                <a:t>theory with hygroscopicity parameter </a:t>
              </a:r>
              <a:r>
                <a:rPr lang="el-GR" dirty="0"/>
                <a:t>κ</a:t>
              </a:r>
              <a:r>
                <a:rPr lang="en-GB" dirty="0"/>
                <a:t> (</a:t>
              </a:r>
              <a:r>
                <a:rPr lang="en-GB" i="1" dirty="0" err="1"/>
                <a:t>Petters</a:t>
              </a:r>
              <a:r>
                <a:rPr lang="en-GB" i="1" dirty="0"/>
                <a:t> and </a:t>
              </a:r>
              <a:r>
                <a:rPr lang="en-GB" i="1" dirty="0" err="1"/>
                <a:t>Kreidenweis</a:t>
              </a:r>
              <a:r>
                <a:rPr lang="en-GB" dirty="0"/>
                <a:t>, 2007) to calculate diameter D growth factors GF for chemicals depending on relative </a:t>
              </a:r>
              <a:r>
                <a:rPr lang="en-GB" dirty="0" smtClean="0"/>
                <a:t>humidity</a:t>
              </a:r>
            </a:p>
            <a:p>
              <a:pPr marL="342000" indent="-342000">
                <a:lnSpc>
                  <a:spcPct val="120000"/>
                </a:lnSpc>
              </a:pPr>
              <a:r>
                <a:rPr lang="en-GB" dirty="0" smtClean="0"/>
                <a:t>Calculate water mass for organics and inorganic salts </a:t>
              </a:r>
            </a:p>
            <a:p>
              <a:pPr marL="342000" indent="-342000">
                <a:lnSpc>
                  <a:spcPct val="120000"/>
                </a:lnSpc>
              </a:pPr>
              <a:r>
                <a:rPr lang="en-GB" dirty="0" smtClean="0"/>
                <a:t>BC and metal oxides assumed to be insoluble</a:t>
              </a:r>
            </a:p>
            <a:p>
              <a:pPr marL="342000" indent="-342000">
                <a:lnSpc>
                  <a:spcPct val="120000"/>
                </a:lnSpc>
              </a:pPr>
              <a:endParaRPr lang="en-GB" dirty="0" smtClean="0"/>
            </a:p>
            <a:p>
              <a:pPr marL="342000" indent="-342000">
                <a:lnSpc>
                  <a:spcPct val="120000"/>
                </a:lnSpc>
              </a:pPr>
              <a:endParaRPr lang="en-GB" dirty="0"/>
            </a:p>
            <a:p>
              <a:pPr marL="342000" indent="-342000">
                <a:lnSpc>
                  <a:spcPct val="120000"/>
                </a:lnSpc>
              </a:pPr>
              <a:endParaRPr lang="en-GB" dirty="0"/>
            </a:p>
          </p:txBody>
        </p:sp>
        <p:pic>
          <p:nvPicPr>
            <p:cNvPr id="7" name="Picture 6" descr="15_formulas.pdf - Sumatra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88" t="42232" r="40942" b="47302"/>
            <a:stretch/>
          </p:blipFill>
          <p:spPr>
            <a:xfrm>
              <a:off x="9315149" y="5596694"/>
              <a:ext cx="2604509" cy="97494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EBF5-BFA0-450A-AA8B-F7FD9888354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6088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28" y="849623"/>
            <a:ext cx="7761745" cy="5739446"/>
          </a:xfrm>
          <a:prstGeom prst="rect">
            <a:avLst/>
          </a:prstGeom>
        </p:spPr>
      </p:pic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631561" y="555481"/>
            <a:ext cx="10541000" cy="758825"/>
          </a:xfrm>
        </p:spPr>
        <p:txBody>
          <a:bodyPr/>
          <a:lstStyle/>
          <a:p>
            <a:r>
              <a:rPr lang="en-GB" dirty="0" smtClean="0"/>
              <a:t>Approach</a:t>
            </a:r>
            <a:endParaRPr lang="en-GB" dirty="0"/>
          </a:p>
        </p:txBody>
      </p:sp>
      <p:grpSp>
        <p:nvGrpSpPr>
          <p:cNvPr id="3" name="Group 2"/>
          <p:cNvGrpSpPr/>
          <p:nvPr/>
        </p:nvGrpSpPr>
        <p:grpSpPr>
          <a:xfrm>
            <a:off x="8630817" y="718995"/>
            <a:ext cx="3431855" cy="5149960"/>
            <a:chOff x="9182507" y="718994"/>
            <a:chExt cx="2869793" cy="6050027"/>
          </a:xfrm>
          <a:solidFill>
            <a:schemeClr val="bg1"/>
          </a:solidFill>
        </p:grpSpPr>
        <p:sp>
          <p:nvSpPr>
            <p:cNvPr id="2" name="Rectangle 1"/>
            <p:cNvSpPr/>
            <p:nvPr/>
          </p:nvSpPr>
          <p:spPr>
            <a:xfrm>
              <a:off x="9182507" y="718994"/>
              <a:ext cx="2869793" cy="6050027"/>
            </a:xfrm>
            <a:prstGeom prst="rect">
              <a:avLst/>
            </a:prstGeom>
            <a:noFill/>
            <a:ln w="34925">
              <a:solidFill>
                <a:srgbClr val="D95F02"/>
              </a:solidFill>
            </a:ln>
          </p:spPr>
          <p:txBody>
            <a:bodyPr wrap="square">
              <a:spAutoFit/>
            </a:bodyPr>
            <a:lstStyle/>
            <a:p>
              <a:pPr marL="342000" indent="-342000">
                <a:lnSpc>
                  <a:spcPct val="120000"/>
                </a:lnSpc>
              </a:pPr>
              <a:r>
                <a:rPr lang="en-GB" i="1" dirty="0"/>
                <a:t>Snider et al. </a:t>
              </a:r>
              <a:r>
                <a:rPr lang="en-GB" dirty="0"/>
                <a:t>(2016) use </a:t>
              </a:r>
              <a:r>
                <a:rPr lang="el-GR" b="1" dirty="0"/>
                <a:t>κ-</a:t>
              </a:r>
              <a:r>
                <a:rPr lang="en-GB" b="1" dirty="0"/>
                <a:t>Köhler </a:t>
              </a:r>
              <a:r>
                <a:rPr lang="en-GB" dirty="0"/>
                <a:t>theory with hygroscopicity parameter </a:t>
              </a:r>
              <a:r>
                <a:rPr lang="el-GR" dirty="0"/>
                <a:t>κ</a:t>
              </a:r>
              <a:r>
                <a:rPr lang="en-GB" dirty="0"/>
                <a:t> (</a:t>
              </a:r>
              <a:r>
                <a:rPr lang="en-GB" i="1" dirty="0" err="1"/>
                <a:t>Petters</a:t>
              </a:r>
              <a:r>
                <a:rPr lang="en-GB" i="1" dirty="0"/>
                <a:t> and </a:t>
              </a:r>
              <a:r>
                <a:rPr lang="en-GB" i="1" dirty="0" err="1"/>
                <a:t>Kreidenweis</a:t>
              </a:r>
              <a:r>
                <a:rPr lang="en-GB" dirty="0"/>
                <a:t>, 2007) to calculate diameter D growth factors GF for chemicals depending on relative </a:t>
              </a:r>
              <a:r>
                <a:rPr lang="en-GB" dirty="0" smtClean="0"/>
                <a:t>humidity</a:t>
              </a:r>
            </a:p>
            <a:p>
              <a:pPr marL="342000" indent="-342000">
                <a:lnSpc>
                  <a:spcPct val="120000"/>
                </a:lnSpc>
              </a:pPr>
              <a:r>
                <a:rPr lang="en-GB" dirty="0" smtClean="0"/>
                <a:t>Calculate water mass for organics and inorganic salts </a:t>
              </a:r>
            </a:p>
            <a:p>
              <a:pPr marL="342000" indent="-342000">
                <a:lnSpc>
                  <a:spcPct val="120000"/>
                </a:lnSpc>
              </a:pPr>
              <a:r>
                <a:rPr lang="en-GB" dirty="0" smtClean="0"/>
                <a:t>BC and metal oxides assumed to be insoluble</a:t>
              </a:r>
            </a:p>
            <a:p>
              <a:pPr marL="342000" indent="-342000">
                <a:lnSpc>
                  <a:spcPct val="120000"/>
                </a:lnSpc>
              </a:pPr>
              <a:endParaRPr lang="en-GB" dirty="0" smtClean="0"/>
            </a:p>
            <a:p>
              <a:pPr marL="342000" indent="-342000">
                <a:lnSpc>
                  <a:spcPct val="120000"/>
                </a:lnSpc>
              </a:pPr>
              <a:endParaRPr lang="en-GB" dirty="0"/>
            </a:p>
            <a:p>
              <a:pPr marL="342000" indent="-342000">
                <a:lnSpc>
                  <a:spcPct val="120000"/>
                </a:lnSpc>
              </a:pPr>
              <a:endParaRPr lang="en-GB" dirty="0"/>
            </a:p>
          </p:txBody>
        </p:sp>
        <p:pic>
          <p:nvPicPr>
            <p:cNvPr id="7" name="Picture 6" descr="15_formulas.pdf - Sumatra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788" t="42232" r="40942" b="47302"/>
            <a:stretch/>
          </p:blipFill>
          <p:spPr>
            <a:xfrm>
              <a:off x="9315149" y="5596694"/>
              <a:ext cx="2604509" cy="97494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EBF5-BFA0-450A-AA8B-F7FD9888354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213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1"/>
          </p:nvPr>
        </p:nvPicPr>
        <p:blipFill>
          <a:blip r:embed="rId2"/>
          <a:stretch>
            <a:fillRect/>
          </a:stretch>
        </p:blipFill>
        <p:spPr>
          <a:xfrm>
            <a:off x="8688952" y="3234743"/>
            <a:ext cx="3155421" cy="236656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191245" y="698200"/>
            <a:ext cx="10540140" cy="758825"/>
          </a:xfrm>
        </p:spPr>
        <p:txBody>
          <a:bodyPr/>
          <a:lstStyle/>
          <a:p>
            <a:r>
              <a:rPr lang="en-GB" dirty="0" smtClean="0"/>
              <a:t>Manchester supersite </a:t>
            </a:r>
            <a:r>
              <a:rPr lang="en-GB" sz="2400" dirty="0" smtClean="0"/>
              <a:t>(20/02/2021 </a:t>
            </a:r>
            <a:r>
              <a:rPr lang="en-GB" sz="2400" dirty="0"/>
              <a:t>to </a:t>
            </a:r>
            <a:r>
              <a:rPr lang="en-GB" sz="2400" dirty="0" smtClean="0"/>
              <a:t>08/03/2021)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0383794" y="5655275"/>
            <a:ext cx="1536357" cy="21006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100" b="1" dirty="0" smtClean="0"/>
              <a:t>Photo: Michael Flynn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5" r="26466"/>
          <a:stretch/>
        </p:blipFill>
        <p:spPr>
          <a:xfrm>
            <a:off x="9723571" y="1130600"/>
            <a:ext cx="2120802" cy="21041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86500" y="3518351"/>
            <a:ext cx="1517650" cy="3424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600" b="1" dirty="0" smtClean="0"/>
              <a:t>NH</a:t>
            </a:r>
            <a:r>
              <a:rPr lang="en-GB" sz="1600" b="1" baseline="-25000" dirty="0" smtClean="0"/>
              <a:t>4</a:t>
            </a:r>
            <a:r>
              <a:rPr lang="en-GB" sz="1600" b="1" dirty="0" smtClean="0"/>
              <a:t>, NO</a:t>
            </a:r>
            <a:r>
              <a:rPr lang="en-GB" sz="1600" b="1" baseline="-25000" dirty="0" smtClean="0"/>
              <a:t>3</a:t>
            </a:r>
            <a:r>
              <a:rPr lang="en-GB" sz="1600" b="1" dirty="0" smtClean="0"/>
              <a:t>, SO</a:t>
            </a:r>
            <a:r>
              <a:rPr lang="en-GB" sz="1600" b="1" baseline="-25000" dirty="0" smtClean="0"/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15322" y="3994601"/>
            <a:ext cx="1517650" cy="3424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600" b="1" dirty="0"/>
              <a:t>m</a:t>
            </a:r>
            <a:r>
              <a:rPr lang="en-GB" sz="1600" b="1" dirty="0" smtClean="0"/>
              <a:t>etal oxides</a:t>
            </a:r>
            <a:endParaRPr lang="en-GB" sz="1600" b="1" baseline="-250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6315322" y="4470851"/>
            <a:ext cx="1517650" cy="34244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600" b="1" dirty="0"/>
              <a:t>b</a:t>
            </a:r>
            <a:r>
              <a:rPr lang="en-GB" sz="1600" b="1" dirty="0" smtClean="0"/>
              <a:t>lack carbon</a:t>
            </a:r>
            <a:endParaRPr lang="en-GB" sz="1600" b="1" baseline="-25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91846" y="1343325"/>
            <a:ext cx="1162050" cy="29557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GB" sz="1600" b="1" dirty="0" smtClean="0"/>
              <a:t>Purple Air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86887" y="2295332"/>
            <a:ext cx="1746250" cy="832990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txBody>
          <a:bodyPr wrap="none" lIns="0" tIns="0" rIns="0" bIns="0" rtlCol="0" anchor="ctr">
            <a:noAutofit/>
          </a:bodyPr>
          <a:lstStyle/>
          <a:p>
            <a:pPr algn="ctr"/>
            <a:r>
              <a:rPr lang="en-GB" sz="1600" b="1" dirty="0" smtClean="0"/>
              <a:t>Meteorological </a:t>
            </a:r>
          </a:p>
          <a:p>
            <a:pPr algn="ctr"/>
            <a:r>
              <a:rPr lang="en-GB" sz="1600" b="1" dirty="0" smtClean="0"/>
              <a:t>observation </a:t>
            </a:r>
          </a:p>
        </p:txBody>
      </p:sp>
      <p:sp>
        <p:nvSpPr>
          <p:cNvPr id="14" name="Cross 13"/>
          <p:cNvSpPr/>
          <p:nvPr/>
        </p:nvSpPr>
        <p:spPr>
          <a:xfrm>
            <a:off x="5979795" y="2488065"/>
            <a:ext cx="419099" cy="447524"/>
          </a:xfrm>
          <a:prstGeom prst="plus">
            <a:avLst>
              <a:gd name="adj" fmla="val 41667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791846" y="5481680"/>
            <a:ext cx="1117600" cy="34719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/>
            <a:r>
              <a:rPr lang="en-GB" sz="1600" b="1" dirty="0" smtClean="0"/>
              <a:t>EMEP4UK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00" y="1632698"/>
            <a:ext cx="5802008" cy="377130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93EBF5-BFA0-450A-AA8B-F7FD9888354C}" type="slidenum">
              <a:rPr lang="en-GB" smtClean="0"/>
              <a:t>4</a:t>
            </a:fld>
            <a:endParaRPr lang="en-GB"/>
          </a:p>
        </p:txBody>
      </p:sp>
      <p:sp>
        <p:nvSpPr>
          <p:cNvPr id="5" name="TextBox 4"/>
          <p:cNvSpPr txBox="1"/>
          <p:nvPr/>
        </p:nvSpPr>
        <p:spPr>
          <a:xfrm>
            <a:off x="5463787" y="5398915"/>
            <a:ext cx="3220720" cy="47208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600" dirty="0" smtClean="0"/>
              <a:t>NaCl proxy: measurement from Auchencorth Moss supersite</a:t>
            </a:r>
            <a:endParaRPr lang="en-GB" sz="1600" dirty="0" smtClean="0"/>
          </a:p>
        </p:txBody>
      </p:sp>
      <p:sp>
        <p:nvSpPr>
          <p:cNvPr id="16" name="Cross 15"/>
          <p:cNvSpPr/>
          <p:nvPr/>
        </p:nvSpPr>
        <p:spPr>
          <a:xfrm>
            <a:off x="5080000" y="5509440"/>
            <a:ext cx="287651" cy="291670"/>
          </a:xfrm>
          <a:prstGeom prst="plus">
            <a:avLst>
              <a:gd name="adj" fmla="val 4343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831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Traditional approach</a:t>
            </a:r>
            <a:endParaRPr lang="en-GB" dirty="0"/>
          </a:p>
        </p:txBody>
      </p:sp>
      <p:pic>
        <p:nvPicPr>
          <p:cNvPr id="6" name="Picture 5" descr="MAN_hm_2021-02-20-2021-03-09_Fig4_tseries.pdf - Adobe Acrobat Reader DC (64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0" r="10545" b="5710"/>
          <a:stretch/>
        </p:blipFill>
        <p:spPr>
          <a:xfrm>
            <a:off x="978055" y="1444325"/>
            <a:ext cx="6600966" cy="4431379"/>
          </a:xfrm>
          <a:prstGeom prst="rect">
            <a:avLst/>
          </a:prstGeom>
        </p:spPr>
      </p:pic>
      <p:pic>
        <p:nvPicPr>
          <p:cNvPr id="12" name="Picture 11" descr="MAN_obs_hm_2021-02-20-2021-03-09_tmp.pdf - Adobe Acrobat Reader DC (64-bit)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71" r="26146" b="2222"/>
          <a:stretch/>
        </p:blipFill>
        <p:spPr>
          <a:xfrm>
            <a:off x="7677151" y="1633472"/>
            <a:ext cx="3631608" cy="424223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44751" y="1483522"/>
            <a:ext cx="978055" cy="328087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041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17" name="Picture 16" descr="MAN_obs_hm_2021-02-20-2021-03-09_all_plots.pdf - Adobe Acrobat Reader DC (64-bit)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r="10417" b="1296"/>
          <a:stretch/>
        </p:blipFill>
        <p:spPr>
          <a:xfrm>
            <a:off x="433933" y="1791064"/>
            <a:ext cx="5386553" cy="3777675"/>
          </a:xfrm>
          <a:prstGeom prst="rect">
            <a:avLst/>
          </a:prstGeom>
        </p:spPr>
      </p:pic>
      <p:pic>
        <p:nvPicPr>
          <p:cNvPr id="19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7060" y="1791064"/>
            <a:ext cx="5733189" cy="4057496"/>
          </a:xfrm>
          <a:prstGeom prst="rect">
            <a:avLst/>
          </a:prstGeom>
        </p:spPr>
      </p:pic>
      <p:sp>
        <p:nvSpPr>
          <p:cNvPr id="20" name="Title 2"/>
          <p:cNvSpPr txBox="1">
            <a:spLocks/>
          </p:cNvSpPr>
          <p:nvPr/>
        </p:nvSpPr>
        <p:spPr>
          <a:xfrm>
            <a:off x="6884235" y="990350"/>
            <a:ext cx="4158837" cy="88551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/>
              <a:t>Growth factors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1290109" y="418087"/>
            <a:ext cx="10540140" cy="7588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 defTabSz="913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 smtClean="0"/>
              <a:t>Local Physical Chemistry Statement (LPCS) approach</a:t>
            </a:r>
            <a:endParaRPr lang="en-GB" sz="3200" dirty="0"/>
          </a:p>
        </p:txBody>
      </p:sp>
      <p:sp>
        <p:nvSpPr>
          <p:cNvPr id="23" name="Title 2"/>
          <p:cNvSpPr txBox="1">
            <a:spLocks/>
          </p:cNvSpPr>
          <p:nvPr/>
        </p:nvSpPr>
        <p:spPr>
          <a:xfrm>
            <a:off x="1333275" y="990350"/>
            <a:ext cx="4158837" cy="88551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dirty="0" smtClean="0"/>
              <a:t>Weather</a:t>
            </a:r>
            <a:endParaRPr lang="en-GB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131408" y="6058110"/>
            <a:ext cx="6803167" cy="58081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600" dirty="0" smtClean="0"/>
              <a:t>Calculate growth factors for hygroscopic PM</a:t>
            </a:r>
            <a:r>
              <a:rPr lang="en-GB" sz="1600" baseline="-25000" dirty="0" smtClean="0"/>
              <a:t>2.5</a:t>
            </a:r>
            <a:r>
              <a:rPr lang="en-GB" sz="1600" dirty="0" smtClean="0"/>
              <a:t> components</a:t>
            </a:r>
          </a:p>
          <a:p>
            <a:pPr algn="l"/>
            <a:r>
              <a:rPr lang="en-GB" sz="1600" dirty="0" smtClean="0"/>
              <a:t>Calculate water associated with hygroscopic chemicals depending on RH</a:t>
            </a:r>
          </a:p>
        </p:txBody>
      </p:sp>
    </p:spTree>
    <p:extLst>
      <p:ext uri="{BB962C8B-B14F-4D97-AF65-F5344CB8AC3E}">
        <p14:creationId xmlns:p14="http://schemas.microsoft.com/office/powerpoint/2010/main" val="13752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Local Physical Chemistry Statement (LPCS) approach</a:t>
            </a:r>
            <a:endParaRPr lang="en-GB" sz="3200" dirty="0"/>
          </a:p>
        </p:txBody>
      </p:sp>
      <p:pic>
        <p:nvPicPr>
          <p:cNvPr id="7" name="Picture 6" descr="MAN_hm_2021-02-20-2021-03-09_Fig4_tseries.pdf - Adobe Acrobat Reader DC (64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r="10468" b="7587"/>
          <a:stretch/>
        </p:blipFill>
        <p:spPr>
          <a:xfrm>
            <a:off x="993322" y="1444325"/>
            <a:ext cx="6611368" cy="4346875"/>
          </a:xfrm>
          <a:prstGeom prst="rect">
            <a:avLst/>
          </a:prstGeom>
        </p:spPr>
      </p:pic>
      <p:pic>
        <p:nvPicPr>
          <p:cNvPr id="10" name="Picture 9" descr="MAN_obs_hm_2021-02-20-2021-03-09_all_plots.pdf - Adobe Acrobat Reader DC (64-bit)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48" r="26276" b="3369"/>
          <a:stretch/>
        </p:blipFill>
        <p:spPr>
          <a:xfrm>
            <a:off x="7689850" y="1622677"/>
            <a:ext cx="3600449" cy="41750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4651" y="6053137"/>
            <a:ext cx="8272462" cy="6334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600" dirty="0" smtClean="0"/>
              <a:t>Compare time series and scatter plots of </a:t>
            </a:r>
            <a:r>
              <a:rPr lang="en-GB" sz="1600" dirty="0" smtClean="0">
                <a:solidFill>
                  <a:srgbClr val="D95F02"/>
                </a:solidFill>
              </a:rPr>
              <a:t>LCS</a:t>
            </a:r>
            <a:r>
              <a:rPr lang="en-GB" sz="1600" dirty="0" smtClean="0"/>
              <a:t> with sum of </a:t>
            </a:r>
            <a:r>
              <a:rPr lang="en-GB" sz="1600" dirty="0" smtClean="0">
                <a:solidFill>
                  <a:srgbClr val="1B9E77"/>
                </a:solidFill>
              </a:rPr>
              <a:t>dried </a:t>
            </a:r>
            <a:r>
              <a:rPr lang="en-GB" sz="1600" dirty="0" smtClean="0">
                <a:solidFill>
                  <a:srgbClr val="1B9E77"/>
                </a:solidFill>
              </a:rPr>
              <a:t>PM</a:t>
            </a:r>
            <a:r>
              <a:rPr lang="en-GB" sz="1600" baseline="-25000" dirty="0" smtClean="0">
                <a:solidFill>
                  <a:srgbClr val="1B9E77"/>
                </a:solidFill>
              </a:rPr>
              <a:t>2.5</a:t>
            </a:r>
            <a:r>
              <a:rPr lang="en-GB" sz="1600" dirty="0" smtClean="0">
                <a:solidFill>
                  <a:srgbClr val="1B9E77"/>
                </a:solidFill>
              </a:rPr>
              <a:t> </a:t>
            </a:r>
            <a:r>
              <a:rPr lang="en-GB" sz="1600" dirty="0" smtClean="0">
                <a:solidFill>
                  <a:srgbClr val="1B9E77"/>
                </a:solidFill>
              </a:rPr>
              <a:t>components (CALC dry) </a:t>
            </a:r>
            <a:r>
              <a:rPr lang="en-GB" sz="1600" dirty="0" smtClean="0"/>
              <a:t>and </a:t>
            </a:r>
            <a:r>
              <a:rPr lang="en-GB" sz="1600" dirty="0" smtClean="0">
                <a:solidFill>
                  <a:srgbClr val="7570B3"/>
                </a:solidFill>
              </a:rPr>
              <a:t>dried PM</a:t>
            </a:r>
            <a:r>
              <a:rPr lang="en-GB" sz="1600" baseline="-25000" dirty="0" smtClean="0">
                <a:solidFill>
                  <a:srgbClr val="7570B3"/>
                </a:solidFill>
              </a:rPr>
              <a:t>2.5</a:t>
            </a:r>
            <a:r>
              <a:rPr lang="en-GB" sz="1600" dirty="0" smtClean="0">
                <a:solidFill>
                  <a:srgbClr val="7570B3"/>
                </a:solidFill>
              </a:rPr>
              <a:t> components plus water associated with PM</a:t>
            </a:r>
            <a:r>
              <a:rPr lang="en-GB" sz="1600" baseline="-25000" dirty="0" smtClean="0">
                <a:solidFill>
                  <a:srgbClr val="7570B3"/>
                </a:solidFill>
              </a:rPr>
              <a:t>2.5</a:t>
            </a:r>
            <a:r>
              <a:rPr lang="en-GB" sz="1600" dirty="0" smtClean="0">
                <a:solidFill>
                  <a:srgbClr val="7570B3"/>
                </a:solidFill>
              </a:rPr>
              <a:t> (CALC total)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36256" y="4989485"/>
            <a:ext cx="1355744" cy="6990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400" b="1" dirty="0" smtClean="0"/>
              <a:t>High transparency = lots of missing data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855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Local Physical Chemistry Statement (LPCS) approach</a:t>
            </a:r>
            <a:endParaRPr lang="en-GB" sz="3200" dirty="0"/>
          </a:p>
        </p:txBody>
      </p:sp>
      <p:pic>
        <p:nvPicPr>
          <p:cNvPr id="8" name="Picture 7" descr="MAN_hm_2021-02-20-2021-03-09_Fig4_tseries.pdf - Adobe Acrobat Reader DC (64-bit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r="10390" b="6810"/>
          <a:stretch/>
        </p:blipFill>
        <p:spPr>
          <a:xfrm>
            <a:off x="945061" y="1394910"/>
            <a:ext cx="6622869" cy="4386713"/>
          </a:xfrm>
          <a:prstGeom prst="rect">
            <a:avLst/>
          </a:prstGeom>
        </p:spPr>
      </p:pic>
      <p:pic>
        <p:nvPicPr>
          <p:cNvPr id="9" name="Picture 8" descr="MAN_obs_hm_2021-02-20-2021-03-09_all_plots.pdf - Adobe Acrobat Reader DC (64-bit)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r="26041" b="2593"/>
          <a:stretch/>
        </p:blipFill>
        <p:spPr>
          <a:xfrm>
            <a:off x="7547542" y="1508620"/>
            <a:ext cx="3639571" cy="41799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4651" y="6053137"/>
            <a:ext cx="8272462" cy="63341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600" dirty="0" smtClean="0"/>
              <a:t>Compare time series and scatter plots of </a:t>
            </a:r>
            <a:r>
              <a:rPr lang="en-GB" sz="1600" dirty="0" smtClean="0">
                <a:solidFill>
                  <a:srgbClr val="D95F02"/>
                </a:solidFill>
              </a:rPr>
              <a:t>LCS</a:t>
            </a:r>
            <a:r>
              <a:rPr lang="en-GB" sz="1600" dirty="0" smtClean="0"/>
              <a:t> with sum of </a:t>
            </a:r>
            <a:r>
              <a:rPr lang="en-GB" sz="1600" dirty="0" smtClean="0">
                <a:solidFill>
                  <a:srgbClr val="1B9E77"/>
                </a:solidFill>
              </a:rPr>
              <a:t>dried </a:t>
            </a:r>
            <a:r>
              <a:rPr lang="en-GB" sz="1600" dirty="0" smtClean="0">
                <a:solidFill>
                  <a:srgbClr val="1B9E77"/>
                </a:solidFill>
              </a:rPr>
              <a:t>PM</a:t>
            </a:r>
            <a:r>
              <a:rPr lang="en-GB" sz="1600" baseline="-25000" dirty="0" smtClean="0">
                <a:solidFill>
                  <a:srgbClr val="1B9E77"/>
                </a:solidFill>
              </a:rPr>
              <a:t>2.5</a:t>
            </a:r>
            <a:r>
              <a:rPr lang="en-GB" sz="1600" dirty="0" smtClean="0">
                <a:solidFill>
                  <a:srgbClr val="1B9E77"/>
                </a:solidFill>
              </a:rPr>
              <a:t> </a:t>
            </a:r>
            <a:r>
              <a:rPr lang="en-GB" sz="1600" dirty="0" smtClean="0">
                <a:solidFill>
                  <a:srgbClr val="1B9E77"/>
                </a:solidFill>
              </a:rPr>
              <a:t>components (CALC dry) </a:t>
            </a:r>
            <a:r>
              <a:rPr lang="en-GB" sz="1600" dirty="0" smtClean="0"/>
              <a:t>and </a:t>
            </a:r>
            <a:r>
              <a:rPr lang="en-GB" sz="1600" dirty="0" smtClean="0">
                <a:solidFill>
                  <a:srgbClr val="7570B3"/>
                </a:solidFill>
              </a:rPr>
              <a:t>dried PM</a:t>
            </a:r>
            <a:r>
              <a:rPr lang="en-GB" sz="1600" baseline="-25000" dirty="0" smtClean="0">
                <a:solidFill>
                  <a:srgbClr val="7570B3"/>
                </a:solidFill>
              </a:rPr>
              <a:t>2.5</a:t>
            </a:r>
            <a:r>
              <a:rPr lang="en-GB" sz="1600" dirty="0" smtClean="0">
                <a:solidFill>
                  <a:srgbClr val="7570B3"/>
                </a:solidFill>
              </a:rPr>
              <a:t> components plus water associated with PM</a:t>
            </a:r>
            <a:r>
              <a:rPr lang="en-GB" sz="1600" baseline="-25000" dirty="0" smtClean="0">
                <a:solidFill>
                  <a:srgbClr val="7570B3"/>
                </a:solidFill>
              </a:rPr>
              <a:t>2.5</a:t>
            </a:r>
            <a:r>
              <a:rPr lang="en-GB" sz="1600" dirty="0" smtClean="0">
                <a:solidFill>
                  <a:srgbClr val="7570B3"/>
                </a:solidFill>
              </a:rPr>
              <a:t> (CALC total)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836256" y="4989485"/>
            <a:ext cx="1355744" cy="6990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400" b="1" dirty="0" smtClean="0"/>
              <a:t>High transparency = lots of missing data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4873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Local Physical Chemistry Statement (LPCS) approach</a:t>
            </a:r>
            <a:endParaRPr lang="en-GB" sz="3200" dirty="0"/>
          </a:p>
        </p:txBody>
      </p:sp>
      <p:pic>
        <p:nvPicPr>
          <p:cNvPr id="6" name="Picture 5" descr="MAN_obs_hm_2021-02-20-2021-03-09_all_plots.pdf - Adobe Acrobat Reader DC (64-bit)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r="10568" b="4259"/>
          <a:stretch/>
        </p:blipFill>
        <p:spPr>
          <a:xfrm>
            <a:off x="6156332" y="1662111"/>
            <a:ext cx="6035668" cy="4119165"/>
          </a:xfrm>
          <a:prstGeom prst="rect">
            <a:avLst/>
          </a:prstGeom>
        </p:spPr>
      </p:pic>
      <p:pic>
        <p:nvPicPr>
          <p:cNvPr id="8" name="Picture 7" descr="MAN_obs_hm_2021-02-20-2021-03-09_tmp.pdf - [R Graphics Output] - Sumatra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1" r="10521" b="4814"/>
          <a:stretch/>
        </p:blipFill>
        <p:spPr>
          <a:xfrm>
            <a:off x="0" y="1482425"/>
            <a:ext cx="6155379" cy="417396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FDFF3-09F3-4B48-A0F3-AE2314ADC9EB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2692400" y="6113463"/>
            <a:ext cx="8280400" cy="5210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GB" sz="1600" dirty="0" smtClean="0"/>
              <a:t>The chemical speciation hints at periods where overestimation is to be expected</a:t>
            </a:r>
          </a:p>
          <a:p>
            <a:pPr algn="l"/>
            <a:r>
              <a:rPr lang="en-GB" sz="1600" dirty="0" smtClean="0"/>
              <a:t>The density distribution shows the overall performance of the sensor.</a:t>
            </a:r>
            <a:endParaRPr lang="en-GB" sz="1600" dirty="0" smtClean="0"/>
          </a:p>
        </p:txBody>
      </p:sp>
    </p:spTree>
    <p:extLst>
      <p:ext uri="{BB962C8B-B14F-4D97-AF65-F5344CB8AC3E}">
        <p14:creationId xmlns:p14="http://schemas.microsoft.com/office/powerpoint/2010/main" val="413488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H Theme">
  <a:themeElements>
    <a:clrScheme name="CEH">
      <a:dk1>
        <a:srgbClr val="575756"/>
      </a:dk1>
      <a:lt1>
        <a:sysClr val="window" lastClr="FFFFFF"/>
      </a:lt1>
      <a:dk2>
        <a:srgbClr val="0282A4"/>
      </a:dk2>
      <a:lt2>
        <a:srgbClr val="E7E6E6"/>
      </a:lt2>
      <a:accent1>
        <a:srgbClr val="4B94A4"/>
      </a:accent1>
      <a:accent2>
        <a:srgbClr val="A1D683"/>
      </a:accent2>
      <a:accent3>
        <a:srgbClr val="148082"/>
      </a:accent3>
      <a:accent4>
        <a:srgbClr val="73A657"/>
      </a:accent4>
      <a:accent5>
        <a:srgbClr val="333333"/>
      </a:accent5>
      <a:accent6>
        <a:srgbClr val="3C7854"/>
      </a:accent6>
      <a:hlink>
        <a:srgbClr val="4B94A4"/>
      </a:hlink>
      <a:folHlink>
        <a:srgbClr val="A1D683"/>
      </a:folHlink>
    </a:clrScheme>
    <a:fontScheme name="CEH">
      <a:majorFont>
        <a:latin typeface="Cambria"/>
        <a:ea typeface=""/>
        <a:cs typeface=""/>
      </a:majorFont>
      <a:minorFont>
        <a:latin typeface="Cambria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8000" b="1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7F9744C-9AF7-4D57-8F75-0EB64E351A93}" vid="{0E8424A2-D6A9-4731-9EA1-BAA39A4B18B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F10813BEAB6B48BC41D693D735C5AD" ma:contentTypeVersion="13" ma:contentTypeDescription="Create a new document." ma:contentTypeScope="" ma:versionID="293d7229784b35e5e63e4cb86a30e0a5">
  <xsd:schema xmlns:xsd="http://www.w3.org/2001/XMLSchema" xmlns:xs="http://www.w3.org/2001/XMLSchema" xmlns:p="http://schemas.microsoft.com/office/2006/metadata/properties" xmlns:ns3="63164fed-9114-4450-81e1-89ac36a4f1e6" xmlns:ns4="0371644c-1308-40b6-a936-76f3117a9cfd" targetNamespace="http://schemas.microsoft.com/office/2006/metadata/properties" ma:root="true" ma:fieldsID="5fa34fd9cc1c1fd54a4caf9883286cea" ns3:_="" ns4:_="">
    <xsd:import namespace="63164fed-9114-4450-81e1-89ac36a4f1e6"/>
    <xsd:import namespace="0371644c-1308-40b6-a936-76f3117a9cf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164fed-9114-4450-81e1-89ac36a4f1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71644c-1308-40b6-a936-76f3117a9cfd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3859611-6619-4806-9565-E7D41CF56E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CE6F098-8DC6-4EE8-AB99-657FE0B63A9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63164fed-9114-4450-81e1-89ac36a4f1e6"/>
    <ds:schemaRef ds:uri="http://purl.org/dc/elements/1.1/"/>
    <ds:schemaRef ds:uri="http://schemas.microsoft.com/office/2006/metadata/properties"/>
    <ds:schemaRef ds:uri="http://schemas.microsoft.com/office/infopath/2007/PartnerControls"/>
    <ds:schemaRef ds:uri="0371644c-1308-40b6-a936-76f3117a9cfd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5168DB1-4F4B-4C63-8A4C-86D53EC215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164fed-9114-4450-81e1-89ac36a4f1e6"/>
    <ds:schemaRef ds:uri="0371644c-1308-40b6-a936-76f3117a9c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3352</TotalTime>
  <Words>461</Words>
  <Application>Microsoft Office PowerPoint</Application>
  <PresentationFormat>Widescreen</PresentationFormat>
  <Paragraphs>81</Paragraphs>
  <Slides>18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Cambria</vt:lpstr>
      <vt:lpstr>Wingdings</vt:lpstr>
      <vt:lpstr>CEH Theme</vt:lpstr>
      <vt:lpstr>Local Physical Chemistry Statements for Low cost sensor added value</vt:lpstr>
      <vt:lpstr>Approach</vt:lpstr>
      <vt:lpstr>Approach</vt:lpstr>
      <vt:lpstr>Manchester supersite (20/02/2021 to 08/03/2021)</vt:lpstr>
      <vt:lpstr>Traditional approach</vt:lpstr>
      <vt:lpstr>PowerPoint Presentation</vt:lpstr>
      <vt:lpstr>Local Physical Chemistry Statement (LPCS) approach</vt:lpstr>
      <vt:lpstr>Local Physical Chemistry Statement (LPCS) approach</vt:lpstr>
      <vt:lpstr>Local Physical Chemistry Statement (LPCS) approach</vt:lpstr>
      <vt:lpstr>PowerPoint Presentation</vt:lpstr>
      <vt:lpstr>Additional slides</vt:lpstr>
      <vt:lpstr>Example period – Manchester – 20/02/2021 to 08/03/2021</vt:lpstr>
      <vt:lpstr>Ion balance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Centre for Ecology and Hydrology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LODs: The issue</dc:title>
  <dc:creator>Braban, Christine</dc:creator>
  <cp:lastModifiedBy>Janice Scheffler</cp:lastModifiedBy>
  <cp:revision>109</cp:revision>
  <dcterms:created xsi:type="dcterms:W3CDTF">2021-07-15T12:05:48Z</dcterms:created>
  <dcterms:modified xsi:type="dcterms:W3CDTF">2022-05-23T11:56:20Z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0x010100DFF10813BEAB6B48BC41D693D735C5AD</vt:lpwstr>
  </property>
</Properties>
</file>