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5"/>
  </p:notesMasterIdLst>
  <p:handoutMasterIdLst>
    <p:handoutMasterId r:id="rId16"/>
  </p:handoutMasterIdLst>
  <p:sldIdLst>
    <p:sldId id="266" r:id="rId2"/>
    <p:sldId id="636" r:id="rId3"/>
    <p:sldId id="1044" r:id="rId4"/>
    <p:sldId id="1016" r:id="rId5"/>
    <p:sldId id="651" r:id="rId6"/>
    <p:sldId id="1023" r:id="rId7"/>
    <p:sldId id="839" r:id="rId8"/>
    <p:sldId id="669" r:id="rId9"/>
    <p:sldId id="1018" r:id="rId10"/>
    <p:sldId id="1045" r:id="rId11"/>
    <p:sldId id="1046" r:id="rId12"/>
    <p:sldId id="567" r:id="rId13"/>
    <p:sldId id="569" r:id="rId14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52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807"/>
    <a:srgbClr val="DC0217"/>
    <a:srgbClr val="040404"/>
    <a:srgbClr val="6E6E6F"/>
    <a:srgbClr val="4B4F55"/>
    <a:srgbClr val="C2C2C2"/>
    <a:srgbClr val="FFFFFF"/>
    <a:srgbClr val="E78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14" autoAdjust="0"/>
  </p:normalViewPr>
  <p:slideViewPr>
    <p:cSldViewPr>
      <p:cViewPr varScale="1">
        <p:scale>
          <a:sx n="100" d="100"/>
          <a:sy n="100" d="100"/>
        </p:scale>
        <p:origin x="1950" y="72"/>
      </p:cViewPr>
      <p:guideLst>
        <p:guide orient="horz" pos="4032"/>
        <p:guide pos="5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C769396-34A3-42D6-85C7-1EDE01C83CA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8904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DFE1060-E4AB-45E8-86A9-486A7469F66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5309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fld id="{12CED965-7233-4126-B5FA-957CD9FB53FE}" type="slidenum">
              <a:rPr lang="da-DK" sz="1200" i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da-DK" sz="120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8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A962E3C-A5FF-274C-99CE-D03151DB6F27}" type="slidenum">
              <a:rPr lang="da-DK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da-DK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0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27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-10408099" y="-10953768"/>
            <a:ext cx="10409644" cy="1095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8AF2552-2036-4DF6-8C58-8A0935F0B8BD}" type="slidenum">
              <a:rPr lang="en-GB" sz="2400">
                <a:solidFill>
                  <a:srgbClr val="FFFFFF"/>
                </a:solidFill>
                <a:ea typeface="ＭＳ Ｐゴシック" charset="-128"/>
              </a:rPr>
              <a:pPr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n-GB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939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56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endParaRPr lang="en-GB" sz="19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04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239" y="4722047"/>
            <a:ext cx="4609698" cy="38138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9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0900" y="754063"/>
            <a:ext cx="4960938" cy="3721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239" y="4722047"/>
            <a:ext cx="4609698" cy="38138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5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sdfgafgafga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84D7A-AD84-48A5-9523-18E564F0D3FC}" type="slidenum">
              <a:rPr lang="da-DK" smtClean="0"/>
              <a:pPr>
                <a:defRPr/>
              </a:pPr>
              <a:t>‹#›</a:t>
            </a:fld>
            <a:endParaRPr lang="da-DK"/>
          </a:p>
        </p:txBody>
      </p:sp>
      <p:pic>
        <p:nvPicPr>
          <p:cNvPr id="7" name="Picture 20" descr="Front_Top_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IMP_Logo_Whit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2514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3900" i="0" dirty="0">
              <a:solidFill>
                <a:srgbClr val="C51538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0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1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91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30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93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2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3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02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60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7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0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CBEC4-B908-4766-8833-F5A992B8A531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9D1B-C4E9-4990-AE29-D2A224176A2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9" descr="Second_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" descr="IMP_Logo_2Colou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7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92896"/>
            <a:ext cx="4729829" cy="3495961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08820"/>
            <a:ext cx="9144000" cy="1260140"/>
          </a:xfrm>
          <a:noFill/>
        </p:spPr>
        <p:txBody>
          <a:bodyPr>
            <a:no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Geothermal reservoir modelling by using dynamic unstructured meshes for improved heat recovery in highly heterogeneous reservoirs</a:t>
            </a:r>
          </a:p>
        </p:txBody>
      </p:sp>
      <p:sp>
        <p:nvSpPr>
          <p:cNvPr id="3075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89756" y="5988857"/>
            <a:ext cx="8964488" cy="869143"/>
          </a:xfrm>
        </p:spPr>
        <p:txBody>
          <a:bodyPr>
            <a:noAutofit/>
          </a:bodyPr>
          <a:lstStyle/>
          <a:p>
            <a:r>
              <a:rPr lang="fr-FR" sz="2400" b="1" dirty="0">
                <a:solidFill>
                  <a:srgbClr val="1B0807"/>
                </a:solidFill>
              </a:rPr>
              <a:t>P. Salinas</a:t>
            </a:r>
            <a:r>
              <a:rPr lang="fr-FR" sz="2400" dirty="0">
                <a:solidFill>
                  <a:srgbClr val="1B0807"/>
                </a:solidFill>
              </a:rPr>
              <a:t>, G. Regnier, C. Jacquemyn, C. C. Pain, M. D. Jackson</a:t>
            </a:r>
            <a:r>
              <a:rPr lang="en-US" sz="2400" dirty="0">
                <a:solidFill>
                  <a:srgbClr val="1B0807"/>
                </a:solidFill>
              </a:rPr>
              <a:t>, Imperial College London</a:t>
            </a:r>
            <a:br>
              <a:rPr lang="en-US" sz="2400" dirty="0">
                <a:solidFill>
                  <a:srgbClr val="1B0807"/>
                </a:solidFill>
              </a:rPr>
            </a:br>
            <a:endParaRPr lang="en-US" sz="2400" dirty="0">
              <a:solidFill>
                <a:srgbClr val="1B080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 txBox="1">
            <a:spLocks/>
          </p:cNvSpPr>
          <p:nvPr/>
        </p:nvSpPr>
        <p:spPr bwMode="auto">
          <a:xfrm>
            <a:off x="1" y="404664"/>
            <a:ext cx="902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Application: </a:t>
            </a:r>
            <a:r>
              <a:rPr lang="en-GB" altLang="en-US" sz="3200" i="0" dirty="0">
                <a:solidFill>
                  <a:srgbClr val="000000"/>
                </a:solidFill>
                <a:cs typeface="Arial" pitchFamily="34" charset="0"/>
              </a:rPr>
              <a:t>Faulted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B020A-F580-4818-A2AB-4605790569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215" r="49538" b="9290"/>
          <a:stretch/>
        </p:blipFill>
        <p:spPr>
          <a:xfrm>
            <a:off x="4603204" y="2712109"/>
            <a:ext cx="3816424" cy="18884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ACE58B-BB53-4495-A0BA-3CC5FC6FD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4" t="51215" b="9290"/>
          <a:stretch/>
        </p:blipFill>
        <p:spPr>
          <a:xfrm>
            <a:off x="6049532" y="1438848"/>
            <a:ext cx="2984723" cy="150755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CFC39FD-66B7-40E1-BFFA-BAF9F593EE33}"/>
              </a:ext>
            </a:extLst>
          </p:cNvPr>
          <p:cNvSpPr/>
          <p:nvPr/>
        </p:nvSpPr>
        <p:spPr>
          <a:xfrm>
            <a:off x="6982891" y="2113343"/>
            <a:ext cx="792088" cy="504056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14E72E-620A-4940-8E6B-8B5EF3F07CD5}"/>
              </a:ext>
            </a:extLst>
          </p:cNvPr>
          <p:cNvCxnSpPr>
            <a:cxnSpLocks/>
          </p:cNvCxnSpPr>
          <p:nvPr/>
        </p:nvCxnSpPr>
        <p:spPr>
          <a:xfrm flipH="1">
            <a:off x="7092280" y="2617399"/>
            <a:ext cx="361036" cy="469244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1">
            <a:extLst>
              <a:ext uri="{FF2B5EF4-FFF2-40B4-BE49-F238E27FC236}">
                <a16:creationId xmlns:a16="http://schemas.microsoft.com/office/drawing/2014/main" id="{E50AFCD2-97EC-4E26-B92E-8F974FD80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99" y="1655187"/>
            <a:ext cx="4644008" cy="22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Reservoir comprising interbedded layers of contrasting (high and low) permeability, offset across conjugate faults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The simulation models an area very big around the reservoir with </a:t>
            </a:r>
            <a:r>
              <a:rPr lang="en-GB" sz="16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higher detail of petrophysical properties only at the reservoir of interest</a:t>
            </a: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610FC548-C2D1-4CE3-9D61-412131BCC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5693" y="66057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10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" name="animation_fault_geothermics_3">
            <a:hlinkClick r:id="" action="ppaction://media"/>
            <a:extLst>
              <a:ext uri="{FF2B5EF4-FFF2-40B4-BE49-F238E27FC236}">
                <a16:creationId xmlns:a16="http://schemas.microsoft.com/office/drawing/2014/main" id="{78D3EFF1-F141-4157-83C3-8C2B8214F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469" t="23603" r="4531"/>
          <a:stretch/>
        </p:blipFill>
        <p:spPr>
          <a:xfrm>
            <a:off x="504056" y="4471911"/>
            <a:ext cx="6660232" cy="23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624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 fill="hold" nodeType="interactiveSeq">
                <p:stCondLst>
                  <p:cond delay="0"/>
                </p:stCondLst>
              </p:cTn>
            </p:par>
            <p:par>
              <p:cTn id="8" fill="hold" nodeType="interactiveSeq">
                <p:stCondLst>
                  <p:cond delay="0"/>
                </p:stCondLst>
              </p:cTn>
            </p:par>
            <p:par>
              <p:cTn id="9" fill="hold" nodeType="interactiveSeq"/>
            </p:par>
            <p:par>
              <p:cTn id="10" fill="hold" nodeType="interactiveSeq"/>
            </p:par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 smtClean="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11E19-6D15-4690-B3DD-C0D9A76D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" y="4293096"/>
            <a:ext cx="9144000" cy="2803623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B8E02CD2-1977-4E4E-B446-D932F04D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630432"/>
            <a:ext cx="9091246" cy="22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68288" lvl="2" indent="-268288" hangingPunct="0">
              <a:spcBef>
                <a:spcPts val="60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Simulations run in a single core</a:t>
            </a:r>
          </a:p>
          <a:p>
            <a:pPr marL="268288" lvl="2" indent="-268288" hangingPunct="0">
              <a:spcBef>
                <a:spcPts val="60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DMO provides the same resolution as the fixed fine case while requiring far fewer elements and also ~x9 less computational time</a:t>
            </a:r>
          </a:p>
          <a:p>
            <a:pPr marL="268288" lvl="2" indent="-268288" hangingPunct="0">
              <a:spcBef>
                <a:spcPts val="60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The initial oscillation in the DMO case is within the precision requested to DMO (1% accuracy in Temperature)</a:t>
            </a: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0FF40EF-E1EE-47B8-8285-A36954BEB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66797"/>
            <a:ext cx="7486650" cy="1685925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7E6A03EC-2A00-4A59-90AA-BD17D8E2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750" y="6815434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F3BCD3C2-C3E3-BBD9-3758-42A5BE289810}"/>
              </a:ext>
            </a:extLst>
          </p:cNvPr>
          <p:cNvSpPr txBox="1">
            <a:spLocks/>
          </p:cNvSpPr>
          <p:nvPr/>
        </p:nvSpPr>
        <p:spPr bwMode="auto">
          <a:xfrm>
            <a:off x="1" y="404664"/>
            <a:ext cx="902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Application: </a:t>
            </a:r>
            <a:r>
              <a:rPr lang="en-GB" altLang="en-US" sz="3200" i="0" dirty="0">
                <a:solidFill>
                  <a:srgbClr val="000000"/>
                </a:solidFill>
                <a:cs typeface="Arial" pitchFamily="34" charset="0"/>
              </a:rPr>
              <a:t>Faulted model</a:t>
            </a:r>
          </a:p>
        </p:txBody>
      </p:sp>
    </p:spTree>
    <p:extLst>
      <p:ext uri="{BB962C8B-B14F-4D97-AF65-F5344CB8AC3E}">
        <p14:creationId xmlns:p14="http://schemas.microsoft.com/office/powerpoint/2010/main" val="17299019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/>
            </p:par>
            <p:par>
              <p:cTn id="5" fill="hold" nodeType="interactiveSeq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12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itle 8"/>
          <p:cNvSpPr txBox="1">
            <a:spLocks/>
          </p:cNvSpPr>
          <p:nvPr/>
        </p:nvSpPr>
        <p:spPr bwMode="auto">
          <a:xfrm>
            <a:off x="381000" y="476672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GB" sz="3600" i="0" dirty="0">
                <a:solidFill>
                  <a:srgbClr val="1B0807"/>
                </a:solidFill>
                <a:cs typeface="Arial" pitchFamily="34" charset="0"/>
              </a:rPr>
              <a:t>Conclusions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7" y="1255204"/>
            <a:ext cx="8839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719138" lvl="2" indent="-360363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Surface based modelling with dynamic mesh optimization is a powerful tool for multiphase flow in porous media</a:t>
            </a:r>
          </a:p>
          <a:p>
            <a:pPr marL="719138" lvl="2" indent="-360363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GB" i="0" dirty="0">
                <a:solidFill>
                  <a:schemeClr val="tx1"/>
                </a:solidFill>
              </a:rPr>
              <a:t>DMO proves to be very useful to model different length scales in realistic reservoirs</a:t>
            </a:r>
          </a:p>
          <a:p>
            <a:pPr marL="719138" lvl="2" indent="-360363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The mesh no longer needs to be decided a priori. Instead, it is created based on the dynamics of the reservoir, increasing resolution whilst reducing computational cost</a:t>
            </a:r>
          </a:p>
          <a:p>
            <a:pPr marL="719138" lvl="2" indent="-360363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DMO has a great potential to reduce the computational cost while enabling to represent geology realistically using unstructured meshes and SBM</a:t>
            </a:r>
          </a:p>
          <a:p>
            <a:pPr marL="719138" lvl="2" indent="-360363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6C844E-C73E-5D12-3F3C-EB1F5F75093D}"/>
              </a:ext>
            </a:extLst>
          </p:cNvPr>
          <p:cNvSpPr txBox="1">
            <a:spLocks/>
          </p:cNvSpPr>
          <p:nvPr/>
        </p:nvSpPr>
        <p:spPr bwMode="auto">
          <a:xfrm>
            <a:off x="3851920" y="6216797"/>
            <a:ext cx="4316003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</a:rPr>
              <a:t>For more information visit:</a:t>
            </a:r>
          </a:p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70C0"/>
                </a:solidFill>
              </a:rPr>
              <a:t>http://multifluids.github.io/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08579-A28A-F859-0AB6-EA92014F4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47210"/>
            <a:ext cx="4214225" cy="7935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E201D7-710C-97ED-70BB-54617C6F97D8}"/>
              </a:ext>
            </a:extLst>
          </p:cNvPr>
          <p:cNvGrpSpPr/>
          <p:nvPr/>
        </p:nvGrpSpPr>
        <p:grpSpPr>
          <a:xfrm>
            <a:off x="7651000" y="5047210"/>
            <a:ext cx="1112000" cy="1334118"/>
            <a:chOff x="19101177" y="3667139"/>
            <a:chExt cx="2081309" cy="24970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014F6C-FF3F-CF5C-2049-147CD2ECC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16571" y="4259419"/>
              <a:ext cx="1904762" cy="1904762"/>
            </a:xfrm>
            <a:prstGeom prst="rect">
              <a:avLst/>
            </a:prstGeom>
          </p:spPr>
        </p:pic>
        <p:sp>
          <p:nvSpPr>
            <p:cNvPr id="14" name="Title 8">
              <a:extLst>
                <a:ext uri="{FF2B5EF4-FFF2-40B4-BE49-F238E27FC236}">
                  <a16:creationId xmlns:a16="http://schemas.microsoft.com/office/drawing/2014/main" id="{84999197-7EBC-DDC3-2999-F279CB353C4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101177" y="3667139"/>
              <a:ext cx="2081309" cy="48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0836" tIns="60420" rIns="120836" bIns="60420"/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cap="all" dirty="0">
                  <a:solidFill>
                    <a:srgbClr val="005875"/>
                  </a:solidFill>
                  <a:cs typeface="Arial" panose="020B0604020202020204" pitchFamily="34" charset="0"/>
                </a:rPr>
                <a:t>Website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9103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13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itle 8"/>
          <p:cNvSpPr txBox="1">
            <a:spLocks/>
          </p:cNvSpPr>
          <p:nvPr/>
        </p:nvSpPr>
        <p:spPr bwMode="auto">
          <a:xfrm>
            <a:off x="381000" y="126852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GB" sz="3600" i="0" dirty="0">
                <a:solidFill>
                  <a:srgbClr val="1B0807"/>
                </a:solidFill>
                <a:cs typeface="Arial" pitchFamily="34" charset="0"/>
              </a:rPr>
              <a:t>References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8DBC8EF9-A6F6-423A-9E27-505E34AD3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688"/>
            <a:ext cx="8839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71475" lvl="2" indent="-285750" hangingPunct="0">
              <a:lnSpc>
                <a:spcPct val="150000"/>
              </a:lnSpc>
              <a:spcBef>
                <a:spcPts val="1750"/>
              </a:spcBef>
              <a:buSzPct val="45000"/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Dynamic mesh optimisation for geothermal reservoir modelling</a:t>
            </a:r>
            <a:r>
              <a:rPr lang="en-GB" sz="1400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P. Salinas, G.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Regnier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C.Jacquemyn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C.C. Pain and M.D. Jackson. </a:t>
            </a:r>
            <a:r>
              <a:rPr lang="en-GB" sz="1400" i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Geothermics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94 (2021) 102089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doi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10.1016/j.geothermics.2021.102089 </a:t>
            </a:r>
          </a:p>
          <a:p>
            <a:pPr marL="371475" lvl="2" indent="-285750" hangingPunct="0">
              <a:lnSpc>
                <a:spcPct val="150000"/>
              </a:lnSpc>
              <a:spcBef>
                <a:spcPts val="1750"/>
              </a:spcBef>
              <a:buSzPct val="45000"/>
              <a:buFont typeface="Arial" panose="020B0604020202020204" pitchFamily="34" charset="0"/>
              <a:buChar char="•"/>
            </a:pPr>
            <a:r>
              <a:rPr lang="en-GB" sz="1400" b="1" i="0" dirty="0">
                <a:latin typeface="Arial" pitchFamily="34" charset="0"/>
                <a:cs typeface="Arial" pitchFamily="34" charset="0"/>
              </a:rPr>
              <a:t>Vanishing artificial diffusion as a mechanism to accelerate convergence for multiphase porous media flow. 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P. Salinas, C.C. Pain, H. Osman, C. Jacquemyn, Z.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Xie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M.D. Jackson.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Comput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. Methods Appl. Mech.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Engrg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. 359 (2020) 112535</a:t>
            </a:r>
          </a:p>
          <a:p>
            <a:pPr marL="371475" lvl="2" indent="-285750" hangingPunct="0">
              <a:lnSpc>
                <a:spcPct val="150000"/>
              </a:lnSpc>
              <a:spcBef>
                <a:spcPts val="1750"/>
              </a:spcBef>
              <a:buSzPct val="45000"/>
              <a:buFont typeface="Arial" panose="020B0604020202020204" pitchFamily="34" charset="0"/>
              <a:buChar char="•"/>
            </a:pPr>
            <a:r>
              <a:rPr lang="en-GB" sz="1400" b="1" i="0" dirty="0">
                <a:latin typeface="Arial" pitchFamily="34" charset="0"/>
                <a:cs typeface="Arial" pitchFamily="34" charset="0"/>
              </a:rPr>
              <a:t>A discontinuous control volume finite element method for multi-phase flow in heterogeneous porous 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media. P. Salinas, D.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Pavlidis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Z.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Xie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H. Osman, C.C. Pain, M.D. Jackson. Journal of Computational Physics 352 (2018) 602–614</a:t>
            </a:r>
          </a:p>
          <a:p>
            <a:pPr marL="371475" lvl="2" indent="-285750" hangingPunct="0">
              <a:lnSpc>
                <a:spcPct val="150000"/>
              </a:lnSpc>
              <a:spcBef>
                <a:spcPts val="1750"/>
              </a:spcBef>
              <a:buSzPct val="45000"/>
              <a:buFont typeface="Arial" panose="020B0604020202020204" pitchFamily="34" charset="0"/>
              <a:buChar char="•"/>
            </a:pPr>
            <a:r>
              <a:rPr lang="en-GB" sz="1400" b="1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Improving the Robustness of the Control Volume Finite Element Method with Application to Multiphase Porous Media Flow.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P.Salinas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D.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Pavlidis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Z.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Xie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A. Adam, C. Pain and M.D. Jackson;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Int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Numer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Meth Fluids. (2017) </a:t>
            </a:r>
            <a:r>
              <a:rPr lang="en-GB" sz="140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doi</a:t>
            </a:r>
            <a:r>
              <a:rPr lang="en-GB" sz="14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10.1002/fld.4381</a:t>
            </a:r>
          </a:p>
          <a:p>
            <a:pPr marL="371475" lvl="2" indent="-285750" hangingPunct="0">
              <a:lnSpc>
                <a:spcPct val="150000"/>
              </a:lnSpc>
              <a:spcBef>
                <a:spcPts val="1750"/>
              </a:spcBef>
              <a:buSzPct val="45000"/>
              <a:buFont typeface="Arial" panose="020B0604020202020204" pitchFamily="34" charset="0"/>
              <a:buChar char="•"/>
            </a:pPr>
            <a:r>
              <a:rPr lang="en-GB" sz="1400" b="1" i="0" dirty="0">
                <a:latin typeface="Arial" pitchFamily="34" charset="0"/>
                <a:cs typeface="Arial" pitchFamily="34" charset="0"/>
              </a:rPr>
              <a:t>Reservoir </a:t>
            </a:r>
            <a:r>
              <a:rPr lang="en-GB" sz="1400" b="1" i="0" dirty="0" err="1">
                <a:latin typeface="Arial" pitchFamily="34" charset="0"/>
                <a:cs typeface="Arial" pitchFamily="34" charset="0"/>
              </a:rPr>
              <a:t>Modeling</a:t>
            </a:r>
            <a:r>
              <a:rPr lang="en-GB" sz="1400" b="1" i="0" dirty="0">
                <a:latin typeface="Arial" pitchFamily="34" charset="0"/>
                <a:cs typeface="Arial" pitchFamily="34" charset="0"/>
              </a:rPr>
              <a:t> for Flow Simulation by Use of Surfaces, Adaptive Unstructured Meshes, and an Overlapping-Control-Volume Finite-Element Method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 M.D. Jackson, J.R. Percival, P.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Mostaghimi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B.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Tollit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D.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Pavlidis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C.C. Pain, J. Gomes, A.H.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Elsheikh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, P. Salinas, A. Muggeridge and M. Blunt; SPE Reservoir Evaluation &amp; Engineering (2015) </a:t>
            </a:r>
            <a:r>
              <a:rPr lang="en-GB" sz="1400" i="0" dirty="0" err="1">
                <a:latin typeface="Arial" pitchFamily="34" charset="0"/>
                <a:cs typeface="Arial" pitchFamily="34" charset="0"/>
              </a:rPr>
              <a:t>doi</a:t>
            </a:r>
            <a:r>
              <a:rPr lang="en-GB" sz="1400" i="0" dirty="0">
                <a:latin typeface="Arial" pitchFamily="34" charset="0"/>
                <a:cs typeface="Arial" pitchFamily="34" charset="0"/>
              </a:rPr>
              <a:t>: 10.2118/163633-PA </a:t>
            </a:r>
          </a:p>
          <a:p>
            <a:pPr marL="85725" lvl="2" hangingPunct="0">
              <a:lnSpc>
                <a:spcPct val="150000"/>
              </a:lnSpc>
              <a:spcBef>
                <a:spcPts val="1750"/>
              </a:spcBef>
              <a:buSzPct val="45000"/>
            </a:pP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513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itle 8"/>
          <p:cNvSpPr txBox="1">
            <a:spLocks/>
          </p:cNvSpPr>
          <p:nvPr/>
        </p:nvSpPr>
        <p:spPr bwMode="auto">
          <a:xfrm>
            <a:off x="533400" y="404664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600" i="0" dirty="0">
                <a:solidFill>
                  <a:srgbClr val="000000"/>
                </a:solidFill>
                <a:cs typeface="Arial" pitchFamily="34" charset="0"/>
              </a:rPr>
              <a:t>Outline</a:t>
            </a:r>
            <a:endParaRPr lang="en-US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97296" y="1844824"/>
            <a:ext cx="88392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20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Why dynamic mesh optimization?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20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Dynamic mesh optimization for geothermal simulations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20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  <a:p>
            <a:pPr marL="0" lvl="2" hangingPunct="0">
              <a:lnSpc>
                <a:spcPct val="150000"/>
              </a:lnSpc>
              <a:spcBef>
                <a:spcPts val="1750"/>
              </a:spcBef>
              <a:buSzPct val="45000"/>
            </a:pPr>
            <a:r>
              <a:rPr lang="en-GB" i="0" dirty="0">
                <a:latin typeface="Arial" pitchFamily="34" charset="0"/>
                <a:cs typeface="Arial" pitchFamily="34" charset="0"/>
              </a:rPr>
              <a:t>	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4374CB-D131-4DA9-9C10-C27F1D464D17}"/>
              </a:ext>
            </a:extLst>
          </p:cNvPr>
          <p:cNvSpPr txBox="1"/>
          <p:nvPr/>
        </p:nvSpPr>
        <p:spPr>
          <a:xfrm>
            <a:off x="8756" y="6032431"/>
            <a:ext cx="9054752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lvl="2" hangingPunct="0">
              <a:lnSpc>
                <a:spcPct val="150000"/>
              </a:lnSpc>
              <a:spcBef>
                <a:spcPts val="1750"/>
              </a:spcBef>
              <a:buSzPct val="45000"/>
            </a:pPr>
            <a:r>
              <a:rPr lang="en-GB" sz="1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Dynamic mesh optimisation for geothermal reservoir modelling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P. Salinas, G.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Regnier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C.Jacquemyn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C.C. Pain and M.D. Jackson.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Geothermics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94 (2021) 102089 </a:t>
            </a:r>
            <a:r>
              <a:rPr lang="en-GB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doi</a:t>
            </a:r>
            <a:r>
              <a:rPr lang="en-GB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10.1016/j.geothermics.2021.102089 </a:t>
            </a:r>
          </a:p>
        </p:txBody>
      </p:sp>
    </p:spTree>
    <p:extLst>
      <p:ext uri="{BB962C8B-B14F-4D97-AF65-F5344CB8AC3E}">
        <p14:creationId xmlns:p14="http://schemas.microsoft.com/office/powerpoint/2010/main" val="22329891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/>
            </p:par>
            <p:par>
              <p:cTn id="5" fill="hold" nodeType="interactiveSeq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"/>
          <a:stretch/>
        </p:blipFill>
        <p:spPr>
          <a:xfrm>
            <a:off x="2431797" y="5086879"/>
            <a:ext cx="2384077" cy="16667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E8D1A-996D-4907-A159-69822065B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652" y="3573332"/>
            <a:ext cx="4176464" cy="3311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41389"/>
            <a:ext cx="2461885" cy="1666718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299D3AB7-B047-4859-B89D-94EAAC84A617}"/>
              </a:ext>
            </a:extLst>
          </p:cNvPr>
          <p:cNvSpPr txBox="1">
            <a:spLocks/>
          </p:cNvSpPr>
          <p:nvPr/>
        </p:nvSpPr>
        <p:spPr bwMode="auto">
          <a:xfrm>
            <a:off x="533400" y="404664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rgbClr val="1B0807"/>
                </a:solidFill>
                <a:cs typeface="Arial" pitchFamily="34" charset="0"/>
              </a:rPr>
              <a:t>Dynamic mesh optimization for CFD</a:t>
            </a:r>
          </a:p>
          <a:p>
            <a:pPr algn="ctr" eaLnBrk="1" hangingPunct="1"/>
            <a:endParaRPr lang="en-US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6D3E887B-C419-45B5-93C5-B26CF0134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165" y="3177977"/>
            <a:ext cx="5101039" cy="166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58775" lvl="2" indent="357188" hangingPunct="0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b="1" i="0" dirty="0"/>
              <a:t>For porous media: </a:t>
            </a:r>
          </a:p>
          <a:p>
            <a:pPr marL="815975" lvl="3" indent="357188" hangingPunct="0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Geology represented using surfaces</a:t>
            </a:r>
          </a:p>
          <a:p>
            <a:pPr marL="815975" lvl="3" indent="357188" hangingPunct="0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No need to interpolate geological properties between meshes</a:t>
            </a:r>
          </a:p>
          <a:p>
            <a:pPr marL="815975" lvl="3" indent="357188" hangingPunct="0">
              <a:spcBef>
                <a:spcPts val="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Geology representation is independent of the resolution</a:t>
            </a:r>
          </a:p>
          <a:p>
            <a:pPr lvl="2" hangingPunct="0">
              <a:spcBef>
                <a:spcPts val="0"/>
              </a:spcBef>
              <a:buSzPct val="45000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5BFD4-4EB2-48DD-9F06-2D0CA804645D}"/>
              </a:ext>
            </a:extLst>
          </p:cNvPr>
          <p:cNvSpPr txBox="1"/>
          <p:nvPr/>
        </p:nvSpPr>
        <p:spPr>
          <a:xfrm>
            <a:off x="6948264" y="3648791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>
                <a:solidFill>
                  <a:schemeClr val="tx1"/>
                </a:solidFill>
              </a:rPr>
              <a:t>12056-14964 grid cells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0AF0F55-A618-47C7-A8F5-7E7DC7AE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C01AB824-5F8F-594C-83A7-700FC2C9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1692" y="1621862"/>
            <a:ext cx="5146907" cy="14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58775" lvl="2" indent="357188" hangingPunct="0"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Use in many other CFD areas </a:t>
            </a:r>
          </a:p>
          <a:p>
            <a:pPr marL="358775" lvl="2" indent="357188" hangingPunct="0"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Reduces the computational cost</a:t>
            </a:r>
          </a:p>
          <a:p>
            <a:pPr marL="358775" lvl="2" indent="357188" hangingPunct="0"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Increase the quality of the solution increasing the resolution where necessary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8257298D-8CBA-0254-738B-D08E97FA3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27433"/>
            <a:ext cx="416409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58775" lvl="2" indent="3571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US" i="0" dirty="0"/>
              <a:t>Works in parallel using dynamic load balancing</a:t>
            </a:r>
          </a:p>
          <a:p>
            <a:pPr marL="358775" lvl="2" indent="3571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  <a:tabLst>
                <a:tab pos="715963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</a:pPr>
            <a:r>
              <a:rPr lang="en-GB" i="0" dirty="0"/>
              <a:t>Reference: </a:t>
            </a:r>
            <a:r>
              <a:rPr lang="en-GB" sz="1200" dirty="0"/>
              <a:t>A decade of progress on anisotropic mesh adaptation for computational fluid dynamics (F. </a:t>
            </a:r>
            <a:r>
              <a:rPr lang="en-GB" sz="1200" dirty="0" err="1"/>
              <a:t>Alauzet</a:t>
            </a:r>
            <a:r>
              <a:rPr lang="en-GB" sz="1200" dirty="0"/>
              <a:t>, A. </a:t>
            </a:r>
            <a:r>
              <a:rPr lang="en-GB" sz="1200" dirty="0" err="1"/>
              <a:t>Loseille</a:t>
            </a:r>
            <a:r>
              <a:rPr lang="en-GB" sz="1200" dirty="0"/>
              <a:t>)</a:t>
            </a:r>
            <a:endParaRPr lang="en-US" dirty="0"/>
          </a:p>
          <a:p>
            <a:pPr lvl="2" hangingPunct="0">
              <a:lnSpc>
                <a:spcPct val="150000"/>
              </a:lnSpc>
              <a:spcBef>
                <a:spcPts val="1750"/>
              </a:spcBef>
              <a:buSzPct val="45000"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13677" y="1890543"/>
            <a:ext cx="854392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266700" eaLnBrk="1" hangingPunct="1">
              <a:spcBef>
                <a:spcPct val="0"/>
              </a:spcBef>
            </a:pPr>
            <a:r>
              <a:rPr lang="en-GB" sz="2600" i="0" dirty="0">
                <a:solidFill>
                  <a:schemeClr val="tx1"/>
                </a:solidFill>
                <a:cs typeface="Times New Roman" pitchFamily="18" charset="0"/>
              </a:rPr>
              <a:t>Heat transport with temperature and pressure dependent density</a:t>
            </a:r>
          </a:p>
          <a:p>
            <a:pPr marL="457200" indent="-457200" algn="just" defTabSz="2667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600" i="1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defTabSz="266700" eaLnBrk="1" hangingPunct="1">
              <a:spcBef>
                <a:spcPct val="0"/>
              </a:spcBef>
            </a:pPr>
            <a:endParaRPr lang="en-GB" sz="2600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defTabSz="266700" eaLnBrk="1" hangingPunct="1">
              <a:spcBef>
                <a:spcPct val="0"/>
              </a:spcBef>
            </a:pPr>
            <a:endParaRPr lang="en-GB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AD2F44-E53B-45EA-AF25-DDA81380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40" y="5580913"/>
            <a:ext cx="5650196" cy="10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8C62DAD-8589-41A4-AA91-7D14A470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22768" b="44060"/>
          <a:stretch/>
        </p:blipFill>
        <p:spPr bwMode="auto">
          <a:xfrm>
            <a:off x="1763688" y="4107456"/>
            <a:ext cx="5256584" cy="10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592E2B0-DE5B-489B-8F8A-8CAD6F5D5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9"/>
          <a:stretch/>
        </p:blipFill>
        <p:spPr bwMode="auto">
          <a:xfrm>
            <a:off x="814882" y="3090963"/>
            <a:ext cx="7514235" cy="7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01F73CB-1D70-4964-85B7-A0D79649331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6672"/>
            <a:ext cx="9144000" cy="4786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3200" dirty="0">
                <a:solidFill>
                  <a:srgbClr val="1B080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Heat transport equations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09FF49D-36C7-4C56-82D8-0F7F8AD0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293" y="6535564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5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6416FB8-4856-4F5D-836F-506146277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" y="1894025"/>
            <a:ext cx="2974019" cy="1559476"/>
          </a:xfrm>
          <a:prstGeom prst="rect">
            <a:avLst/>
          </a:prstGeom>
        </p:spPr>
      </p:pic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18121"/>
            <a:ext cx="9144000" cy="4786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GB" sz="3200" dirty="0">
                <a:solidFill>
                  <a:srgbClr val="1B080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Numerical discretisation: </a:t>
            </a:r>
            <a:r>
              <a:rPr lang="en-GB" altLang="en-US" sz="3200" dirty="0">
                <a:solidFill>
                  <a:srgbClr val="1B080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 </a:t>
            </a:r>
            <a:r>
              <a:rPr lang="en-GB" sz="3200" dirty="0">
                <a:solidFill>
                  <a:srgbClr val="1B0807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double control pressure formulation</a:t>
            </a:r>
            <a:endParaRPr lang="en-US" altLang="en-US" sz="3200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739171" y="6406097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Slide </a:t>
            </a:r>
            <a:fld id="{8AC8E127-8C2A-4662-90F6-FFC34262A267}" type="slidenum">
              <a:rPr lang="en-US" altLang="en-US" sz="1600" b="1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</a:t>
            </a:fld>
            <a:endParaRPr lang="en-US" alt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ounded Rectangle 33">
            <a:extLst>
              <a:ext uri="{FF2B5EF4-FFF2-40B4-BE49-F238E27FC236}">
                <a16:creationId xmlns:a16="http://schemas.microsoft.com/office/drawing/2014/main" id="{4168EDF0-7645-4700-A59D-DFCE3095A938}"/>
              </a:ext>
            </a:extLst>
          </p:cNvPr>
          <p:cNvSpPr/>
          <p:nvPr/>
        </p:nvSpPr>
        <p:spPr bwMode="auto">
          <a:xfrm>
            <a:off x="2263629" y="1700808"/>
            <a:ext cx="1295400" cy="3786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133" i="0" dirty="0"/>
              <a:t>P</a:t>
            </a:r>
            <a:r>
              <a:rPr lang="en-US" sz="2133" i="0" baseline="-25000" dirty="0"/>
              <a:t>N </a:t>
            </a:r>
            <a:r>
              <a:rPr lang="en-US" sz="2133" i="0" dirty="0"/>
              <a:t>(DG)</a:t>
            </a:r>
            <a:r>
              <a:rPr lang="en-US" sz="2133" i="0" baseline="-25000" dirty="0"/>
              <a:t> </a:t>
            </a:r>
            <a:r>
              <a:rPr lang="en-US" sz="2133" i="0" dirty="0"/>
              <a:t>P</a:t>
            </a:r>
            <a:r>
              <a:rPr lang="en-US" sz="2133" i="0" baseline="-25000" dirty="0"/>
              <a:t>N+1</a:t>
            </a:r>
            <a:r>
              <a:rPr lang="en-US" sz="2133" i="0" dirty="0"/>
              <a:t> </a:t>
            </a:r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F996883-B187-44BC-B051-304CB73A5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3721316"/>
            <a:ext cx="3942624" cy="224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00" dirty="0"/>
              <a:t>Pressure nodes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619946BC-7B15-4E74-B661-23809D62D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60" y="3549744"/>
            <a:ext cx="3391900" cy="2174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200" dirty="0"/>
              <a:t>Velocity nodes</a:t>
            </a:r>
          </a:p>
        </p:txBody>
      </p:sp>
      <p:sp>
        <p:nvSpPr>
          <p:cNvPr id="46" name="Rounded Rectangle 32">
            <a:extLst>
              <a:ext uri="{FF2B5EF4-FFF2-40B4-BE49-F238E27FC236}">
                <a16:creationId xmlns:a16="http://schemas.microsoft.com/office/drawing/2014/main" id="{A603138D-90C1-4442-B0B9-40079460DE8C}"/>
              </a:ext>
            </a:extLst>
          </p:cNvPr>
          <p:cNvSpPr/>
          <p:nvPr/>
        </p:nvSpPr>
        <p:spPr bwMode="auto">
          <a:xfrm>
            <a:off x="2263369" y="1703428"/>
            <a:ext cx="1295400" cy="3786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</a:t>
            </a:r>
            <a:r>
              <a:rPr lang="en-US" sz="1200" baseline="-25000" dirty="0"/>
              <a:t>0 </a:t>
            </a:r>
            <a:r>
              <a:rPr lang="en-US" sz="1200" dirty="0"/>
              <a:t>(DG)</a:t>
            </a:r>
            <a:r>
              <a:rPr lang="en-US" sz="1200" baseline="-25000" dirty="0"/>
              <a:t> </a:t>
            </a:r>
            <a:r>
              <a:rPr lang="en-US" sz="1200" dirty="0"/>
              <a:t>P</a:t>
            </a:r>
            <a:r>
              <a:rPr lang="en-US" sz="1200" baseline="-25000" dirty="0"/>
              <a:t>1</a:t>
            </a:r>
            <a:r>
              <a:rPr lang="en-US" sz="1200" dirty="0"/>
              <a:t>CV)</a:t>
            </a:r>
          </a:p>
        </p:txBody>
      </p:sp>
      <p:sp>
        <p:nvSpPr>
          <p:cNvPr id="51" name="Rounded Rectangle 21">
            <a:extLst>
              <a:ext uri="{FF2B5EF4-FFF2-40B4-BE49-F238E27FC236}">
                <a16:creationId xmlns:a16="http://schemas.microsoft.com/office/drawing/2014/main" id="{74E8788B-F4B5-4C1E-BD6D-0F00C5C9EAA1}"/>
              </a:ext>
            </a:extLst>
          </p:cNvPr>
          <p:cNvSpPr/>
          <p:nvPr/>
        </p:nvSpPr>
        <p:spPr bwMode="auto">
          <a:xfrm>
            <a:off x="2748939" y="2765688"/>
            <a:ext cx="1215000" cy="3786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Height</a:t>
            </a:r>
          </a:p>
        </p:txBody>
      </p:sp>
      <p:sp>
        <p:nvSpPr>
          <p:cNvPr id="52" name="Rounded Rectangle 22">
            <a:extLst>
              <a:ext uri="{FF2B5EF4-FFF2-40B4-BE49-F238E27FC236}">
                <a16:creationId xmlns:a16="http://schemas.microsoft.com/office/drawing/2014/main" id="{1930EE52-5EFB-4D2A-BA03-045763A81B16}"/>
              </a:ext>
            </a:extLst>
          </p:cNvPr>
          <p:cNvSpPr/>
          <p:nvPr/>
        </p:nvSpPr>
        <p:spPr bwMode="auto">
          <a:xfrm>
            <a:off x="2749591" y="2279634"/>
            <a:ext cx="1214481" cy="37861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Pressure and Velocity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6B355D6-A40A-4257-8F79-4D8F35B0DD3B}"/>
              </a:ext>
            </a:extLst>
          </p:cNvPr>
          <p:cNvSpPr/>
          <p:nvPr/>
        </p:nvSpPr>
        <p:spPr bwMode="auto">
          <a:xfrm>
            <a:off x="427239" y="3769587"/>
            <a:ext cx="128194" cy="128194"/>
          </a:xfrm>
          <a:prstGeom prst="ellipse">
            <a:avLst/>
          </a:prstGeom>
          <a:solidFill>
            <a:srgbClr val="040404"/>
          </a:solidFill>
          <a:ln w="9525" cap="flat" cmpd="sng" algn="ctr">
            <a:solidFill>
              <a:srgbClr val="04040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/>
            <a:endParaRPr lang="en-US" sz="1200">
              <a:ln>
                <a:solidFill>
                  <a:srgbClr val="1B0807"/>
                </a:solidFill>
              </a:ln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1EF589-4971-4071-9939-4910E2415735}"/>
              </a:ext>
            </a:extLst>
          </p:cNvPr>
          <p:cNvGrpSpPr/>
          <p:nvPr/>
        </p:nvGrpSpPr>
        <p:grpSpPr>
          <a:xfrm>
            <a:off x="3356439" y="1917602"/>
            <a:ext cx="5270226" cy="2087491"/>
            <a:chOff x="3363394" y="4100146"/>
            <a:chExt cx="5270226" cy="208749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FF43E5F-1E25-4C26-8870-069BFCCD8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491" y="4983491"/>
              <a:ext cx="1701694" cy="120414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FEFA5E6-CE92-4D3B-BEA3-B3936CB5A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884" y="4966345"/>
              <a:ext cx="1701692" cy="1203100"/>
            </a:xfrm>
            <a:prstGeom prst="rect">
              <a:avLst/>
            </a:prstGeom>
          </p:spPr>
        </p:pic>
        <p:sp>
          <p:nvSpPr>
            <p:cNvPr id="64" name="Text Box 1">
              <a:extLst>
                <a:ext uri="{FF2B5EF4-FFF2-40B4-BE49-F238E27FC236}">
                  <a16:creationId xmlns:a16="http://schemas.microsoft.com/office/drawing/2014/main" id="{B488C1E0-2BF8-47C3-BFB8-2B339CD5C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8620" y="4683219"/>
              <a:ext cx="1553839" cy="23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8600" tIns="24300" rIns="48600" bIns="24300"/>
            <a:lstStyle>
              <a:lvl1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1146175" indent="-484188"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2">
                <a:lnSpc>
                  <a:spcPct val="150000"/>
                </a:lnSpc>
                <a:spcBef>
                  <a:spcPts val="1313"/>
                </a:spcBef>
                <a:buSzPct val="45000"/>
              </a:pPr>
              <a:r>
                <a:rPr lang="en-GB" sz="1200" i="0" dirty="0">
                  <a:latin typeface="Arial" pitchFamily="34" charset="0"/>
                  <a:cs typeface="Arial" pitchFamily="34" charset="0"/>
                </a:rPr>
                <a:t>Linear FE Pressure</a:t>
              </a:r>
              <a:endParaRPr lang="en-GB" sz="1200" dirty="0">
                <a:ea typeface="ＭＳ Ｐゴシック" charset="-128"/>
              </a:endParaRPr>
            </a:p>
          </p:txBody>
        </p:sp>
        <p:sp>
          <p:nvSpPr>
            <p:cNvPr id="65" name="Text Box 1">
              <a:extLst>
                <a:ext uri="{FF2B5EF4-FFF2-40B4-BE49-F238E27FC236}">
                  <a16:creationId xmlns:a16="http://schemas.microsoft.com/office/drawing/2014/main" id="{A3C04198-2F1F-47E4-9075-AFCA23C9C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0218" y="4672187"/>
              <a:ext cx="1429266" cy="17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8600" tIns="24300" rIns="48600" bIns="24300"/>
            <a:lstStyle>
              <a:lvl1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1146175" indent="-484188"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2">
                <a:lnSpc>
                  <a:spcPct val="150000"/>
                </a:lnSpc>
                <a:spcBef>
                  <a:spcPts val="1313"/>
                </a:spcBef>
                <a:buSzPct val="45000"/>
              </a:pPr>
              <a:r>
                <a:rPr lang="en-GB" sz="1200" i="0" dirty="0">
                  <a:latin typeface="Arial" pitchFamily="34" charset="0"/>
                  <a:cs typeface="Arial" pitchFamily="34" charset="0"/>
                </a:rPr>
                <a:t>Linear CV Pressure</a:t>
              </a:r>
              <a:endParaRPr lang="en-GB" sz="1200" dirty="0">
                <a:ea typeface="ＭＳ Ｐゴシック" charset="-128"/>
              </a:endParaRPr>
            </a:p>
          </p:txBody>
        </p:sp>
        <p:sp>
          <p:nvSpPr>
            <p:cNvPr id="66" name="Text Box 1">
              <a:extLst>
                <a:ext uri="{FF2B5EF4-FFF2-40B4-BE49-F238E27FC236}">
                  <a16:creationId xmlns:a16="http://schemas.microsoft.com/office/drawing/2014/main" id="{121ACC6A-B674-49A0-9197-A646E6075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5229" y="4298724"/>
              <a:ext cx="3608391" cy="23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8600" tIns="24300" rIns="48600" bIns="24300"/>
            <a:lstStyle>
              <a:lvl1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1146175" indent="-484188"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1146175" algn="l"/>
                  <a:tab pos="1593850" algn="l"/>
                  <a:tab pos="2043113" algn="l"/>
                  <a:tab pos="2492375" algn="l"/>
                  <a:tab pos="2941638" algn="l"/>
                  <a:tab pos="3390900" algn="l"/>
                  <a:tab pos="3840163" algn="l"/>
                  <a:tab pos="4289425" algn="l"/>
                  <a:tab pos="4738688" algn="l"/>
                  <a:tab pos="5187950" algn="l"/>
                  <a:tab pos="5637213" algn="l"/>
                  <a:tab pos="6086475" algn="l"/>
                  <a:tab pos="6535738" algn="l"/>
                  <a:tab pos="6985000" algn="l"/>
                  <a:tab pos="7434263" algn="l"/>
                  <a:tab pos="7883525" algn="l"/>
                  <a:tab pos="8332788" algn="l"/>
                  <a:tab pos="8782050" algn="l"/>
                  <a:tab pos="9231313" algn="l"/>
                  <a:tab pos="9680575" algn="l"/>
                  <a:tab pos="10129838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marL="0" lvl="2">
                <a:lnSpc>
                  <a:spcPct val="150000"/>
                </a:lnSpc>
                <a:spcBef>
                  <a:spcPts val="1313"/>
                </a:spcBef>
                <a:buSzPct val="45000"/>
              </a:pPr>
              <a:r>
                <a:rPr lang="en-GB" sz="1400" b="1" i="0" dirty="0">
                  <a:latin typeface="Arial" pitchFamily="34" charset="0"/>
                  <a:cs typeface="Arial" pitchFamily="34" charset="0"/>
                </a:rPr>
                <a:t>Main difference with common CVFEM</a:t>
              </a:r>
              <a:endParaRPr lang="en-GB" sz="1400" b="1" dirty="0">
                <a:ea typeface="ＭＳ Ｐゴシック" charset="-128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6CFF009-9725-4D73-A8FA-66DF3B49B75B}"/>
                </a:ext>
              </a:extLst>
            </p:cNvPr>
            <p:cNvCxnSpPr>
              <a:cxnSpLocks/>
            </p:cNvCxnSpPr>
            <p:nvPr/>
          </p:nvCxnSpPr>
          <p:spPr>
            <a:xfrm>
              <a:off x="3363394" y="4100146"/>
              <a:ext cx="1625226" cy="2718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8">
            <a:extLst>
              <a:ext uri="{FF2B5EF4-FFF2-40B4-BE49-F238E27FC236}">
                <a16:creationId xmlns:a16="http://schemas.microsoft.com/office/drawing/2014/main" id="{CFFDE595-E295-4E46-A48F-B9BF36C76695}"/>
              </a:ext>
            </a:extLst>
          </p:cNvPr>
          <p:cNvSpPr txBox="1">
            <a:spLocks/>
          </p:cNvSpPr>
          <p:nvPr/>
        </p:nvSpPr>
        <p:spPr bwMode="auto">
          <a:xfrm>
            <a:off x="1187624" y="3903219"/>
            <a:ext cx="629797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GB" altLang="en-US" sz="3200" u="sng" dirty="0">
                <a:solidFill>
                  <a:srgbClr val="1B0807"/>
                </a:solidFill>
                <a:cs typeface="Arial" pitchFamily="34" charset="0"/>
              </a:rPr>
              <a:t>Implicit wells implementation</a:t>
            </a:r>
            <a:endParaRPr lang="en-US" altLang="en-US" sz="3200" u="sng" dirty="0">
              <a:solidFill>
                <a:srgbClr val="1B0807"/>
              </a:solidFill>
              <a:cs typeface="Arial" pitchFamily="34" charset="0"/>
            </a:endParaRPr>
          </a:p>
        </p:txBody>
      </p:sp>
      <p:sp>
        <p:nvSpPr>
          <p:cNvPr id="40" name="Text Box 1">
            <a:extLst>
              <a:ext uri="{FF2B5EF4-FFF2-40B4-BE49-F238E27FC236}">
                <a16:creationId xmlns:a16="http://schemas.microsoft.com/office/drawing/2014/main" id="{EF4DD78D-EB90-4134-B342-F170A19BA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42" y="4643324"/>
            <a:ext cx="390591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65125" lvl="2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1D representation of wells</a:t>
            </a:r>
          </a:p>
          <a:p>
            <a:pPr marL="365125" lvl="2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Multiple pressures implementation</a:t>
            </a:r>
          </a:p>
          <a:p>
            <a:pPr marL="822325" lvl="4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Pressure of the domain</a:t>
            </a:r>
          </a:p>
          <a:p>
            <a:pPr marL="822325" lvl="4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Pressure of the wells</a:t>
            </a: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1">
            <a:extLst>
              <a:ext uri="{FF2B5EF4-FFF2-40B4-BE49-F238E27FC236}">
                <a16:creationId xmlns:a16="http://schemas.microsoft.com/office/drawing/2014/main" id="{4D71287A-C5D8-4F17-A07D-502C73FCA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157" y="4583714"/>
            <a:ext cx="404324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365125" lvl="2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Wells and domain are connected by interchanging mass/heat</a:t>
            </a:r>
          </a:p>
          <a:p>
            <a:pPr marL="365125" lvl="2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For the interchange of mass/heat between the wells and domain</a:t>
            </a:r>
          </a:p>
          <a:p>
            <a:pPr marL="822325" lvl="3" indent="-365125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en-GB" i="0" dirty="0" err="1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Peaceman</a:t>
            </a:r>
            <a:r>
              <a:rPr lang="en-GB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 correction is used</a:t>
            </a:r>
          </a:p>
          <a:p>
            <a:pPr marL="268288" lvl="2" indent="-268288" hangingPunct="0">
              <a:spcBef>
                <a:spcPts val="1750"/>
              </a:spcBef>
              <a:buSzPct val="45000"/>
              <a:buFont typeface="Wingdings" pitchFamily="2" charset="2"/>
              <a:buChar char=""/>
            </a:pP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F2E0FB-6E79-4F0B-8B07-695F3D7B5F3E}"/>
              </a:ext>
            </a:extLst>
          </p:cNvPr>
          <p:cNvGrpSpPr/>
          <p:nvPr/>
        </p:nvGrpSpPr>
        <p:grpSpPr>
          <a:xfrm>
            <a:off x="397011" y="3555195"/>
            <a:ext cx="183353" cy="179291"/>
            <a:chOff x="58731" y="3767181"/>
            <a:chExt cx="316911" cy="30989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0FC4769-8E19-4576-B549-B9D2A1F7FAAC}"/>
                </a:ext>
              </a:extLst>
            </p:cNvPr>
            <p:cNvCxnSpPr>
              <a:cxnSpLocks/>
            </p:cNvCxnSpPr>
            <p:nvPr/>
          </p:nvCxnSpPr>
          <p:spPr>
            <a:xfrm>
              <a:off x="223242" y="3767181"/>
              <a:ext cx="0" cy="309891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71AD7D-9FFF-45B4-8624-A865BBE326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31" y="3919581"/>
              <a:ext cx="316911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48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4" y="1797784"/>
            <a:ext cx="85439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defTabSz="2667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V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alidation against analytical solution for advection-diffusion problem with a fixed and DMO</a:t>
            </a:r>
          </a:p>
          <a:p>
            <a:pPr marL="457200" indent="-457200" algn="just" defTabSz="2667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000" i="1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defTabSz="266700" eaLnBrk="1" hangingPunct="1">
              <a:spcBef>
                <a:spcPct val="0"/>
              </a:spcBef>
            </a:pPr>
            <a:endParaRPr lang="en-GB" sz="2000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 defTabSz="266700" eaLnBrk="1" hangingPunct="1">
              <a:spcBef>
                <a:spcPct val="0"/>
              </a:spcBef>
            </a:pPr>
            <a:endParaRPr lang="en-GB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70A749-CFE0-45E2-95F7-886F29361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28" y="3018570"/>
            <a:ext cx="8994629" cy="3578782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236A0AAD-8942-477F-A01C-490AA01C522F}"/>
              </a:ext>
            </a:extLst>
          </p:cNvPr>
          <p:cNvSpPr txBox="1">
            <a:spLocks/>
          </p:cNvSpPr>
          <p:nvPr/>
        </p:nvSpPr>
        <p:spPr bwMode="auto">
          <a:xfrm>
            <a:off x="533400" y="73536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1D Validation</a:t>
            </a:r>
            <a:endParaRPr lang="en-US" altLang="en-US" sz="3200" dirty="0">
              <a:solidFill>
                <a:srgbClr val="1B0807"/>
              </a:solidFill>
              <a:cs typeface="Arial" pitchFamily="34" charset="0"/>
            </a:endParaRPr>
          </a:p>
          <a:p>
            <a:pPr algn="ctr" eaLnBrk="1" hangingPunct="1"/>
            <a:endParaRPr lang="en-US" altLang="en-US" i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C68531B-D2C7-4572-B6D1-AED0707B2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6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1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883293" y="6453336"/>
            <a:ext cx="1143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1200" b="1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fld id="{C6A9166D-0903-4F8D-8D62-9D0017076857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</a:t>
            </a:fld>
            <a:endParaRPr lang="en-US" altLang="en-US" sz="1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itle 8"/>
          <p:cNvSpPr txBox="1">
            <a:spLocks/>
          </p:cNvSpPr>
          <p:nvPr/>
        </p:nvSpPr>
        <p:spPr bwMode="auto">
          <a:xfrm>
            <a:off x="1" y="404664"/>
            <a:ext cx="902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Applications: Channelised system</a:t>
            </a:r>
            <a:endParaRPr lang="en-GB" altLang="en-US" sz="3200" i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1574233"/>
            <a:ext cx="411909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4800" tIns="32400" rIns="64800" bIns="32400"/>
          <a:lstStyle>
            <a:lvl1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1146175" indent="-484188"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46175" algn="l"/>
                <a:tab pos="1593850" algn="l"/>
                <a:tab pos="2043113" algn="l"/>
                <a:tab pos="2492375" algn="l"/>
                <a:tab pos="2941638" algn="l"/>
                <a:tab pos="3390900" algn="l"/>
                <a:tab pos="3840163" algn="l"/>
                <a:tab pos="4289425" algn="l"/>
                <a:tab pos="4738688" algn="l"/>
                <a:tab pos="5187950" algn="l"/>
                <a:tab pos="5637213" algn="l"/>
                <a:tab pos="6086475" algn="l"/>
                <a:tab pos="6535738" algn="l"/>
                <a:tab pos="6985000" algn="l"/>
                <a:tab pos="7434263" algn="l"/>
                <a:tab pos="7883525" algn="l"/>
                <a:tab pos="8332788" algn="l"/>
                <a:tab pos="8782050" algn="l"/>
                <a:tab pos="9231313" algn="l"/>
                <a:tab pos="9680575" algn="l"/>
                <a:tab pos="10129838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Boundary conditions need to be far away from the domain of interest to ensure realistic results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r>
              <a:rPr lang="en-GB" sz="1400" i="0" dirty="0">
                <a:solidFill>
                  <a:srgbClr val="1B0807"/>
                </a:solidFill>
                <a:latin typeface="Arial" pitchFamily="34" charset="0"/>
                <a:cs typeface="Arial" pitchFamily="34" charset="0"/>
              </a:rPr>
              <a:t>DMO can easily do this by focusing the resolution in the domain of interest while having big elements far away</a:t>
            </a:r>
          </a:p>
          <a:p>
            <a:pPr marL="268288" lvl="2" indent="-268288" hangingPunct="0">
              <a:lnSpc>
                <a:spcPct val="150000"/>
              </a:lnSpc>
              <a:spcBef>
                <a:spcPts val="1750"/>
              </a:spcBef>
              <a:buSzPct val="45000"/>
              <a:buFont typeface="Wingdings" pitchFamily="2" charset="2"/>
              <a:buChar char=""/>
            </a:pPr>
            <a:endParaRPr lang="en-GB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76DB05-404B-48F8-905E-D89640C9DA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6306"/>
            <a:ext cx="4283968" cy="2795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194C6-A4FA-4B74-AD2B-1C9643E71CA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8" y="4270968"/>
            <a:ext cx="6885885" cy="25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7587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/>
            </p:par>
            <p:par>
              <p:cTn id="5" fill="hold" nodeType="interactiveSeq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91F97C8-65C2-43BC-82AC-79F25175EC8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171190" cy="20694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90BDBC-F37D-4407-8D59-371F7B3864E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50084"/>
            <a:ext cx="4943475" cy="1826895"/>
          </a:xfrm>
          <a:prstGeom prst="rect">
            <a:avLst/>
          </a:prstGeom>
        </p:spPr>
      </p:pic>
      <p:pic>
        <p:nvPicPr>
          <p:cNvPr id="3" name="geothermal_channels_close">
            <a:hlinkClick r:id="" action="ppaction://media"/>
            <a:extLst>
              <a:ext uri="{FF2B5EF4-FFF2-40B4-BE49-F238E27FC236}">
                <a16:creationId xmlns:a16="http://schemas.microsoft.com/office/drawing/2014/main" id="{C89024FC-676F-4EAF-9F03-B1AB6E470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244" y="3933721"/>
            <a:ext cx="5775511" cy="2590958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14057345-46D7-ED73-8245-004FF1C9EFC2}"/>
              </a:ext>
            </a:extLst>
          </p:cNvPr>
          <p:cNvSpPr txBox="1">
            <a:spLocks/>
          </p:cNvSpPr>
          <p:nvPr/>
        </p:nvSpPr>
        <p:spPr bwMode="auto">
          <a:xfrm>
            <a:off x="1" y="404664"/>
            <a:ext cx="902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Applications: Channelised system</a:t>
            </a:r>
            <a:endParaRPr lang="en-GB" altLang="en-US" sz="3200" i="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891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 fill="hold" nodeType="interactiveSeq">
                <p:stCondLst>
                  <p:cond delay="0"/>
                </p:stCondLst>
              </p:cTn>
            </p:par>
            <p:par>
              <p:cTn id="8" fill="hold" nodeType="interactiveSeq">
                <p:stCondLst>
                  <p:cond delay="0"/>
                </p:stCondLst>
              </p:cTn>
            </p:par>
            <p:par>
              <p:cTn id="9" fill="hold" nodeType="interactiveSeq"/>
            </p:par>
            <p:par>
              <p:cTn id="10" fill="hold" nodeType="interactiveSeq"/>
            </p:par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7402C8A-D6D3-40C7-A945-37442AAA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80"/>
          <a:stretch/>
        </p:blipFill>
        <p:spPr>
          <a:xfrm>
            <a:off x="172720" y="1556792"/>
            <a:ext cx="6482784" cy="53012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264A37-D6DF-4E33-9593-1D377A9843B0}"/>
              </a:ext>
            </a:extLst>
          </p:cNvPr>
          <p:cNvSpPr txBox="1"/>
          <p:nvPr/>
        </p:nvSpPr>
        <p:spPr>
          <a:xfrm>
            <a:off x="4860032" y="2132856"/>
            <a:ext cx="4532010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6325"/>
            <a:r>
              <a:rPr lang="en-GB" dirty="0">
                <a:solidFill>
                  <a:schemeClr val="tx1"/>
                </a:solidFill>
              </a:rPr>
              <a:t>#</a:t>
            </a:r>
            <a:r>
              <a:rPr lang="en-GB" dirty="0" err="1">
                <a:solidFill>
                  <a:schemeClr val="tx1"/>
                </a:solidFill>
              </a:rPr>
              <a:t>ele</a:t>
            </a:r>
            <a:r>
              <a:rPr lang="en-GB" dirty="0">
                <a:solidFill>
                  <a:schemeClr val="tx1"/>
                </a:solidFill>
              </a:rPr>
              <a:t>	 start	end	time</a:t>
            </a:r>
          </a:p>
          <a:p>
            <a:pPr defTabSz="1076325"/>
            <a:r>
              <a:rPr lang="en-GB" dirty="0">
                <a:solidFill>
                  <a:schemeClr val="tx1"/>
                </a:solidFill>
              </a:rPr>
              <a:t>Coarse	4225	4225	0.5hrs	</a:t>
            </a:r>
          </a:p>
          <a:p>
            <a:pPr defTabSz="1076325"/>
            <a:r>
              <a:rPr lang="en-GB" dirty="0">
                <a:solidFill>
                  <a:schemeClr val="tx1"/>
                </a:solidFill>
              </a:rPr>
              <a:t>Adaptive	4225	314600	2.1hrs</a:t>
            </a:r>
          </a:p>
          <a:p>
            <a:pPr defTabSz="1076325"/>
            <a:r>
              <a:rPr lang="en-GB" dirty="0">
                <a:solidFill>
                  <a:schemeClr val="tx1"/>
                </a:solidFill>
              </a:rPr>
              <a:t>Fine	524958	524958	15.5hrs</a:t>
            </a:r>
          </a:p>
        </p:txBody>
      </p:sp>
      <p:cxnSp>
        <p:nvCxnSpPr>
          <p:cNvPr id="8192" name="Straight Connector 8191">
            <a:extLst>
              <a:ext uri="{FF2B5EF4-FFF2-40B4-BE49-F238E27FC236}">
                <a16:creationId xmlns:a16="http://schemas.microsoft.com/office/drawing/2014/main" id="{C45A6F95-D742-4FAF-904C-820DCA0D488E}"/>
              </a:ext>
            </a:extLst>
          </p:cNvPr>
          <p:cNvCxnSpPr/>
          <p:nvPr/>
        </p:nvCxnSpPr>
        <p:spPr bwMode="auto">
          <a:xfrm>
            <a:off x="4792737" y="2456706"/>
            <a:ext cx="425767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E52EEF-78DA-4890-82F0-9AB5A7DAAC47}"/>
              </a:ext>
            </a:extLst>
          </p:cNvPr>
          <p:cNvCxnSpPr>
            <a:cxnSpLocks/>
          </p:cNvCxnSpPr>
          <p:nvPr/>
        </p:nvCxnSpPr>
        <p:spPr bwMode="auto">
          <a:xfrm>
            <a:off x="8012187" y="2196995"/>
            <a:ext cx="0" cy="1238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DCC6A3-5F19-41C2-AD23-4DFCE88F7590}"/>
              </a:ext>
            </a:extLst>
          </p:cNvPr>
          <p:cNvCxnSpPr>
            <a:cxnSpLocks/>
          </p:cNvCxnSpPr>
          <p:nvPr/>
        </p:nvCxnSpPr>
        <p:spPr bwMode="auto">
          <a:xfrm>
            <a:off x="6002412" y="2175409"/>
            <a:ext cx="0" cy="123825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9553B653-9E51-1651-5442-F8475A262BD0}"/>
              </a:ext>
            </a:extLst>
          </p:cNvPr>
          <p:cNvSpPr txBox="1">
            <a:spLocks/>
          </p:cNvSpPr>
          <p:nvPr/>
        </p:nvSpPr>
        <p:spPr bwMode="auto">
          <a:xfrm>
            <a:off x="1" y="404664"/>
            <a:ext cx="902629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3200" dirty="0">
                <a:solidFill>
                  <a:srgbClr val="1B0807"/>
                </a:solidFill>
                <a:cs typeface="Arial" pitchFamily="34" charset="0"/>
              </a:rPr>
              <a:t>Applications: Channelised system</a:t>
            </a:r>
            <a:endParaRPr lang="en-GB" altLang="en-US" sz="3200" i="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13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22243</TotalTime>
  <Words>899</Words>
  <Application>Microsoft Office PowerPoint</Application>
  <PresentationFormat>On-screen Show (4:3)</PresentationFormat>
  <Paragraphs>91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Impact</vt:lpstr>
      <vt:lpstr>Times New Roman</vt:lpstr>
      <vt:lpstr>Verdana</vt:lpstr>
      <vt:lpstr>Wingdings</vt:lpstr>
      <vt:lpstr>Office Theme</vt:lpstr>
      <vt:lpstr>Geothermal reservoir modelling by using dynamic unstructured meshes for improved heat recovery in highly heterogeneous reservoirs</vt:lpstr>
      <vt:lpstr>PowerPoint Presentation</vt:lpstr>
      <vt:lpstr>PowerPoint Presentation</vt:lpstr>
      <vt:lpstr>PowerPoint Presentation</vt:lpstr>
      <vt:lpstr>Numerical discretisation: A double control pressure formulation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Publications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Seipp, Karsten</dc:creator>
  <cp:lastModifiedBy>Salinas, Pablo</cp:lastModifiedBy>
  <cp:revision>1167</cp:revision>
  <dcterms:modified xsi:type="dcterms:W3CDTF">2022-05-11T14:32:26Z</dcterms:modified>
</cp:coreProperties>
</file>