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4C14B24-D2D6-4C4C-B227-C1C45DA29E3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0353E3-0149-40BC-A6EB-471F9A836753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C8C493-83D5-4186-A341-3FF97D09379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A846DF-F5E7-4D5A-8F41-8788DD2D56A2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65204C-5E5C-406A-94A3-FF26555E545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40E168-1389-44FE-BB01-CB8919186C9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24"/>
          <p:cNvPicPr/>
          <p:nvPr/>
        </p:nvPicPr>
        <p:blipFill>
          <a:blip r:embed="rId3"/>
          <a:stretch/>
        </p:blipFill>
        <p:spPr>
          <a:xfrm>
            <a:off x="6792480" y="598680"/>
            <a:ext cx="5124600" cy="5234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-5760" y="3885120"/>
            <a:ext cx="122025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0" i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P. Berardino</a:t>
            </a:r>
            <a:r>
              <a:rPr lang="en-US" sz="2200" b="0" u="sng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22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A. Natale</a:t>
            </a:r>
            <a:r>
              <a:rPr lang="en-US" sz="22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22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C. Esposito</a:t>
            </a:r>
            <a:r>
              <a:rPr lang="en-US" sz="22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22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G. Palmese</a:t>
            </a:r>
            <a:r>
              <a:rPr lang="en-US" sz="22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en-US" sz="22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 R. Lanari</a:t>
            </a:r>
            <a:r>
              <a:rPr lang="en-US" sz="22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22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S. Perna</a:t>
            </a:r>
            <a:r>
              <a:rPr lang="en-US" sz="22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1, 3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0" y="1725120"/>
            <a:ext cx="1219140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Stromboli Volcano observations through the Airborne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X-band Interferometric SAR (AXIS)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93040" y="4779000"/>
            <a:ext cx="11069640" cy="17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en-US" sz="1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Institute for Electromagnetic Sensing of the Environment (IREA), National Research Council (CNR), Napoli (Italy)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en-US" sz="1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Elettra Microwave S.r.l., Napoli (Italy)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en-US" sz="1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Dipartimento di Ingegneria (DI),Università degli Studi di Napoli ‘‘Parthenope’’, Napoli (Italy)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>
            <a:off x="65520" y="237600"/>
            <a:ext cx="1206000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2" name="Line 5"/>
          <p:cNvSpPr/>
          <p:nvPr/>
        </p:nvSpPr>
        <p:spPr>
          <a:xfrm>
            <a:off x="275040" y="85320"/>
            <a:ext cx="360" cy="5331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Line 6"/>
          <p:cNvSpPr/>
          <p:nvPr/>
        </p:nvSpPr>
        <p:spPr>
          <a:xfrm>
            <a:off x="380160" y="90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84" name="Line 7"/>
          <p:cNvSpPr/>
          <p:nvPr/>
        </p:nvSpPr>
        <p:spPr>
          <a:xfrm flipH="1">
            <a:off x="65520" y="1433520"/>
            <a:ext cx="1206000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Line 8"/>
          <p:cNvSpPr/>
          <p:nvPr/>
        </p:nvSpPr>
        <p:spPr>
          <a:xfrm flipV="1">
            <a:off x="11915640" y="1052640"/>
            <a:ext cx="360" cy="5331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Line 9"/>
          <p:cNvSpPr/>
          <p:nvPr/>
        </p:nvSpPr>
        <p:spPr>
          <a:xfrm flipV="1">
            <a:off x="11810880" y="11286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87" name="Immagine 23"/>
          <p:cNvPicPr/>
          <p:nvPr/>
        </p:nvPicPr>
        <p:blipFill>
          <a:blip r:embed="rId4"/>
          <a:srcRect t="5871" b="5973"/>
          <a:stretch/>
        </p:blipFill>
        <p:spPr>
          <a:xfrm>
            <a:off x="435960" y="301320"/>
            <a:ext cx="4266000" cy="1079280"/>
          </a:xfrm>
          <a:prstGeom prst="rect">
            <a:avLst/>
          </a:prstGeom>
          <a:ln>
            <a:noFill/>
          </a:ln>
        </p:spPr>
      </p:pic>
      <p:pic>
        <p:nvPicPr>
          <p:cNvPr id="88" name="Immagine 22"/>
          <p:cNvPicPr/>
          <p:nvPr/>
        </p:nvPicPr>
        <p:blipFill>
          <a:blip r:embed="rId5"/>
          <a:stretch/>
        </p:blipFill>
        <p:spPr>
          <a:xfrm>
            <a:off x="10713240" y="543636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89" name="Immagine 25"/>
          <p:cNvPicPr/>
          <p:nvPr/>
        </p:nvPicPr>
        <p:blipFill>
          <a:blip r:embed="rId6"/>
          <a:stretch/>
        </p:blipFill>
        <p:spPr>
          <a:xfrm>
            <a:off x="11061720" y="4610160"/>
            <a:ext cx="685080" cy="620640"/>
          </a:xfrm>
          <a:prstGeom prst="rect">
            <a:avLst/>
          </a:prstGeom>
          <a:ln>
            <a:noFill/>
          </a:ln>
        </p:spPr>
      </p:pic>
      <p:pic>
        <p:nvPicPr>
          <p:cNvPr id="90" name="Immagine 26"/>
          <p:cNvPicPr/>
          <p:nvPr/>
        </p:nvPicPr>
        <p:blipFill>
          <a:blip r:embed="rId7"/>
          <a:stretch/>
        </p:blipFill>
        <p:spPr>
          <a:xfrm>
            <a:off x="11104560" y="6136560"/>
            <a:ext cx="620640" cy="6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4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06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pic>
        <p:nvPicPr>
          <p:cNvPr id="207" name="Immagine 7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208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209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210" name="CustomShape 4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212" name="CustomShape 5"/>
          <p:cNvSpPr/>
          <p:nvPr/>
        </p:nvSpPr>
        <p:spPr>
          <a:xfrm>
            <a:off x="3665160" y="461520"/>
            <a:ext cx="6536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InSAR DEM Elevation difference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9815760" y="943200"/>
            <a:ext cx="232956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June        2021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Immagine 213"/>
          <p:cNvPicPr/>
          <p:nvPr/>
        </p:nvPicPr>
        <p:blipFill>
          <a:blip r:embed="rId6"/>
          <a:stretch/>
        </p:blipFill>
        <p:spPr>
          <a:xfrm>
            <a:off x="1346400" y="1290240"/>
            <a:ext cx="8534880" cy="4305240"/>
          </a:xfrm>
          <a:prstGeom prst="rect">
            <a:avLst/>
          </a:prstGeom>
          <a:ln>
            <a:noFill/>
          </a:ln>
        </p:spPr>
      </p:pic>
      <p:pic>
        <p:nvPicPr>
          <p:cNvPr id="215" name="Immagine 12"/>
          <p:cNvPicPr/>
          <p:nvPr/>
        </p:nvPicPr>
        <p:blipFill>
          <a:blip r:embed="rId7"/>
          <a:stretch/>
        </p:blipFill>
        <p:spPr>
          <a:xfrm>
            <a:off x="4452840" y="6238440"/>
            <a:ext cx="3342240" cy="266760"/>
          </a:xfrm>
          <a:prstGeom prst="rect">
            <a:avLst/>
          </a:prstGeom>
          <a:ln>
            <a:noFill/>
          </a:ln>
        </p:spPr>
      </p:pic>
      <p:sp>
        <p:nvSpPr>
          <p:cNvPr id="216" name="CustomShape 7"/>
          <p:cNvSpPr/>
          <p:nvPr/>
        </p:nvSpPr>
        <p:spPr>
          <a:xfrm>
            <a:off x="3730680" y="6191280"/>
            <a:ext cx="10782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7780320" y="6206400"/>
            <a:ext cx="9122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21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pic>
        <p:nvPicPr>
          <p:cNvPr id="222" name="Immagine 7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223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224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225" name="CustomShape 4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227" name="CustomShape 5"/>
          <p:cNvSpPr/>
          <p:nvPr/>
        </p:nvSpPr>
        <p:spPr>
          <a:xfrm>
            <a:off x="3665160" y="461520"/>
            <a:ext cx="6536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InSAR DEM Elevation difference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9815760" y="943200"/>
            <a:ext cx="232956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June        2021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Immagine 228"/>
          <p:cNvPicPr/>
          <p:nvPr/>
        </p:nvPicPr>
        <p:blipFill>
          <a:blip r:embed="rId6"/>
          <a:stretch/>
        </p:blipFill>
        <p:spPr>
          <a:xfrm>
            <a:off x="1346400" y="1290240"/>
            <a:ext cx="8534880" cy="4305240"/>
          </a:xfrm>
          <a:prstGeom prst="rect">
            <a:avLst/>
          </a:prstGeom>
          <a:ln>
            <a:noFill/>
          </a:ln>
        </p:spPr>
      </p:pic>
      <p:pic>
        <p:nvPicPr>
          <p:cNvPr id="230" name="Immagine 12"/>
          <p:cNvPicPr/>
          <p:nvPr/>
        </p:nvPicPr>
        <p:blipFill>
          <a:blip r:embed="rId7"/>
          <a:stretch/>
        </p:blipFill>
        <p:spPr>
          <a:xfrm>
            <a:off x="4452840" y="6238440"/>
            <a:ext cx="3342240" cy="266760"/>
          </a:xfrm>
          <a:prstGeom prst="rect">
            <a:avLst/>
          </a:prstGeom>
          <a:ln>
            <a:noFill/>
          </a:ln>
        </p:spPr>
      </p:pic>
      <p:sp>
        <p:nvSpPr>
          <p:cNvPr id="231" name="CustomShape 7"/>
          <p:cNvSpPr/>
          <p:nvPr/>
        </p:nvSpPr>
        <p:spPr>
          <a:xfrm>
            <a:off x="3730680" y="6191280"/>
            <a:ext cx="10782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8"/>
          <p:cNvSpPr/>
          <p:nvPr/>
        </p:nvSpPr>
        <p:spPr>
          <a:xfrm>
            <a:off x="7780320" y="6206400"/>
            <a:ext cx="9122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36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pic>
        <p:nvPicPr>
          <p:cNvPr id="237" name="Immagine 7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238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239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778320" y="962280"/>
            <a:ext cx="10832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We have presented the results relevant to multiple radar surveys carried out over the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Stromboli Island, in Italy, through the Italian Airborne X-band Interferometric SAR (AXIS) system.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825840" y="2983680"/>
            <a:ext cx="1039500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The considered dataset has been collected during three different acquisition campaigns: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July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October 2019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June 2021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The radar data were acquired along four flight directions (SW-NE, NW-SE, NE-SW, SE-NW), as to describe flight circuits around the island and to illuminate the Stromboli volcano under different points of view.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778320" y="1950120"/>
            <a:ext cx="10235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AXIS system is based on the Frequency Modulated Continuous Wave (FMCW) technology, and is  equipped with a three-antenna single-pass interferometric layout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361440" y="7920"/>
            <a:ext cx="120024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Outline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740160" y="632520"/>
            <a:ext cx="3074760" cy="49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6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AXIS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Immagine 10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97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98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pic>
        <p:nvPicPr>
          <p:cNvPr id="99" name="Immagine 20"/>
          <p:cNvPicPr/>
          <p:nvPr/>
        </p:nvPicPr>
        <p:blipFill>
          <a:blip r:embed="rId6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2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03" name="CustomShape 4"/>
          <p:cNvSpPr/>
          <p:nvPr/>
        </p:nvSpPr>
        <p:spPr>
          <a:xfrm>
            <a:off x="361440" y="7920"/>
            <a:ext cx="256464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Acknowledgment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745920" y="1298880"/>
            <a:ext cx="9684000" cy="421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6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C00000"/>
              </a:buClr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work has been carried out within the  agreement between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C00000"/>
              </a:buClr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DIPARTIMENTO DELLA PROTEZIONE CIVILE and IREA-CNR"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Immagine 10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06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07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pic>
        <p:nvPicPr>
          <p:cNvPr id="108" name="Immagine 20"/>
          <p:cNvPicPr/>
          <p:nvPr/>
        </p:nvPicPr>
        <p:blipFill>
          <a:blip r:embed="rId6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12" name="Immagine 10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13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14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pic>
        <p:nvPicPr>
          <p:cNvPr id="115" name="Immagine 20"/>
          <p:cNvPicPr/>
          <p:nvPr/>
        </p:nvPicPr>
        <p:blipFill>
          <a:blip r:embed="rId6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407880" y="792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AXIS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7" name="Table 5"/>
          <p:cNvGraphicFramePr/>
          <p:nvPr/>
        </p:nvGraphicFramePr>
        <p:xfrm>
          <a:off x="6574320" y="1200600"/>
          <a:ext cx="5061240" cy="3614806"/>
        </p:xfrm>
        <a:graphic>
          <a:graphicData uri="http://schemas.openxmlformats.org/drawingml/2006/table">
            <a:tbl>
              <a:tblPr/>
              <a:tblGrid>
                <a:gridCol w="3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Main characteristics of the AXIS system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Band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X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Technology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FMCW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Carrier frequency [GHz]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9.55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Bandwidth [MHz]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200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Number of transmitting antennas (Tx)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Number of receiving antennas (Rx)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PRF [Hz]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1200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Antennas’ sizes (azimuth × range) [cm]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24.6 x 12.6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Polarization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VV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Single-pass interferometry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YES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8" name="CustomShape 6"/>
          <p:cNvSpPr/>
          <p:nvPr/>
        </p:nvSpPr>
        <p:spPr>
          <a:xfrm>
            <a:off x="328680" y="599760"/>
            <a:ext cx="6020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 Interferometric  SAR AXIS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mounted onboard a Cessna172 aircraft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9" name="Table 7"/>
          <p:cNvGraphicFramePr/>
          <p:nvPr/>
        </p:nvGraphicFramePr>
        <p:xfrm>
          <a:off x="7552800" y="5019120"/>
          <a:ext cx="4078440" cy="1696468"/>
        </p:xfrm>
        <a:graphic>
          <a:graphicData uri="http://schemas.openxmlformats.org/drawingml/2006/table">
            <a:tbl>
              <a:tblPr/>
              <a:tblGrid>
                <a:gridCol w="3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Applanix INS/GPS specifications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Position [m]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0.05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Velocity [m/s]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0.005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Roll &amp; Pitch [deg]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0.005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True Heading [deg]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0.008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0" name="Immagine 38"/>
          <p:cNvPicPr/>
          <p:nvPr/>
        </p:nvPicPr>
        <p:blipFill>
          <a:blip r:embed="rId7"/>
          <a:srcRect l="8437" r="8991"/>
          <a:stretch/>
        </p:blipFill>
        <p:spPr>
          <a:xfrm>
            <a:off x="1390680" y="1800360"/>
            <a:ext cx="3643200" cy="3310920"/>
          </a:xfrm>
          <a:prstGeom prst="rect">
            <a:avLst/>
          </a:prstGeom>
          <a:ln w="38160">
            <a:solidFill>
              <a:srgbClr val="00B050"/>
            </a:solidFill>
            <a:round/>
          </a:ln>
        </p:spPr>
      </p:pic>
      <p:sp>
        <p:nvSpPr>
          <p:cNvPr id="121" name="CustomShape 8"/>
          <p:cNvSpPr/>
          <p:nvPr/>
        </p:nvSpPr>
        <p:spPr>
          <a:xfrm>
            <a:off x="1341720" y="1437120"/>
            <a:ext cx="36921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X-band RF layout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9"/>
          <p:cNvSpPr/>
          <p:nvPr/>
        </p:nvSpPr>
        <p:spPr>
          <a:xfrm rot="1255200">
            <a:off x="1422360" y="2248920"/>
            <a:ext cx="1036440" cy="818280"/>
          </a:xfrm>
          <a:prstGeom prst="ellipse">
            <a:avLst/>
          </a:prstGeom>
          <a:noFill/>
          <a:ln w="5724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0"/>
          <p:cNvSpPr/>
          <p:nvPr/>
        </p:nvSpPr>
        <p:spPr>
          <a:xfrm rot="1255200">
            <a:off x="3991320" y="3812400"/>
            <a:ext cx="709200" cy="561960"/>
          </a:xfrm>
          <a:prstGeom prst="ellipse">
            <a:avLst/>
          </a:prstGeom>
          <a:noFill/>
          <a:ln w="5724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1"/>
          <p:cNvSpPr/>
          <p:nvPr/>
        </p:nvSpPr>
        <p:spPr>
          <a:xfrm rot="1255200">
            <a:off x="3098160" y="3321000"/>
            <a:ext cx="784800" cy="546120"/>
          </a:xfrm>
          <a:prstGeom prst="ellipse">
            <a:avLst/>
          </a:prstGeom>
          <a:noFill/>
          <a:ln w="5724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2"/>
          <p:cNvSpPr/>
          <p:nvPr/>
        </p:nvSpPr>
        <p:spPr>
          <a:xfrm>
            <a:off x="3196440" y="2845080"/>
            <a:ext cx="44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13"/>
          <p:cNvSpPr/>
          <p:nvPr/>
        </p:nvSpPr>
        <p:spPr>
          <a:xfrm>
            <a:off x="2196000" y="1891800"/>
            <a:ext cx="4640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14"/>
          <p:cNvSpPr/>
          <p:nvPr/>
        </p:nvSpPr>
        <p:spPr>
          <a:xfrm>
            <a:off x="4266360" y="3359520"/>
            <a:ext cx="4640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5"/>
          <p:cNvSpPr/>
          <p:nvPr/>
        </p:nvSpPr>
        <p:spPr>
          <a:xfrm>
            <a:off x="3340440" y="5262120"/>
            <a:ext cx="4213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AXIS embeds the Applanix Navigation Unit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6"/>
          <p:cNvSpPr/>
          <p:nvPr/>
        </p:nvSpPr>
        <p:spPr>
          <a:xfrm>
            <a:off x="58320" y="5827680"/>
            <a:ext cx="7295760" cy="4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Sans"/>
                <a:ea typeface="DejaVu Sans"/>
              </a:rPr>
              <a:t>C. Esposito, A. Natale, G. Palmese, P. Berardino, R. Lanari, S. Perna, “On the Capabilities of the Italian Airborne FMCW AXIS InSAR System”, Remote Sens. 2020, 12, 539.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1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2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33" name="Immagine 10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34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35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pic>
        <p:nvPicPr>
          <p:cNvPr id="136" name="Immagine 20"/>
          <p:cNvPicPr/>
          <p:nvPr/>
        </p:nvPicPr>
        <p:blipFill>
          <a:blip r:embed="rId6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>
            <a:off x="563400" y="7920"/>
            <a:ext cx="22899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7920720" y="770760"/>
            <a:ext cx="5328000" cy="10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Stromboli, Sicily  (South Italy)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7990200" y="2207520"/>
            <a:ext cx="532800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July        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June        2021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Immagine 105"/>
          <p:cNvPicPr/>
          <p:nvPr/>
        </p:nvPicPr>
        <p:blipFill>
          <a:blip r:embed="rId7"/>
          <a:stretch/>
        </p:blipFill>
        <p:spPr>
          <a:xfrm>
            <a:off x="1359720" y="1017000"/>
            <a:ext cx="5636880" cy="5044320"/>
          </a:xfrm>
          <a:prstGeom prst="rect">
            <a:avLst/>
          </a:prstGeom>
          <a:ln>
            <a:noFill/>
          </a:ln>
        </p:spPr>
      </p:pic>
      <p:sp>
        <p:nvSpPr>
          <p:cNvPr id="141" name="CustomShape 7"/>
          <p:cNvSpPr/>
          <p:nvPr/>
        </p:nvSpPr>
        <p:spPr>
          <a:xfrm>
            <a:off x="8046720" y="3931200"/>
            <a:ext cx="3912120" cy="192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Radar data acquired along four flight directions (SW-NE, NW-SE, NE-SW, SE-NW) as to describe flight circuits around the island and to illuminate the Stromboli volcano under different points of view.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Immagine 101"/>
          <p:cNvPicPr/>
          <p:nvPr/>
        </p:nvPicPr>
        <p:blipFill>
          <a:blip r:embed="rId8"/>
          <a:stretch/>
        </p:blipFill>
        <p:spPr>
          <a:xfrm>
            <a:off x="435600" y="1055520"/>
            <a:ext cx="1559160" cy="14979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" name="CustomShape 8"/>
          <p:cNvSpPr/>
          <p:nvPr/>
        </p:nvSpPr>
        <p:spPr>
          <a:xfrm rot="205200">
            <a:off x="1301760" y="1956960"/>
            <a:ext cx="405360" cy="396360"/>
          </a:xfrm>
          <a:prstGeom prst="ellipse">
            <a:avLst/>
          </a:prstGeom>
          <a:noFill/>
          <a:ln w="5724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6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47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148" name="CustomShape 4"/>
          <p:cNvSpPr/>
          <p:nvPr/>
        </p:nvSpPr>
        <p:spPr>
          <a:xfrm>
            <a:off x="5029200" y="655308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6B075ED-6670-4631-8BDF-1B9CC691ACA8}" type="slidenum"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Immagine 10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50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51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152" name="CustomShape 5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3665160" y="461520"/>
            <a:ext cx="6536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InSAR DEM Elevation difference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9527760" y="943200"/>
            <a:ext cx="232956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July        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magine 154"/>
          <p:cNvPicPr/>
          <p:nvPr/>
        </p:nvPicPr>
        <p:blipFill>
          <a:blip r:embed="rId6"/>
          <a:stretch/>
        </p:blipFill>
        <p:spPr>
          <a:xfrm>
            <a:off x="3165120" y="881280"/>
            <a:ext cx="5968800" cy="5168880"/>
          </a:xfrm>
          <a:prstGeom prst="rect">
            <a:avLst/>
          </a:prstGeom>
          <a:ln>
            <a:noFill/>
          </a:ln>
        </p:spPr>
      </p:pic>
      <p:pic>
        <p:nvPicPr>
          <p:cNvPr id="156" name="Immagine 12"/>
          <p:cNvPicPr/>
          <p:nvPr/>
        </p:nvPicPr>
        <p:blipFill>
          <a:blip r:embed="rId7"/>
          <a:stretch/>
        </p:blipFill>
        <p:spPr>
          <a:xfrm>
            <a:off x="4452840" y="6238440"/>
            <a:ext cx="3342240" cy="266760"/>
          </a:xfrm>
          <a:prstGeom prst="rect">
            <a:avLst/>
          </a:prstGeom>
          <a:ln>
            <a:noFill/>
          </a:ln>
        </p:spPr>
      </p:pic>
      <p:sp>
        <p:nvSpPr>
          <p:cNvPr id="157" name="CustomShape 8"/>
          <p:cNvSpPr/>
          <p:nvPr/>
        </p:nvSpPr>
        <p:spPr>
          <a:xfrm>
            <a:off x="3730680" y="6191280"/>
            <a:ext cx="10782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9"/>
          <p:cNvSpPr/>
          <p:nvPr/>
        </p:nvSpPr>
        <p:spPr>
          <a:xfrm>
            <a:off x="7780320" y="6206400"/>
            <a:ext cx="9122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1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62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pic>
        <p:nvPicPr>
          <p:cNvPr id="163" name="Immagine 7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64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65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168" name="CustomShape 5"/>
          <p:cNvSpPr/>
          <p:nvPr/>
        </p:nvSpPr>
        <p:spPr>
          <a:xfrm>
            <a:off x="3665160" y="461520"/>
            <a:ext cx="6536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InSAR DEM Elevation difference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9815760" y="943200"/>
            <a:ext cx="232956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July        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Immagine 169"/>
          <p:cNvPicPr/>
          <p:nvPr/>
        </p:nvPicPr>
        <p:blipFill>
          <a:blip r:embed="rId6"/>
          <a:stretch/>
        </p:blipFill>
        <p:spPr>
          <a:xfrm>
            <a:off x="1346400" y="1290240"/>
            <a:ext cx="8534880" cy="4305240"/>
          </a:xfrm>
          <a:prstGeom prst="rect">
            <a:avLst/>
          </a:prstGeom>
          <a:ln>
            <a:noFill/>
          </a:ln>
        </p:spPr>
      </p:pic>
      <p:pic>
        <p:nvPicPr>
          <p:cNvPr id="171" name="Immagine 12"/>
          <p:cNvPicPr/>
          <p:nvPr/>
        </p:nvPicPr>
        <p:blipFill>
          <a:blip r:embed="rId7"/>
          <a:stretch/>
        </p:blipFill>
        <p:spPr>
          <a:xfrm>
            <a:off x="4452840" y="6238440"/>
            <a:ext cx="3342240" cy="266760"/>
          </a:xfrm>
          <a:prstGeom prst="rect">
            <a:avLst/>
          </a:prstGeom>
          <a:ln>
            <a:noFill/>
          </a:ln>
        </p:spPr>
      </p:pic>
      <p:sp>
        <p:nvSpPr>
          <p:cNvPr id="172" name="CustomShape 7"/>
          <p:cNvSpPr/>
          <p:nvPr/>
        </p:nvSpPr>
        <p:spPr>
          <a:xfrm>
            <a:off x="3730680" y="6191280"/>
            <a:ext cx="10782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7780320" y="6206400"/>
            <a:ext cx="9122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6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77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pic>
        <p:nvPicPr>
          <p:cNvPr id="178" name="Immagine 7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79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80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sp>
        <p:nvSpPr>
          <p:cNvPr id="183" name="CustomShape 5"/>
          <p:cNvSpPr/>
          <p:nvPr/>
        </p:nvSpPr>
        <p:spPr>
          <a:xfrm>
            <a:off x="3665160" y="461520"/>
            <a:ext cx="6536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InSAR DEM Elevation difference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9815760" y="943200"/>
            <a:ext cx="232956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July         2019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Immagine 184"/>
          <p:cNvPicPr/>
          <p:nvPr/>
        </p:nvPicPr>
        <p:blipFill>
          <a:blip r:embed="rId6"/>
          <a:stretch/>
        </p:blipFill>
        <p:spPr>
          <a:xfrm>
            <a:off x="1346400" y="1290240"/>
            <a:ext cx="8534880" cy="4305240"/>
          </a:xfrm>
          <a:prstGeom prst="rect">
            <a:avLst/>
          </a:prstGeom>
          <a:ln>
            <a:noFill/>
          </a:ln>
        </p:spPr>
      </p:pic>
      <p:pic>
        <p:nvPicPr>
          <p:cNvPr id="186" name="Immagine 12"/>
          <p:cNvPicPr/>
          <p:nvPr/>
        </p:nvPicPr>
        <p:blipFill>
          <a:blip r:embed="rId7"/>
          <a:stretch/>
        </p:blipFill>
        <p:spPr>
          <a:xfrm>
            <a:off x="4452840" y="6238440"/>
            <a:ext cx="3342240" cy="266760"/>
          </a:xfrm>
          <a:prstGeom prst="rect">
            <a:avLst/>
          </a:prstGeom>
          <a:ln>
            <a:noFill/>
          </a:ln>
        </p:spPr>
      </p:pic>
      <p:sp>
        <p:nvSpPr>
          <p:cNvPr id="187" name="CustomShape 7"/>
          <p:cNvSpPr/>
          <p:nvPr/>
        </p:nvSpPr>
        <p:spPr>
          <a:xfrm>
            <a:off x="3730680" y="6191280"/>
            <a:ext cx="10782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7780320" y="6206400"/>
            <a:ext cx="9122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 1"/>
          <p:cNvSpPr/>
          <p:nvPr/>
        </p:nvSpPr>
        <p:spPr>
          <a:xfrm>
            <a:off x="65520" y="455400"/>
            <a:ext cx="11214720" cy="36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" name="Line 2"/>
          <p:cNvSpPr/>
          <p:nvPr/>
        </p:nvSpPr>
        <p:spPr>
          <a:xfrm>
            <a:off x="260640" y="303120"/>
            <a:ext cx="360" cy="533520"/>
          </a:xfrm>
          <a:prstGeom prst="line">
            <a:avLst/>
          </a:prstGeom>
          <a:ln w="57240">
            <a:solidFill>
              <a:srgbClr val="7F98CF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" name="Line 3"/>
          <p:cNvSpPr/>
          <p:nvPr/>
        </p:nvSpPr>
        <p:spPr>
          <a:xfrm>
            <a:off x="357840" y="226800"/>
            <a:ext cx="360" cy="533520"/>
          </a:xfrm>
          <a:prstGeom prst="line">
            <a:avLst/>
          </a:prstGeom>
          <a:ln w="57240">
            <a:solidFill>
              <a:srgbClr val="3A589C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92" name="Immagine 20"/>
          <p:cNvPicPr/>
          <p:nvPr/>
        </p:nvPicPr>
        <p:blipFill>
          <a:blip r:embed="rId2"/>
          <a:srcRect l="3383" t="5869" r="64553" b="5983"/>
          <a:stretch/>
        </p:blipFill>
        <p:spPr>
          <a:xfrm>
            <a:off x="11373480" y="177120"/>
            <a:ext cx="704520" cy="556200"/>
          </a:xfrm>
          <a:prstGeom prst="rect">
            <a:avLst/>
          </a:prstGeom>
          <a:ln>
            <a:noFill/>
          </a:ln>
        </p:spPr>
      </p:pic>
      <p:pic>
        <p:nvPicPr>
          <p:cNvPr id="193" name="Immagine 7"/>
          <p:cNvPicPr/>
          <p:nvPr/>
        </p:nvPicPr>
        <p:blipFill>
          <a:blip r:embed="rId3"/>
          <a:stretch/>
        </p:blipFill>
        <p:spPr>
          <a:xfrm>
            <a:off x="778320" y="6279120"/>
            <a:ext cx="1402920" cy="500760"/>
          </a:xfrm>
          <a:prstGeom prst="rect">
            <a:avLst/>
          </a:prstGeom>
          <a:ln>
            <a:noFill/>
          </a:ln>
        </p:spPr>
      </p:pic>
      <p:pic>
        <p:nvPicPr>
          <p:cNvPr id="194" name="Immagine 17"/>
          <p:cNvPicPr/>
          <p:nvPr/>
        </p:nvPicPr>
        <p:blipFill>
          <a:blip r:embed="rId4"/>
          <a:stretch/>
        </p:blipFill>
        <p:spPr>
          <a:xfrm>
            <a:off x="58320" y="6276600"/>
            <a:ext cx="555840" cy="503280"/>
          </a:xfrm>
          <a:prstGeom prst="rect">
            <a:avLst/>
          </a:prstGeom>
          <a:ln>
            <a:noFill/>
          </a:ln>
        </p:spPr>
      </p:pic>
      <p:pic>
        <p:nvPicPr>
          <p:cNvPr id="195" name="Immagine 19"/>
          <p:cNvPicPr/>
          <p:nvPr/>
        </p:nvPicPr>
        <p:blipFill>
          <a:blip r:embed="rId5"/>
          <a:stretch/>
        </p:blipFill>
        <p:spPr>
          <a:xfrm>
            <a:off x="2273760" y="6279120"/>
            <a:ext cx="503280" cy="503280"/>
          </a:xfrm>
          <a:prstGeom prst="rect">
            <a:avLst/>
          </a:prstGeom>
          <a:ln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402120" y="0"/>
            <a:ext cx="24181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magine 12"/>
          <p:cNvPicPr/>
          <p:nvPr/>
        </p:nvPicPr>
        <p:blipFill>
          <a:blip r:embed="rId6"/>
          <a:stretch/>
        </p:blipFill>
        <p:spPr>
          <a:xfrm>
            <a:off x="4452840" y="6238440"/>
            <a:ext cx="3342240" cy="266760"/>
          </a:xfrm>
          <a:prstGeom prst="rect">
            <a:avLst/>
          </a:prstGeom>
          <a:ln>
            <a:noFill/>
          </a:ln>
        </p:spPr>
      </p:pic>
      <p:sp>
        <p:nvSpPr>
          <p:cNvPr id="198" name="CustomShape 5"/>
          <p:cNvSpPr/>
          <p:nvPr/>
        </p:nvSpPr>
        <p:spPr>
          <a:xfrm>
            <a:off x="3730680" y="6191280"/>
            <a:ext cx="10782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7780320" y="6206400"/>
            <a:ext cx="9122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+20 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3665160" y="461520"/>
            <a:ext cx="6536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InSAR DEM Elevation difference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8"/>
          <p:cNvSpPr/>
          <p:nvPr/>
        </p:nvSpPr>
        <p:spPr>
          <a:xfrm>
            <a:off x="9527760" y="943200"/>
            <a:ext cx="232956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flight campaigns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October 2019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June 2021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Immagine 201"/>
          <p:cNvPicPr/>
          <p:nvPr/>
        </p:nvPicPr>
        <p:blipFill>
          <a:blip r:embed="rId7"/>
          <a:stretch/>
        </p:blipFill>
        <p:spPr>
          <a:xfrm>
            <a:off x="3163680" y="877680"/>
            <a:ext cx="5970960" cy="51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9357</TotalTime>
  <Words>552</Words>
  <Application>Microsoft Office PowerPoint</Application>
  <PresentationFormat>Widescreen</PresentationFormat>
  <Paragraphs>131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DejaVu Sans</vt:lpstr>
      <vt:lpstr>OpenSans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IreaNatale</dc:creator>
  <dc:description/>
  <cp:lastModifiedBy>Multimediale</cp:lastModifiedBy>
  <cp:revision>649</cp:revision>
  <dcterms:created xsi:type="dcterms:W3CDTF">2014-07-18T13:57:38Z</dcterms:created>
  <dcterms:modified xsi:type="dcterms:W3CDTF">2022-05-21T00:16:31Z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