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392" r:id="rId4"/>
    <p:sldId id="391" r:id="rId5"/>
    <p:sldId id="393" r:id="rId6"/>
    <p:sldId id="395" r:id="rId7"/>
    <p:sldId id="396" r:id="rId8"/>
    <p:sldId id="400" r:id="rId9"/>
    <p:sldId id="401" r:id="rId10"/>
    <p:sldId id="410" r:id="rId11"/>
    <p:sldId id="402" r:id="rId12"/>
    <p:sldId id="404" r:id="rId13"/>
    <p:sldId id="403" r:id="rId14"/>
    <p:sldId id="407" r:id="rId15"/>
    <p:sldId id="406" r:id="rId16"/>
    <p:sldId id="4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480" y="13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10916-3D57-4E62-AC58-2AB0FA20B010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7665A-9547-4C43-BC57-C4DD083E7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3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AA138-4892-4285-A950-86923130AA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65A-9547-4C43-BC57-C4DD083E7A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CA0D-E23A-4658-8881-12630243C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6662-F1EE-4C5F-8038-0ACD3596A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37D8D-DD15-4638-A88B-6232062F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3B26B-D324-4079-9332-75CDECCB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93E8B-4A44-46B9-AE8E-2F6D39A8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8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EC64-FC05-4CAC-963F-6723A1EE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4D0A4-700B-4CF8-A94F-D2C3E7651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8EDCB-FBC2-4448-902C-E37A04B4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F41E8-B5A2-4E4C-8A43-97B30EF0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5D326-6EFF-4B25-9906-A76CD111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1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9A47F6-38A1-4F4F-A5BC-6D2C36608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33D6-9FF3-449F-971D-71AD0AAE4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5BB27-32E3-42FE-9A1E-8105D966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7567B-CC29-41F4-8F6D-7CA760A8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74B2B-F2EF-4B07-BC3F-735524B8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7506-2CE6-4866-99CE-2D9EE19F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15BC-7F65-4CCF-99D5-649E983D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3C356-81F5-4E28-B59E-974BBBB9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C7CF3-AC0E-49ED-8E24-0277F82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B8789-4E71-44B6-9D79-D60AD9EA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5CAB-6F79-4D76-B496-9E5DBE0C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2808D-E3E7-4C0D-A08A-CF283811D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2D7DA-7091-4336-BF85-80E7C79A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DDC7-5EE8-4116-90C7-30D8FECA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F7EAA-2D81-40B1-8BC3-C726100D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4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E7E4-1D25-4142-8530-ABD7CCE2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26E9A-3EA7-4C47-B85A-EB41C2547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E1D7C-A2CB-4903-82CF-8B739A8C0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99317-2098-46E5-86A2-29BBA059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02599-98E3-4CC2-A994-C2569924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9D68E-04AC-47EE-BAFB-B22F118B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5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FA01-2152-42E6-A9B5-BE33C806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C8848-07DB-486C-9731-D76055AA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F5971-4B0C-430E-9316-F1531B4B1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53E0C-B5C2-4EAE-81C4-30ECFBC3F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2E111-2524-43FE-9813-245AA71C7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83B12-667E-4F07-83AB-AC88A72F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350AD-5DC6-4DCC-B789-AC95E8E6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DFACE-E9FC-4075-A37E-714A951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1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1BD4-658B-4D66-96B2-E349C610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358F8-3758-470C-9024-2058B571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2EF81-FBFA-4050-B1FD-E0DE3504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9768C-4025-4C74-8B57-0610CD27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9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3EA7C-BA37-4E41-BDE9-03ED4336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31396-C8A2-4138-9549-C668D5E1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100A7-C1AE-48B1-9375-92DABB10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935FC-65F3-436D-820D-3D58C5A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769DB-1C89-4965-9C31-C4FD52E8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E6B36-1877-4B2B-940F-DBF2CBFF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A7CE0-D6CB-4C92-95B7-3C8088D4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9DF2E-08CD-4271-80A5-B686A719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2D1A7-7E08-4F97-8BD6-5A21724C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5889-B9E3-46B4-A311-E1D164A6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9AB20-241D-4A0B-9EB4-60A7A363A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8F4B4-631B-4E96-8CE4-7E30E26A6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CC6EC-21CF-4D57-81A5-0824D34A5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3DA3E-C4FE-4E36-9492-4E9D35550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2F91C-E845-494C-A9F5-842579D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8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96CC6D-B5D5-4158-BC29-35857C04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4A3C1-1719-4BD3-8C37-C862A4B72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0EE0-6527-4175-B828-9C48555A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4EF6-27F3-42F5-A3A7-016BF164977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FB7A9-D32F-46BC-A0EC-22E4CCE36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F5DB5-BCAD-423F-808D-D20A6B92F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D42B-E7A8-4557-9E79-69465FD2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8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BDD945-E58D-44A3-9382-7558B19DD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13" y="1204574"/>
            <a:ext cx="5374409" cy="3582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6E6536-5112-46B3-8ECB-878220550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818" y="8465"/>
            <a:ext cx="9144000" cy="119610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Eco-hydro-geomorphic evolution of the Sandal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Divlit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cinder cone, Kula, Turkey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6390E0-657A-4B49-AA6D-DFA37F7BDA5F}"/>
              </a:ext>
            </a:extLst>
          </p:cNvPr>
          <p:cNvSpPr txBox="1">
            <a:spLocks/>
          </p:cNvSpPr>
          <p:nvPr/>
        </p:nvSpPr>
        <p:spPr>
          <a:xfrm>
            <a:off x="350982" y="5172075"/>
            <a:ext cx="11397673" cy="1478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YETEMEN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AVCIOGLU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Y.S. CELIK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 SIMSEK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,, M. KOLBUKEN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I.Y. YEO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K.P. CHUN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GORUM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O.L. SEN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20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Eurasia Institute of Earth Sciences, Istanbul Technical University, Turkey.</a:t>
            </a:r>
          </a:p>
          <a:p>
            <a:pPr marL="342900" indent="-342900" algn="l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Geomatics Engineering, Istanbul Technical University, İstanbul, Turkey</a:t>
            </a:r>
          </a:p>
          <a:p>
            <a:pPr marL="342900" indent="-342900" algn="l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of Engineering, The University of Newcastle, Callaghan, Australia</a:t>
            </a:r>
          </a:p>
          <a:p>
            <a:pPr marL="342900" indent="-342900" algn="l"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Geography and Environmental Management, The University of the West England, Bristol, UK</a:t>
            </a:r>
          </a:p>
          <a:p>
            <a:pPr algn="ctr"/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8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Vegetation succession and current setting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E9CD2-F9F9-4486-8FF9-60EA7A11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583" y="984688"/>
            <a:ext cx="3463925" cy="2478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B9F7B-D25B-4D9F-AB52-A6EE7B8E4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5" y="5708036"/>
            <a:ext cx="5334965" cy="1099164"/>
          </a:xfrm>
          <a:prstGeom prst="rect">
            <a:avLst/>
          </a:prstGeom>
          <a:ln w="25400" cap="rnd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720DDD-22D0-4BAD-95B2-7CB3796C1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06" y="3590022"/>
            <a:ext cx="3442202" cy="329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C5514-7CCE-4F9D-996B-5D31983B9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9" y="984688"/>
            <a:ext cx="5726344" cy="39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NDVI (2000-2020)  GEE (Google Earth Engine)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0F16C-C30C-40B6-93B0-E451CC97A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95" y="966445"/>
            <a:ext cx="3570875" cy="2677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FE101-D9A8-47EA-9292-5D19A49E7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0" b="3774"/>
          <a:stretch/>
        </p:blipFill>
        <p:spPr>
          <a:xfrm>
            <a:off x="5713466" y="3835790"/>
            <a:ext cx="5335535" cy="3022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D0850-F00D-4B89-9C1D-935779AF7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3966381"/>
            <a:ext cx="3682423" cy="2761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D4E7B-3D53-4622-871F-AE6A5CABE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966445"/>
            <a:ext cx="3682423" cy="2761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2D495-10D9-4FD9-9BF9-319DDE1304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5" t="6387" r="1056" b="24610"/>
          <a:stretch/>
        </p:blipFill>
        <p:spPr>
          <a:xfrm>
            <a:off x="11350087" y="4673990"/>
            <a:ext cx="477227" cy="19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0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Solar Radiation (ArcGIS) &amp; Thermal Image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A78E0-03C4-41B2-8C37-5E621A71E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2125" r="10922"/>
          <a:stretch/>
        </p:blipFill>
        <p:spPr>
          <a:xfrm>
            <a:off x="11735" y="1232173"/>
            <a:ext cx="3378025" cy="332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42803-2FA5-4EFD-A89A-05769FABF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9689"/>
          <a:stretch/>
        </p:blipFill>
        <p:spPr>
          <a:xfrm>
            <a:off x="3389760" y="1132742"/>
            <a:ext cx="3657139" cy="35014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C5115A-7718-4423-B7DF-D7B53CC8B8BB}"/>
              </a:ext>
            </a:extLst>
          </p:cNvPr>
          <p:cNvSpPr txBox="1">
            <a:spLocks/>
          </p:cNvSpPr>
          <p:nvPr/>
        </p:nvSpPr>
        <p:spPr>
          <a:xfrm>
            <a:off x="0" y="5261634"/>
            <a:ext cx="6045202" cy="1319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rgbClr val="2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radiation (half-hourly)</a:t>
            </a:r>
          </a:p>
          <a:p>
            <a:pPr lvl="1"/>
            <a:r>
              <a:rPr lang="en-GB" dirty="0">
                <a:solidFill>
                  <a:srgbClr val="2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Transmissivity: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0.58</a:t>
            </a:r>
          </a:p>
          <a:p>
            <a:pPr lvl="1"/>
            <a:r>
              <a:rPr lang="en-GB" dirty="0">
                <a:solidFill>
                  <a:srgbClr val="2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ratio of diffuse radiation: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AED47-AFA8-4D57-9819-B17211A94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1016285"/>
            <a:ext cx="4772025" cy="480982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34747B-9A1E-4804-9A15-81671F006272}"/>
              </a:ext>
            </a:extLst>
          </p:cNvPr>
          <p:cNvSpPr txBox="1">
            <a:spLocks/>
          </p:cNvSpPr>
          <p:nvPr/>
        </p:nvSpPr>
        <p:spPr>
          <a:xfrm>
            <a:off x="7829549" y="5826108"/>
            <a:ext cx="4283077" cy="537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April 2022 at 11:00 am </a:t>
            </a:r>
          </a:p>
        </p:txBody>
      </p:sp>
    </p:spTree>
    <p:extLst>
      <p:ext uri="{BB962C8B-B14F-4D97-AF65-F5344CB8AC3E}">
        <p14:creationId xmlns:p14="http://schemas.microsoft.com/office/powerpoint/2010/main" val="34947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Slope-area Relation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4242E867-A2DA-4ED7-B50D-73F681522672}"/>
              </a:ext>
            </a:extLst>
          </p:cNvPr>
          <p:cNvGrpSpPr/>
          <p:nvPr/>
        </p:nvGrpSpPr>
        <p:grpSpPr>
          <a:xfrm>
            <a:off x="1151533" y="3711388"/>
            <a:ext cx="4143946" cy="3057450"/>
            <a:chOff x="4560236" y="3505200"/>
            <a:chExt cx="4355164" cy="3231083"/>
          </a:xfrm>
        </p:grpSpPr>
        <p:pic>
          <p:nvPicPr>
            <p:cNvPr id="5" name="Picture 5" descr="untitled">
              <a:extLst>
                <a:ext uri="{FF2B5EF4-FFF2-40B4-BE49-F238E27FC236}">
                  <a16:creationId xmlns:a16="http://schemas.microsoft.com/office/drawing/2014/main" id="{C4CD4630-754A-4B68-BCC4-50FDDFCB3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t="10204" b="12245"/>
            <a:stretch>
              <a:fillRect/>
            </a:stretch>
          </p:blipFill>
          <p:spPr bwMode="auto">
            <a:xfrm>
              <a:off x="4648200" y="3505200"/>
              <a:ext cx="42672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21">
              <a:extLst>
                <a:ext uri="{FF2B5EF4-FFF2-40B4-BE49-F238E27FC236}">
                  <a16:creationId xmlns:a16="http://schemas.microsoft.com/office/drawing/2014/main" id="{886F4F94-F2AC-4A88-8D42-2632E708D9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26803" y="4346228"/>
              <a:ext cx="3064790" cy="1652969"/>
              <a:chOff x="576" y="2688"/>
              <a:chExt cx="2034" cy="1074"/>
            </a:xfrm>
          </p:grpSpPr>
          <p:graphicFrame>
            <p:nvGraphicFramePr>
              <p:cNvPr id="9" name="Object 14">
                <a:extLst>
                  <a:ext uri="{FF2B5EF4-FFF2-40B4-BE49-F238E27FC236}">
                    <a16:creationId xmlns:a16="http://schemas.microsoft.com/office/drawing/2014/main" id="{65CB2214-AEC2-4C7B-B580-7C0B3F06C64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" y="2688"/>
              <a:ext cx="418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" name="Equation" r:id="rId4" imgW="330200" imgH="139700" progId="Equation.3">
                      <p:embed/>
                    </p:oleObj>
                  </mc:Choice>
                  <mc:Fallback>
                    <p:oleObj name="Equation" r:id="rId4" imgW="330200" imgH="139700" progId="Equation.3">
                      <p:embed/>
                      <p:pic>
                        <p:nvPicPr>
                          <p:cNvPr id="9" name="Object 14">
                            <a:extLst>
                              <a:ext uri="{FF2B5EF4-FFF2-40B4-BE49-F238E27FC236}">
                                <a16:creationId xmlns:a16="http://schemas.microsoft.com/office/drawing/2014/main" id="{65CB2214-AEC2-4C7B-B580-7C0B3F06C64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" y="2688"/>
                            <a:ext cx="418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15">
                <a:extLst>
                  <a:ext uri="{FF2B5EF4-FFF2-40B4-BE49-F238E27FC236}">
                    <a16:creationId xmlns:a16="http://schemas.microsoft.com/office/drawing/2014/main" id="{87D8AC20-138D-4527-8981-F62C845EC1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60" y="2832"/>
              <a:ext cx="450" cy="2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5" name="Equation" r:id="rId6" imgW="330200" imgH="139700" progId="Equation.DSMT4">
                      <p:embed/>
                    </p:oleObj>
                  </mc:Choice>
                  <mc:Fallback>
                    <p:oleObj name="Equation" r:id="rId6" imgW="330200" imgH="139700" progId="Equation.DSMT4">
                      <p:embed/>
                      <p:pic>
                        <p:nvPicPr>
                          <p:cNvPr id="10" name="Object 15">
                            <a:extLst>
                              <a:ext uri="{FF2B5EF4-FFF2-40B4-BE49-F238E27FC236}">
                                <a16:creationId xmlns:a16="http://schemas.microsoft.com/office/drawing/2014/main" id="{87D8AC20-138D-4527-8981-F62C845EC17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60" y="2832"/>
                            <a:ext cx="450" cy="2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 Box 16">
                <a:extLst>
                  <a:ext uri="{FF2B5EF4-FFF2-40B4-BE49-F238E27FC236}">
                    <a16:creationId xmlns:a16="http://schemas.microsoft.com/office/drawing/2014/main" id="{66B0C2B8-97CC-472E-A537-A616FAF13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3360"/>
                <a:ext cx="720" cy="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/>
                  <a:t>Convex hillslopes</a:t>
                </a:r>
              </a:p>
            </p:txBody>
          </p:sp>
          <p:sp>
            <p:nvSpPr>
              <p:cNvPr id="12" name="Text Box 17">
                <a:extLst>
                  <a:ext uri="{FF2B5EF4-FFF2-40B4-BE49-F238E27FC236}">
                    <a16:creationId xmlns:a16="http://schemas.microsoft.com/office/drawing/2014/main" id="{6E0DEF47-FB36-4894-8C5F-61EDFC88FF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6" y="3360"/>
                <a:ext cx="720" cy="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/>
                  <a:t>Concave valleys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B98ECE-5A83-4DE6-A2A3-E63CC00AF39A}"/>
                </a:ext>
              </a:extLst>
            </p:cNvPr>
            <p:cNvSpPr txBox="1"/>
            <p:nvPr/>
          </p:nvSpPr>
          <p:spPr>
            <a:xfrm rot="16200000">
              <a:off x="4213511" y="4425880"/>
              <a:ext cx="1178645" cy="485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Slope</a:t>
              </a:r>
              <a:endParaRPr lang="en-US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EB51BC-22F9-4B26-8E87-873DA393C8F1}"/>
                </a:ext>
              </a:extLst>
            </p:cNvPr>
            <p:cNvSpPr txBox="1"/>
            <p:nvPr/>
          </p:nvSpPr>
          <p:spPr>
            <a:xfrm>
              <a:off x="6400799" y="6248400"/>
              <a:ext cx="914400" cy="487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Area</a:t>
              </a:r>
              <a:endParaRPr lang="en-US" b="1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CD57A-5B7F-4ACE-96CD-20317D98A3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919694"/>
            <a:ext cx="2939128" cy="2203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F56D92-1246-4C8F-B628-4D51EE6F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4493" r="4760"/>
          <a:stretch/>
        </p:blipFill>
        <p:spPr>
          <a:xfrm>
            <a:off x="7162927" y="3115284"/>
            <a:ext cx="4837999" cy="370333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902B89E3-F30B-4FF4-9391-1CDF5797C6B4}"/>
              </a:ext>
            </a:extLst>
          </p:cNvPr>
          <p:cNvSpPr>
            <a:spLocks/>
          </p:cNvSpPr>
          <p:nvPr/>
        </p:nvSpPr>
        <p:spPr bwMode="auto">
          <a:xfrm>
            <a:off x="1594746" y="1138284"/>
            <a:ext cx="3743237" cy="1345774"/>
          </a:xfrm>
          <a:custGeom>
            <a:avLst/>
            <a:gdLst>
              <a:gd name="T0" fmla="*/ 0 w 2992"/>
              <a:gd name="T1" fmla="*/ 0 h 1696"/>
              <a:gd name="T2" fmla="*/ 2147483647 w 2992"/>
              <a:gd name="T3" fmla="*/ 2147483647 h 1696"/>
              <a:gd name="T4" fmla="*/ 2147483647 w 2992"/>
              <a:gd name="T5" fmla="*/ 2147483647 h 1696"/>
              <a:gd name="T6" fmla="*/ 2147483647 w 2992"/>
              <a:gd name="T7" fmla="*/ 2147483647 h 1696"/>
              <a:gd name="T8" fmla="*/ 2147483647 w 2992"/>
              <a:gd name="T9" fmla="*/ 2147483647 h 1696"/>
              <a:gd name="T10" fmla="*/ 2147483647 w 2992"/>
              <a:gd name="T11" fmla="*/ 2147483647 h 1696"/>
              <a:gd name="T12" fmla="*/ 2147483647 w 2992"/>
              <a:gd name="T13" fmla="*/ 2147483647 h 1696"/>
              <a:gd name="T14" fmla="*/ 2147483647 w 2992"/>
              <a:gd name="T15" fmla="*/ 2147483647 h 1696"/>
              <a:gd name="T16" fmla="*/ 2147483647 w 2992"/>
              <a:gd name="T17" fmla="*/ 2147483647 h 1696"/>
              <a:gd name="T18" fmla="*/ 2147483647 w 2992"/>
              <a:gd name="T19" fmla="*/ 2147483647 h 1696"/>
              <a:gd name="T20" fmla="*/ 2147483647 w 2992"/>
              <a:gd name="T21" fmla="*/ 2147483647 h 1696"/>
              <a:gd name="T22" fmla="*/ 2147483647 w 2992"/>
              <a:gd name="T23" fmla="*/ 2147483647 h 1696"/>
              <a:gd name="T24" fmla="*/ 2147483647 w 2992"/>
              <a:gd name="T25" fmla="*/ 2147483647 h 1696"/>
              <a:gd name="T26" fmla="*/ 2147483647 w 2992"/>
              <a:gd name="T27" fmla="*/ 2147483647 h 1696"/>
              <a:gd name="T28" fmla="*/ 2147483647 w 2992"/>
              <a:gd name="T29" fmla="*/ 2147483647 h 1696"/>
              <a:gd name="T30" fmla="*/ 2147483647 w 2992"/>
              <a:gd name="T31" fmla="*/ 2147483647 h 1696"/>
              <a:gd name="T32" fmla="*/ 2147483647 w 2992"/>
              <a:gd name="T33" fmla="*/ 2147483647 h 1696"/>
              <a:gd name="T34" fmla="*/ 2147483647 w 2992"/>
              <a:gd name="T35" fmla="*/ 2147483647 h 1696"/>
              <a:gd name="T36" fmla="*/ 2147483647 w 2992"/>
              <a:gd name="T37" fmla="*/ 2147483647 h 1696"/>
              <a:gd name="T38" fmla="*/ 2147483647 w 2992"/>
              <a:gd name="T39" fmla="*/ 2147483647 h 1696"/>
              <a:gd name="T40" fmla="*/ 2147483647 w 2992"/>
              <a:gd name="T41" fmla="*/ 2147483647 h 1696"/>
              <a:gd name="T42" fmla="*/ 2147483647 w 2992"/>
              <a:gd name="T43" fmla="*/ 2147483647 h 1696"/>
              <a:gd name="T44" fmla="*/ 2147483647 w 2992"/>
              <a:gd name="T45" fmla="*/ 2147483647 h 1696"/>
              <a:gd name="T46" fmla="*/ 2147483647 w 2992"/>
              <a:gd name="T47" fmla="*/ 2147483647 h 169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992"/>
              <a:gd name="T73" fmla="*/ 0 h 1696"/>
              <a:gd name="T74" fmla="*/ 2992 w 2992"/>
              <a:gd name="T75" fmla="*/ 1696 h 169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992" h="1696">
                <a:moveTo>
                  <a:pt x="0" y="0"/>
                </a:moveTo>
                <a:cubicBezTo>
                  <a:pt x="139" y="9"/>
                  <a:pt x="261" y="36"/>
                  <a:pt x="392" y="80"/>
                </a:cubicBezTo>
                <a:cubicBezTo>
                  <a:pt x="435" y="123"/>
                  <a:pt x="506" y="133"/>
                  <a:pt x="560" y="160"/>
                </a:cubicBezTo>
                <a:cubicBezTo>
                  <a:pt x="617" y="188"/>
                  <a:pt x="667" y="229"/>
                  <a:pt x="720" y="264"/>
                </a:cubicBezTo>
                <a:cubicBezTo>
                  <a:pt x="821" y="331"/>
                  <a:pt x="736" y="288"/>
                  <a:pt x="784" y="336"/>
                </a:cubicBezTo>
                <a:cubicBezTo>
                  <a:pt x="791" y="343"/>
                  <a:pt x="801" y="346"/>
                  <a:pt x="808" y="352"/>
                </a:cubicBezTo>
                <a:cubicBezTo>
                  <a:pt x="819" y="362"/>
                  <a:pt x="830" y="373"/>
                  <a:pt x="840" y="384"/>
                </a:cubicBezTo>
                <a:cubicBezTo>
                  <a:pt x="869" y="418"/>
                  <a:pt x="895" y="452"/>
                  <a:pt x="936" y="472"/>
                </a:cubicBezTo>
                <a:cubicBezTo>
                  <a:pt x="965" y="515"/>
                  <a:pt x="945" y="489"/>
                  <a:pt x="1000" y="544"/>
                </a:cubicBezTo>
                <a:cubicBezTo>
                  <a:pt x="1027" y="571"/>
                  <a:pt x="1008" y="563"/>
                  <a:pt x="1024" y="592"/>
                </a:cubicBezTo>
                <a:cubicBezTo>
                  <a:pt x="1051" y="641"/>
                  <a:pt x="1045" y="633"/>
                  <a:pt x="1080" y="656"/>
                </a:cubicBezTo>
                <a:cubicBezTo>
                  <a:pt x="1115" y="708"/>
                  <a:pt x="1147" y="765"/>
                  <a:pt x="1200" y="800"/>
                </a:cubicBezTo>
                <a:cubicBezTo>
                  <a:pt x="1219" y="856"/>
                  <a:pt x="1255" y="895"/>
                  <a:pt x="1288" y="944"/>
                </a:cubicBezTo>
                <a:cubicBezTo>
                  <a:pt x="1308" y="974"/>
                  <a:pt x="1323" y="1013"/>
                  <a:pt x="1352" y="1032"/>
                </a:cubicBezTo>
                <a:cubicBezTo>
                  <a:pt x="1365" y="1085"/>
                  <a:pt x="1419" y="1122"/>
                  <a:pt x="1464" y="1152"/>
                </a:cubicBezTo>
                <a:cubicBezTo>
                  <a:pt x="1491" y="1193"/>
                  <a:pt x="1545" y="1224"/>
                  <a:pt x="1592" y="1240"/>
                </a:cubicBezTo>
                <a:cubicBezTo>
                  <a:pt x="1635" y="1272"/>
                  <a:pt x="1682" y="1286"/>
                  <a:pt x="1728" y="1312"/>
                </a:cubicBezTo>
                <a:cubicBezTo>
                  <a:pt x="1801" y="1352"/>
                  <a:pt x="1865" y="1382"/>
                  <a:pt x="1944" y="1408"/>
                </a:cubicBezTo>
                <a:cubicBezTo>
                  <a:pt x="1982" y="1446"/>
                  <a:pt x="2022" y="1443"/>
                  <a:pt x="2072" y="1456"/>
                </a:cubicBezTo>
                <a:cubicBezTo>
                  <a:pt x="2133" y="1471"/>
                  <a:pt x="2150" y="1481"/>
                  <a:pt x="2216" y="1488"/>
                </a:cubicBezTo>
                <a:cubicBezTo>
                  <a:pt x="2272" y="1502"/>
                  <a:pt x="2322" y="1526"/>
                  <a:pt x="2376" y="1544"/>
                </a:cubicBezTo>
                <a:cubicBezTo>
                  <a:pt x="2388" y="1548"/>
                  <a:pt x="2455" y="1558"/>
                  <a:pt x="2464" y="1560"/>
                </a:cubicBezTo>
                <a:cubicBezTo>
                  <a:pt x="2525" y="1571"/>
                  <a:pt x="2558" y="1585"/>
                  <a:pt x="2624" y="1592"/>
                </a:cubicBezTo>
                <a:cubicBezTo>
                  <a:pt x="2745" y="1632"/>
                  <a:pt x="2862" y="1696"/>
                  <a:pt x="2992" y="1696"/>
                </a:cubicBezTo>
              </a:path>
            </a:pathLst>
          </a:cu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FE4D8969-540F-4402-B86D-4F4FDD8B9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5312" y="3033163"/>
            <a:ext cx="4040334" cy="195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4029B66B-4184-41D8-983B-3325BAFB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335" y="2801513"/>
            <a:ext cx="304561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Tahoma" pitchFamily="34" charset="0"/>
              </a:rPr>
              <a:t>Distance from basin divide</a:t>
            </a: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F6B7D93A-5F73-4342-B7E4-028F3E6783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13609" y="1059949"/>
            <a:ext cx="11703" cy="197321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746F4541-9DCB-4FFC-B3F8-47D62D3C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036" y="1607263"/>
            <a:ext cx="180952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Diffusive </a:t>
            </a:r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E9610426-2843-47DF-8F91-78C209536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099" y="1972744"/>
            <a:ext cx="210647" cy="200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6ABF9-FD0D-4760-AA48-92BAE28A05D0}"/>
              </a:ext>
            </a:extLst>
          </p:cNvPr>
          <p:cNvSpPr txBox="1">
            <a:spLocks noChangeArrowheads="1"/>
          </p:cNvSpPr>
          <p:nvPr/>
        </p:nvSpPr>
        <p:spPr bwMode="auto">
          <a:xfrm rot="17718994">
            <a:off x="2450088" y="3209267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Valley Head</a:t>
            </a:r>
          </a:p>
        </p:txBody>
      </p:sp>
      <p:sp>
        <p:nvSpPr>
          <p:cNvPr id="23" name="Right Arrow 20">
            <a:extLst>
              <a:ext uri="{FF2B5EF4-FFF2-40B4-BE49-F238E27FC236}">
                <a16:creationId xmlns:a16="http://schemas.microsoft.com/office/drawing/2014/main" id="{531EEDE5-78D9-4B4C-808A-9029D2BD77CE}"/>
              </a:ext>
            </a:extLst>
          </p:cNvPr>
          <p:cNvSpPr>
            <a:spLocks noChangeArrowheads="1"/>
          </p:cNvSpPr>
          <p:nvPr/>
        </p:nvSpPr>
        <p:spPr bwMode="auto">
          <a:xfrm rot="7059953">
            <a:off x="2733069" y="3531098"/>
            <a:ext cx="1371134" cy="473284"/>
          </a:xfrm>
          <a:prstGeom prst="rightArrow">
            <a:avLst>
              <a:gd name="adj1" fmla="val 53808"/>
              <a:gd name="adj2" fmla="val 50000"/>
            </a:avLst>
          </a:prstGeom>
          <a:solidFill>
            <a:schemeClr val="accent1">
              <a:alpha val="3019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4" name="Object 19">
            <a:extLst>
              <a:ext uri="{FF2B5EF4-FFF2-40B4-BE49-F238E27FC236}">
                <a16:creationId xmlns:a16="http://schemas.microsoft.com/office/drawing/2014/main" id="{233F4F1E-1DC0-4C49-850F-A5C259EEED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35926" y="1007100"/>
          <a:ext cx="2179118" cy="711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0" imgW="622080" imgH="203040" progId="Equation.DSMT4">
                  <p:embed/>
                </p:oleObj>
              </mc:Choice>
              <mc:Fallback>
                <p:oleObj name="Equation" r:id="rId10" imgW="622080" imgH="203040" progId="Equation.DSMT4">
                  <p:embed/>
                  <p:pic>
                    <p:nvPicPr>
                      <p:cNvPr id="24" name="Object 19">
                        <a:extLst>
                          <a:ext uri="{FF2B5EF4-FFF2-40B4-BE49-F238E27FC236}">
                            <a16:creationId xmlns:a16="http://schemas.microsoft.com/office/drawing/2014/main" id="{233F4F1E-1DC0-4C49-850F-A5C259EEED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926" y="1007100"/>
                        <a:ext cx="2179118" cy="7115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26">
            <a:extLst>
              <a:ext uri="{FF2B5EF4-FFF2-40B4-BE49-F238E27FC236}">
                <a16:creationId xmlns:a16="http://schemas.microsoft.com/office/drawing/2014/main" id="{2826DDA1-7704-487D-A43D-68CF7D1AE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2974" y="1786668"/>
            <a:ext cx="25043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local slope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drainage area</a:t>
            </a:r>
          </a:p>
          <a:p>
            <a:pPr>
              <a:spcBef>
                <a:spcPct val="50000"/>
              </a:spcBef>
            </a:pPr>
            <a:r>
              <a:rPr lang="el-GR" i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concavity index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36E58973-AFDA-4216-8963-A95811D0B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22" y="1957674"/>
            <a:ext cx="1766888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 Fluvial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3CB687B4-4832-45EF-878D-2BE0CF24EC2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07751" y="1867663"/>
            <a:ext cx="99522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Tahoma" pitchFamily="34" charset="0"/>
              </a:rPr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8703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BA1E32-9D13-4B39-BDE8-474B9E18A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9" y="2917473"/>
            <a:ext cx="5149204" cy="3860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Cinder Cone: Geomorphometry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C1070-EB3C-451D-BAEC-4C87430EA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91"/>
          <a:stretch/>
        </p:blipFill>
        <p:spPr>
          <a:xfrm>
            <a:off x="1896107" y="905237"/>
            <a:ext cx="2896046" cy="1947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3CBBB-B55C-447E-885C-83554C82AE92}"/>
              </a:ext>
            </a:extLst>
          </p:cNvPr>
          <p:cNvSpPr txBox="1"/>
          <p:nvPr/>
        </p:nvSpPr>
        <p:spPr>
          <a:xfrm>
            <a:off x="0" y="6596390"/>
            <a:ext cx="2010322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Şen et al., 2014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BF95B-96E2-40A6-BF3D-DDC9008506A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76524" y="858128"/>
            <a:ext cx="4610918" cy="5999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81F99C-D31B-4F2A-898F-5E805796B733}"/>
              </a:ext>
            </a:extLst>
          </p:cNvPr>
          <p:cNvSpPr txBox="1"/>
          <p:nvPr/>
        </p:nvSpPr>
        <p:spPr>
          <a:xfrm rot="16200000">
            <a:off x="11066594" y="5722033"/>
            <a:ext cx="2010322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Kumari, 2021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6B3DD23-B1AA-4F19-BD71-1A6BEF24D00B}"/>
              </a:ext>
            </a:extLst>
          </p:cNvPr>
          <p:cNvSpPr txBox="1">
            <a:spLocks/>
          </p:cNvSpPr>
          <p:nvPr/>
        </p:nvSpPr>
        <p:spPr>
          <a:xfrm>
            <a:off x="190500" y="1663700"/>
            <a:ext cx="11430000" cy="3527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South-facing slopes receives more solar radiation than north-facing slopes (up to 16 times).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North-facing slopes have denser vegetation cover than south-facing slopes. 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Less vegetation cover on south-facing slopes lead to more erosion and steeper north-facing slopes. 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Aspect-related vegetation differences imprint themselves on geomorphic processes.</a:t>
            </a:r>
          </a:p>
        </p:txBody>
      </p:sp>
    </p:spTree>
    <p:extLst>
      <p:ext uri="{BB962C8B-B14F-4D97-AF65-F5344CB8AC3E}">
        <p14:creationId xmlns:p14="http://schemas.microsoft.com/office/powerpoint/2010/main" val="24636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B2D54-B4C5-421E-8602-B7D43AD9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6110"/>
            <a:ext cx="10302009" cy="6868005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125242C-8B02-4FB9-81A7-D1B321DAA52C}"/>
              </a:ext>
            </a:extLst>
          </p:cNvPr>
          <p:cNvSpPr txBox="1">
            <a:spLocks/>
          </p:cNvSpPr>
          <p:nvPr/>
        </p:nvSpPr>
        <p:spPr>
          <a:xfrm>
            <a:off x="2098241" y="582523"/>
            <a:ext cx="8239126" cy="1322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sz="88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5940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844996" y="6510226"/>
            <a:ext cx="347003" cy="365125"/>
          </a:xfrm>
        </p:spPr>
        <p:txBody>
          <a:bodyPr/>
          <a:lstStyle/>
          <a:p>
            <a:fld id="{4C1A0CC6-F1D3-4ECD-BB9D-351C901B157F}" type="slidenum">
              <a:rPr lang="en-AU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Concepts_figure.png">
            <a:extLst>
              <a:ext uri="{FF2B5EF4-FFF2-40B4-BE49-F238E27FC236}">
                <a16:creationId xmlns:a16="http://schemas.microsoft.com/office/drawing/2014/main" id="{6C59602A-4386-4410-8841-5A15AF87B6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883" y="1103630"/>
            <a:ext cx="7695629" cy="5771721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178A79E1-376B-431C-B25B-C0C1B8CE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1169259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 CLIMATE-SOIL-VEGETATION-TOPOGRAPHY SYSTEM:         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Soils, vegetation, and landforms co-evolve through nonlinear interactions</a:t>
            </a:r>
            <a:endParaRPr lang="en-US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3D152A-06D2-471D-B301-B8D00DA5E56B}"/>
              </a:ext>
            </a:extLst>
          </p:cNvPr>
          <p:cNvSpPr txBox="1"/>
          <p:nvPr/>
        </p:nvSpPr>
        <p:spPr>
          <a:xfrm>
            <a:off x="0" y="6538899"/>
            <a:ext cx="234548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Istanbulluoglu 2008</a:t>
            </a:r>
          </a:p>
        </p:txBody>
      </p:sp>
    </p:spTree>
    <p:extLst>
      <p:ext uri="{BB962C8B-B14F-4D97-AF65-F5344CB8AC3E}">
        <p14:creationId xmlns:p14="http://schemas.microsoft.com/office/powerpoint/2010/main" val="206744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F44B9E0-11E0-45C6-AA4D-4AE2D6F8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0265" cy="85812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Aspect-related vegetation differences have been recognized for a long time.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FA3BE-3DF2-4CD1-9368-34F768543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4" y="4508490"/>
            <a:ext cx="3411238" cy="2206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1D51B-2EF8-42B9-96F2-D42EB120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4"/>
          <a:stretch/>
        </p:blipFill>
        <p:spPr>
          <a:xfrm>
            <a:off x="4716557" y="4651959"/>
            <a:ext cx="2912099" cy="2111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D5F0C-50A1-499C-B2D0-C531B88DED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5"/>
          <a:stretch/>
        </p:blipFill>
        <p:spPr>
          <a:xfrm>
            <a:off x="8609441" y="4460287"/>
            <a:ext cx="2799273" cy="2302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C721C-B6EC-47C8-99BD-A7B1485C7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18" y="1219897"/>
            <a:ext cx="2578963" cy="2194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478B7-09E6-43C0-B21E-522697523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0" y="1178325"/>
            <a:ext cx="2490827" cy="2198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6B4C4-792A-4815-ABD2-C127C9B1C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03" y="1165496"/>
            <a:ext cx="2652151" cy="2302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480EAD-8894-40E1-8E91-85083ED3F613}"/>
              </a:ext>
            </a:extLst>
          </p:cNvPr>
          <p:cNvSpPr txBox="1"/>
          <p:nvPr/>
        </p:nvSpPr>
        <p:spPr>
          <a:xfrm rot="16200000">
            <a:off x="11071919" y="2094253"/>
            <a:ext cx="2010322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Gutiérrez-</a:t>
            </a:r>
            <a:r>
              <a:rPr lang="en-AU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Jurado</a:t>
            </a:r>
            <a:r>
              <a:rPr lang="en-AU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2013 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514C8-B72D-486B-882D-8AE19242C4E1}"/>
              </a:ext>
            </a:extLst>
          </p:cNvPr>
          <p:cNvSpPr txBox="1"/>
          <p:nvPr/>
        </p:nvSpPr>
        <p:spPr>
          <a:xfrm rot="5400000">
            <a:off x="-874356" y="5722034"/>
            <a:ext cx="2010322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Gutiérrez-Jurado et al., 2006 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F677045-56CC-41E2-9DE4-D2AE66800681}"/>
              </a:ext>
            </a:extLst>
          </p:cNvPr>
          <p:cNvSpPr txBox="1">
            <a:spLocks/>
          </p:cNvSpPr>
          <p:nvPr/>
        </p:nvSpPr>
        <p:spPr>
          <a:xfrm>
            <a:off x="2922968" y="3774972"/>
            <a:ext cx="718670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222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08BA3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2349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625" indent="-214313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550" indent="-2095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075" indent="-236538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They result in valley/hillslope asymmetry over geologic timescales!</a:t>
            </a:r>
          </a:p>
        </p:txBody>
      </p:sp>
    </p:spTree>
    <p:extLst>
      <p:ext uri="{BB962C8B-B14F-4D97-AF65-F5344CB8AC3E}">
        <p14:creationId xmlns:p14="http://schemas.microsoft.com/office/powerpoint/2010/main" val="276897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-34535" y="876375"/>
            <a:ext cx="120962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insolation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semiarid</a:t>
            </a:r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landscapes experience differentiation in vegetation type and density on opposing hillslopes. 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Xeric and sparse vegetation 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   on </a:t>
            </a: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</a:t>
            </a:r>
            <a:r>
              <a:rPr lang="en-A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Mesic and denser canopy 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   exists at </a:t>
            </a: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poleward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aspects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slopes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   prone to erosion due to </a:t>
            </a: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</a:t>
            </a:r>
          </a:p>
          <a:p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vegetation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cover leading to</a:t>
            </a: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      gentler slopes.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16862" y="6492875"/>
            <a:ext cx="375138" cy="365125"/>
          </a:xfrm>
        </p:spPr>
        <p:txBody>
          <a:bodyPr/>
          <a:lstStyle/>
          <a:p>
            <a:fld id="{4C1A0CC6-F1D3-4ECD-BB9D-351C901B157F}" type="slidenum">
              <a:rPr lang="en-AU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80265" cy="85812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AU" sz="3500" dirty="0">
                <a:latin typeface="Arial" panose="020B0604020202020204" pitchFamily="34" charset="0"/>
                <a:cs typeface="Arial" panose="020B0604020202020204" pitchFamily="34" charset="0"/>
              </a:rPr>
              <a:t>Hillslope Asymmetry: Cause and Origin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320857" y="4175975"/>
            <a:ext cx="3236699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4572000" y="1682885"/>
            <a:ext cx="7620000" cy="4207732"/>
            <a:chOff x="5199528" y="15211970"/>
            <a:chExt cx="7240800" cy="3444197"/>
          </a:xfrm>
        </p:grpSpPr>
        <p:grpSp>
          <p:nvGrpSpPr>
            <p:cNvPr id="30" name="Group 29"/>
            <p:cNvGrpSpPr/>
            <p:nvPr/>
          </p:nvGrpSpPr>
          <p:grpSpPr>
            <a:xfrm>
              <a:off x="5199528" y="15211970"/>
              <a:ext cx="7240800" cy="3444197"/>
              <a:chOff x="607482" y="7724047"/>
              <a:chExt cx="18172118" cy="8176304"/>
            </a:xfrm>
          </p:grpSpPr>
          <p:pic>
            <p:nvPicPr>
              <p:cNvPr id="34" name="Picture 3" descr="C:\Users\VMM\Desktop\THESIS\Pictures\valley_pano_MH2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9"/>
              <a:stretch/>
            </p:blipFill>
            <p:spPr bwMode="auto">
              <a:xfrm>
                <a:off x="629707" y="7724047"/>
                <a:ext cx="18149893" cy="81763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/>
              <p:cNvGrpSpPr/>
              <p:nvPr/>
            </p:nvGrpSpPr>
            <p:grpSpPr>
              <a:xfrm>
                <a:off x="607482" y="10122870"/>
                <a:ext cx="18172118" cy="3833515"/>
                <a:chOff x="676275" y="1804465"/>
                <a:chExt cx="7659779" cy="2367214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76275" y="1804465"/>
                  <a:ext cx="3100135" cy="176404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</p:cxnSp>
            <p:sp>
              <p:nvSpPr>
                <p:cNvPr id="37" name="Freeform 36"/>
                <p:cNvSpPr/>
                <p:nvPr/>
              </p:nvSpPr>
              <p:spPr>
                <a:xfrm>
                  <a:off x="3776410" y="2045620"/>
                  <a:ext cx="4559644" cy="1522888"/>
                </a:xfrm>
                <a:custGeom>
                  <a:avLst/>
                  <a:gdLst>
                    <a:gd name="connsiteX0" fmla="*/ 0 w 4154905"/>
                    <a:gd name="connsiteY0" fmla="*/ 1203158 h 1203158"/>
                    <a:gd name="connsiteX1" fmla="*/ 914400 w 4154905"/>
                    <a:gd name="connsiteY1" fmla="*/ 753979 h 1203158"/>
                    <a:gd name="connsiteX2" fmla="*/ 1395663 w 4154905"/>
                    <a:gd name="connsiteY2" fmla="*/ 609600 h 1203158"/>
                    <a:gd name="connsiteX3" fmla="*/ 1748589 w 4154905"/>
                    <a:gd name="connsiteY3" fmla="*/ 561473 h 1203158"/>
                    <a:gd name="connsiteX4" fmla="*/ 2261937 w 4154905"/>
                    <a:gd name="connsiteY4" fmla="*/ 417094 h 1203158"/>
                    <a:gd name="connsiteX5" fmla="*/ 2775284 w 4154905"/>
                    <a:gd name="connsiteY5" fmla="*/ 288758 h 1203158"/>
                    <a:gd name="connsiteX6" fmla="*/ 3096126 w 4154905"/>
                    <a:gd name="connsiteY6" fmla="*/ 272715 h 1203158"/>
                    <a:gd name="connsiteX7" fmla="*/ 3449052 w 4154905"/>
                    <a:gd name="connsiteY7" fmla="*/ 208547 h 1203158"/>
                    <a:gd name="connsiteX8" fmla="*/ 3978442 w 4154905"/>
                    <a:gd name="connsiteY8" fmla="*/ 32084 h 1203158"/>
                    <a:gd name="connsiteX9" fmla="*/ 4154905 w 4154905"/>
                    <a:gd name="connsiteY9" fmla="*/ 0 h 1203158"/>
                    <a:gd name="connsiteX0" fmla="*/ 0 w 4283242"/>
                    <a:gd name="connsiteY0" fmla="*/ 1299411 h 1299411"/>
                    <a:gd name="connsiteX1" fmla="*/ 1042737 w 4283242"/>
                    <a:gd name="connsiteY1" fmla="*/ 753979 h 1299411"/>
                    <a:gd name="connsiteX2" fmla="*/ 1524000 w 4283242"/>
                    <a:gd name="connsiteY2" fmla="*/ 609600 h 1299411"/>
                    <a:gd name="connsiteX3" fmla="*/ 1876926 w 4283242"/>
                    <a:gd name="connsiteY3" fmla="*/ 561473 h 1299411"/>
                    <a:gd name="connsiteX4" fmla="*/ 2390274 w 4283242"/>
                    <a:gd name="connsiteY4" fmla="*/ 417094 h 1299411"/>
                    <a:gd name="connsiteX5" fmla="*/ 2903621 w 4283242"/>
                    <a:gd name="connsiteY5" fmla="*/ 288758 h 1299411"/>
                    <a:gd name="connsiteX6" fmla="*/ 3224463 w 4283242"/>
                    <a:gd name="connsiteY6" fmla="*/ 272715 h 1299411"/>
                    <a:gd name="connsiteX7" fmla="*/ 3577389 w 4283242"/>
                    <a:gd name="connsiteY7" fmla="*/ 208547 h 1299411"/>
                    <a:gd name="connsiteX8" fmla="*/ 4106779 w 4283242"/>
                    <a:gd name="connsiteY8" fmla="*/ 32084 h 1299411"/>
                    <a:gd name="connsiteX9" fmla="*/ 4283242 w 4283242"/>
                    <a:gd name="connsiteY9" fmla="*/ 0 h 1299411"/>
                    <a:gd name="connsiteX0" fmla="*/ 0 w 4106779"/>
                    <a:gd name="connsiteY0" fmla="*/ 1267327 h 1267327"/>
                    <a:gd name="connsiteX1" fmla="*/ 1042737 w 4106779"/>
                    <a:gd name="connsiteY1" fmla="*/ 721895 h 1267327"/>
                    <a:gd name="connsiteX2" fmla="*/ 1524000 w 4106779"/>
                    <a:gd name="connsiteY2" fmla="*/ 577516 h 1267327"/>
                    <a:gd name="connsiteX3" fmla="*/ 1876926 w 4106779"/>
                    <a:gd name="connsiteY3" fmla="*/ 529389 h 1267327"/>
                    <a:gd name="connsiteX4" fmla="*/ 2390274 w 4106779"/>
                    <a:gd name="connsiteY4" fmla="*/ 385010 h 1267327"/>
                    <a:gd name="connsiteX5" fmla="*/ 2903621 w 4106779"/>
                    <a:gd name="connsiteY5" fmla="*/ 256674 h 1267327"/>
                    <a:gd name="connsiteX6" fmla="*/ 3224463 w 4106779"/>
                    <a:gd name="connsiteY6" fmla="*/ 240631 h 1267327"/>
                    <a:gd name="connsiteX7" fmla="*/ 3577389 w 4106779"/>
                    <a:gd name="connsiteY7" fmla="*/ 176463 h 1267327"/>
                    <a:gd name="connsiteX8" fmla="*/ 4106779 w 4106779"/>
                    <a:gd name="connsiteY8" fmla="*/ 0 h 1267327"/>
                    <a:gd name="connsiteX0" fmla="*/ 0 w 3770555"/>
                    <a:gd name="connsiteY0" fmla="*/ 1153497 h 1153497"/>
                    <a:gd name="connsiteX1" fmla="*/ 1042737 w 3770555"/>
                    <a:gd name="connsiteY1" fmla="*/ 608065 h 1153497"/>
                    <a:gd name="connsiteX2" fmla="*/ 1524000 w 3770555"/>
                    <a:gd name="connsiteY2" fmla="*/ 463686 h 1153497"/>
                    <a:gd name="connsiteX3" fmla="*/ 1876926 w 3770555"/>
                    <a:gd name="connsiteY3" fmla="*/ 415559 h 1153497"/>
                    <a:gd name="connsiteX4" fmla="*/ 2390274 w 3770555"/>
                    <a:gd name="connsiteY4" fmla="*/ 271180 h 1153497"/>
                    <a:gd name="connsiteX5" fmla="*/ 2903621 w 3770555"/>
                    <a:gd name="connsiteY5" fmla="*/ 142844 h 1153497"/>
                    <a:gd name="connsiteX6" fmla="*/ 3224463 w 3770555"/>
                    <a:gd name="connsiteY6" fmla="*/ 126801 h 1153497"/>
                    <a:gd name="connsiteX7" fmla="*/ 3577389 w 3770555"/>
                    <a:gd name="connsiteY7" fmla="*/ 62633 h 1153497"/>
                    <a:gd name="connsiteX8" fmla="*/ 3770555 w 3770555"/>
                    <a:gd name="connsiteY8" fmla="*/ 0 h 1153497"/>
                    <a:gd name="connsiteX0" fmla="*/ 0 w 4336023"/>
                    <a:gd name="connsiteY0" fmla="*/ 1281555 h 1281555"/>
                    <a:gd name="connsiteX1" fmla="*/ 1042737 w 4336023"/>
                    <a:gd name="connsiteY1" fmla="*/ 736123 h 1281555"/>
                    <a:gd name="connsiteX2" fmla="*/ 1524000 w 4336023"/>
                    <a:gd name="connsiteY2" fmla="*/ 591744 h 1281555"/>
                    <a:gd name="connsiteX3" fmla="*/ 1876926 w 4336023"/>
                    <a:gd name="connsiteY3" fmla="*/ 543617 h 1281555"/>
                    <a:gd name="connsiteX4" fmla="*/ 2390274 w 4336023"/>
                    <a:gd name="connsiteY4" fmla="*/ 399238 h 1281555"/>
                    <a:gd name="connsiteX5" fmla="*/ 2903621 w 4336023"/>
                    <a:gd name="connsiteY5" fmla="*/ 270902 h 1281555"/>
                    <a:gd name="connsiteX6" fmla="*/ 3224463 w 4336023"/>
                    <a:gd name="connsiteY6" fmla="*/ 254859 h 1281555"/>
                    <a:gd name="connsiteX7" fmla="*/ 3577389 w 4336023"/>
                    <a:gd name="connsiteY7" fmla="*/ 190691 h 1281555"/>
                    <a:gd name="connsiteX8" fmla="*/ 4336023 w 4336023"/>
                    <a:gd name="connsiteY8" fmla="*/ 0 h 1281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36023" h="1281555">
                      <a:moveTo>
                        <a:pt x="0" y="1281555"/>
                      </a:moveTo>
                      <a:lnTo>
                        <a:pt x="1042737" y="736123"/>
                      </a:lnTo>
                      <a:lnTo>
                        <a:pt x="1524000" y="591744"/>
                      </a:lnTo>
                      <a:lnTo>
                        <a:pt x="1876926" y="543617"/>
                      </a:lnTo>
                      <a:lnTo>
                        <a:pt x="2390274" y="399238"/>
                      </a:lnTo>
                      <a:lnTo>
                        <a:pt x="2903621" y="270902"/>
                      </a:lnTo>
                      <a:lnTo>
                        <a:pt x="3224463" y="254859"/>
                      </a:lnTo>
                      <a:lnTo>
                        <a:pt x="3577389" y="190691"/>
                      </a:lnTo>
                      <a:lnTo>
                        <a:pt x="433602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96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776411" y="2163388"/>
                  <a:ext cx="4504282" cy="140511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FFFF"/>
                  </a:solidFill>
                  <a:prstDash val="dash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085975" y="3568507"/>
                  <a:ext cx="342398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</p:cxnSp>
            <p:sp>
              <p:nvSpPr>
                <p:cNvPr id="40" name="Arc 39"/>
                <p:cNvSpPr/>
                <p:nvPr/>
              </p:nvSpPr>
              <p:spPr>
                <a:xfrm rot="15537003">
                  <a:off x="2733887" y="3096161"/>
                  <a:ext cx="1131510" cy="711686"/>
                </a:xfrm>
                <a:prstGeom prst="arc">
                  <a:avLst>
                    <a:gd name="adj1" fmla="val 16200000"/>
                    <a:gd name="adj2" fmla="val 19114632"/>
                  </a:avLst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96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 rot="3638017">
                  <a:off x="3934488" y="3057702"/>
                  <a:ext cx="733612" cy="1131520"/>
                </a:xfrm>
                <a:prstGeom prst="arc">
                  <a:avLst>
                    <a:gd name="adj1" fmla="val 16245360"/>
                    <a:gd name="adj2" fmla="val 17718754"/>
                  </a:avLst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96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2959448" y="3406707"/>
                      <a:ext cx="1113264" cy="7649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𝜽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2400" b="1" i="0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ＭＳ Ｐゴシック" panose="020B0600070205080204" pitchFamily="34" charset="-128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𝒏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43" name="TextBox 1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59448" y="3406707"/>
                      <a:ext cx="1113264" cy="76497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4179957" y="3406707"/>
                      <a:ext cx="723268" cy="76497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𝜽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2400" b="1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ＭＳ Ｐゴシック" panose="020B0600070205080204" pitchFamily="34" charset="-128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kumimoji="0" lang="en-US" sz="2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𝒔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4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44" name="Rectangle 14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79957" y="3406707"/>
                      <a:ext cx="723268" cy="76497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1" name="TextBox 30"/>
            <p:cNvSpPr txBox="1"/>
            <p:nvPr/>
          </p:nvSpPr>
          <p:spPr>
            <a:xfrm>
              <a:off x="9234805" y="18285094"/>
              <a:ext cx="3194371" cy="3526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Dry Creek, Idaho, USA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436112" y="15253156"/>
              <a:ext cx="6250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1817941" y="15468600"/>
              <a:ext cx="611235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4320857" y="6065546"/>
            <a:ext cx="7871143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Dry Creek Foothills showing different vegetation pattern on north-facing and south-facing slopes (</a:t>
            </a:r>
            <a:r>
              <a:rPr lang="en-AU" sz="20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Pierce and Poulos, 2013</a:t>
            </a:r>
            <a:r>
              <a:rPr lang="en-AU" sz="2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991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755A8-809F-4273-9695-59268A18B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5781" y="2724889"/>
            <a:ext cx="5763973" cy="3242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A262B-533F-43A5-8ED9-93C0A259E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6" y="2735482"/>
            <a:ext cx="4863354" cy="324223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0B2675C-B9DE-4A24-ACE1-EBD9FD5F3E5E}"/>
              </a:ext>
            </a:extLst>
          </p:cNvPr>
          <p:cNvSpPr txBox="1">
            <a:spLocks/>
          </p:cNvSpPr>
          <p:nvPr/>
        </p:nvSpPr>
        <p:spPr>
          <a:xfrm>
            <a:off x="394854" y="241681"/>
            <a:ext cx="11030528" cy="2121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Cinder cones are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laboratories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study hillslope asymmetry!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They are smaller.</a:t>
            </a:r>
          </a:p>
          <a:p>
            <a:pPr lvl="3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More uniform climate and lithology.</a:t>
            </a:r>
          </a:p>
          <a:p>
            <a:pPr lvl="3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Relatively known initial conditions.</a:t>
            </a:r>
          </a:p>
          <a:p>
            <a:pPr lvl="3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know their ages, and they are relatively young!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3F50C2-7503-4053-A315-9B54A8C0C1DD}"/>
              </a:ext>
            </a:extLst>
          </p:cNvPr>
          <p:cNvSpPr txBox="1">
            <a:spLocks/>
          </p:cNvSpPr>
          <p:nvPr/>
        </p:nvSpPr>
        <p:spPr>
          <a:xfrm>
            <a:off x="1955800" y="6339320"/>
            <a:ext cx="803671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222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08BA3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2349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625" indent="-214313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550" indent="-2095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075" indent="-236538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Sandal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Divlit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cinder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youngest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cinder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~4ky! </a:t>
            </a:r>
          </a:p>
        </p:txBody>
      </p:sp>
    </p:spTree>
    <p:extLst>
      <p:ext uri="{BB962C8B-B14F-4D97-AF65-F5344CB8AC3E}">
        <p14:creationId xmlns:p14="http://schemas.microsoft.com/office/powerpoint/2010/main" val="273778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DAA92-308D-437A-A2CC-E8E4FB0A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96" y="1010454"/>
            <a:ext cx="6332503" cy="2998018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2C12479-FDDB-4EE5-9CD2-19D4688BD4AB}"/>
              </a:ext>
            </a:extLst>
          </p:cNvPr>
          <p:cNvSpPr txBox="1">
            <a:spLocks/>
          </p:cNvSpPr>
          <p:nvPr/>
        </p:nvSpPr>
        <p:spPr>
          <a:xfrm>
            <a:off x="8267700" y="1816101"/>
            <a:ext cx="3716303" cy="907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2225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608BA3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23495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625" indent="-214313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550" indent="-209550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075" indent="-236538" algn="l" defTabSz="87272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There are 80 cinder cones!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Three volcanic eruption stages!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4B878-0E41-4602-AC13-77E53452FCA2}"/>
              </a:ext>
            </a:extLst>
          </p:cNvPr>
          <p:cNvSpPr txBox="1"/>
          <p:nvPr/>
        </p:nvSpPr>
        <p:spPr>
          <a:xfrm rot="5400000">
            <a:off x="-862621" y="2378658"/>
            <a:ext cx="2010322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Ulusoy</a:t>
            </a:r>
            <a:r>
              <a:rPr lang="en-AU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2019. QSR </a:t>
            </a:r>
            <a:endParaRPr lang="en-US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1B6BC9-C7F6-45F2-BCFB-94F6A49DC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43" y="4216493"/>
            <a:ext cx="3796457" cy="2514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45C89-FB6E-4E6B-AD17-776460681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20" y="3682014"/>
            <a:ext cx="4107483" cy="3049016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706B14E-E44B-47D3-858F-CC304B26989F}"/>
              </a:ext>
            </a:extLst>
          </p:cNvPr>
          <p:cNvSpPr txBox="1">
            <a:spLocks/>
          </p:cNvSpPr>
          <p:nvPr/>
        </p:nvSpPr>
        <p:spPr>
          <a:xfrm>
            <a:off x="142540" y="5483964"/>
            <a:ext cx="262942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222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08BA3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2349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625" indent="-214313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550" indent="-209550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3075" indent="-236538" algn="l" defTabSz="87272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Human footprints on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volcanics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3959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Climatology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3F5BD5-D833-4968-8EE7-F27586F4E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>
          <a:xfrm>
            <a:off x="2202432" y="1036468"/>
            <a:ext cx="7883810" cy="4729331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A82D89A-5ADB-478C-917D-1FA7F607450F}"/>
              </a:ext>
            </a:extLst>
          </p:cNvPr>
          <p:cNvSpPr txBox="1">
            <a:spLocks/>
          </p:cNvSpPr>
          <p:nvPr/>
        </p:nvSpPr>
        <p:spPr>
          <a:xfrm>
            <a:off x="11735" y="5944138"/>
            <a:ext cx="4381395" cy="8581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rgbClr val="2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 °C</a:t>
            </a:r>
          </a:p>
          <a:p>
            <a:pPr lvl="1"/>
            <a:r>
              <a:rPr lang="en-GB" dirty="0">
                <a:solidFill>
                  <a:srgbClr val="202D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584.7 mm</a:t>
            </a:r>
          </a:p>
        </p:txBody>
      </p:sp>
    </p:spTree>
    <p:extLst>
      <p:ext uri="{BB962C8B-B14F-4D97-AF65-F5344CB8AC3E}">
        <p14:creationId xmlns:p14="http://schemas.microsoft.com/office/powerpoint/2010/main" val="440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LiDAR of the Cinder Cone (Sandal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Divlit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37CC8-1676-438D-8052-6FDC4982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1367"/>
          <a:stretch/>
        </p:blipFill>
        <p:spPr>
          <a:xfrm>
            <a:off x="171797" y="1107505"/>
            <a:ext cx="11848405" cy="47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7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6C8C25-6347-4A74-8146-06BA89F9A85A}"/>
              </a:ext>
            </a:extLst>
          </p:cNvPr>
          <p:cNvSpPr txBox="1">
            <a:spLocks/>
          </p:cNvSpPr>
          <p:nvPr/>
        </p:nvSpPr>
        <p:spPr>
          <a:xfrm>
            <a:off x="11735" y="0"/>
            <a:ext cx="12180265" cy="8581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Vegetation transect along N-S direction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DA404-2588-472B-820E-42201EBB8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" y="2819400"/>
            <a:ext cx="11915744" cy="403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15788-6418-4901-A0BF-8868929F9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t="3323" r="38285" b="51405"/>
          <a:stretch/>
        </p:blipFill>
        <p:spPr>
          <a:xfrm>
            <a:off x="4842935" y="1048916"/>
            <a:ext cx="2253343" cy="17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00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489</Words>
  <Application>Microsoft Office PowerPoint</Application>
  <PresentationFormat>Widescreen</PresentationFormat>
  <Paragraphs>81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Equation</vt:lpstr>
      <vt:lpstr>Eco-hydro-geomorphic evolution of the Sandal Divlit cinder cone, Kula, Turkey</vt:lpstr>
      <vt:lpstr>PowerPoint Presentation</vt:lpstr>
      <vt:lpstr>Aspect-related vegetation differences have been recognized for a long time.</vt:lpstr>
      <vt:lpstr>Hillslope Asymmetry: Cause and Origin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Eco-hydro-geomorphic evolution of cinder cones: Sandal Divlit example</dc:title>
  <dc:creator>Omer YETEMEN</dc:creator>
  <cp:lastModifiedBy>Omer YETEMEN</cp:lastModifiedBy>
  <cp:revision>19</cp:revision>
  <dcterms:created xsi:type="dcterms:W3CDTF">2021-12-08T07:21:34Z</dcterms:created>
  <dcterms:modified xsi:type="dcterms:W3CDTF">2022-05-22T11:13:06Z</dcterms:modified>
</cp:coreProperties>
</file>