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9"/>
  </p:notesMasterIdLst>
  <p:sldIdLst>
    <p:sldId id="260" r:id="rId2"/>
    <p:sldId id="262" r:id="rId3"/>
    <p:sldId id="259" r:id="rId4"/>
    <p:sldId id="265" r:id="rId5"/>
    <p:sldId id="267" r:id="rId6"/>
    <p:sldId id="264" r:id="rId7"/>
    <p:sldId id="26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1F4E79"/>
    <a:srgbClr val="4F9AD4"/>
    <a:srgbClr val="2A7EC1"/>
    <a:srgbClr val="73B3E2"/>
    <a:srgbClr val="93C7ED"/>
    <a:srgbClr val="BCDDF6"/>
    <a:srgbClr val="CCECFF"/>
    <a:srgbClr val="998889"/>
    <a:srgbClr val="EDC3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70916" autoAdjust="0"/>
  </p:normalViewPr>
  <p:slideViewPr>
    <p:cSldViewPr snapToGrid="0">
      <p:cViewPr varScale="1">
        <p:scale>
          <a:sx n="44" d="100"/>
          <a:sy n="44" d="100"/>
        </p:scale>
        <p:origin x="120" y="451"/>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C6258-AEBE-484B-8D17-8E19B207103F}" type="datetimeFigureOut">
              <a:rPr lang="en-GB" smtClean="0"/>
              <a:t>24/05/2022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352D6E-478C-488A-874E-4C515FB8C703}" type="slidenum">
              <a:rPr lang="en-GB" smtClean="0"/>
              <a:t>‹#›</a:t>
            </a:fld>
            <a:endParaRPr lang="en-GB"/>
          </a:p>
        </p:txBody>
      </p:sp>
    </p:spTree>
    <p:extLst>
      <p:ext uri="{BB962C8B-B14F-4D97-AF65-F5344CB8AC3E}">
        <p14:creationId xmlns:p14="http://schemas.microsoft.com/office/powerpoint/2010/main" val="689306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Good morning, I’m Hazel, a PhD researcher from the University of Birmingham.  Today I’m going to talk about project PORO-CLIM, and our aim is to assess the link between the initiation of the </a:t>
            </a:r>
            <a:r>
              <a:rPr lang="en-GB" sz="1800" i="1" dirty="0">
                <a:effectLst/>
                <a:latin typeface="Calibri" panose="020F0502020204030204" pitchFamily="34" charset="0"/>
                <a:ea typeface="Calibri" panose="020F0502020204030204" pitchFamily="34" charset="0"/>
              </a:rPr>
              <a:t>North Atlantic large Igneous Province</a:t>
            </a:r>
            <a:r>
              <a:rPr lang="en-GB" sz="1800" dirty="0">
                <a:effectLst/>
                <a:latin typeface="Calibri" panose="020F0502020204030204" pitchFamily="34" charset="0"/>
                <a:ea typeface="Calibri" panose="020F0502020204030204" pitchFamily="34" charset="0"/>
              </a:rPr>
              <a:t> (or NAIP) and the </a:t>
            </a:r>
            <a:r>
              <a:rPr lang="en-GB" sz="1800" i="1" dirty="0" err="1">
                <a:effectLst/>
                <a:latin typeface="Calibri" panose="020F0502020204030204" pitchFamily="34" charset="0"/>
                <a:ea typeface="Calibri" panose="020F0502020204030204" pitchFamily="34" charset="0"/>
              </a:rPr>
              <a:t>Paleocene</a:t>
            </a:r>
            <a:r>
              <a:rPr lang="en-GB" sz="1800" i="1" dirty="0">
                <a:effectLst/>
                <a:latin typeface="Calibri" panose="020F0502020204030204" pitchFamily="34" charset="0"/>
                <a:ea typeface="Calibri" panose="020F0502020204030204" pitchFamily="34" charset="0"/>
              </a:rPr>
              <a:t>-Eocene Thermal Maximum</a:t>
            </a:r>
            <a:r>
              <a:rPr lang="en-GB" sz="1800" dirty="0">
                <a:effectLst/>
                <a:latin typeface="Calibri" panose="020F0502020204030204" pitchFamily="34" charset="0"/>
                <a:ea typeface="Calibri" panose="020F0502020204030204" pitchFamily="34" charset="0"/>
              </a:rPr>
              <a:t> global climate change event (or PETM).  Our project is one of several on-going studies looking at the relationship between these two events, but we take a novel approach focusing on the processes within Earth’s mantle that actually </a:t>
            </a:r>
            <a:r>
              <a:rPr lang="en-GB" sz="1800" i="1" dirty="0">
                <a:effectLst/>
                <a:latin typeface="Calibri" panose="020F0502020204030204" pitchFamily="34" charset="0"/>
                <a:ea typeface="Calibri" panose="020F0502020204030204" pitchFamily="34" charset="0"/>
              </a:rPr>
              <a:t>generated</a:t>
            </a:r>
            <a:r>
              <a:rPr lang="en-GB" sz="1800" dirty="0">
                <a:effectLst/>
                <a:latin typeface="Calibri" panose="020F0502020204030204" pitchFamily="34" charset="0"/>
                <a:ea typeface="Calibri" panose="020F0502020204030204" pitchFamily="34" charset="0"/>
              </a:rPr>
              <a:t> the magma. </a:t>
            </a:r>
            <a:endParaRPr lang="en-GB" dirty="0"/>
          </a:p>
        </p:txBody>
      </p:sp>
      <p:sp>
        <p:nvSpPr>
          <p:cNvPr id="4" name="Slide Number Placeholder 3"/>
          <p:cNvSpPr>
            <a:spLocks noGrp="1"/>
          </p:cNvSpPr>
          <p:nvPr>
            <p:ph type="sldNum" sz="quarter" idx="5"/>
          </p:nvPr>
        </p:nvSpPr>
        <p:spPr/>
        <p:txBody>
          <a:bodyPr/>
          <a:lstStyle/>
          <a:p>
            <a:fld id="{41352D6E-478C-488A-874E-4C515FB8C703}" type="slidenum">
              <a:rPr lang="en-GB" smtClean="0"/>
              <a:t>1</a:t>
            </a:fld>
            <a:endParaRPr lang="en-GB"/>
          </a:p>
        </p:txBody>
      </p:sp>
    </p:spTree>
    <p:extLst>
      <p:ext uri="{BB962C8B-B14F-4D97-AF65-F5344CB8AC3E}">
        <p14:creationId xmlns:p14="http://schemas.microsoft.com/office/powerpoint/2010/main" val="429462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NAIP carbon emissions are thought to be the most likely carbon source responsible for driving the PETM.  The emissions include both carbon dioxide released directly from NAIP magma, and also thermogenic methane generated when the magma interacted with sedimentary rocks.  The open question is whether the igneous province </a:t>
            </a:r>
            <a:r>
              <a:rPr lang="en-GB" sz="1800" i="1" dirty="0">
                <a:effectLst/>
                <a:latin typeface="Calibri" panose="020F0502020204030204" pitchFamily="34" charset="0"/>
                <a:ea typeface="Calibri" panose="020F0502020204030204" pitchFamily="34" charset="0"/>
              </a:rPr>
              <a:t>alone</a:t>
            </a:r>
            <a:r>
              <a:rPr lang="en-GB" sz="1800" dirty="0">
                <a:effectLst/>
                <a:latin typeface="Calibri" panose="020F0502020204030204" pitchFamily="34" charset="0"/>
                <a:ea typeface="Calibri" panose="020F0502020204030204" pitchFamily="34" charset="0"/>
              </a:rPr>
              <a:t> supplied sufficient emissions to drive the PETM, or whether additional carbon sources or feedbacks are also required.  To answer this question, we need a record of NAIP carbon emissions that is independent of PETM climate records.  As we are talking about carbon released from igneous activity, such a record will be contained within a record of the magmatic productivity of the NAIP. </a:t>
            </a:r>
            <a:endParaRPr lang="en-GB" dirty="0"/>
          </a:p>
        </p:txBody>
      </p:sp>
      <p:sp>
        <p:nvSpPr>
          <p:cNvPr id="4" name="Slide Number Placeholder 3"/>
          <p:cNvSpPr>
            <a:spLocks noGrp="1"/>
          </p:cNvSpPr>
          <p:nvPr>
            <p:ph type="sldNum" sz="quarter" idx="5"/>
          </p:nvPr>
        </p:nvSpPr>
        <p:spPr/>
        <p:txBody>
          <a:bodyPr/>
          <a:lstStyle/>
          <a:p>
            <a:fld id="{41352D6E-478C-488A-874E-4C515FB8C703}" type="slidenum">
              <a:rPr lang="en-GB" smtClean="0"/>
              <a:t>2</a:t>
            </a:fld>
            <a:endParaRPr lang="en-GB"/>
          </a:p>
        </p:txBody>
      </p:sp>
    </p:spTree>
    <p:extLst>
      <p:ext uri="{BB962C8B-B14F-4D97-AF65-F5344CB8AC3E}">
        <p14:creationId xmlns:p14="http://schemas.microsoft.com/office/powerpoint/2010/main" val="29019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Project PORO-CLIM is using oceanic crustal thickness as a measure of magmatic productivity.  This is a tried and tested method: mid-ocean ridge plate boundaries continually record magmatic production through the generation of new oceanic crust, with thicker crust produced when magmatic productivity is higher, and thinner crust when magmatic productivity is lower.  By measuring the variations in oceanic crustal thickness across the latest Cretaceous to early Eocene time period of NAIP emplacement, we aim to test whether a peak in magmatic productivity occurred that might drive the PETM.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To achieve this, in May 2021 the PORO-CLIM data acquisition cruise collected a new geophysical dataset across the little-studied Porcupine and Rockall Plateau passive margins in the NE Atlantic. Here we present Profile 1, a 400 km long, deep seismic profile across the Rockall Margin, which crosses oceanic crust of the age range of NAIP development.  This combined reflection and wide-angle seismic dataset gives us the first continuous, sub-million-year magmatic productivity record throughout the entire waxing and waning phases of any of the worlds LIPs.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More specifically, Profile 1 contains the first whole crustal seismic record across Eriador Ridge, which is thought to be the ridge of thickened oceanic crust that corresponds to the magmatic productivity pulse that formed the continental NAIP sill province.  So Eriador Ridge likely represents the volcanic pulse that relates to the PETM.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1352D6E-478C-488A-874E-4C515FB8C703}" type="slidenum">
              <a:rPr lang="en-GB" smtClean="0"/>
              <a:t>3</a:t>
            </a:fld>
            <a:endParaRPr lang="en-GB"/>
          </a:p>
        </p:txBody>
      </p:sp>
    </p:spTree>
    <p:extLst>
      <p:ext uri="{BB962C8B-B14F-4D97-AF65-F5344CB8AC3E}">
        <p14:creationId xmlns:p14="http://schemas.microsoft.com/office/powerpoint/2010/main" val="1305515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I am only 6 months into my PhD, and analysis of the dataset is on-going, but here I present the initial implications.  </a:t>
            </a:r>
            <a:r>
              <a:rPr lang="en-GB" sz="1800" i="1" dirty="0">
                <a:effectLst/>
                <a:latin typeface="Calibri" panose="020F0502020204030204" pitchFamily="34" charset="0"/>
                <a:ea typeface="Calibri" panose="020F0502020204030204" pitchFamily="34" charset="0"/>
                <a:cs typeface="Calibri" panose="020F0502020204030204" pitchFamily="34" charset="0"/>
              </a:rPr>
              <a:t>Here</a:t>
            </a:r>
            <a:r>
              <a:rPr lang="en-GB" sz="1800" dirty="0">
                <a:effectLst/>
                <a:latin typeface="Calibri" panose="020F0502020204030204" pitchFamily="34" charset="0"/>
                <a:ea typeface="Calibri" panose="020F0502020204030204" pitchFamily="34" charset="0"/>
                <a:cs typeface="Calibri" panose="020F0502020204030204" pitchFamily="34" charset="0"/>
              </a:rPr>
              <a:t> is the reflection seismic section along Profile 1 with the top of igneous oceanic crust marked by the black dots.  Initial results from magnetic anomaly modelling confirm Cretaceous crust in the east to Eocene crust in the west and allow us to identify a tentative position for the Palaeocene-Eocene boundary marked </a:t>
            </a:r>
            <a:r>
              <a:rPr lang="en-GB" sz="1800" i="1" dirty="0">
                <a:effectLst/>
                <a:latin typeface="Calibri" panose="020F0502020204030204" pitchFamily="34" charset="0"/>
                <a:ea typeface="Calibri" panose="020F0502020204030204" pitchFamily="34" charset="0"/>
                <a:cs typeface="Calibri" panose="020F0502020204030204" pitchFamily="34" charset="0"/>
              </a:rPr>
              <a:t>here</a:t>
            </a:r>
            <a:r>
              <a:rPr lang="en-GB" sz="1800" dirty="0">
                <a:effectLst/>
                <a:latin typeface="Calibri" panose="020F0502020204030204" pitchFamily="34" charset="0"/>
                <a:ea typeface="Calibri" panose="020F0502020204030204" pitchFamily="34" charset="0"/>
                <a:cs typeface="Calibri" panose="020F0502020204030204" pitchFamily="34" charset="0"/>
              </a:rPr>
              <a:t>.  So Eriador Ridge is earliest Eocene in age.  This result agrees with the mantle plume model for NAIP formation, where the maximum magma production near the province centre occurs at the </a:t>
            </a:r>
            <a:r>
              <a:rPr lang="en-GB" sz="1800" dirty="0" err="1">
                <a:effectLst/>
                <a:latin typeface="Calibri" panose="020F0502020204030204" pitchFamily="34" charset="0"/>
                <a:ea typeface="Calibri" panose="020F0502020204030204" pitchFamily="34" charset="0"/>
                <a:cs typeface="Calibri" panose="020F0502020204030204" pitchFamily="34" charset="0"/>
              </a:rPr>
              <a:t>Paleocene</a:t>
            </a:r>
            <a:r>
              <a:rPr lang="en-GB" sz="1800" dirty="0">
                <a:effectLst/>
                <a:latin typeface="Calibri" panose="020F0502020204030204" pitchFamily="34" charset="0"/>
                <a:ea typeface="Calibri" panose="020F0502020204030204" pitchFamily="34" charset="0"/>
                <a:cs typeface="Calibri" panose="020F0502020204030204" pitchFamily="34" charset="0"/>
              </a:rPr>
              <a:t>-Eocene boundary, and maximum magma production at greater distances from the province centre, such as our study area, occurs progressively later.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rPr>
              <a:t>Eriador Ridge shows a previously unknown </a:t>
            </a:r>
            <a:r>
              <a:rPr lang="en-GB" sz="1800" i="1" dirty="0">
                <a:effectLst/>
                <a:latin typeface="Calibri" panose="020F0502020204030204" pitchFamily="34" charset="0"/>
                <a:ea typeface="Calibri" panose="020F0502020204030204" pitchFamily="34" charset="0"/>
              </a:rPr>
              <a:t>double peak structure</a:t>
            </a:r>
            <a:r>
              <a:rPr lang="en-GB" sz="1800" dirty="0">
                <a:effectLst/>
                <a:latin typeface="Calibri" panose="020F0502020204030204" pitchFamily="34" charset="0"/>
                <a:ea typeface="Calibri" panose="020F0502020204030204" pitchFamily="34" charset="0"/>
              </a:rPr>
              <a:t>. These peaks may potentially be the result of two distinct pulses of anomalously hot mantle, separated by c. 1 </a:t>
            </a:r>
            <a:r>
              <a:rPr lang="en-GB" sz="1800" dirty="0" err="1">
                <a:effectLst/>
                <a:latin typeface="Calibri" panose="020F0502020204030204" pitchFamily="34" charset="0"/>
                <a:ea typeface="Calibri" panose="020F0502020204030204" pitchFamily="34" charset="0"/>
              </a:rPr>
              <a:t>Myr</a:t>
            </a:r>
            <a:r>
              <a:rPr lang="en-GB" sz="1800" dirty="0">
                <a:effectLst/>
                <a:latin typeface="Calibri" panose="020F0502020204030204" pitchFamily="34" charset="0"/>
                <a:ea typeface="Calibri" panose="020F0502020204030204" pitchFamily="34" charset="0"/>
              </a:rPr>
              <a:t>, which would imply multiple bursts of gas release from the NAIP around the Palaeocene-Eocene boundary.  More generally, this seismic profile shows an overall increase in magmatic production through latest Cretaceous to </a:t>
            </a:r>
            <a:r>
              <a:rPr lang="en-GB" sz="1800" dirty="0" err="1">
                <a:effectLst/>
                <a:latin typeface="Calibri" panose="020F0502020204030204" pitchFamily="34" charset="0"/>
                <a:ea typeface="Calibri" panose="020F0502020204030204" pitchFamily="34" charset="0"/>
              </a:rPr>
              <a:t>Paleocene</a:t>
            </a:r>
            <a:r>
              <a:rPr lang="en-GB" sz="1800" dirty="0">
                <a:effectLst/>
                <a:latin typeface="Calibri" panose="020F0502020204030204" pitchFamily="34" charset="0"/>
                <a:ea typeface="Calibri" panose="020F0502020204030204" pitchFamily="34" charset="0"/>
              </a:rPr>
              <a:t>, as expected with LIP initiation, and it also shows pulsed magmatic productivity on a &lt;5 </a:t>
            </a:r>
            <a:r>
              <a:rPr lang="en-GB" sz="1800" dirty="0" err="1">
                <a:effectLst/>
                <a:latin typeface="Calibri" panose="020F0502020204030204" pitchFamily="34" charset="0"/>
                <a:ea typeface="Calibri" panose="020F0502020204030204" pitchFamily="34" charset="0"/>
              </a:rPr>
              <a:t>Myr</a:t>
            </a:r>
            <a:r>
              <a:rPr lang="en-GB" sz="1800" dirty="0">
                <a:effectLst/>
                <a:latin typeface="Calibri" panose="020F0502020204030204" pitchFamily="34" charset="0"/>
                <a:ea typeface="Calibri" panose="020F0502020204030204" pitchFamily="34" charset="0"/>
              </a:rPr>
              <a:t> scale through the </a:t>
            </a:r>
            <a:r>
              <a:rPr lang="en-GB" sz="1800" dirty="0" err="1">
                <a:effectLst/>
                <a:latin typeface="Calibri" panose="020F0502020204030204" pitchFamily="34" charset="0"/>
                <a:ea typeface="Calibri" panose="020F0502020204030204" pitchFamily="34" charset="0"/>
              </a:rPr>
              <a:t>Paleocene</a:t>
            </a:r>
            <a:r>
              <a:rPr lang="en-GB" sz="1800" dirty="0">
                <a:effectLst/>
                <a:latin typeface="Calibri" panose="020F0502020204030204" pitchFamily="34" charset="0"/>
                <a:ea typeface="Calibri" panose="020F0502020204030204" pitchFamily="34" charset="0"/>
              </a:rPr>
              <a:t> and Eocene, that can explain the observed pulses in continental NAIP emplacement</a:t>
            </a:r>
            <a:endParaRPr lang="en-GB" dirty="0"/>
          </a:p>
        </p:txBody>
      </p:sp>
      <p:sp>
        <p:nvSpPr>
          <p:cNvPr id="4" name="Slide Number Placeholder 3"/>
          <p:cNvSpPr>
            <a:spLocks noGrp="1"/>
          </p:cNvSpPr>
          <p:nvPr>
            <p:ph type="sldNum" sz="quarter" idx="5"/>
          </p:nvPr>
        </p:nvSpPr>
        <p:spPr/>
        <p:txBody>
          <a:bodyPr/>
          <a:lstStyle/>
          <a:p>
            <a:fld id="{41352D6E-478C-488A-874E-4C515FB8C703}" type="slidenum">
              <a:rPr lang="en-GB" smtClean="0"/>
              <a:t>4</a:t>
            </a:fld>
            <a:endParaRPr lang="en-GB"/>
          </a:p>
        </p:txBody>
      </p:sp>
    </p:spTree>
    <p:extLst>
      <p:ext uri="{BB962C8B-B14F-4D97-AF65-F5344CB8AC3E}">
        <p14:creationId xmlns:p14="http://schemas.microsoft.com/office/powerpoint/2010/main" val="61974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Preliminary velocity modelling of our wide-angle seismic data confirms that Eriador Ridge follows the expected seismic velocity structure for unusually thick oceanic crust, which supports our hypothesis that it represents a magma productivity pulse in response to a pulse of hot mantle beneath the plate.  When this oceanic crustal thickness model is completed later this year, it will provide a quantitative record of magma productivity through time, which will eventually allow an accurate estimate of NAIP carbon flux.</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1352D6E-478C-488A-874E-4C515FB8C703}" type="slidenum">
              <a:rPr lang="en-GB" smtClean="0"/>
              <a:t>5</a:t>
            </a:fld>
            <a:endParaRPr lang="en-GB"/>
          </a:p>
        </p:txBody>
      </p:sp>
    </p:spTree>
    <p:extLst>
      <p:ext uri="{BB962C8B-B14F-4D97-AF65-F5344CB8AC3E}">
        <p14:creationId xmlns:p14="http://schemas.microsoft.com/office/powerpoint/2010/main" val="397506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Extra slide if more detail wanted; Eriador Ridge = one arm </a:t>
            </a:r>
            <a:r>
              <a:rPr lang="en-GB"/>
              <a:t>of V-shaped </a:t>
            </a:r>
            <a:r>
              <a:rPr lang="en-GB" dirty="0"/>
              <a:t>ridge which formed in response to plume pulse at PETM time? </a:t>
            </a:r>
          </a:p>
        </p:txBody>
      </p:sp>
      <p:sp>
        <p:nvSpPr>
          <p:cNvPr id="4" name="Slide Number Placeholder 3"/>
          <p:cNvSpPr>
            <a:spLocks noGrp="1"/>
          </p:cNvSpPr>
          <p:nvPr>
            <p:ph type="sldNum" sz="quarter" idx="5"/>
          </p:nvPr>
        </p:nvSpPr>
        <p:spPr/>
        <p:txBody>
          <a:bodyPr/>
          <a:lstStyle/>
          <a:p>
            <a:fld id="{41352D6E-478C-488A-874E-4C515FB8C703}" type="slidenum">
              <a:rPr lang="en-GB" smtClean="0"/>
              <a:t>7</a:t>
            </a:fld>
            <a:endParaRPr lang="en-GB"/>
          </a:p>
        </p:txBody>
      </p:sp>
    </p:spTree>
    <p:extLst>
      <p:ext uri="{BB962C8B-B14F-4D97-AF65-F5344CB8AC3E}">
        <p14:creationId xmlns:p14="http://schemas.microsoft.com/office/powerpoint/2010/main" val="202980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9B243-8D3E-3FA2-F79B-7DCCA2A99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DC73283-CB00-F1F1-2AF8-A2A79C740B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8B49D2C-B21E-FD4C-7C36-E349ACEC0E42}"/>
              </a:ext>
            </a:extLst>
          </p:cNvPr>
          <p:cNvSpPr>
            <a:spLocks noGrp="1"/>
          </p:cNvSpPr>
          <p:nvPr>
            <p:ph type="dt" sz="half" idx="10"/>
          </p:nvPr>
        </p:nvSpPr>
        <p:spPr/>
        <p:txBody>
          <a:bodyPr/>
          <a:lstStyle/>
          <a:p>
            <a:fld id="{72345051-2045-45DA-935E-2E3CA1A69ADC}" type="datetimeFigureOut">
              <a:rPr lang="en-US" smtClean="0"/>
              <a:t>5/24/2022</a:t>
            </a:fld>
            <a:endParaRPr lang="en-US" dirty="0"/>
          </a:p>
        </p:txBody>
      </p:sp>
      <p:sp>
        <p:nvSpPr>
          <p:cNvPr id="5" name="Footer Placeholder 4">
            <a:extLst>
              <a:ext uri="{FF2B5EF4-FFF2-40B4-BE49-F238E27FC236}">
                <a16:creationId xmlns:a16="http://schemas.microsoft.com/office/drawing/2014/main" id="{65C66A0D-B97A-5B82-BF0E-AC613EE76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9CFF5-1560-158A-F5F4-4E1CC33FBA31}"/>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84752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02B1-F59D-2D85-8B02-D75BD5F203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416AC9-3892-50F2-CF8F-490698A3D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F3112E-B721-AC25-AD66-1A0C7A7811E6}"/>
              </a:ext>
            </a:extLst>
          </p:cNvPr>
          <p:cNvSpPr>
            <a:spLocks noGrp="1"/>
          </p:cNvSpPr>
          <p:nvPr>
            <p:ph type="dt" sz="half" idx="10"/>
          </p:nvPr>
        </p:nvSpPr>
        <p:spPr/>
        <p:txBody>
          <a:bodyPr/>
          <a:lstStyle/>
          <a:p>
            <a:fld id="{72345051-2045-45DA-935E-2E3CA1A69ADC}" type="datetimeFigureOut">
              <a:rPr lang="en-US" smtClean="0"/>
              <a:t>5/24/2022</a:t>
            </a:fld>
            <a:endParaRPr lang="en-US"/>
          </a:p>
        </p:txBody>
      </p:sp>
      <p:sp>
        <p:nvSpPr>
          <p:cNvPr id="5" name="Footer Placeholder 4">
            <a:extLst>
              <a:ext uri="{FF2B5EF4-FFF2-40B4-BE49-F238E27FC236}">
                <a16:creationId xmlns:a16="http://schemas.microsoft.com/office/drawing/2014/main" id="{78BABA7F-3524-58B9-9516-2D6722568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27B54-B9BF-409F-DE26-FF7B7C5169FA}"/>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2201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43FE32-1FFB-0B83-02A6-D0A9FF6005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BBD707-B62D-B830-E959-ECF0EB668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766732-A251-8E3F-46EA-DA13961BBE20}"/>
              </a:ext>
            </a:extLst>
          </p:cNvPr>
          <p:cNvSpPr>
            <a:spLocks noGrp="1"/>
          </p:cNvSpPr>
          <p:nvPr>
            <p:ph type="dt" sz="half" idx="10"/>
          </p:nvPr>
        </p:nvSpPr>
        <p:spPr/>
        <p:txBody>
          <a:bodyPr/>
          <a:lstStyle/>
          <a:p>
            <a:fld id="{72345051-2045-45DA-935E-2E3CA1A69ADC}" type="datetimeFigureOut">
              <a:rPr lang="en-US" smtClean="0"/>
              <a:t>5/24/2022</a:t>
            </a:fld>
            <a:endParaRPr lang="en-US"/>
          </a:p>
        </p:txBody>
      </p:sp>
      <p:sp>
        <p:nvSpPr>
          <p:cNvPr id="5" name="Footer Placeholder 4">
            <a:extLst>
              <a:ext uri="{FF2B5EF4-FFF2-40B4-BE49-F238E27FC236}">
                <a16:creationId xmlns:a16="http://schemas.microsoft.com/office/drawing/2014/main" id="{C2C3B723-93F0-8BB1-F822-39F002EDA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9B62B-B6B3-6FA2-CC7B-C012BFFE0A0A}"/>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1429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4D50F-C3AF-E9A7-6C61-E7830AF4A8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E7CBA8-2ACD-8663-BEEA-E267C32A6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9C3DBA-B8AB-C0CF-C883-FEA7638AF64D}"/>
              </a:ext>
            </a:extLst>
          </p:cNvPr>
          <p:cNvSpPr>
            <a:spLocks noGrp="1"/>
          </p:cNvSpPr>
          <p:nvPr>
            <p:ph type="dt" sz="half" idx="10"/>
          </p:nvPr>
        </p:nvSpPr>
        <p:spPr/>
        <p:txBody>
          <a:bodyPr/>
          <a:lstStyle/>
          <a:p>
            <a:fld id="{72345051-2045-45DA-935E-2E3CA1A69ADC}" type="datetimeFigureOut">
              <a:rPr lang="en-US" smtClean="0"/>
              <a:t>5/24/2022</a:t>
            </a:fld>
            <a:endParaRPr lang="en-US"/>
          </a:p>
        </p:txBody>
      </p:sp>
      <p:sp>
        <p:nvSpPr>
          <p:cNvPr id="5" name="Footer Placeholder 4">
            <a:extLst>
              <a:ext uri="{FF2B5EF4-FFF2-40B4-BE49-F238E27FC236}">
                <a16:creationId xmlns:a16="http://schemas.microsoft.com/office/drawing/2014/main" id="{5F73B65D-D63C-3BBD-BB55-73876B5C8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517556-80F5-D8EA-A671-3621701B90E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2293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BD0E-647B-5107-3845-849277854E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346269-2EB9-F66D-E429-1EA04836B6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FE3239-DC11-9508-D456-F846248ECC82}"/>
              </a:ext>
            </a:extLst>
          </p:cNvPr>
          <p:cNvSpPr>
            <a:spLocks noGrp="1"/>
          </p:cNvSpPr>
          <p:nvPr>
            <p:ph type="dt" sz="half" idx="10"/>
          </p:nvPr>
        </p:nvSpPr>
        <p:spPr/>
        <p:txBody>
          <a:bodyPr/>
          <a:lstStyle/>
          <a:p>
            <a:fld id="{72345051-2045-45DA-935E-2E3CA1A69ADC}" type="datetimeFigureOut">
              <a:rPr lang="en-US" smtClean="0"/>
              <a:t>5/24/2022</a:t>
            </a:fld>
            <a:endParaRPr lang="en-US"/>
          </a:p>
        </p:txBody>
      </p:sp>
      <p:sp>
        <p:nvSpPr>
          <p:cNvPr id="5" name="Footer Placeholder 4">
            <a:extLst>
              <a:ext uri="{FF2B5EF4-FFF2-40B4-BE49-F238E27FC236}">
                <a16:creationId xmlns:a16="http://schemas.microsoft.com/office/drawing/2014/main" id="{7BA8F009-B051-2871-64D1-04455EE9A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F017D-6AD6-3F73-6130-F9BE707FB49C}"/>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57640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EF505-0A3D-83C6-CDDF-672C0B8A84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C832BC-BD91-C144-BC9B-9978CAD6CB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D8FF0C1-9574-6EC0-ED77-53062D88F9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D7B0B53-2A7B-1B9F-7A43-BF36EBF90C53}"/>
              </a:ext>
            </a:extLst>
          </p:cNvPr>
          <p:cNvSpPr>
            <a:spLocks noGrp="1"/>
          </p:cNvSpPr>
          <p:nvPr>
            <p:ph type="dt" sz="half" idx="10"/>
          </p:nvPr>
        </p:nvSpPr>
        <p:spPr/>
        <p:txBody>
          <a:bodyPr/>
          <a:lstStyle/>
          <a:p>
            <a:fld id="{72345051-2045-45DA-935E-2E3CA1A69ADC}" type="datetimeFigureOut">
              <a:rPr lang="en-US" smtClean="0"/>
              <a:t>5/24/2022</a:t>
            </a:fld>
            <a:endParaRPr lang="en-US"/>
          </a:p>
        </p:txBody>
      </p:sp>
      <p:sp>
        <p:nvSpPr>
          <p:cNvPr id="6" name="Footer Placeholder 5">
            <a:extLst>
              <a:ext uri="{FF2B5EF4-FFF2-40B4-BE49-F238E27FC236}">
                <a16:creationId xmlns:a16="http://schemas.microsoft.com/office/drawing/2014/main" id="{4A7186E7-1F2A-8919-F2EE-50AFF57AC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4DEC5-0456-4C6C-445B-EE533663AE66}"/>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1369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7B4E2-457E-B90B-66A8-64627246E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252DE6-58A9-EB52-1FB7-F169321AC6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9203ED-B158-113B-FBD7-9ABCF1973E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C3A39B-D77B-1516-5BE6-A4582D39F4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A81B5D-1682-0D11-3A2C-C5E88EA89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4A4507-071D-E421-57F7-FF5276B221E4}"/>
              </a:ext>
            </a:extLst>
          </p:cNvPr>
          <p:cNvSpPr>
            <a:spLocks noGrp="1"/>
          </p:cNvSpPr>
          <p:nvPr>
            <p:ph type="dt" sz="half" idx="10"/>
          </p:nvPr>
        </p:nvSpPr>
        <p:spPr/>
        <p:txBody>
          <a:bodyPr/>
          <a:lstStyle/>
          <a:p>
            <a:fld id="{72345051-2045-45DA-935E-2E3CA1A69ADC}" type="datetimeFigureOut">
              <a:rPr lang="en-US" smtClean="0"/>
              <a:t>5/24/2022</a:t>
            </a:fld>
            <a:endParaRPr lang="en-US"/>
          </a:p>
        </p:txBody>
      </p:sp>
      <p:sp>
        <p:nvSpPr>
          <p:cNvPr id="8" name="Footer Placeholder 7">
            <a:extLst>
              <a:ext uri="{FF2B5EF4-FFF2-40B4-BE49-F238E27FC236}">
                <a16:creationId xmlns:a16="http://schemas.microsoft.com/office/drawing/2014/main" id="{24C19A70-5EE1-914F-556C-6BF8AAFD4E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440FE2-203D-91E7-3E20-BBAAC1832912}"/>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51231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717A-DB3C-ACCD-C4B3-04295F062A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287693-75C0-BFFF-DA68-4037DE2E40A1}"/>
              </a:ext>
            </a:extLst>
          </p:cNvPr>
          <p:cNvSpPr>
            <a:spLocks noGrp="1"/>
          </p:cNvSpPr>
          <p:nvPr>
            <p:ph type="dt" sz="half" idx="10"/>
          </p:nvPr>
        </p:nvSpPr>
        <p:spPr/>
        <p:txBody>
          <a:bodyPr/>
          <a:lstStyle/>
          <a:p>
            <a:fld id="{72345051-2045-45DA-935E-2E3CA1A69ADC}" type="datetimeFigureOut">
              <a:rPr lang="en-US" smtClean="0"/>
              <a:t>5/24/2022</a:t>
            </a:fld>
            <a:endParaRPr lang="en-US"/>
          </a:p>
        </p:txBody>
      </p:sp>
      <p:sp>
        <p:nvSpPr>
          <p:cNvPr id="4" name="Footer Placeholder 3">
            <a:extLst>
              <a:ext uri="{FF2B5EF4-FFF2-40B4-BE49-F238E27FC236}">
                <a16:creationId xmlns:a16="http://schemas.microsoft.com/office/drawing/2014/main" id="{86FC2B50-0450-1171-9E29-4D1170C506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3E4207-D622-C0D2-2F40-131434E4011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75232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722EE-AC99-0EF6-82EE-0BBA5225224B}"/>
              </a:ext>
            </a:extLst>
          </p:cNvPr>
          <p:cNvSpPr>
            <a:spLocks noGrp="1"/>
          </p:cNvSpPr>
          <p:nvPr>
            <p:ph type="dt" sz="half" idx="10"/>
          </p:nvPr>
        </p:nvSpPr>
        <p:spPr/>
        <p:txBody>
          <a:bodyPr/>
          <a:lstStyle/>
          <a:p>
            <a:fld id="{72345051-2045-45DA-935E-2E3CA1A69ADC}" type="datetimeFigureOut">
              <a:rPr lang="en-US" smtClean="0"/>
              <a:t>5/24/2022</a:t>
            </a:fld>
            <a:endParaRPr lang="en-US"/>
          </a:p>
        </p:txBody>
      </p:sp>
      <p:sp>
        <p:nvSpPr>
          <p:cNvPr id="3" name="Footer Placeholder 2">
            <a:extLst>
              <a:ext uri="{FF2B5EF4-FFF2-40B4-BE49-F238E27FC236}">
                <a16:creationId xmlns:a16="http://schemas.microsoft.com/office/drawing/2014/main" id="{64CAA775-FF64-C3BC-3E9E-A100174F92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9B27BB-5595-B45B-F388-A5C628925072}"/>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43898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EF5C-6C78-0718-9161-DC590B888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AE187B2-D9D8-B40C-868F-86C9FBA33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C3B1EB-D3C3-5811-340F-1A74437B4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B58E3F-5699-398C-E055-7F10B2E58249}"/>
              </a:ext>
            </a:extLst>
          </p:cNvPr>
          <p:cNvSpPr>
            <a:spLocks noGrp="1"/>
          </p:cNvSpPr>
          <p:nvPr>
            <p:ph type="dt" sz="half" idx="10"/>
          </p:nvPr>
        </p:nvSpPr>
        <p:spPr/>
        <p:txBody>
          <a:bodyPr/>
          <a:lstStyle/>
          <a:p>
            <a:fld id="{72345051-2045-45DA-935E-2E3CA1A69ADC}" type="datetimeFigureOut">
              <a:rPr lang="en-US" smtClean="0"/>
              <a:t>5/24/2022</a:t>
            </a:fld>
            <a:endParaRPr lang="en-US"/>
          </a:p>
        </p:txBody>
      </p:sp>
      <p:sp>
        <p:nvSpPr>
          <p:cNvPr id="6" name="Footer Placeholder 5">
            <a:extLst>
              <a:ext uri="{FF2B5EF4-FFF2-40B4-BE49-F238E27FC236}">
                <a16:creationId xmlns:a16="http://schemas.microsoft.com/office/drawing/2014/main" id="{D726512A-69BE-EA5C-D7FD-C0BD2E16C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42E59-EA4E-9C28-8170-1044EBA410A1}"/>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79750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E7E6C-B4C1-1849-1CEA-887BF05F31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6919C59-4231-B5A8-77F6-75E7B62E08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44E8D8A-7555-7B99-6738-983DC8190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7A477-D402-8A19-5100-F2615EDC69F3}"/>
              </a:ext>
            </a:extLst>
          </p:cNvPr>
          <p:cNvSpPr>
            <a:spLocks noGrp="1"/>
          </p:cNvSpPr>
          <p:nvPr>
            <p:ph type="dt" sz="half" idx="10"/>
          </p:nvPr>
        </p:nvSpPr>
        <p:spPr/>
        <p:txBody>
          <a:bodyPr/>
          <a:lstStyle/>
          <a:p>
            <a:fld id="{72345051-2045-45DA-935E-2E3CA1A69ADC}" type="datetimeFigureOut">
              <a:rPr lang="en-US" smtClean="0"/>
              <a:t>5/24/2022</a:t>
            </a:fld>
            <a:endParaRPr lang="en-US"/>
          </a:p>
        </p:txBody>
      </p:sp>
      <p:sp>
        <p:nvSpPr>
          <p:cNvPr id="6" name="Footer Placeholder 5">
            <a:extLst>
              <a:ext uri="{FF2B5EF4-FFF2-40B4-BE49-F238E27FC236}">
                <a16:creationId xmlns:a16="http://schemas.microsoft.com/office/drawing/2014/main" id="{94EABD18-F092-0FC0-1B4D-B7E0239F64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06B35-3EAB-ED8C-317E-B2ECC1B403C7}"/>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33982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F8A614-4292-B211-1702-CE415DDC89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B1424EA-2EB3-1CD8-3CB0-E4BE0510E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38A2DB-D6A7-32FA-AF94-A7AA19E5C1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5/24/2022</a:t>
            </a:fld>
            <a:endParaRPr lang="en-US" dirty="0"/>
          </a:p>
        </p:txBody>
      </p:sp>
      <p:sp>
        <p:nvSpPr>
          <p:cNvPr id="5" name="Footer Placeholder 4">
            <a:extLst>
              <a:ext uri="{FF2B5EF4-FFF2-40B4-BE49-F238E27FC236}">
                <a16:creationId xmlns:a16="http://schemas.microsoft.com/office/drawing/2014/main" id="{406EBF74-98ED-E9FD-AD9A-89C2DBDE2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1ED063F-FE4F-F313-FA8A-3209730E07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9240916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1CDA04B-9329-95DD-F0B3-7B73AE94D458}"/>
              </a:ext>
            </a:extLst>
          </p:cNvPr>
          <p:cNvSpPr/>
          <p:nvPr/>
        </p:nvSpPr>
        <p:spPr>
          <a:xfrm>
            <a:off x="0" y="1248035"/>
            <a:ext cx="9984329" cy="4280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0F4396BC-D536-E95D-EE7E-FF08C2A4506A}"/>
              </a:ext>
            </a:extLst>
          </p:cNvPr>
          <p:cNvSpPr>
            <a:spLocks/>
          </p:cNvSpPr>
          <p:nvPr/>
        </p:nvSpPr>
        <p:spPr>
          <a:xfrm>
            <a:off x="7747064" y="1209651"/>
            <a:ext cx="4010444" cy="4419884"/>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95D272A-F4F3-E3F5-88F6-D0A3303063EF}"/>
              </a:ext>
            </a:extLst>
          </p:cNvPr>
          <p:cNvSpPr>
            <a:spLocks noGrp="1"/>
          </p:cNvSpPr>
          <p:nvPr>
            <p:ph type="ctrTitle"/>
          </p:nvPr>
        </p:nvSpPr>
        <p:spPr>
          <a:xfrm>
            <a:off x="349885" y="962091"/>
            <a:ext cx="7384512" cy="4342578"/>
          </a:xfrm>
        </p:spPr>
        <p:txBody>
          <a:bodyPr>
            <a:normAutofit fontScale="90000"/>
          </a:bodyPr>
          <a:lstStyle/>
          <a:p>
            <a:pPr algn="l"/>
            <a:r>
              <a:rPr lang="en-GB" sz="4800" b="1" i="0" u="none" strike="noStrike" dirty="0">
                <a:effectLst/>
              </a:rPr>
              <a:t>Project PORO-CLIM initial results:</a:t>
            </a:r>
            <a:br>
              <a:rPr lang="en-GB" sz="4800" i="0" u="none" strike="noStrike" dirty="0">
                <a:effectLst/>
              </a:rPr>
            </a:br>
            <a:r>
              <a:rPr lang="en-GB" sz="4000" i="1" dirty="0"/>
              <a:t>T</a:t>
            </a:r>
            <a:r>
              <a:rPr lang="en-US" sz="4000" i="1" u="none" strike="noStrike" dirty="0">
                <a:effectLst/>
              </a:rPr>
              <a:t>owards a new oceanic crustal record of magma productivity </a:t>
            </a:r>
            <a:br>
              <a:rPr lang="en-US" sz="4000" i="1" u="none" strike="noStrike" dirty="0">
                <a:effectLst/>
              </a:rPr>
            </a:br>
            <a:r>
              <a:rPr lang="en-US" sz="4000" i="1" u="none" strike="noStrike" dirty="0">
                <a:effectLst/>
              </a:rPr>
              <a:t>throughout initiation of the </a:t>
            </a:r>
            <a:br>
              <a:rPr lang="en-US" sz="4000" i="1" u="none" strike="noStrike" dirty="0">
                <a:effectLst/>
              </a:rPr>
            </a:br>
            <a:r>
              <a:rPr lang="en-US" sz="4000" i="1" u="none" strike="noStrike" dirty="0">
                <a:effectLst/>
              </a:rPr>
              <a:t>North Atlantic Igneous Province (NAIP)</a:t>
            </a:r>
            <a:br>
              <a:rPr lang="en-GB" sz="5400" i="1" dirty="0">
                <a:solidFill>
                  <a:schemeClr val="accent1">
                    <a:lumMod val="20000"/>
                    <a:lumOff val="80000"/>
                  </a:schemeClr>
                </a:solidFill>
              </a:rPr>
            </a:br>
            <a:endParaRPr lang="en-GB" sz="5400" dirty="0">
              <a:solidFill>
                <a:schemeClr val="bg1"/>
              </a:solidFill>
            </a:endParaRPr>
          </a:p>
        </p:txBody>
      </p:sp>
      <p:pic>
        <p:nvPicPr>
          <p:cNvPr id="4" name="Picture 3" descr="Icon&#10;&#10;Description automatically generated">
            <a:extLst>
              <a:ext uri="{FF2B5EF4-FFF2-40B4-BE49-F238E27FC236}">
                <a16:creationId xmlns:a16="http://schemas.microsoft.com/office/drawing/2014/main" id="{8B1644A8-9555-C2AE-E5F7-27A1EFDE9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5600" y="1347242"/>
            <a:ext cx="4114800" cy="4114800"/>
          </a:xfrm>
          <a:prstGeom prst="rect">
            <a:avLst/>
          </a:prstGeom>
          <a:noFill/>
        </p:spPr>
      </p:pic>
      <p:sp>
        <p:nvSpPr>
          <p:cNvPr id="28" name="Rectangle: Rounded Corners 27">
            <a:extLst>
              <a:ext uri="{FF2B5EF4-FFF2-40B4-BE49-F238E27FC236}">
                <a16:creationId xmlns:a16="http://schemas.microsoft.com/office/drawing/2014/main" id="{52ADDEEC-A86C-7B94-A0FE-46F7C26FFF3D}"/>
              </a:ext>
            </a:extLst>
          </p:cNvPr>
          <p:cNvSpPr/>
          <p:nvPr/>
        </p:nvSpPr>
        <p:spPr>
          <a:xfrm>
            <a:off x="128750" y="6004037"/>
            <a:ext cx="11961650" cy="7395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824C7B96-5D41-8839-4A16-88928DEFB250}"/>
              </a:ext>
            </a:extLst>
          </p:cNvPr>
          <p:cNvPicPr>
            <a:picLocks noChangeAspect="1"/>
          </p:cNvPicPr>
          <p:nvPr/>
        </p:nvPicPr>
        <p:blipFill rotWithShape="1">
          <a:blip r:embed="rId4"/>
          <a:srcRect t="35000" b="35417"/>
          <a:stretch/>
        </p:blipFill>
        <p:spPr>
          <a:xfrm>
            <a:off x="9714027" y="6045545"/>
            <a:ext cx="1938644" cy="573516"/>
          </a:xfrm>
          <a:prstGeom prst="rect">
            <a:avLst/>
          </a:prstGeom>
        </p:spPr>
      </p:pic>
      <p:pic>
        <p:nvPicPr>
          <p:cNvPr id="21" name="Picture 8" descr="Geological Survey of Denmark and Greenland | SECURe | Subsurface Evaluation  of CCS and Unconventional Risks">
            <a:extLst>
              <a:ext uri="{FF2B5EF4-FFF2-40B4-BE49-F238E27FC236}">
                <a16:creationId xmlns:a16="http://schemas.microsoft.com/office/drawing/2014/main" id="{8C2D1B6C-0A15-BC1F-154C-74E32C9193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81" r="22664" b="-2918"/>
          <a:stretch/>
        </p:blipFill>
        <p:spPr bwMode="auto">
          <a:xfrm>
            <a:off x="2766612" y="6026294"/>
            <a:ext cx="664366" cy="680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Logo – DIAS">
            <a:extLst>
              <a:ext uri="{FF2B5EF4-FFF2-40B4-BE49-F238E27FC236}">
                <a16:creationId xmlns:a16="http://schemas.microsoft.com/office/drawing/2014/main" id="{C0B675C7-72DA-6B38-8E24-2186B1C08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5731" y="6146700"/>
            <a:ext cx="1055256" cy="5059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University logo guidelines">
            <a:extLst>
              <a:ext uri="{FF2B5EF4-FFF2-40B4-BE49-F238E27FC236}">
                <a16:creationId xmlns:a16="http://schemas.microsoft.com/office/drawing/2014/main" id="{9048EB9C-9E8E-EBA0-A787-DE7A5531FF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069" t="13835" r="67334" b="11121"/>
          <a:stretch/>
        </p:blipFill>
        <p:spPr bwMode="auto">
          <a:xfrm>
            <a:off x="284814" y="6004037"/>
            <a:ext cx="670385" cy="87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University logo guidelines">
            <a:extLst>
              <a:ext uri="{FF2B5EF4-FFF2-40B4-BE49-F238E27FC236}">
                <a16:creationId xmlns:a16="http://schemas.microsoft.com/office/drawing/2014/main" id="{8DAA0F4C-BCE7-8FA4-35F5-BA7BA0CF78A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678" t="21244" r="4518" b="31170"/>
          <a:stretch/>
        </p:blipFill>
        <p:spPr bwMode="auto">
          <a:xfrm>
            <a:off x="776794" y="6117121"/>
            <a:ext cx="1989818" cy="5651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Marine Institute Strategic Plan 2018-2022; Building Ocean Knowledge,  Delivering Ocean Services">
            <a:extLst>
              <a:ext uri="{FF2B5EF4-FFF2-40B4-BE49-F238E27FC236}">
                <a16:creationId xmlns:a16="http://schemas.microsoft.com/office/drawing/2014/main" id="{903A8F74-B574-4C8A-A6DC-CC69E1258A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0030" y="6130361"/>
            <a:ext cx="1799005" cy="4469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Ocean literacy - EU4OceanObs">
            <a:extLst>
              <a:ext uri="{FF2B5EF4-FFF2-40B4-BE49-F238E27FC236}">
                <a16:creationId xmlns:a16="http://schemas.microsoft.com/office/drawing/2014/main" id="{2542B7C8-F415-02FC-340D-5B9E2BED896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339" b="27228"/>
          <a:stretch/>
        </p:blipFill>
        <p:spPr bwMode="auto">
          <a:xfrm>
            <a:off x="3708862" y="6095116"/>
            <a:ext cx="2015976" cy="609156"/>
          </a:xfrm>
          <a:prstGeom prst="rect">
            <a:avLst/>
          </a:prstGeom>
          <a:noFill/>
          <a:extLst>
            <a:ext uri="{909E8E84-426E-40DD-AFC4-6F175D3DCCD1}">
              <a14:hiddenFill xmlns:a14="http://schemas.microsoft.com/office/drawing/2010/main">
                <a:solidFill>
                  <a:srgbClr val="FFFFFF"/>
                </a:solidFill>
              </a14:hiddenFill>
            </a:ext>
          </a:extLst>
        </p:spPr>
      </p:pic>
      <p:sp>
        <p:nvSpPr>
          <p:cNvPr id="32" name="Subtitle 2">
            <a:extLst>
              <a:ext uri="{FF2B5EF4-FFF2-40B4-BE49-F238E27FC236}">
                <a16:creationId xmlns:a16="http://schemas.microsoft.com/office/drawing/2014/main" id="{DE47903B-6CE4-4622-9EFD-C19E24058EEF}"/>
              </a:ext>
            </a:extLst>
          </p:cNvPr>
          <p:cNvSpPr txBox="1">
            <a:spLocks/>
          </p:cNvSpPr>
          <p:nvPr/>
        </p:nvSpPr>
        <p:spPr>
          <a:xfrm>
            <a:off x="-1757756" y="4986270"/>
            <a:ext cx="11805586" cy="17266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i="1" dirty="0"/>
              <a:t>Hazel Knight</a:t>
            </a:r>
            <a:r>
              <a:rPr lang="en-GB" sz="1800" i="1" dirty="0"/>
              <a:t>, Stephen M Jones, John R Hopper, Brian M O’Reilly and Thomas </a:t>
            </a:r>
            <a:r>
              <a:rPr lang="en-GB" sz="1800" i="1" dirty="0" err="1"/>
              <a:t>Funck</a:t>
            </a:r>
            <a:endParaRPr lang="en-GB" sz="1800" i="1" dirty="0"/>
          </a:p>
        </p:txBody>
      </p:sp>
      <p:cxnSp>
        <p:nvCxnSpPr>
          <p:cNvPr id="15" name="Straight Connector 14">
            <a:extLst>
              <a:ext uri="{FF2B5EF4-FFF2-40B4-BE49-F238E27FC236}">
                <a16:creationId xmlns:a16="http://schemas.microsoft.com/office/drawing/2014/main" id="{9A603054-ADBF-A139-057F-CF612588ECB0}"/>
              </a:ext>
            </a:extLst>
          </p:cNvPr>
          <p:cNvCxnSpPr>
            <a:cxnSpLocks/>
          </p:cNvCxnSpPr>
          <p:nvPr/>
        </p:nvCxnSpPr>
        <p:spPr>
          <a:xfrm>
            <a:off x="611498" y="784546"/>
            <a:ext cx="955717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6DA4D1-B729-E2F2-3ABC-B055324DAC81}"/>
              </a:ext>
            </a:extLst>
          </p:cNvPr>
          <p:cNvCxnSpPr>
            <a:cxnSpLocks/>
          </p:cNvCxnSpPr>
          <p:nvPr/>
        </p:nvCxnSpPr>
        <p:spPr>
          <a:xfrm flipV="1">
            <a:off x="10145189" y="144583"/>
            <a:ext cx="226979" cy="6481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F4411F-A533-2D53-4D82-F6C028EE4535}"/>
              </a:ext>
            </a:extLst>
          </p:cNvPr>
          <p:cNvCxnSpPr>
            <a:cxnSpLocks/>
          </p:cNvCxnSpPr>
          <p:nvPr/>
        </p:nvCxnSpPr>
        <p:spPr>
          <a:xfrm flipH="1" flipV="1">
            <a:off x="10372168" y="144583"/>
            <a:ext cx="67110" cy="10650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01800A-ED02-C66C-62AE-22B4BB37735B}"/>
              </a:ext>
            </a:extLst>
          </p:cNvPr>
          <p:cNvCxnSpPr>
            <a:cxnSpLocks/>
          </p:cNvCxnSpPr>
          <p:nvPr/>
        </p:nvCxnSpPr>
        <p:spPr>
          <a:xfrm flipV="1">
            <a:off x="10447537" y="578404"/>
            <a:ext cx="218720" cy="6312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2EE9D-6242-B516-1B72-926B57A1BC7A}"/>
              </a:ext>
            </a:extLst>
          </p:cNvPr>
          <p:cNvCxnSpPr>
            <a:cxnSpLocks/>
          </p:cNvCxnSpPr>
          <p:nvPr/>
        </p:nvCxnSpPr>
        <p:spPr>
          <a:xfrm flipH="1" flipV="1">
            <a:off x="10651347" y="580523"/>
            <a:ext cx="111651" cy="2122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CC2AF69-FA39-2710-6E39-BAE9EAEC4FB7}"/>
              </a:ext>
            </a:extLst>
          </p:cNvPr>
          <p:cNvCxnSpPr>
            <a:cxnSpLocks/>
          </p:cNvCxnSpPr>
          <p:nvPr/>
        </p:nvCxnSpPr>
        <p:spPr>
          <a:xfrm flipV="1">
            <a:off x="10766898" y="781796"/>
            <a:ext cx="990610" cy="27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490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52ADDEEC-A86C-7B94-A0FE-46F7C26FFF3D}"/>
              </a:ext>
            </a:extLst>
          </p:cNvPr>
          <p:cNvSpPr/>
          <p:nvPr/>
        </p:nvSpPr>
        <p:spPr>
          <a:xfrm>
            <a:off x="128750" y="6004037"/>
            <a:ext cx="11961650" cy="7395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8" descr="Geological Survey of Denmark and Greenland | SECURe | Subsurface Evaluation  of CCS and Unconventional Risks">
            <a:extLst>
              <a:ext uri="{FF2B5EF4-FFF2-40B4-BE49-F238E27FC236}">
                <a16:creationId xmlns:a16="http://schemas.microsoft.com/office/drawing/2014/main" id="{8C2D1B6C-0A15-BC1F-154C-74E32C9193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81" r="22664" b="-2918"/>
          <a:stretch/>
        </p:blipFill>
        <p:spPr bwMode="auto">
          <a:xfrm>
            <a:off x="2827837" y="6033533"/>
            <a:ext cx="664366" cy="680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Logo – DIAS">
            <a:extLst>
              <a:ext uri="{FF2B5EF4-FFF2-40B4-BE49-F238E27FC236}">
                <a16:creationId xmlns:a16="http://schemas.microsoft.com/office/drawing/2014/main" id="{C0B675C7-72DA-6B38-8E24-2186B1C08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9123" y="6111050"/>
            <a:ext cx="1055256" cy="5059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University logo guidelines">
            <a:extLst>
              <a:ext uri="{FF2B5EF4-FFF2-40B4-BE49-F238E27FC236}">
                <a16:creationId xmlns:a16="http://schemas.microsoft.com/office/drawing/2014/main" id="{9048EB9C-9E8E-EBA0-A787-DE7A5531FF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69" t="13835" r="67334" b="11121"/>
          <a:stretch/>
        </p:blipFill>
        <p:spPr bwMode="auto">
          <a:xfrm>
            <a:off x="284814" y="6004037"/>
            <a:ext cx="670385" cy="87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University logo guidelines">
            <a:extLst>
              <a:ext uri="{FF2B5EF4-FFF2-40B4-BE49-F238E27FC236}">
                <a16:creationId xmlns:a16="http://schemas.microsoft.com/office/drawing/2014/main" id="{8DAA0F4C-BCE7-8FA4-35F5-BA7BA0CF78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78" t="21244" r="4518" b="31170"/>
          <a:stretch/>
        </p:blipFill>
        <p:spPr bwMode="auto">
          <a:xfrm>
            <a:off x="776794" y="6117121"/>
            <a:ext cx="1989818" cy="5651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Marine Institute Strategic Plan 2018-2022; Building Ocean Knowledge,  Delivering Ocean Services">
            <a:extLst>
              <a:ext uri="{FF2B5EF4-FFF2-40B4-BE49-F238E27FC236}">
                <a16:creationId xmlns:a16="http://schemas.microsoft.com/office/drawing/2014/main" id="{903A8F74-B574-4C8A-A6DC-CC69E1258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8836" y="6140574"/>
            <a:ext cx="1799005" cy="4469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Ocean literacy - EU4OceanObs">
            <a:extLst>
              <a:ext uri="{FF2B5EF4-FFF2-40B4-BE49-F238E27FC236}">
                <a16:creationId xmlns:a16="http://schemas.microsoft.com/office/drawing/2014/main" id="{2542B7C8-F415-02FC-340D-5B9E2BED89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339" b="27228"/>
          <a:stretch/>
        </p:blipFill>
        <p:spPr bwMode="auto">
          <a:xfrm>
            <a:off x="3921216" y="6069210"/>
            <a:ext cx="2015976" cy="6091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0CCAFB4-74A8-A7D4-59F3-E63031EFD932}"/>
              </a:ext>
            </a:extLst>
          </p:cNvPr>
          <p:cNvSpPr>
            <a:spLocks noGrp="1"/>
          </p:cNvSpPr>
          <p:nvPr>
            <p:ph type="ctrTitle"/>
          </p:nvPr>
        </p:nvSpPr>
        <p:spPr>
          <a:xfrm>
            <a:off x="-2159966" y="-85840"/>
            <a:ext cx="12549958" cy="821063"/>
          </a:xfrm>
        </p:spPr>
        <p:txBody>
          <a:bodyPr>
            <a:normAutofit/>
          </a:bodyPr>
          <a:lstStyle/>
          <a:p>
            <a:r>
              <a:rPr lang="en-GB" sz="3600" dirty="0">
                <a:solidFill>
                  <a:schemeClr val="bg1"/>
                </a:solidFill>
              </a:rPr>
              <a:t>Could NAIP carbon solely drive the PETM ?</a:t>
            </a:r>
          </a:p>
        </p:txBody>
      </p:sp>
      <p:cxnSp>
        <p:nvCxnSpPr>
          <p:cNvPr id="7" name="Straight Connector 6">
            <a:extLst>
              <a:ext uri="{FF2B5EF4-FFF2-40B4-BE49-F238E27FC236}">
                <a16:creationId xmlns:a16="http://schemas.microsoft.com/office/drawing/2014/main" id="{FD503E86-E1D2-A0D0-AD86-E526F220F742}"/>
              </a:ext>
            </a:extLst>
          </p:cNvPr>
          <p:cNvCxnSpPr>
            <a:cxnSpLocks/>
          </p:cNvCxnSpPr>
          <p:nvPr/>
        </p:nvCxnSpPr>
        <p:spPr>
          <a:xfrm>
            <a:off x="726063" y="823748"/>
            <a:ext cx="955717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BD1D0C-D056-34A1-1575-449E7F5172DE}"/>
              </a:ext>
            </a:extLst>
          </p:cNvPr>
          <p:cNvCxnSpPr>
            <a:cxnSpLocks/>
          </p:cNvCxnSpPr>
          <p:nvPr/>
        </p:nvCxnSpPr>
        <p:spPr>
          <a:xfrm flipV="1">
            <a:off x="10259754" y="183785"/>
            <a:ext cx="226979" cy="6481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2E1839-AD30-B443-60EB-D8760E728167}"/>
              </a:ext>
            </a:extLst>
          </p:cNvPr>
          <p:cNvCxnSpPr>
            <a:cxnSpLocks/>
          </p:cNvCxnSpPr>
          <p:nvPr/>
        </p:nvCxnSpPr>
        <p:spPr>
          <a:xfrm flipH="1" flipV="1">
            <a:off x="10486733" y="183785"/>
            <a:ext cx="67110" cy="10650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444CBE-6F49-0A3E-349C-0823EF4D055C}"/>
              </a:ext>
            </a:extLst>
          </p:cNvPr>
          <p:cNvCxnSpPr>
            <a:cxnSpLocks/>
          </p:cNvCxnSpPr>
          <p:nvPr/>
        </p:nvCxnSpPr>
        <p:spPr>
          <a:xfrm flipV="1">
            <a:off x="10562102" y="617606"/>
            <a:ext cx="218720" cy="6312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952882-F0E6-4A97-E449-3B6402EF7B51}"/>
              </a:ext>
            </a:extLst>
          </p:cNvPr>
          <p:cNvCxnSpPr>
            <a:cxnSpLocks/>
          </p:cNvCxnSpPr>
          <p:nvPr/>
        </p:nvCxnSpPr>
        <p:spPr>
          <a:xfrm flipH="1" flipV="1">
            <a:off x="10765912" y="619725"/>
            <a:ext cx="111651" cy="2122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394EB8-9113-9F00-D2C4-FDCF1A1B2653}"/>
              </a:ext>
            </a:extLst>
          </p:cNvPr>
          <p:cNvCxnSpPr>
            <a:cxnSpLocks/>
          </p:cNvCxnSpPr>
          <p:nvPr/>
        </p:nvCxnSpPr>
        <p:spPr>
          <a:xfrm flipV="1">
            <a:off x="10881463" y="820998"/>
            <a:ext cx="990610" cy="27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descr="Diagram, schematic&#10;&#10;Description automatically generated">
            <a:extLst>
              <a:ext uri="{FF2B5EF4-FFF2-40B4-BE49-F238E27FC236}">
                <a16:creationId xmlns:a16="http://schemas.microsoft.com/office/drawing/2014/main" id="{C5A97B61-560A-0291-9022-7BFEDB4226B2}"/>
              </a:ext>
            </a:extLst>
          </p:cNvPr>
          <p:cNvPicPr>
            <a:picLocks noChangeAspect="1"/>
          </p:cNvPicPr>
          <p:nvPr/>
        </p:nvPicPr>
        <p:blipFill rotWithShape="1">
          <a:blip r:embed="rId8">
            <a:extLst>
              <a:ext uri="{28A0092B-C50C-407E-A947-70E740481C1C}">
                <a14:useLocalDpi xmlns:a14="http://schemas.microsoft.com/office/drawing/2010/main" val="0"/>
              </a:ext>
            </a:extLst>
          </a:blip>
          <a:srcRect t="2797" r="19209" b="7764"/>
          <a:stretch/>
        </p:blipFill>
        <p:spPr>
          <a:xfrm>
            <a:off x="356882" y="1270955"/>
            <a:ext cx="5442335" cy="4342839"/>
          </a:xfrm>
          <a:prstGeom prst="rect">
            <a:avLst/>
          </a:prstGeom>
        </p:spPr>
      </p:pic>
      <p:pic>
        <p:nvPicPr>
          <p:cNvPr id="19" name="Picture 18" descr="Icon&#10;&#10;Description automatically generated">
            <a:extLst>
              <a:ext uri="{FF2B5EF4-FFF2-40B4-BE49-F238E27FC236}">
                <a16:creationId xmlns:a16="http://schemas.microsoft.com/office/drawing/2014/main" id="{3C4EEFE1-28D5-5D78-7ED9-59EE71E577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68400" y="6044484"/>
            <a:ext cx="664366" cy="664366"/>
          </a:xfrm>
          <a:prstGeom prst="rect">
            <a:avLst/>
          </a:prstGeom>
          <a:noFill/>
        </p:spPr>
      </p:pic>
      <p:pic>
        <p:nvPicPr>
          <p:cNvPr id="32" name="Picture 31" descr="A picture containing wheel, gear&#10;&#10;Description automatically generated">
            <a:extLst>
              <a:ext uri="{FF2B5EF4-FFF2-40B4-BE49-F238E27FC236}">
                <a16:creationId xmlns:a16="http://schemas.microsoft.com/office/drawing/2014/main" id="{314174A2-391C-C42D-12CF-0CA9F257C3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27297" y="6240045"/>
            <a:ext cx="1510681" cy="222383"/>
          </a:xfrm>
          <a:prstGeom prst="rect">
            <a:avLst/>
          </a:prstGeom>
          <a:noFill/>
        </p:spPr>
      </p:pic>
      <p:sp>
        <p:nvSpPr>
          <p:cNvPr id="2" name="TextBox 1">
            <a:extLst>
              <a:ext uri="{FF2B5EF4-FFF2-40B4-BE49-F238E27FC236}">
                <a16:creationId xmlns:a16="http://schemas.microsoft.com/office/drawing/2014/main" id="{A426F0EC-5580-9E09-03E7-ACC8996034DD}"/>
              </a:ext>
            </a:extLst>
          </p:cNvPr>
          <p:cNvSpPr txBox="1"/>
          <p:nvPr/>
        </p:nvSpPr>
        <p:spPr>
          <a:xfrm>
            <a:off x="9031116" y="2010779"/>
            <a:ext cx="3280692" cy="461665"/>
          </a:xfrm>
          <a:prstGeom prst="rect">
            <a:avLst/>
          </a:prstGeom>
          <a:noFill/>
        </p:spPr>
        <p:txBody>
          <a:bodyPr wrap="square" rtlCol="0">
            <a:spAutoFit/>
          </a:bodyPr>
          <a:lstStyle/>
          <a:p>
            <a:r>
              <a:rPr lang="en-GB" sz="2400" i="1" dirty="0">
                <a:solidFill>
                  <a:schemeClr val="bg1">
                    <a:lumMod val="85000"/>
                  </a:schemeClr>
                </a:solidFill>
              </a:rPr>
              <a:t>= Magma Productivity</a:t>
            </a:r>
          </a:p>
        </p:txBody>
      </p:sp>
      <p:sp>
        <p:nvSpPr>
          <p:cNvPr id="33" name="TextBox 32">
            <a:extLst>
              <a:ext uri="{FF2B5EF4-FFF2-40B4-BE49-F238E27FC236}">
                <a16:creationId xmlns:a16="http://schemas.microsoft.com/office/drawing/2014/main" id="{8575D08E-F3A7-D975-9F14-FF89CBB43603}"/>
              </a:ext>
            </a:extLst>
          </p:cNvPr>
          <p:cNvSpPr txBox="1"/>
          <p:nvPr/>
        </p:nvSpPr>
        <p:spPr>
          <a:xfrm>
            <a:off x="9482512" y="4253079"/>
            <a:ext cx="2432870" cy="461665"/>
          </a:xfrm>
          <a:prstGeom prst="rect">
            <a:avLst/>
          </a:prstGeom>
          <a:noFill/>
        </p:spPr>
        <p:txBody>
          <a:bodyPr wrap="square" rtlCol="0">
            <a:spAutoFit/>
          </a:bodyPr>
          <a:lstStyle/>
          <a:p>
            <a:r>
              <a:rPr lang="en-GB" sz="2400" i="1" dirty="0">
                <a:solidFill>
                  <a:schemeClr val="bg1">
                    <a:lumMod val="85000"/>
                  </a:schemeClr>
                </a:solidFill>
              </a:rPr>
              <a:t>= Carbon flux</a:t>
            </a:r>
          </a:p>
        </p:txBody>
      </p:sp>
      <p:sp>
        <p:nvSpPr>
          <p:cNvPr id="34" name="TextBox 33">
            <a:extLst>
              <a:ext uri="{FF2B5EF4-FFF2-40B4-BE49-F238E27FC236}">
                <a16:creationId xmlns:a16="http://schemas.microsoft.com/office/drawing/2014/main" id="{F633787E-4926-FF53-6692-098DE58EAB3B}"/>
              </a:ext>
            </a:extLst>
          </p:cNvPr>
          <p:cNvSpPr txBox="1"/>
          <p:nvPr/>
        </p:nvSpPr>
        <p:spPr>
          <a:xfrm>
            <a:off x="6044775" y="5084454"/>
            <a:ext cx="4197411" cy="461665"/>
          </a:xfrm>
          <a:prstGeom prst="rect">
            <a:avLst/>
          </a:prstGeom>
          <a:noFill/>
        </p:spPr>
        <p:txBody>
          <a:bodyPr wrap="square" rtlCol="0">
            <a:spAutoFit/>
          </a:bodyPr>
          <a:lstStyle/>
          <a:p>
            <a:pPr algn="ctr"/>
            <a:r>
              <a:rPr lang="en-GB" sz="2400" dirty="0">
                <a:solidFill>
                  <a:schemeClr val="bg1"/>
                </a:solidFill>
              </a:rPr>
              <a:t>PETM global climate change</a:t>
            </a:r>
          </a:p>
        </p:txBody>
      </p:sp>
      <p:sp>
        <p:nvSpPr>
          <p:cNvPr id="35" name="TextBox 34">
            <a:extLst>
              <a:ext uri="{FF2B5EF4-FFF2-40B4-BE49-F238E27FC236}">
                <a16:creationId xmlns:a16="http://schemas.microsoft.com/office/drawing/2014/main" id="{664E2F65-504C-9D85-F3F3-CC819A50FFA0}"/>
              </a:ext>
            </a:extLst>
          </p:cNvPr>
          <p:cNvSpPr txBox="1"/>
          <p:nvPr/>
        </p:nvSpPr>
        <p:spPr>
          <a:xfrm>
            <a:off x="6053683" y="1269756"/>
            <a:ext cx="4645264" cy="461665"/>
          </a:xfrm>
          <a:prstGeom prst="rect">
            <a:avLst/>
          </a:prstGeom>
          <a:noFill/>
        </p:spPr>
        <p:txBody>
          <a:bodyPr wrap="square" rtlCol="0">
            <a:spAutoFit/>
          </a:bodyPr>
          <a:lstStyle/>
          <a:p>
            <a:r>
              <a:rPr lang="en-GB" sz="2400" dirty="0">
                <a:solidFill>
                  <a:schemeClr val="bg1"/>
                </a:solidFill>
              </a:rPr>
              <a:t>NAIP sill province emplacement</a:t>
            </a:r>
          </a:p>
        </p:txBody>
      </p:sp>
      <p:sp>
        <p:nvSpPr>
          <p:cNvPr id="36" name="TextBox 35">
            <a:extLst>
              <a:ext uri="{FF2B5EF4-FFF2-40B4-BE49-F238E27FC236}">
                <a16:creationId xmlns:a16="http://schemas.microsoft.com/office/drawing/2014/main" id="{E7FA29B1-1F62-36E8-0163-1EA0DE5A5AE2}"/>
              </a:ext>
            </a:extLst>
          </p:cNvPr>
          <p:cNvSpPr txBox="1"/>
          <p:nvPr/>
        </p:nvSpPr>
        <p:spPr>
          <a:xfrm>
            <a:off x="5821297" y="2998394"/>
            <a:ext cx="4644369" cy="830997"/>
          </a:xfrm>
          <a:prstGeom prst="rect">
            <a:avLst/>
          </a:prstGeom>
          <a:noFill/>
        </p:spPr>
        <p:txBody>
          <a:bodyPr wrap="square" rtlCol="0">
            <a:spAutoFit/>
          </a:bodyPr>
          <a:lstStyle/>
          <a:p>
            <a:pPr algn="ctr"/>
            <a:r>
              <a:rPr lang="en-GB" sz="2400" dirty="0">
                <a:solidFill>
                  <a:schemeClr val="bg1"/>
                </a:solidFill>
              </a:rPr>
              <a:t>Carbon dioxide and thermogenic methane </a:t>
            </a:r>
          </a:p>
        </p:txBody>
      </p:sp>
      <p:sp>
        <p:nvSpPr>
          <p:cNvPr id="3" name="Arrow: Right 2">
            <a:extLst>
              <a:ext uri="{FF2B5EF4-FFF2-40B4-BE49-F238E27FC236}">
                <a16:creationId xmlns:a16="http://schemas.microsoft.com/office/drawing/2014/main" id="{832A993C-CBFD-8936-A727-F4B342E3C155}"/>
              </a:ext>
            </a:extLst>
          </p:cNvPr>
          <p:cNvSpPr/>
          <p:nvPr/>
        </p:nvSpPr>
        <p:spPr>
          <a:xfrm rot="5400000">
            <a:off x="7727984" y="2182359"/>
            <a:ext cx="830996" cy="351282"/>
          </a:xfrm>
          <a:prstGeom prst="rightArrow">
            <a:avLst>
              <a:gd name="adj1" fmla="val 27979"/>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rrow: Right 38">
            <a:extLst>
              <a:ext uri="{FF2B5EF4-FFF2-40B4-BE49-F238E27FC236}">
                <a16:creationId xmlns:a16="http://schemas.microsoft.com/office/drawing/2014/main" id="{516A0B65-EAA5-929E-580D-7CCDA8A96924}"/>
              </a:ext>
            </a:extLst>
          </p:cNvPr>
          <p:cNvSpPr/>
          <p:nvPr/>
        </p:nvSpPr>
        <p:spPr>
          <a:xfrm rot="5400000">
            <a:off x="7727984" y="4337139"/>
            <a:ext cx="830996" cy="351282"/>
          </a:xfrm>
          <a:prstGeom prst="rightArrow">
            <a:avLst>
              <a:gd name="adj1" fmla="val 27979"/>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245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52ADDEEC-A86C-7B94-A0FE-46F7C26FFF3D}"/>
              </a:ext>
            </a:extLst>
          </p:cNvPr>
          <p:cNvSpPr/>
          <p:nvPr/>
        </p:nvSpPr>
        <p:spPr>
          <a:xfrm>
            <a:off x="128750" y="6004037"/>
            <a:ext cx="11961650" cy="7395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8" descr="Geological Survey of Denmark and Greenland | SECURe | Subsurface Evaluation  of CCS and Unconventional Risks">
            <a:extLst>
              <a:ext uri="{FF2B5EF4-FFF2-40B4-BE49-F238E27FC236}">
                <a16:creationId xmlns:a16="http://schemas.microsoft.com/office/drawing/2014/main" id="{8C2D1B6C-0A15-BC1F-154C-74E32C9193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81" r="22664" b="-2918"/>
          <a:stretch/>
        </p:blipFill>
        <p:spPr bwMode="auto">
          <a:xfrm>
            <a:off x="2782237" y="6023746"/>
            <a:ext cx="664366" cy="680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Logo – DIAS">
            <a:extLst>
              <a:ext uri="{FF2B5EF4-FFF2-40B4-BE49-F238E27FC236}">
                <a16:creationId xmlns:a16="http://schemas.microsoft.com/office/drawing/2014/main" id="{C0B675C7-72DA-6B38-8E24-2186B1C08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0513" y="6120795"/>
            <a:ext cx="1055256" cy="5059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University logo guidelines">
            <a:extLst>
              <a:ext uri="{FF2B5EF4-FFF2-40B4-BE49-F238E27FC236}">
                <a16:creationId xmlns:a16="http://schemas.microsoft.com/office/drawing/2014/main" id="{9048EB9C-9E8E-EBA0-A787-DE7A5531FF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69" t="13835" r="67334" b="11121"/>
          <a:stretch/>
        </p:blipFill>
        <p:spPr bwMode="auto">
          <a:xfrm>
            <a:off x="284814" y="6004037"/>
            <a:ext cx="670385" cy="87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University logo guidelines">
            <a:extLst>
              <a:ext uri="{FF2B5EF4-FFF2-40B4-BE49-F238E27FC236}">
                <a16:creationId xmlns:a16="http://schemas.microsoft.com/office/drawing/2014/main" id="{8DAA0F4C-BCE7-8FA4-35F5-BA7BA0CF78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78" t="21244" r="4518" b="31170"/>
          <a:stretch/>
        </p:blipFill>
        <p:spPr bwMode="auto">
          <a:xfrm>
            <a:off x="776794" y="6117121"/>
            <a:ext cx="1989818" cy="5651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Marine Institute Strategic Plan 2018-2022; Building Ocean Knowledge,  Delivering Ocean Services">
            <a:extLst>
              <a:ext uri="{FF2B5EF4-FFF2-40B4-BE49-F238E27FC236}">
                <a16:creationId xmlns:a16="http://schemas.microsoft.com/office/drawing/2014/main" id="{903A8F74-B574-4C8A-A6DC-CC69E1258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102" y="6140574"/>
            <a:ext cx="1799005" cy="4469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Ocean literacy - EU4OceanObs">
            <a:extLst>
              <a:ext uri="{FF2B5EF4-FFF2-40B4-BE49-F238E27FC236}">
                <a16:creationId xmlns:a16="http://schemas.microsoft.com/office/drawing/2014/main" id="{2542B7C8-F415-02FC-340D-5B9E2BED89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339" b="27228"/>
          <a:stretch/>
        </p:blipFill>
        <p:spPr bwMode="auto">
          <a:xfrm>
            <a:off x="3773514" y="6069211"/>
            <a:ext cx="2015976" cy="6091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0CCAFB4-74A8-A7D4-59F3-E63031EFD932}"/>
              </a:ext>
            </a:extLst>
          </p:cNvPr>
          <p:cNvSpPr>
            <a:spLocks noGrp="1"/>
          </p:cNvSpPr>
          <p:nvPr>
            <p:ph type="ctrTitle"/>
          </p:nvPr>
        </p:nvSpPr>
        <p:spPr>
          <a:xfrm>
            <a:off x="-237401" y="-1586"/>
            <a:ext cx="10037806" cy="739505"/>
          </a:xfrm>
        </p:spPr>
        <p:txBody>
          <a:bodyPr>
            <a:normAutofit fontScale="90000"/>
          </a:bodyPr>
          <a:lstStyle/>
          <a:p>
            <a:r>
              <a:rPr lang="en-GB" sz="3600" dirty="0">
                <a:solidFill>
                  <a:schemeClr val="bg1"/>
                </a:solidFill>
              </a:rPr>
              <a:t>Continuous latest Cretaceous to earliest Eocene record</a:t>
            </a:r>
          </a:p>
        </p:txBody>
      </p:sp>
      <p:cxnSp>
        <p:nvCxnSpPr>
          <p:cNvPr id="7" name="Straight Connector 6">
            <a:extLst>
              <a:ext uri="{FF2B5EF4-FFF2-40B4-BE49-F238E27FC236}">
                <a16:creationId xmlns:a16="http://schemas.microsoft.com/office/drawing/2014/main" id="{FD503E86-E1D2-A0D0-AD86-E526F220F742}"/>
              </a:ext>
            </a:extLst>
          </p:cNvPr>
          <p:cNvCxnSpPr>
            <a:cxnSpLocks/>
          </p:cNvCxnSpPr>
          <p:nvPr/>
        </p:nvCxnSpPr>
        <p:spPr>
          <a:xfrm>
            <a:off x="642958" y="789113"/>
            <a:ext cx="955717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BD1D0C-D056-34A1-1575-449E7F5172DE}"/>
              </a:ext>
            </a:extLst>
          </p:cNvPr>
          <p:cNvCxnSpPr>
            <a:cxnSpLocks/>
          </p:cNvCxnSpPr>
          <p:nvPr/>
        </p:nvCxnSpPr>
        <p:spPr>
          <a:xfrm flipV="1">
            <a:off x="10176649" y="149150"/>
            <a:ext cx="226979" cy="6481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2E1839-AD30-B443-60EB-D8760E728167}"/>
              </a:ext>
            </a:extLst>
          </p:cNvPr>
          <p:cNvCxnSpPr>
            <a:cxnSpLocks/>
          </p:cNvCxnSpPr>
          <p:nvPr/>
        </p:nvCxnSpPr>
        <p:spPr>
          <a:xfrm flipH="1" flipV="1">
            <a:off x="10403628" y="149150"/>
            <a:ext cx="67110" cy="10650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444CBE-6F49-0A3E-349C-0823EF4D055C}"/>
              </a:ext>
            </a:extLst>
          </p:cNvPr>
          <p:cNvCxnSpPr>
            <a:cxnSpLocks/>
          </p:cNvCxnSpPr>
          <p:nvPr/>
        </p:nvCxnSpPr>
        <p:spPr>
          <a:xfrm flipV="1">
            <a:off x="10478997" y="582971"/>
            <a:ext cx="218720" cy="6312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952882-F0E6-4A97-E449-3B6402EF7B51}"/>
              </a:ext>
            </a:extLst>
          </p:cNvPr>
          <p:cNvCxnSpPr>
            <a:cxnSpLocks/>
          </p:cNvCxnSpPr>
          <p:nvPr/>
        </p:nvCxnSpPr>
        <p:spPr>
          <a:xfrm flipH="1" flipV="1">
            <a:off x="10682807" y="585090"/>
            <a:ext cx="111651" cy="2122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394EB8-9113-9F00-D2C4-FDCF1A1B2653}"/>
              </a:ext>
            </a:extLst>
          </p:cNvPr>
          <p:cNvCxnSpPr>
            <a:cxnSpLocks/>
          </p:cNvCxnSpPr>
          <p:nvPr/>
        </p:nvCxnSpPr>
        <p:spPr>
          <a:xfrm flipV="1">
            <a:off x="10798358" y="786363"/>
            <a:ext cx="990610" cy="27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descr="Icon&#10;&#10;Description automatically generated">
            <a:extLst>
              <a:ext uri="{FF2B5EF4-FFF2-40B4-BE49-F238E27FC236}">
                <a16:creationId xmlns:a16="http://schemas.microsoft.com/office/drawing/2014/main" id="{33D567AE-6E16-F044-CC54-160FED571F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8400" y="6044484"/>
            <a:ext cx="664366" cy="664366"/>
          </a:xfrm>
          <a:prstGeom prst="rect">
            <a:avLst/>
          </a:prstGeom>
          <a:noFill/>
        </p:spPr>
      </p:pic>
      <p:pic>
        <p:nvPicPr>
          <p:cNvPr id="19" name="Picture 18" descr="A picture containing wheel, gear&#10;&#10;Description automatically generated">
            <a:extLst>
              <a:ext uri="{FF2B5EF4-FFF2-40B4-BE49-F238E27FC236}">
                <a16:creationId xmlns:a16="http://schemas.microsoft.com/office/drawing/2014/main" id="{3A4357A9-2B4A-CB9E-BC8A-6FB49A935E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7297" y="6240045"/>
            <a:ext cx="1510681" cy="222383"/>
          </a:xfrm>
          <a:prstGeom prst="rect">
            <a:avLst/>
          </a:prstGeom>
          <a:noFill/>
        </p:spPr>
      </p:pic>
      <p:pic>
        <p:nvPicPr>
          <p:cNvPr id="6" name="Picture 5" descr="Map&#10;&#10;Description automatically generated">
            <a:extLst>
              <a:ext uri="{FF2B5EF4-FFF2-40B4-BE49-F238E27FC236}">
                <a16:creationId xmlns:a16="http://schemas.microsoft.com/office/drawing/2014/main" id="{935C890D-205D-827D-E511-0CA1011FB7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9909" y="1001441"/>
            <a:ext cx="7555860" cy="4846569"/>
          </a:xfrm>
          <a:prstGeom prst="rect">
            <a:avLst/>
          </a:prstGeom>
        </p:spPr>
      </p:pic>
    </p:spTree>
    <p:extLst>
      <p:ext uri="{BB962C8B-B14F-4D97-AF65-F5344CB8AC3E}">
        <p14:creationId xmlns:p14="http://schemas.microsoft.com/office/powerpoint/2010/main" val="1613468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24" name="Rectangle 123">
            <a:extLst>
              <a:ext uri="{FF2B5EF4-FFF2-40B4-BE49-F238E27FC236}">
                <a16:creationId xmlns:a16="http://schemas.microsoft.com/office/drawing/2014/main" id="{51FA07AF-7CC0-7AD7-34A9-02335A860034}"/>
              </a:ext>
            </a:extLst>
          </p:cNvPr>
          <p:cNvSpPr/>
          <p:nvPr/>
        </p:nvSpPr>
        <p:spPr>
          <a:xfrm>
            <a:off x="205900" y="5205564"/>
            <a:ext cx="11889733" cy="203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52ADDEEC-A86C-7B94-A0FE-46F7C26FFF3D}"/>
              </a:ext>
            </a:extLst>
          </p:cNvPr>
          <p:cNvSpPr/>
          <p:nvPr/>
        </p:nvSpPr>
        <p:spPr>
          <a:xfrm>
            <a:off x="128750" y="6004037"/>
            <a:ext cx="11961650" cy="7395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8" descr="Geological Survey of Denmark and Greenland | SECURe | Subsurface Evaluation  of CCS and Unconventional Risks">
            <a:extLst>
              <a:ext uri="{FF2B5EF4-FFF2-40B4-BE49-F238E27FC236}">
                <a16:creationId xmlns:a16="http://schemas.microsoft.com/office/drawing/2014/main" id="{8C2D1B6C-0A15-BC1F-154C-74E32C9193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81" r="22664" b="-2918"/>
          <a:stretch/>
        </p:blipFill>
        <p:spPr bwMode="auto">
          <a:xfrm>
            <a:off x="2782237" y="6023746"/>
            <a:ext cx="664366" cy="680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Logo – DIAS">
            <a:extLst>
              <a:ext uri="{FF2B5EF4-FFF2-40B4-BE49-F238E27FC236}">
                <a16:creationId xmlns:a16="http://schemas.microsoft.com/office/drawing/2014/main" id="{C0B675C7-72DA-6B38-8E24-2186B1C08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0513" y="6120795"/>
            <a:ext cx="1055256" cy="5059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University logo guidelines">
            <a:extLst>
              <a:ext uri="{FF2B5EF4-FFF2-40B4-BE49-F238E27FC236}">
                <a16:creationId xmlns:a16="http://schemas.microsoft.com/office/drawing/2014/main" id="{9048EB9C-9E8E-EBA0-A787-DE7A5531FF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69" t="13835" r="67334" b="11121"/>
          <a:stretch/>
        </p:blipFill>
        <p:spPr bwMode="auto">
          <a:xfrm>
            <a:off x="284814" y="6004037"/>
            <a:ext cx="670385" cy="87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University logo guidelines">
            <a:extLst>
              <a:ext uri="{FF2B5EF4-FFF2-40B4-BE49-F238E27FC236}">
                <a16:creationId xmlns:a16="http://schemas.microsoft.com/office/drawing/2014/main" id="{8DAA0F4C-BCE7-8FA4-35F5-BA7BA0CF78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78" t="21244" r="4518" b="31170"/>
          <a:stretch/>
        </p:blipFill>
        <p:spPr bwMode="auto">
          <a:xfrm>
            <a:off x="776794" y="6117121"/>
            <a:ext cx="1989818" cy="5651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Marine Institute Strategic Plan 2018-2022; Building Ocean Knowledge,  Delivering Ocean Services">
            <a:extLst>
              <a:ext uri="{FF2B5EF4-FFF2-40B4-BE49-F238E27FC236}">
                <a16:creationId xmlns:a16="http://schemas.microsoft.com/office/drawing/2014/main" id="{903A8F74-B574-4C8A-A6DC-CC69E1258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102" y="6140574"/>
            <a:ext cx="1799005" cy="4469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Ocean literacy - EU4OceanObs">
            <a:extLst>
              <a:ext uri="{FF2B5EF4-FFF2-40B4-BE49-F238E27FC236}">
                <a16:creationId xmlns:a16="http://schemas.microsoft.com/office/drawing/2014/main" id="{2542B7C8-F415-02FC-340D-5B9E2BED89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339" b="27228"/>
          <a:stretch/>
        </p:blipFill>
        <p:spPr bwMode="auto">
          <a:xfrm>
            <a:off x="3773514" y="6069211"/>
            <a:ext cx="2015976" cy="6091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0CCAFB4-74A8-A7D4-59F3-E63031EFD932}"/>
              </a:ext>
            </a:extLst>
          </p:cNvPr>
          <p:cNvSpPr>
            <a:spLocks noGrp="1"/>
          </p:cNvSpPr>
          <p:nvPr>
            <p:ph type="ctrTitle"/>
          </p:nvPr>
        </p:nvSpPr>
        <p:spPr>
          <a:xfrm>
            <a:off x="-795157" y="-221393"/>
            <a:ext cx="7857263" cy="927866"/>
          </a:xfrm>
        </p:spPr>
        <p:txBody>
          <a:bodyPr>
            <a:normAutofit/>
          </a:bodyPr>
          <a:lstStyle/>
          <a:p>
            <a:r>
              <a:rPr lang="en-GB" sz="3600" dirty="0">
                <a:solidFill>
                  <a:schemeClr val="bg1"/>
                </a:solidFill>
              </a:rPr>
              <a:t>Eriador Ridge = PETM pulse?</a:t>
            </a:r>
          </a:p>
        </p:txBody>
      </p:sp>
      <p:cxnSp>
        <p:nvCxnSpPr>
          <p:cNvPr id="7" name="Straight Connector 6">
            <a:extLst>
              <a:ext uri="{FF2B5EF4-FFF2-40B4-BE49-F238E27FC236}">
                <a16:creationId xmlns:a16="http://schemas.microsoft.com/office/drawing/2014/main" id="{FD503E86-E1D2-A0D0-AD86-E526F220F742}"/>
              </a:ext>
            </a:extLst>
          </p:cNvPr>
          <p:cNvCxnSpPr>
            <a:cxnSpLocks/>
          </p:cNvCxnSpPr>
          <p:nvPr/>
        </p:nvCxnSpPr>
        <p:spPr>
          <a:xfrm>
            <a:off x="629873" y="853148"/>
            <a:ext cx="955717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BD1D0C-D056-34A1-1575-449E7F5172DE}"/>
              </a:ext>
            </a:extLst>
          </p:cNvPr>
          <p:cNvCxnSpPr>
            <a:cxnSpLocks/>
          </p:cNvCxnSpPr>
          <p:nvPr/>
        </p:nvCxnSpPr>
        <p:spPr>
          <a:xfrm flipV="1">
            <a:off x="10163564" y="213185"/>
            <a:ext cx="226979" cy="6481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2E1839-AD30-B443-60EB-D8760E728167}"/>
              </a:ext>
            </a:extLst>
          </p:cNvPr>
          <p:cNvCxnSpPr>
            <a:cxnSpLocks/>
          </p:cNvCxnSpPr>
          <p:nvPr/>
        </p:nvCxnSpPr>
        <p:spPr>
          <a:xfrm flipH="1" flipV="1">
            <a:off x="10390543" y="213185"/>
            <a:ext cx="67110" cy="10650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444CBE-6F49-0A3E-349C-0823EF4D055C}"/>
              </a:ext>
            </a:extLst>
          </p:cNvPr>
          <p:cNvCxnSpPr>
            <a:cxnSpLocks/>
          </p:cNvCxnSpPr>
          <p:nvPr/>
        </p:nvCxnSpPr>
        <p:spPr>
          <a:xfrm flipV="1">
            <a:off x="10465912" y="647006"/>
            <a:ext cx="218720" cy="6312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952882-F0E6-4A97-E449-3B6402EF7B51}"/>
              </a:ext>
            </a:extLst>
          </p:cNvPr>
          <p:cNvCxnSpPr>
            <a:cxnSpLocks/>
          </p:cNvCxnSpPr>
          <p:nvPr/>
        </p:nvCxnSpPr>
        <p:spPr>
          <a:xfrm flipH="1" flipV="1">
            <a:off x="10669722" y="649125"/>
            <a:ext cx="111651" cy="2122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394EB8-9113-9F00-D2C4-FDCF1A1B2653}"/>
              </a:ext>
            </a:extLst>
          </p:cNvPr>
          <p:cNvCxnSpPr>
            <a:cxnSpLocks/>
          </p:cNvCxnSpPr>
          <p:nvPr/>
        </p:nvCxnSpPr>
        <p:spPr>
          <a:xfrm flipV="1">
            <a:off x="10785273" y="850398"/>
            <a:ext cx="990610" cy="27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descr="Icon&#10;&#10;Description automatically generated">
            <a:extLst>
              <a:ext uri="{FF2B5EF4-FFF2-40B4-BE49-F238E27FC236}">
                <a16:creationId xmlns:a16="http://schemas.microsoft.com/office/drawing/2014/main" id="{33D567AE-6E16-F044-CC54-160FED571F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8400" y="6044484"/>
            <a:ext cx="664366" cy="664366"/>
          </a:xfrm>
          <a:prstGeom prst="rect">
            <a:avLst/>
          </a:prstGeom>
          <a:noFill/>
        </p:spPr>
      </p:pic>
      <p:pic>
        <p:nvPicPr>
          <p:cNvPr id="19" name="Picture 18" descr="A picture containing wheel, gear&#10;&#10;Description automatically generated">
            <a:extLst>
              <a:ext uri="{FF2B5EF4-FFF2-40B4-BE49-F238E27FC236}">
                <a16:creationId xmlns:a16="http://schemas.microsoft.com/office/drawing/2014/main" id="{3A4357A9-2B4A-CB9E-BC8A-6FB49A935E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7297" y="6240045"/>
            <a:ext cx="1510681" cy="222383"/>
          </a:xfrm>
          <a:prstGeom prst="rect">
            <a:avLst/>
          </a:prstGeom>
          <a:noFill/>
        </p:spPr>
      </p:pic>
      <p:grpSp>
        <p:nvGrpSpPr>
          <p:cNvPr id="32" name="Group 31">
            <a:extLst>
              <a:ext uri="{FF2B5EF4-FFF2-40B4-BE49-F238E27FC236}">
                <a16:creationId xmlns:a16="http://schemas.microsoft.com/office/drawing/2014/main" id="{642EC404-FE11-03F9-9EB5-0D225895E2C0}"/>
              </a:ext>
            </a:extLst>
          </p:cNvPr>
          <p:cNvGrpSpPr/>
          <p:nvPr/>
        </p:nvGrpSpPr>
        <p:grpSpPr>
          <a:xfrm>
            <a:off x="178902" y="2111658"/>
            <a:ext cx="11906854" cy="3101765"/>
            <a:chOff x="9600" y="5184591"/>
            <a:chExt cx="6755591" cy="1540854"/>
          </a:xfrm>
        </p:grpSpPr>
        <p:pic>
          <p:nvPicPr>
            <p:cNvPr id="33" name="Picture 32" descr="A picture containing curtain&#10;&#10;Description automatically generated">
              <a:extLst>
                <a:ext uri="{FF2B5EF4-FFF2-40B4-BE49-F238E27FC236}">
                  <a16:creationId xmlns:a16="http://schemas.microsoft.com/office/drawing/2014/main" id="{56E17FBB-B32D-3A33-150A-E719DBD9D6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1761" y="5184591"/>
              <a:ext cx="4393430" cy="1532771"/>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5EEEB954-A9C8-CAA4-F338-48E52A7FD63E}"/>
                </a:ext>
              </a:extLst>
            </p:cNvPr>
            <p:cNvPicPr>
              <a:picLocks noChangeAspect="1"/>
            </p:cNvPicPr>
            <p:nvPr/>
          </p:nvPicPr>
          <p:blipFill rotWithShape="1">
            <a:blip r:embed="rId11">
              <a:extLst>
                <a:ext uri="{28A0092B-C50C-407E-A947-70E740481C1C}">
                  <a14:useLocalDpi xmlns:a14="http://schemas.microsoft.com/office/drawing/2010/main" val="0"/>
                </a:ext>
              </a:extLst>
            </a:blip>
            <a:srcRect t="5119" r="327" b="3040"/>
            <a:stretch/>
          </p:blipFill>
          <p:spPr>
            <a:xfrm>
              <a:off x="9600" y="5216916"/>
              <a:ext cx="2641326" cy="1508529"/>
            </a:xfrm>
            <a:prstGeom prst="rect">
              <a:avLst/>
            </a:prstGeom>
          </p:spPr>
        </p:pic>
      </p:grpSp>
      <p:sp>
        <p:nvSpPr>
          <p:cNvPr id="63" name="Oval 62">
            <a:extLst>
              <a:ext uri="{FF2B5EF4-FFF2-40B4-BE49-F238E27FC236}">
                <a16:creationId xmlns:a16="http://schemas.microsoft.com/office/drawing/2014/main" id="{81368542-8EEC-9B5D-E2E0-5CC6E2B75396}"/>
              </a:ext>
            </a:extLst>
          </p:cNvPr>
          <p:cNvSpPr/>
          <p:nvPr/>
        </p:nvSpPr>
        <p:spPr>
          <a:xfrm>
            <a:off x="2335246" y="4139571"/>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DD96B3F-EDA8-5977-5063-511EB98509EE}"/>
              </a:ext>
            </a:extLst>
          </p:cNvPr>
          <p:cNvSpPr/>
          <p:nvPr/>
        </p:nvSpPr>
        <p:spPr>
          <a:xfrm>
            <a:off x="2815363" y="4169918"/>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C665AF86-FEC9-17E3-DC97-53759D321B98}"/>
              </a:ext>
            </a:extLst>
          </p:cNvPr>
          <p:cNvSpPr/>
          <p:nvPr/>
        </p:nvSpPr>
        <p:spPr>
          <a:xfrm>
            <a:off x="2995636" y="4209617"/>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78B521E0-B836-EC98-CD05-2A3F4970A38E}"/>
              </a:ext>
            </a:extLst>
          </p:cNvPr>
          <p:cNvSpPr/>
          <p:nvPr/>
        </p:nvSpPr>
        <p:spPr>
          <a:xfrm>
            <a:off x="3048397" y="3888093"/>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F109443A-EA26-A20A-8729-1DEF8B3CA496}"/>
              </a:ext>
            </a:extLst>
          </p:cNvPr>
          <p:cNvSpPr/>
          <p:nvPr/>
        </p:nvSpPr>
        <p:spPr>
          <a:xfrm>
            <a:off x="3333357" y="3468968"/>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206E991D-4737-00FD-B378-72FE5FE32BFC}"/>
              </a:ext>
            </a:extLst>
          </p:cNvPr>
          <p:cNvSpPr/>
          <p:nvPr/>
        </p:nvSpPr>
        <p:spPr>
          <a:xfrm>
            <a:off x="3507455" y="3176210"/>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EEC1D05D-9102-A949-0107-BDB9150ABD1B}"/>
              </a:ext>
            </a:extLst>
          </p:cNvPr>
          <p:cNvSpPr/>
          <p:nvPr/>
        </p:nvSpPr>
        <p:spPr>
          <a:xfrm>
            <a:off x="3649447" y="3009453"/>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F448C490-8EF1-43FF-C1A3-CD960E6086A6}"/>
              </a:ext>
            </a:extLst>
          </p:cNvPr>
          <p:cNvSpPr/>
          <p:nvPr/>
        </p:nvSpPr>
        <p:spPr>
          <a:xfrm>
            <a:off x="3759906" y="3126173"/>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AFEE1819-90D0-73D6-40F2-3CFC03F58B68}"/>
              </a:ext>
            </a:extLst>
          </p:cNvPr>
          <p:cNvSpPr/>
          <p:nvPr/>
        </p:nvSpPr>
        <p:spPr>
          <a:xfrm>
            <a:off x="3910172" y="2672074"/>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922F1B85-A978-05CB-3D01-004C1D7F1C42}"/>
              </a:ext>
            </a:extLst>
          </p:cNvPr>
          <p:cNvSpPr/>
          <p:nvPr/>
        </p:nvSpPr>
        <p:spPr>
          <a:xfrm>
            <a:off x="4066903" y="2426406"/>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9588A580-DDFA-20E8-0EDE-A57625EAF78A}"/>
              </a:ext>
            </a:extLst>
          </p:cNvPr>
          <p:cNvSpPr/>
          <p:nvPr/>
        </p:nvSpPr>
        <p:spPr>
          <a:xfrm>
            <a:off x="4231902" y="2867874"/>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1F72F23C-F4A0-A667-8E52-116A40E4C0B0}"/>
              </a:ext>
            </a:extLst>
          </p:cNvPr>
          <p:cNvSpPr/>
          <p:nvPr/>
        </p:nvSpPr>
        <p:spPr>
          <a:xfrm>
            <a:off x="4471598" y="3072877"/>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33B005B8-B27E-3513-C416-E3F63F18C932}"/>
              </a:ext>
            </a:extLst>
          </p:cNvPr>
          <p:cNvSpPr/>
          <p:nvPr/>
        </p:nvSpPr>
        <p:spPr>
          <a:xfrm>
            <a:off x="4743107" y="2859337"/>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C3CEB8-308C-E577-D178-EE3A41A77EFC}"/>
              </a:ext>
            </a:extLst>
          </p:cNvPr>
          <p:cNvSpPr/>
          <p:nvPr/>
        </p:nvSpPr>
        <p:spPr>
          <a:xfrm>
            <a:off x="4779924" y="2693096"/>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4A3E51AB-D04E-4C69-9AF3-57AD67DDA91B}"/>
              </a:ext>
            </a:extLst>
          </p:cNvPr>
          <p:cNvSpPr/>
          <p:nvPr/>
        </p:nvSpPr>
        <p:spPr>
          <a:xfrm>
            <a:off x="4964213" y="3061025"/>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89DE9AD4-956A-A428-2182-406F41348523}"/>
              </a:ext>
            </a:extLst>
          </p:cNvPr>
          <p:cNvSpPr/>
          <p:nvPr/>
        </p:nvSpPr>
        <p:spPr>
          <a:xfrm>
            <a:off x="5056724" y="3671922"/>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41741A9F-C943-F9C5-D215-32B283C692D4}"/>
              </a:ext>
            </a:extLst>
          </p:cNvPr>
          <p:cNvSpPr/>
          <p:nvPr/>
        </p:nvSpPr>
        <p:spPr>
          <a:xfrm>
            <a:off x="5287073" y="3588066"/>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FA34E816-55BC-3DFA-7C14-C675778FD479}"/>
              </a:ext>
            </a:extLst>
          </p:cNvPr>
          <p:cNvSpPr/>
          <p:nvPr/>
        </p:nvSpPr>
        <p:spPr>
          <a:xfrm>
            <a:off x="5505765" y="3590556"/>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90A9B3AB-560E-CF9D-FB3D-829577CD29A3}"/>
              </a:ext>
            </a:extLst>
          </p:cNvPr>
          <p:cNvSpPr/>
          <p:nvPr/>
        </p:nvSpPr>
        <p:spPr>
          <a:xfrm>
            <a:off x="5629420" y="3325037"/>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E1A61CC9-5697-384C-ECE3-B88913A7BB91}"/>
              </a:ext>
            </a:extLst>
          </p:cNvPr>
          <p:cNvSpPr/>
          <p:nvPr/>
        </p:nvSpPr>
        <p:spPr>
          <a:xfrm>
            <a:off x="5772524" y="3441425"/>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FA9A5085-ACB0-ECA0-48B1-8DB3A3E60778}"/>
              </a:ext>
            </a:extLst>
          </p:cNvPr>
          <p:cNvSpPr/>
          <p:nvPr/>
        </p:nvSpPr>
        <p:spPr>
          <a:xfrm>
            <a:off x="5875453" y="3767698"/>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AE174C49-5C77-FC02-29F5-D9957DA15F07}"/>
              </a:ext>
            </a:extLst>
          </p:cNvPr>
          <p:cNvSpPr/>
          <p:nvPr/>
        </p:nvSpPr>
        <p:spPr>
          <a:xfrm>
            <a:off x="1437337" y="4107886"/>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C36DA1EE-1304-B18F-46F8-8FC54E3835A5}"/>
              </a:ext>
            </a:extLst>
          </p:cNvPr>
          <p:cNvSpPr/>
          <p:nvPr/>
        </p:nvSpPr>
        <p:spPr>
          <a:xfrm>
            <a:off x="1114445" y="4131762"/>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269656A7-AE02-0BAA-2A90-DEDEA590F37C}"/>
              </a:ext>
            </a:extLst>
          </p:cNvPr>
          <p:cNvSpPr/>
          <p:nvPr/>
        </p:nvSpPr>
        <p:spPr>
          <a:xfrm>
            <a:off x="891611" y="4121242"/>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806C8E53-1CBC-73E6-25A7-CE080A736213}"/>
              </a:ext>
            </a:extLst>
          </p:cNvPr>
          <p:cNvSpPr/>
          <p:nvPr/>
        </p:nvSpPr>
        <p:spPr>
          <a:xfrm>
            <a:off x="751565" y="3920599"/>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CF50E511-CAB0-16B8-EF4B-E668A7910ED9}"/>
              </a:ext>
            </a:extLst>
          </p:cNvPr>
          <p:cNvSpPr/>
          <p:nvPr/>
        </p:nvSpPr>
        <p:spPr>
          <a:xfrm>
            <a:off x="617494" y="3993769"/>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FD15FBE6-FD1A-D502-1307-9AD917160314}"/>
              </a:ext>
            </a:extLst>
          </p:cNvPr>
          <p:cNvSpPr/>
          <p:nvPr/>
        </p:nvSpPr>
        <p:spPr>
          <a:xfrm>
            <a:off x="6155855" y="3687158"/>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AE313729-C66B-EB5E-5814-C6F44FE1BA1E}"/>
              </a:ext>
            </a:extLst>
          </p:cNvPr>
          <p:cNvSpPr/>
          <p:nvPr/>
        </p:nvSpPr>
        <p:spPr>
          <a:xfrm>
            <a:off x="6486049" y="3880066"/>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9833AFDD-E02A-F3CF-727D-AF84CEA7CB9D}"/>
              </a:ext>
            </a:extLst>
          </p:cNvPr>
          <p:cNvSpPr/>
          <p:nvPr/>
        </p:nvSpPr>
        <p:spPr>
          <a:xfrm>
            <a:off x="8653006" y="4457360"/>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F15DAF9D-DA3F-7E13-E8E5-4AC3291ECC69}"/>
              </a:ext>
            </a:extLst>
          </p:cNvPr>
          <p:cNvSpPr/>
          <p:nvPr/>
        </p:nvSpPr>
        <p:spPr>
          <a:xfrm>
            <a:off x="9018928" y="4461381"/>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2AA51594-E1FF-9CCC-1D98-6D75F19379B8}"/>
              </a:ext>
            </a:extLst>
          </p:cNvPr>
          <p:cNvSpPr/>
          <p:nvPr/>
        </p:nvSpPr>
        <p:spPr>
          <a:xfrm>
            <a:off x="8857507" y="4503157"/>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E39CC246-6BC2-D082-83CE-ECD1E234D1B7}"/>
              </a:ext>
            </a:extLst>
          </p:cNvPr>
          <p:cNvSpPr/>
          <p:nvPr/>
        </p:nvSpPr>
        <p:spPr>
          <a:xfrm>
            <a:off x="9208975" y="4408695"/>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31BE75F3-0844-B03A-32CB-7FB99E439C46}"/>
              </a:ext>
            </a:extLst>
          </p:cNvPr>
          <p:cNvSpPr/>
          <p:nvPr/>
        </p:nvSpPr>
        <p:spPr>
          <a:xfrm>
            <a:off x="9133451" y="4578753"/>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2D25FDAA-A0BB-4872-A7D3-94F0B96AF6EE}"/>
              </a:ext>
            </a:extLst>
          </p:cNvPr>
          <p:cNvSpPr/>
          <p:nvPr/>
        </p:nvSpPr>
        <p:spPr>
          <a:xfrm>
            <a:off x="9414091" y="4654965"/>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85A63548-B0FE-6F8E-8C28-757110599CF1}"/>
              </a:ext>
            </a:extLst>
          </p:cNvPr>
          <p:cNvSpPr/>
          <p:nvPr/>
        </p:nvSpPr>
        <p:spPr>
          <a:xfrm>
            <a:off x="9588056" y="4667673"/>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33E42B18-D42C-C0BF-AE26-176E2C3BE115}"/>
              </a:ext>
            </a:extLst>
          </p:cNvPr>
          <p:cNvSpPr/>
          <p:nvPr/>
        </p:nvSpPr>
        <p:spPr>
          <a:xfrm>
            <a:off x="9864389" y="4710854"/>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B5756967-2ADA-C646-BFA2-C82E09C03227}"/>
              </a:ext>
            </a:extLst>
          </p:cNvPr>
          <p:cNvSpPr/>
          <p:nvPr/>
        </p:nvSpPr>
        <p:spPr>
          <a:xfrm>
            <a:off x="10160344" y="4659334"/>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7F9DA175-05FF-4D10-3410-FB21C6BD2542}"/>
              </a:ext>
            </a:extLst>
          </p:cNvPr>
          <p:cNvSpPr/>
          <p:nvPr/>
        </p:nvSpPr>
        <p:spPr>
          <a:xfrm>
            <a:off x="10460472" y="4703395"/>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1" name="Oval 100">
            <a:extLst>
              <a:ext uri="{FF2B5EF4-FFF2-40B4-BE49-F238E27FC236}">
                <a16:creationId xmlns:a16="http://schemas.microsoft.com/office/drawing/2014/main" id="{D78E59E7-2A6F-DC9B-5C1D-AF482324455C}"/>
              </a:ext>
            </a:extLst>
          </p:cNvPr>
          <p:cNvSpPr/>
          <p:nvPr/>
        </p:nvSpPr>
        <p:spPr>
          <a:xfrm>
            <a:off x="10727126" y="4688539"/>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2" name="Oval 101">
            <a:extLst>
              <a:ext uri="{FF2B5EF4-FFF2-40B4-BE49-F238E27FC236}">
                <a16:creationId xmlns:a16="http://schemas.microsoft.com/office/drawing/2014/main" id="{6A43BABC-4278-E92E-5253-F738008F0E7A}"/>
              </a:ext>
            </a:extLst>
          </p:cNvPr>
          <p:cNvSpPr/>
          <p:nvPr/>
        </p:nvSpPr>
        <p:spPr>
          <a:xfrm>
            <a:off x="11024901" y="4590924"/>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BBE80A30-115D-A52E-A040-966BBD39608F}"/>
              </a:ext>
            </a:extLst>
          </p:cNvPr>
          <p:cNvSpPr/>
          <p:nvPr/>
        </p:nvSpPr>
        <p:spPr>
          <a:xfrm>
            <a:off x="11285449" y="4539896"/>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ACABBA4A-93F8-C25D-82B9-CE89827B77D1}"/>
              </a:ext>
            </a:extLst>
          </p:cNvPr>
          <p:cNvSpPr/>
          <p:nvPr/>
        </p:nvSpPr>
        <p:spPr>
          <a:xfrm>
            <a:off x="11448062" y="4559230"/>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6972F9F0-3284-5A4D-1E19-E155357D7F92}"/>
              </a:ext>
            </a:extLst>
          </p:cNvPr>
          <p:cNvSpPr/>
          <p:nvPr/>
        </p:nvSpPr>
        <p:spPr>
          <a:xfrm>
            <a:off x="11587026" y="4547478"/>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A6F6503F-0CC6-094A-916F-2D3EEE9647CC}"/>
              </a:ext>
            </a:extLst>
          </p:cNvPr>
          <p:cNvSpPr/>
          <p:nvPr/>
        </p:nvSpPr>
        <p:spPr>
          <a:xfrm>
            <a:off x="6248995" y="3550586"/>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1BBE4E43-A3E4-7A45-9831-6326F3BA67DD}"/>
              </a:ext>
            </a:extLst>
          </p:cNvPr>
          <p:cNvSpPr/>
          <p:nvPr/>
        </p:nvSpPr>
        <p:spPr>
          <a:xfrm>
            <a:off x="5031430" y="3368863"/>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8" name="Oval 107">
            <a:extLst>
              <a:ext uri="{FF2B5EF4-FFF2-40B4-BE49-F238E27FC236}">
                <a16:creationId xmlns:a16="http://schemas.microsoft.com/office/drawing/2014/main" id="{68F38534-89EC-D5C9-EFC7-FED886D92FFB}"/>
              </a:ext>
            </a:extLst>
          </p:cNvPr>
          <p:cNvSpPr/>
          <p:nvPr/>
        </p:nvSpPr>
        <p:spPr>
          <a:xfrm>
            <a:off x="3152372" y="3733645"/>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F5938B55-120F-D659-2E7A-38D5F1DF39D6}"/>
              </a:ext>
            </a:extLst>
          </p:cNvPr>
          <p:cNvSpPr/>
          <p:nvPr/>
        </p:nvSpPr>
        <p:spPr>
          <a:xfrm>
            <a:off x="3272545" y="3631958"/>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0" name="Oval 109">
            <a:extLst>
              <a:ext uri="{FF2B5EF4-FFF2-40B4-BE49-F238E27FC236}">
                <a16:creationId xmlns:a16="http://schemas.microsoft.com/office/drawing/2014/main" id="{6748BA1E-C56E-B61E-B6FF-3D294EB3A773}"/>
              </a:ext>
            </a:extLst>
          </p:cNvPr>
          <p:cNvSpPr/>
          <p:nvPr/>
        </p:nvSpPr>
        <p:spPr>
          <a:xfrm>
            <a:off x="2561754" y="4135891"/>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9" name="Oval 118">
            <a:extLst>
              <a:ext uri="{FF2B5EF4-FFF2-40B4-BE49-F238E27FC236}">
                <a16:creationId xmlns:a16="http://schemas.microsoft.com/office/drawing/2014/main" id="{102510DE-1462-5B25-01E6-C0F954E853B9}"/>
              </a:ext>
            </a:extLst>
          </p:cNvPr>
          <p:cNvSpPr/>
          <p:nvPr/>
        </p:nvSpPr>
        <p:spPr>
          <a:xfrm>
            <a:off x="1577754" y="4047192"/>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C792F8AA-E848-A9B0-22D3-BA89020C6642}"/>
              </a:ext>
            </a:extLst>
          </p:cNvPr>
          <p:cNvSpPr/>
          <p:nvPr/>
        </p:nvSpPr>
        <p:spPr>
          <a:xfrm>
            <a:off x="205900" y="2025378"/>
            <a:ext cx="11889733" cy="203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a:extLst>
              <a:ext uri="{FF2B5EF4-FFF2-40B4-BE49-F238E27FC236}">
                <a16:creationId xmlns:a16="http://schemas.microsoft.com/office/drawing/2014/main" id="{DD74E0AF-F066-AE34-567F-B773906C8ED9}"/>
              </a:ext>
            </a:extLst>
          </p:cNvPr>
          <p:cNvSpPr/>
          <p:nvPr/>
        </p:nvSpPr>
        <p:spPr>
          <a:xfrm>
            <a:off x="11560646" y="4296836"/>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2" name="Oval 131">
            <a:extLst>
              <a:ext uri="{FF2B5EF4-FFF2-40B4-BE49-F238E27FC236}">
                <a16:creationId xmlns:a16="http://schemas.microsoft.com/office/drawing/2014/main" id="{5331666D-9E26-B7BD-F6E6-72588F173E9D}"/>
              </a:ext>
            </a:extLst>
          </p:cNvPr>
          <p:cNvSpPr/>
          <p:nvPr/>
        </p:nvSpPr>
        <p:spPr>
          <a:xfrm>
            <a:off x="6660171" y="3555494"/>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3" name="Oval 132">
            <a:extLst>
              <a:ext uri="{FF2B5EF4-FFF2-40B4-BE49-F238E27FC236}">
                <a16:creationId xmlns:a16="http://schemas.microsoft.com/office/drawing/2014/main" id="{7A0822EA-EF16-95DC-1D1B-56D8F7FFDF95}"/>
              </a:ext>
            </a:extLst>
          </p:cNvPr>
          <p:cNvSpPr/>
          <p:nvPr/>
        </p:nvSpPr>
        <p:spPr>
          <a:xfrm>
            <a:off x="7088505" y="3717505"/>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4" name="Oval 133">
            <a:extLst>
              <a:ext uri="{FF2B5EF4-FFF2-40B4-BE49-F238E27FC236}">
                <a16:creationId xmlns:a16="http://schemas.microsoft.com/office/drawing/2014/main" id="{CCD002BE-B268-F873-84EE-FFE55060E036}"/>
              </a:ext>
            </a:extLst>
          </p:cNvPr>
          <p:cNvSpPr/>
          <p:nvPr/>
        </p:nvSpPr>
        <p:spPr>
          <a:xfrm>
            <a:off x="6712932" y="3307537"/>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5" name="Oval 134">
            <a:extLst>
              <a:ext uri="{FF2B5EF4-FFF2-40B4-BE49-F238E27FC236}">
                <a16:creationId xmlns:a16="http://schemas.microsoft.com/office/drawing/2014/main" id="{B8734F48-54E8-055F-BB33-DC4AA06A8D1D}"/>
              </a:ext>
            </a:extLst>
          </p:cNvPr>
          <p:cNvSpPr/>
          <p:nvPr/>
        </p:nvSpPr>
        <p:spPr>
          <a:xfrm>
            <a:off x="6883315" y="3082789"/>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6" name="Oval 135">
            <a:extLst>
              <a:ext uri="{FF2B5EF4-FFF2-40B4-BE49-F238E27FC236}">
                <a16:creationId xmlns:a16="http://schemas.microsoft.com/office/drawing/2014/main" id="{7C05A2E6-AE49-CFB3-320A-02274ECC78EE}"/>
              </a:ext>
            </a:extLst>
          </p:cNvPr>
          <p:cNvSpPr/>
          <p:nvPr/>
        </p:nvSpPr>
        <p:spPr>
          <a:xfrm>
            <a:off x="6999469" y="3349953"/>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7" name="Oval 136">
            <a:extLst>
              <a:ext uri="{FF2B5EF4-FFF2-40B4-BE49-F238E27FC236}">
                <a16:creationId xmlns:a16="http://schemas.microsoft.com/office/drawing/2014/main" id="{30F0A60D-1343-5BC7-A2B6-CCE42E901181}"/>
              </a:ext>
            </a:extLst>
          </p:cNvPr>
          <p:cNvSpPr/>
          <p:nvPr/>
        </p:nvSpPr>
        <p:spPr>
          <a:xfrm>
            <a:off x="6347886" y="3717390"/>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8" name="Oval 137">
            <a:extLst>
              <a:ext uri="{FF2B5EF4-FFF2-40B4-BE49-F238E27FC236}">
                <a16:creationId xmlns:a16="http://schemas.microsoft.com/office/drawing/2014/main" id="{94317F75-5C99-4507-743F-E4D26FE3E8C8}"/>
              </a:ext>
            </a:extLst>
          </p:cNvPr>
          <p:cNvSpPr/>
          <p:nvPr/>
        </p:nvSpPr>
        <p:spPr>
          <a:xfrm>
            <a:off x="2083781" y="3873882"/>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9" name="Oval 138">
            <a:extLst>
              <a:ext uri="{FF2B5EF4-FFF2-40B4-BE49-F238E27FC236}">
                <a16:creationId xmlns:a16="http://schemas.microsoft.com/office/drawing/2014/main" id="{1793C964-66AB-B610-6F6E-1A53128AF0BD}"/>
              </a:ext>
            </a:extLst>
          </p:cNvPr>
          <p:cNvSpPr/>
          <p:nvPr/>
        </p:nvSpPr>
        <p:spPr>
          <a:xfrm>
            <a:off x="2010120" y="3505441"/>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0" name="Oval 139">
            <a:extLst>
              <a:ext uri="{FF2B5EF4-FFF2-40B4-BE49-F238E27FC236}">
                <a16:creationId xmlns:a16="http://schemas.microsoft.com/office/drawing/2014/main" id="{00B17FCB-ADC3-0766-2DB8-98ECF6F79D9A}"/>
              </a:ext>
            </a:extLst>
          </p:cNvPr>
          <p:cNvSpPr/>
          <p:nvPr/>
        </p:nvSpPr>
        <p:spPr>
          <a:xfrm>
            <a:off x="1945393" y="3113034"/>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1" name="Oval 140">
            <a:extLst>
              <a:ext uri="{FF2B5EF4-FFF2-40B4-BE49-F238E27FC236}">
                <a16:creationId xmlns:a16="http://schemas.microsoft.com/office/drawing/2014/main" id="{DCC2F9CF-EE1C-6CDD-34FB-CD912AAA81D5}"/>
              </a:ext>
            </a:extLst>
          </p:cNvPr>
          <p:cNvSpPr/>
          <p:nvPr/>
        </p:nvSpPr>
        <p:spPr>
          <a:xfrm>
            <a:off x="1801408" y="3136742"/>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2" name="Oval 141">
            <a:extLst>
              <a:ext uri="{FF2B5EF4-FFF2-40B4-BE49-F238E27FC236}">
                <a16:creationId xmlns:a16="http://schemas.microsoft.com/office/drawing/2014/main" id="{8497596F-70E2-287F-24A7-8BA85BC4D0DC}"/>
              </a:ext>
            </a:extLst>
          </p:cNvPr>
          <p:cNvSpPr/>
          <p:nvPr/>
        </p:nvSpPr>
        <p:spPr>
          <a:xfrm>
            <a:off x="1726844" y="3343045"/>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3" name="Oval 142">
            <a:extLst>
              <a:ext uri="{FF2B5EF4-FFF2-40B4-BE49-F238E27FC236}">
                <a16:creationId xmlns:a16="http://schemas.microsoft.com/office/drawing/2014/main" id="{D11501EC-91DF-0879-2C57-0D22F0C5435D}"/>
              </a:ext>
            </a:extLst>
          </p:cNvPr>
          <p:cNvSpPr/>
          <p:nvPr/>
        </p:nvSpPr>
        <p:spPr>
          <a:xfrm>
            <a:off x="1646335" y="3559592"/>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4" name="Oval 143">
            <a:extLst>
              <a:ext uri="{FF2B5EF4-FFF2-40B4-BE49-F238E27FC236}">
                <a16:creationId xmlns:a16="http://schemas.microsoft.com/office/drawing/2014/main" id="{79BC2A2C-4DBE-6B9F-A9FF-80752E5A5791}"/>
              </a:ext>
            </a:extLst>
          </p:cNvPr>
          <p:cNvSpPr/>
          <p:nvPr/>
        </p:nvSpPr>
        <p:spPr>
          <a:xfrm>
            <a:off x="1623317" y="3835396"/>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5" name="Oval 144">
            <a:extLst>
              <a:ext uri="{FF2B5EF4-FFF2-40B4-BE49-F238E27FC236}">
                <a16:creationId xmlns:a16="http://schemas.microsoft.com/office/drawing/2014/main" id="{B3933C9E-792D-F956-7A00-0AEF9FEFD5FC}"/>
              </a:ext>
            </a:extLst>
          </p:cNvPr>
          <p:cNvSpPr/>
          <p:nvPr/>
        </p:nvSpPr>
        <p:spPr>
          <a:xfrm>
            <a:off x="11723122" y="4344554"/>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6" name="Oval 145">
            <a:extLst>
              <a:ext uri="{FF2B5EF4-FFF2-40B4-BE49-F238E27FC236}">
                <a16:creationId xmlns:a16="http://schemas.microsoft.com/office/drawing/2014/main" id="{BE2D5325-D2BF-FC11-60E7-736160F8D6FA}"/>
              </a:ext>
            </a:extLst>
          </p:cNvPr>
          <p:cNvSpPr/>
          <p:nvPr/>
        </p:nvSpPr>
        <p:spPr>
          <a:xfrm>
            <a:off x="11880919" y="4216906"/>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7" name="Oval 146">
            <a:extLst>
              <a:ext uri="{FF2B5EF4-FFF2-40B4-BE49-F238E27FC236}">
                <a16:creationId xmlns:a16="http://schemas.microsoft.com/office/drawing/2014/main" id="{98054131-26E2-EA55-8935-1B12AC5B589B}"/>
              </a:ext>
            </a:extLst>
          </p:cNvPr>
          <p:cNvSpPr/>
          <p:nvPr/>
        </p:nvSpPr>
        <p:spPr>
          <a:xfrm>
            <a:off x="12007966" y="4078952"/>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9" name="TextBox 148">
            <a:extLst>
              <a:ext uri="{FF2B5EF4-FFF2-40B4-BE49-F238E27FC236}">
                <a16:creationId xmlns:a16="http://schemas.microsoft.com/office/drawing/2014/main" id="{717BCDDE-4718-5F1F-2115-6E62A4CBAC02}"/>
              </a:ext>
            </a:extLst>
          </p:cNvPr>
          <p:cNvSpPr txBox="1"/>
          <p:nvPr/>
        </p:nvSpPr>
        <p:spPr>
          <a:xfrm>
            <a:off x="681507" y="4822733"/>
            <a:ext cx="915013" cy="307777"/>
          </a:xfrm>
          <a:prstGeom prst="rect">
            <a:avLst/>
          </a:prstGeom>
          <a:noFill/>
        </p:spPr>
        <p:txBody>
          <a:bodyPr wrap="square" rtlCol="0">
            <a:spAutoFit/>
          </a:bodyPr>
          <a:lstStyle/>
          <a:p>
            <a:r>
              <a:rPr lang="en-GB" sz="1400" dirty="0"/>
              <a:t>25 km</a:t>
            </a:r>
          </a:p>
        </p:txBody>
      </p:sp>
      <p:sp>
        <p:nvSpPr>
          <p:cNvPr id="150" name="Oval 149">
            <a:extLst>
              <a:ext uri="{FF2B5EF4-FFF2-40B4-BE49-F238E27FC236}">
                <a16:creationId xmlns:a16="http://schemas.microsoft.com/office/drawing/2014/main" id="{D938E06E-76CF-9B29-D1C5-BF5F61B5E95B}"/>
              </a:ext>
            </a:extLst>
          </p:cNvPr>
          <p:cNvSpPr/>
          <p:nvPr/>
        </p:nvSpPr>
        <p:spPr>
          <a:xfrm>
            <a:off x="967810" y="4020271"/>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1" name="Oval 150">
            <a:extLst>
              <a:ext uri="{FF2B5EF4-FFF2-40B4-BE49-F238E27FC236}">
                <a16:creationId xmlns:a16="http://schemas.microsoft.com/office/drawing/2014/main" id="{9007FB2D-9874-4C64-F45E-C2B099950C64}"/>
              </a:ext>
            </a:extLst>
          </p:cNvPr>
          <p:cNvSpPr/>
          <p:nvPr/>
        </p:nvSpPr>
        <p:spPr>
          <a:xfrm>
            <a:off x="3209821" y="3862342"/>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2" name="Oval 151">
            <a:extLst>
              <a:ext uri="{FF2B5EF4-FFF2-40B4-BE49-F238E27FC236}">
                <a16:creationId xmlns:a16="http://schemas.microsoft.com/office/drawing/2014/main" id="{C1CAD9F9-A6D1-BC2B-3E62-93CCA21ABA0A}"/>
              </a:ext>
            </a:extLst>
          </p:cNvPr>
          <p:cNvSpPr/>
          <p:nvPr/>
        </p:nvSpPr>
        <p:spPr>
          <a:xfrm>
            <a:off x="3432867" y="3462104"/>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3" name="Oval 152">
            <a:extLst>
              <a:ext uri="{FF2B5EF4-FFF2-40B4-BE49-F238E27FC236}">
                <a16:creationId xmlns:a16="http://schemas.microsoft.com/office/drawing/2014/main" id="{26006858-795B-AB22-99E1-E49F6393978F}"/>
              </a:ext>
            </a:extLst>
          </p:cNvPr>
          <p:cNvSpPr/>
          <p:nvPr/>
        </p:nvSpPr>
        <p:spPr>
          <a:xfrm>
            <a:off x="3476512" y="3344753"/>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4" name="Oval 153">
            <a:extLst>
              <a:ext uri="{FF2B5EF4-FFF2-40B4-BE49-F238E27FC236}">
                <a16:creationId xmlns:a16="http://schemas.microsoft.com/office/drawing/2014/main" id="{23D25578-FA9B-24BF-E76F-51C588177FEA}"/>
              </a:ext>
            </a:extLst>
          </p:cNvPr>
          <p:cNvSpPr/>
          <p:nvPr/>
        </p:nvSpPr>
        <p:spPr>
          <a:xfrm>
            <a:off x="3838181" y="2892214"/>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5" name="Oval 154">
            <a:extLst>
              <a:ext uri="{FF2B5EF4-FFF2-40B4-BE49-F238E27FC236}">
                <a16:creationId xmlns:a16="http://schemas.microsoft.com/office/drawing/2014/main" id="{CEA146FF-2DB5-3CF6-D4CC-EA9BA56F1BFD}"/>
              </a:ext>
            </a:extLst>
          </p:cNvPr>
          <p:cNvSpPr/>
          <p:nvPr/>
        </p:nvSpPr>
        <p:spPr>
          <a:xfrm>
            <a:off x="5951066" y="3684274"/>
            <a:ext cx="52761" cy="60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36EE8CAE-A801-D1E9-CE78-16A8E2C3384A}"/>
              </a:ext>
            </a:extLst>
          </p:cNvPr>
          <p:cNvSpPr/>
          <p:nvPr/>
        </p:nvSpPr>
        <p:spPr>
          <a:xfrm rot="16200000">
            <a:off x="-1127088" y="3441842"/>
            <a:ext cx="3104569" cy="438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34668D5-E543-768D-59B9-9CC1391AFD3B}"/>
              </a:ext>
            </a:extLst>
          </p:cNvPr>
          <p:cNvSpPr/>
          <p:nvPr/>
        </p:nvSpPr>
        <p:spPr>
          <a:xfrm>
            <a:off x="262947" y="2226870"/>
            <a:ext cx="53267" cy="147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45" name="Straight Connector 44">
            <a:extLst>
              <a:ext uri="{FF2B5EF4-FFF2-40B4-BE49-F238E27FC236}">
                <a16:creationId xmlns:a16="http://schemas.microsoft.com/office/drawing/2014/main" id="{D0080C6C-0F5E-2482-D85F-8339B5088241}"/>
              </a:ext>
            </a:extLst>
          </p:cNvPr>
          <p:cNvCxnSpPr>
            <a:cxnSpLocks/>
          </p:cNvCxnSpPr>
          <p:nvPr/>
        </p:nvCxnSpPr>
        <p:spPr>
          <a:xfrm>
            <a:off x="617494" y="2171938"/>
            <a:ext cx="0" cy="30414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90ED88F-B52B-C632-12FC-DB987762DF62}"/>
              </a:ext>
            </a:extLst>
          </p:cNvPr>
          <p:cNvCxnSpPr>
            <a:cxnSpLocks/>
          </p:cNvCxnSpPr>
          <p:nvPr/>
        </p:nvCxnSpPr>
        <p:spPr>
          <a:xfrm>
            <a:off x="564988" y="2308986"/>
            <a:ext cx="559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A2F8263-0EB9-55E4-5BD5-722D4C304282}"/>
              </a:ext>
            </a:extLst>
          </p:cNvPr>
          <p:cNvCxnSpPr>
            <a:cxnSpLocks/>
          </p:cNvCxnSpPr>
          <p:nvPr/>
        </p:nvCxnSpPr>
        <p:spPr>
          <a:xfrm>
            <a:off x="557368" y="3034633"/>
            <a:ext cx="559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2806C8AF-A3E4-3ADD-2460-76FD632836AC}"/>
              </a:ext>
            </a:extLst>
          </p:cNvPr>
          <p:cNvSpPr/>
          <p:nvPr/>
        </p:nvSpPr>
        <p:spPr>
          <a:xfrm>
            <a:off x="267182" y="3682150"/>
            <a:ext cx="53267" cy="147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0" name="Rectangle 49">
            <a:extLst>
              <a:ext uri="{FF2B5EF4-FFF2-40B4-BE49-F238E27FC236}">
                <a16:creationId xmlns:a16="http://schemas.microsoft.com/office/drawing/2014/main" id="{5C4A5F45-21A3-FFD5-2341-34A86FB439DF}"/>
              </a:ext>
            </a:extLst>
          </p:cNvPr>
          <p:cNvSpPr/>
          <p:nvPr/>
        </p:nvSpPr>
        <p:spPr>
          <a:xfrm>
            <a:off x="239418" y="3558218"/>
            <a:ext cx="53267" cy="271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51" name="Straight Connector 50">
            <a:extLst>
              <a:ext uri="{FF2B5EF4-FFF2-40B4-BE49-F238E27FC236}">
                <a16:creationId xmlns:a16="http://schemas.microsoft.com/office/drawing/2014/main" id="{414EB1FD-C7D5-01E6-8BA7-A468D4B4BB35}"/>
              </a:ext>
            </a:extLst>
          </p:cNvPr>
          <p:cNvCxnSpPr>
            <a:cxnSpLocks/>
          </p:cNvCxnSpPr>
          <p:nvPr/>
        </p:nvCxnSpPr>
        <p:spPr>
          <a:xfrm>
            <a:off x="548757" y="3754767"/>
            <a:ext cx="559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EB69E85C-7138-B438-6571-93A7699D338A}"/>
              </a:ext>
            </a:extLst>
          </p:cNvPr>
          <p:cNvSpPr/>
          <p:nvPr/>
        </p:nvSpPr>
        <p:spPr>
          <a:xfrm>
            <a:off x="267182" y="4401055"/>
            <a:ext cx="53267" cy="147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53" name="Straight Connector 52">
            <a:extLst>
              <a:ext uri="{FF2B5EF4-FFF2-40B4-BE49-F238E27FC236}">
                <a16:creationId xmlns:a16="http://schemas.microsoft.com/office/drawing/2014/main" id="{3FB22EF6-66F8-F62A-BD18-FB5112645BBE}"/>
              </a:ext>
            </a:extLst>
          </p:cNvPr>
          <p:cNvCxnSpPr>
            <a:cxnSpLocks/>
          </p:cNvCxnSpPr>
          <p:nvPr/>
        </p:nvCxnSpPr>
        <p:spPr>
          <a:xfrm>
            <a:off x="557368" y="4473798"/>
            <a:ext cx="559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D49A43C-525D-04FA-40C8-13D682CAA925}"/>
              </a:ext>
            </a:extLst>
          </p:cNvPr>
          <p:cNvSpPr txBox="1"/>
          <p:nvPr/>
        </p:nvSpPr>
        <p:spPr>
          <a:xfrm>
            <a:off x="410777" y="2162252"/>
            <a:ext cx="114265" cy="178173"/>
          </a:xfrm>
          <a:prstGeom prst="rect">
            <a:avLst/>
          </a:prstGeom>
          <a:noFill/>
        </p:spPr>
        <p:txBody>
          <a:bodyPr wrap="square" rtlCol="0">
            <a:spAutoFit/>
          </a:bodyPr>
          <a:lstStyle/>
          <a:p>
            <a:r>
              <a:rPr lang="en-GB" sz="1400" dirty="0"/>
              <a:t>3</a:t>
            </a:r>
          </a:p>
        </p:txBody>
      </p:sp>
      <p:sp>
        <p:nvSpPr>
          <p:cNvPr id="57" name="TextBox 56">
            <a:extLst>
              <a:ext uri="{FF2B5EF4-FFF2-40B4-BE49-F238E27FC236}">
                <a16:creationId xmlns:a16="http://schemas.microsoft.com/office/drawing/2014/main" id="{35759826-7921-12A4-78E4-AC3BE31FEA1A}"/>
              </a:ext>
            </a:extLst>
          </p:cNvPr>
          <p:cNvSpPr txBox="1"/>
          <p:nvPr/>
        </p:nvSpPr>
        <p:spPr>
          <a:xfrm>
            <a:off x="368418" y="2916258"/>
            <a:ext cx="175993" cy="307777"/>
          </a:xfrm>
          <a:prstGeom prst="rect">
            <a:avLst/>
          </a:prstGeom>
          <a:noFill/>
        </p:spPr>
        <p:txBody>
          <a:bodyPr wrap="square" rtlCol="0">
            <a:spAutoFit/>
          </a:bodyPr>
          <a:lstStyle/>
          <a:p>
            <a:r>
              <a:rPr lang="en-GB" sz="1400" dirty="0"/>
              <a:t>4</a:t>
            </a:r>
          </a:p>
        </p:txBody>
      </p:sp>
      <p:sp>
        <p:nvSpPr>
          <p:cNvPr id="58" name="TextBox 57">
            <a:extLst>
              <a:ext uri="{FF2B5EF4-FFF2-40B4-BE49-F238E27FC236}">
                <a16:creationId xmlns:a16="http://schemas.microsoft.com/office/drawing/2014/main" id="{5C836435-240B-DEE1-9C82-4B4C57E89280}"/>
              </a:ext>
            </a:extLst>
          </p:cNvPr>
          <p:cNvSpPr txBox="1"/>
          <p:nvPr/>
        </p:nvSpPr>
        <p:spPr>
          <a:xfrm>
            <a:off x="360667" y="3607989"/>
            <a:ext cx="169595" cy="307777"/>
          </a:xfrm>
          <a:prstGeom prst="rect">
            <a:avLst/>
          </a:prstGeom>
          <a:noFill/>
        </p:spPr>
        <p:txBody>
          <a:bodyPr wrap="square" rtlCol="0">
            <a:spAutoFit/>
          </a:bodyPr>
          <a:lstStyle/>
          <a:p>
            <a:r>
              <a:rPr lang="en-GB" sz="1400" dirty="0"/>
              <a:t>5</a:t>
            </a:r>
          </a:p>
        </p:txBody>
      </p:sp>
      <p:sp>
        <p:nvSpPr>
          <p:cNvPr id="59" name="TextBox 58">
            <a:extLst>
              <a:ext uri="{FF2B5EF4-FFF2-40B4-BE49-F238E27FC236}">
                <a16:creationId xmlns:a16="http://schemas.microsoft.com/office/drawing/2014/main" id="{B276C469-1C64-CA90-4F0D-EA29E41D7324}"/>
              </a:ext>
            </a:extLst>
          </p:cNvPr>
          <p:cNvSpPr txBox="1"/>
          <p:nvPr/>
        </p:nvSpPr>
        <p:spPr>
          <a:xfrm>
            <a:off x="357940" y="4315557"/>
            <a:ext cx="233960" cy="307777"/>
          </a:xfrm>
          <a:prstGeom prst="rect">
            <a:avLst/>
          </a:prstGeom>
          <a:noFill/>
        </p:spPr>
        <p:txBody>
          <a:bodyPr wrap="square" rtlCol="0">
            <a:spAutoFit/>
          </a:bodyPr>
          <a:lstStyle/>
          <a:p>
            <a:r>
              <a:rPr lang="en-GB" sz="1400" dirty="0"/>
              <a:t>6</a:t>
            </a:r>
          </a:p>
        </p:txBody>
      </p:sp>
      <p:sp>
        <p:nvSpPr>
          <p:cNvPr id="60" name="TextBox 59">
            <a:extLst>
              <a:ext uri="{FF2B5EF4-FFF2-40B4-BE49-F238E27FC236}">
                <a16:creationId xmlns:a16="http://schemas.microsoft.com/office/drawing/2014/main" id="{7E24C957-A15B-0E6D-63FF-8B261165AA1D}"/>
              </a:ext>
            </a:extLst>
          </p:cNvPr>
          <p:cNvSpPr txBox="1"/>
          <p:nvPr/>
        </p:nvSpPr>
        <p:spPr>
          <a:xfrm rot="16200000">
            <a:off x="-185960" y="3424407"/>
            <a:ext cx="974779" cy="307777"/>
          </a:xfrm>
          <a:prstGeom prst="rect">
            <a:avLst/>
          </a:prstGeom>
          <a:noFill/>
        </p:spPr>
        <p:txBody>
          <a:bodyPr wrap="square" rtlCol="0">
            <a:spAutoFit/>
          </a:bodyPr>
          <a:lstStyle/>
          <a:p>
            <a:r>
              <a:rPr lang="en-GB" sz="1400" dirty="0"/>
              <a:t>TWTT (S)</a:t>
            </a:r>
          </a:p>
        </p:txBody>
      </p:sp>
      <p:sp>
        <p:nvSpPr>
          <p:cNvPr id="62" name="Rectangle 61">
            <a:extLst>
              <a:ext uri="{FF2B5EF4-FFF2-40B4-BE49-F238E27FC236}">
                <a16:creationId xmlns:a16="http://schemas.microsoft.com/office/drawing/2014/main" id="{7BCFE8BE-0745-2362-61A9-028C2CDBF684}"/>
              </a:ext>
            </a:extLst>
          </p:cNvPr>
          <p:cNvSpPr/>
          <p:nvPr/>
        </p:nvSpPr>
        <p:spPr>
          <a:xfrm>
            <a:off x="666927" y="5056040"/>
            <a:ext cx="984231" cy="39066"/>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188DE07A-E008-FCB0-F016-DB40EEEC5FBF}"/>
              </a:ext>
            </a:extLst>
          </p:cNvPr>
          <p:cNvCxnSpPr>
            <a:cxnSpLocks/>
          </p:cNvCxnSpPr>
          <p:nvPr/>
        </p:nvCxnSpPr>
        <p:spPr>
          <a:xfrm flipH="1">
            <a:off x="617494" y="5196035"/>
            <a:ext cx="11468262" cy="5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E10A7F35-3BF9-1AB7-9CFB-F3BCFF3F1331}"/>
              </a:ext>
            </a:extLst>
          </p:cNvPr>
          <p:cNvSpPr txBox="1"/>
          <p:nvPr/>
        </p:nvSpPr>
        <p:spPr>
          <a:xfrm>
            <a:off x="3807879" y="2088419"/>
            <a:ext cx="1839390" cy="338554"/>
          </a:xfrm>
          <a:prstGeom prst="rect">
            <a:avLst/>
          </a:prstGeom>
          <a:noFill/>
        </p:spPr>
        <p:txBody>
          <a:bodyPr wrap="square" rtlCol="0">
            <a:spAutoFit/>
          </a:bodyPr>
          <a:lstStyle/>
          <a:p>
            <a:r>
              <a:rPr lang="en-GB" sz="1600" i="1" dirty="0"/>
              <a:t>Eriador Ridge</a:t>
            </a:r>
          </a:p>
        </p:txBody>
      </p:sp>
      <p:sp>
        <p:nvSpPr>
          <p:cNvPr id="121" name="TextBox 120">
            <a:extLst>
              <a:ext uri="{FF2B5EF4-FFF2-40B4-BE49-F238E27FC236}">
                <a16:creationId xmlns:a16="http://schemas.microsoft.com/office/drawing/2014/main" id="{9BAAD07D-5075-A559-E2F0-31DA4E60D657}"/>
              </a:ext>
            </a:extLst>
          </p:cNvPr>
          <p:cNvSpPr txBox="1"/>
          <p:nvPr/>
        </p:nvSpPr>
        <p:spPr>
          <a:xfrm>
            <a:off x="6408605" y="1995818"/>
            <a:ext cx="2804359" cy="338554"/>
          </a:xfrm>
          <a:prstGeom prst="rect">
            <a:avLst/>
          </a:prstGeom>
          <a:noFill/>
        </p:spPr>
        <p:txBody>
          <a:bodyPr wrap="square" rtlCol="0">
            <a:spAutoFit/>
          </a:bodyPr>
          <a:lstStyle/>
          <a:p>
            <a:pPr algn="ctr"/>
            <a:r>
              <a:rPr lang="en-GB" sz="1600" i="1" dirty="0"/>
              <a:t>Seamount</a:t>
            </a:r>
          </a:p>
        </p:txBody>
      </p:sp>
      <p:pic>
        <p:nvPicPr>
          <p:cNvPr id="27" name="Graphic 26">
            <a:extLst>
              <a:ext uri="{FF2B5EF4-FFF2-40B4-BE49-F238E27FC236}">
                <a16:creationId xmlns:a16="http://schemas.microsoft.com/office/drawing/2014/main" id="{B2873FAF-E9A0-87FC-2AB5-85AD549DAF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5352" y="1687835"/>
            <a:ext cx="11450952" cy="256748"/>
          </a:xfrm>
          <a:prstGeom prst="rect">
            <a:avLst/>
          </a:prstGeom>
        </p:spPr>
      </p:pic>
      <p:grpSp>
        <p:nvGrpSpPr>
          <p:cNvPr id="12" name="Group 11">
            <a:extLst>
              <a:ext uri="{FF2B5EF4-FFF2-40B4-BE49-F238E27FC236}">
                <a16:creationId xmlns:a16="http://schemas.microsoft.com/office/drawing/2014/main" id="{AED4503E-ADFC-1169-2E7A-996BCE30B386}"/>
              </a:ext>
            </a:extLst>
          </p:cNvPr>
          <p:cNvGrpSpPr/>
          <p:nvPr/>
        </p:nvGrpSpPr>
        <p:grpSpPr>
          <a:xfrm>
            <a:off x="3325306" y="5456101"/>
            <a:ext cx="7043391" cy="461665"/>
            <a:chOff x="2960545" y="5381323"/>
            <a:chExt cx="7043391" cy="461665"/>
          </a:xfrm>
        </p:grpSpPr>
        <p:sp>
          <p:nvSpPr>
            <p:cNvPr id="117" name="TextBox 116">
              <a:extLst>
                <a:ext uri="{FF2B5EF4-FFF2-40B4-BE49-F238E27FC236}">
                  <a16:creationId xmlns:a16="http://schemas.microsoft.com/office/drawing/2014/main" id="{894DFF2E-841C-75DE-D5ED-C0BF663FC1AA}"/>
                </a:ext>
              </a:extLst>
            </p:cNvPr>
            <p:cNvSpPr txBox="1"/>
            <p:nvPr/>
          </p:nvSpPr>
          <p:spPr>
            <a:xfrm>
              <a:off x="5523572" y="5381323"/>
              <a:ext cx="4480364" cy="461665"/>
            </a:xfrm>
            <a:prstGeom prst="rect">
              <a:avLst/>
            </a:prstGeom>
            <a:noFill/>
          </p:spPr>
          <p:txBody>
            <a:bodyPr wrap="square" rtlCol="0">
              <a:spAutoFit/>
            </a:bodyPr>
            <a:lstStyle/>
            <a:p>
              <a:r>
                <a:rPr lang="en-GB" sz="2400" dirty="0">
                  <a:solidFill>
                    <a:schemeClr val="bg1"/>
                  </a:solidFill>
                </a:rPr>
                <a:t>Increasing productivity</a:t>
              </a:r>
            </a:p>
          </p:txBody>
        </p:sp>
        <p:sp>
          <p:nvSpPr>
            <p:cNvPr id="2" name="Arrow: Down 1">
              <a:extLst>
                <a:ext uri="{FF2B5EF4-FFF2-40B4-BE49-F238E27FC236}">
                  <a16:creationId xmlns:a16="http://schemas.microsoft.com/office/drawing/2014/main" id="{12719E9D-B216-8C9C-544D-6294258E92E0}"/>
                </a:ext>
              </a:extLst>
            </p:cNvPr>
            <p:cNvSpPr/>
            <p:nvPr/>
          </p:nvSpPr>
          <p:spPr>
            <a:xfrm rot="5400000">
              <a:off x="4000736" y="4385100"/>
              <a:ext cx="409397" cy="2489779"/>
            </a:xfrm>
            <a:prstGeom prst="downArrow">
              <a:avLst>
                <a:gd name="adj1" fmla="val 23107"/>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xtBox 12">
            <a:extLst>
              <a:ext uri="{FF2B5EF4-FFF2-40B4-BE49-F238E27FC236}">
                <a16:creationId xmlns:a16="http://schemas.microsoft.com/office/drawing/2014/main" id="{3558A7B8-A0DC-684E-3CCD-EA49313AD5D8}"/>
              </a:ext>
            </a:extLst>
          </p:cNvPr>
          <p:cNvSpPr txBox="1"/>
          <p:nvPr/>
        </p:nvSpPr>
        <p:spPr>
          <a:xfrm>
            <a:off x="6222989" y="1675384"/>
            <a:ext cx="624818" cy="276999"/>
          </a:xfrm>
          <a:prstGeom prst="rect">
            <a:avLst/>
          </a:prstGeom>
          <a:noFill/>
        </p:spPr>
        <p:txBody>
          <a:bodyPr wrap="square" rtlCol="0">
            <a:spAutoFit/>
          </a:bodyPr>
          <a:lstStyle/>
          <a:p>
            <a:r>
              <a:rPr lang="en-GB" sz="1200" dirty="0">
                <a:solidFill>
                  <a:schemeClr val="bg1"/>
                </a:solidFill>
              </a:rPr>
              <a:t>C25n</a:t>
            </a:r>
          </a:p>
        </p:txBody>
      </p:sp>
      <p:sp>
        <p:nvSpPr>
          <p:cNvPr id="148" name="TextBox 147">
            <a:extLst>
              <a:ext uri="{FF2B5EF4-FFF2-40B4-BE49-F238E27FC236}">
                <a16:creationId xmlns:a16="http://schemas.microsoft.com/office/drawing/2014/main" id="{00C8F91D-5CA4-4608-6142-859DA2E94543}"/>
              </a:ext>
            </a:extLst>
          </p:cNvPr>
          <p:cNvSpPr txBox="1"/>
          <p:nvPr/>
        </p:nvSpPr>
        <p:spPr>
          <a:xfrm>
            <a:off x="5179860" y="1655467"/>
            <a:ext cx="624818" cy="307777"/>
          </a:xfrm>
          <a:prstGeom prst="rect">
            <a:avLst/>
          </a:prstGeom>
          <a:noFill/>
        </p:spPr>
        <p:txBody>
          <a:bodyPr wrap="square" rtlCol="0">
            <a:spAutoFit/>
          </a:bodyPr>
          <a:lstStyle/>
          <a:p>
            <a:r>
              <a:rPr lang="en-GB" sz="1400" dirty="0"/>
              <a:t>C24r</a:t>
            </a:r>
          </a:p>
        </p:txBody>
      </p:sp>
      <p:sp>
        <p:nvSpPr>
          <p:cNvPr id="3" name="Rectangle 2">
            <a:extLst>
              <a:ext uri="{FF2B5EF4-FFF2-40B4-BE49-F238E27FC236}">
                <a16:creationId xmlns:a16="http://schemas.microsoft.com/office/drawing/2014/main" id="{F131BE83-A7B4-A694-01C1-FEFB1E327CFF}"/>
              </a:ext>
            </a:extLst>
          </p:cNvPr>
          <p:cNvSpPr/>
          <p:nvPr/>
        </p:nvSpPr>
        <p:spPr>
          <a:xfrm>
            <a:off x="5144642" y="2029750"/>
            <a:ext cx="743691" cy="3182743"/>
          </a:xfrm>
          <a:prstGeom prst="rect">
            <a:avLst/>
          </a:prstGeom>
          <a:solidFill>
            <a:schemeClr val="bg2">
              <a:lumMod val="1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7CB62F1-9D87-EABD-1C31-CB621FD598F2}"/>
              </a:ext>
            </a:extLst>
          </p:cNvPr>
          <p:cNvSpPr txBox="1"/>
          <p:nvPr/>
        </p:nvSpPr>
        <p:spPr>
          <a:xfrm>
            <a:off x="5087540" y="2031927"/>
            <a:ext cx="859007" cy="646331"/>
          </a:xfrm>
          <a:prstGeom prst="rect">
            <a:avLst/>
          </a:prstGeom>
          <a:noFill/>
        </p:spPr>
        <p:txBody>
          <a:bodyPr wrap="square" rtlCol="0">
            <a:spAutoFit/>
          </a:bodyPr>
          <a:lstStyle/>
          <a:p>
            <a:pPr algn="ctr"/>
            <a:r>
              <a:rPr lang="en-GB" sz="1200" dirty="0"/>
              <a:t>Paleocene</a:t>
            </a:r>
          </a:p>
          <a:p>
            <a:pPr algn="ctr"/>
            <a:r>
              <a:rPr lang="en-GB" sz="1200" dirty="0"/>
              <a:t>Eocene</a:t>
            </a:r>
          </a:p>
          <a:p>
            <a:pPr algn="ctr"/>
            <a:r>
              <a:rPr lang="en-GB" sz="1200" dirty="0"/>
              <a:t>Boundar</a:t>
            </a:r>
            <a:r>
              <a:rPr lang="en-GB" sz="1100" dirty="0"/>
              <a:t>y?</a:t>
            </a:r>
          </a:p>
        </p:txBody>
      </p:sp>
      <p:sp>
        <p:nvSpPr>
          <p:cNvPr id="4" name="TextBox 3">
            <a:extLst>
              <a:ext uri="{FF2B5EF4-FFF2-40B4-BE49-F238E27FC236}">
                <a16:creationId xmlns:a16="http://schemas.microsoft.com/office/drawing/2014/main" id="{0CEB31B2-B26F-BCB6-7278-6A395BF2A66B}"/>
              </a:ext>
            </a:extLst>
          </p:cNvPr>
          <p:cNvSpPr txBox="1"/>
          <p:nvPr/>
        </p:nvSpPr>
        <p:spPr>
          <a:xfrm>
            <a:off x="2644483" y="1319658"/>
            <a:ext cx="939873" cy="400110"/>
          </a:xfrm>
          <a:prstGeom prst="rect">
            <a:avLst/>
          </a:prstGeom>
          <a:noFill/>
        </p:spPr>
        <p:txBody>
          <a:bodyPr wrap="none" rtlCol="0">
            <a:spAutoFit/>
          </a:bodyPr>
          <a:lstStyle/>
          <a:p>
            <a:r>
              <a:rPr lang="en-GB" sz="2000" dirty="0">
                <a:solidFill>
                  <a:schemeClr val="bg1"/>
                </a:solidFill>
              </a:rPr>
              <a:t>Eocene</a:t>
            </a:r>
          </a:p>
        </p:txBody>
      </p:sp>
      <p:sp>
        <p:nvSpPr>
          <p:cNvPr id="6" name="Rectangle 5">
            <a:extLst>
              <a:ext uri="{FF2B5EF4-FFF2-40B4-BE49-F238E27FC236}">
                <a16:creationId xmlns:a16="http://schemas.microsoft.com/office/drawing/2014/main" id="{2687232D-FBA0-B783-0817-92E2924A6DE5}"/>
              </a:ext>
            </a:extLst>
          </p:cNvPr>
          <p:cNvSpPr/>
          <p:nvPr/>
        </p:nvSpPr>
        <p:spPr>
          <a:xfrm>
            <a:off x="591624" y="1355755"/>
            <a:ext cx="4880922" cy="3030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015206E6-C041-99DE-CD67-44051D91E99B}"/>
              </a:ext>
            </a:extLst>
          </p:cNvPr>
          <p:cNvSpPr/>
          <p:nvPr/>
        </p:nvSpPr>
        <p:spPr>
          <a:xfrm>
            <a:off x="5472546" y="1355755"/>
            <a:ext cx="6250576" cy="30309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9F087588-9885-BA30-3615-CCA0B31E3355}"/>
              </a:ext>
            </a:extLst>
          </p:cNvPr>
          <p:cNvSpPr/>
          <p:nvPr/>
        </p:nvSpPr>
        <p:spPr>
          <a:xfrm>
            <a:off x="11723122" y="1355754"/>
            <a:ext cx="313182" cy="301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TextBox 129">
            <a:extLst>
              <a:ext uri="{FF2B5EF4-FFF2-40B4-BE49-F238E27FC236}">
                <a16:creationId xmlns:a16="http://schemas.microsoft.com/office/drawing/2014/main" id="{1F133F87-E013-8B12-026A-367657147E36}"/>
              </a:ext>
            </a:extLst>
          </p:cNvPr>
          <p:cNvSpPr txBox="1"/>
          <p:nvPr/>
        </p:nvSpPr>
        <p:spPr>
          <a:xfrm>
            <a:off x="8015065" y="1291284"/>
            <a:ext cx="1381404" cy="400110"/>
          </a:xfrm>
          <a:prstGeom prst="rect">
            <a:avLst/>
          </a:prstGeom>
          <a:noFill/>
        </p:spPr>
        <p:txBody>
          <a:bodyPr wrap="none" rtlCol="0">
            <a:spAutoFit/>
          </a:bodyPr>
          <a:lstStyle/>
          <a:p>
            <a:r>
              <a:rPr lang="en-GB" sz="2000" dirty="0">
                <a:solidFill>
                  <a:schemeClr val="bg1"/>
                </a:solidFill>
              </a:rPr>
              <a:t>Palaeocene</a:t>
            </a:r>
          </a:p>
        </p:txBody>
      </p:sp>
      <p:sp>
        <p:nvSpPr>
          <p:cNvPr id="156" name="TextBox 155">
            <a:extLst>
              <a:ext uri="{FF2B5EF4-FFF2-40B4-BE49-F238E27FC236}">
                <a16:creationId xmlns:a16="http://schemas.microsoft.com/office/drawing/2014/main" id="{5D28812D-6C90-07E2-84DD-B731955823C9}"/>
              </a:ext>
            </a:extLst>
          </p:cNvPr>
          <p:cNvSpPr txBox="1"/>
          <p:nvPr/>
        </p:nvSpPr>
        <p:spPr>
          <a:xfrm>
            <a:off x="11718293" y="1307279"/>
            <a:ext cx="684867" cy="400110"/>
          </a:xfrm>
          <a:prstGeom prst="rect">
            <a:avLst/>
          </a:prstGeom>
          <a:noFill/>
        </p:spPr>
        <p:txBody>
          <a:bodyPr wrap="square" rtlCol="0">
            <a:spAutoFit/>
          </a:bodyPr>
          <a:lstStyle/>
          <a:p>
            <a:r>
              <a:rPr lang="en-GB" sz="2000" dirty="0">
                <a:solidFill>
                  <a:schemeClr val="bg1"/>
                </a:solidFill>
              </a:rPr>
              <a:t>C</a:t>
            </a:r>
          </a:p>
        </p:txBody>
      </p:sp>
    </p:spTree>
    <p:extLst>
      <p:ext uri="{BB962C8B-B14F-4D97-AF65-F5344CB8AC3E}">
        <p14:creationId xmlns:p14="http://schemas.microsoft.com/office/powerpoint/2010/main" val="153665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52ADDEEC-A86C-7B94-A0FE-46F7C26FFF3D}"/>
              </a:ext>
            </a:extLst>
          </p:cNvPr>
          <p:cNvSpPr/>
          <p:nvPr/>
        </p:nvSpPr>
        <p:spPr>
          <a:xfrm>
            <a:off x="128750" y="6004037"/>
            <a:ext cx="11961650" cy="7395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8" descr="Geological Survey of Denmark and Greenland | SECURe | Subsurface Evaluation  of CCS and Unconventional Risks">
            <a:extLst>
              <a:ext uri="{FF2B5EF4-FFF2-40B4-BE49-F238E27FC236}">
                <a16:creationId xmlns:a16="http://schemas.microsoft.com/office/drawing/2014/main" id="{8C2D1B6C-0A15-BC1F-154C-74E32C9193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81" r="22664" b="-2918"/>
          <a:stretch/>
        </p:blipFill>
        <p:spPr bwMode="auto">
          <a:xfrm>
            <a:off x="2782237" y="6023746"/>
            <a:ext cx="664366" cy="680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Logo – DIAS">
            <a:extLst>
              <a:ext uri="{FF2B5EF4-FFF2-40B4-BE49-F238E27FC236}">
                <a16:creationId xmlns:a16="http://schemas.microsoft.com/office/drawing/2014/main" id="{C0B675C7-72DA-6B38-8E24-2186B1C08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0513" y="6120795"/>
            <a:ext cx="1055256" cy="5059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University logo guidelines">
            <a:extLst>
              <a:ext uri="{FF2B5EF4-FFF2-40B4-BE49-F238E27FC236}">
                <a16:creationId xmlns:a16="http://schemas.microsoft.com/office/drawing/2014/main" id="{9048EB9C-9E8E-EBA0-A787-DE7A5531FF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69" t="13835" r="67334" b="11121"/>
          <a:stretch/>
        </p:blipFill>
        <p:spPr bwMode="auto">
          <a:xfrm>
            <a:off x="284814" y="6004037"/>
            <a:ext cx="670385" cy="87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University logo guidelines">
            <a:extLst>
              <a:ext uri="{FF2B5EF4-FFF2-40B4-BE49-F238E27FC236}">
                <a16:creationId xmlns:a16="http://schemas.microsoft.com/office/drawing/2014/main" id="{8DAA0F4C-BCE7-8FA4-35F5-BA7BA0CF78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78" t="21244" r="4518" b="31170"/>
          <a:stretch/>
        </p:blipFill>
        <p:spPr bwMode="auto">
          <a:xfrm>
            <a:off x="776794" y="6117121"/>
            <a:ext cx="1989818" cy="5651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Marine Institute Strategic Plan 2018-2022; Building Ocean Knowledge,  Delivering Ocean Services">
            <a:extLst>
              <a:ext uri="{FF2B5EF4-FFF2-40B4-BE49-F238E27FC236}">
                <a16:creationId xmlns:a16="http://schemas.microsoft.com/office/drawing/2014/main" id="{903A8F74-B574-4C8A-A6DC-CC69E1258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102" y="6140574"/>
            <a:ext cx="1799005" cy="4469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Ocean literacy - EU4OceanObs">
            <a:extLst>
              <a:ext uri="{FF2B5EF4-FFF2-40B4-BE49-F238E27FC236}">
                <a16:creationId xmlns:a16="http://schemas.microsoft.com/office/drawing/2014/main" id="{2542B7C8-F415-02FC-340D-5B9E2BED89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339" b="27228"/>
          <a:stretch/>
        </p:blipFill>
        <p:spPr bwMode="auto">
          <a:xfrm>
            <a:off x="3773514" y="6069211"/>
            <a:ext cx="2015976" cy="6091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0CCAFB4-74A8-A7D4-59F3-E63031EFD932}"/>
              </a:ext>
            </a:extLst>
          </p:cNvPr>
          <p:cNvSpPr>
            <a:spLocks noGrp="1"/>
          </p:cNvSpPr>
          <p:nvPr>
            <p:ph type="ctrTitle"/>
          </p:nvPr>
        </p:nvSpPr>
        <p:spPr>
          <a:xfrm>
            <a:off x="-1278154" y="-84405"/>
            <a:ext cx="9144000" cy="752871"/>
          </a:xfrm>
        </p:spPr>
        <p:txBody>
          <a:bodyPr>
            <a:normAutofit/>
          </a:bodyPr>
          <a:lstStyle/>
          <a:p>
            <a:r>
              <a:rPr lang="en-GB" sz="3600" dirty="0">
                <a:solidFill>
                  <a:schemeClr val="bg1"/>
                </a:solidFill>
              </a:rPr>
              <a:t>Oceanic crustal thickness model</a:t>
            </a:r>
          </a:p>
        </p:txBody>
      </p:sp>
      <p:cxnSp>
        <p:nvCxnSpPr>
          <p:cNvPr id="7" name="Straight Connector 6">
            <a:extLst>
              <a:ext uri="{FF2B5EF4-FFF2-40B4-BE49-F238E27FC236}">
                <a16:creationId xmlns:a16="http://schemas.microsoft.com/office/drawing/2014/main" id="{FD503E86-E1D2-A0D0-AD86-E526F220F742}"/>
              </a:ext>
            </a:extLst>
          </p:cNvPr>
          <p:cNvCxnSpPr>
            <a:cxnSpLocks/>
          </p:cNvCxnSpPr>
          <p:nvPr/>
        </p:nvCxnSpPr>
        <p:spPr>
          <a:xfrm>
            <a:off x="668345" y="874608"/>
            <a:ext cx="955717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BD1D0C-D056-34A1-1575-449E7F5172DE}"/>
              </a:ext>
            </a:extLst>
          </p:cNvPr>
          <p:cNvCxnSpPr>
            <a:cxnSpLocks/>
          </p:cNvCxnSpPr>
          <p:nvPr/>
        </p:nvCxnSpPr>
        <p:spPr>
          <a:xfrm flipV="1">
            <a:off x="10202036" y="234645"/>
            <a:ext cx="226979" cy="6481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2E1839-AD30-B443-60EB-D8760E728167}"/>
              </a:ext>
            </a:extLst>
          </p:cNvPr>
          <p:cNvCxnSpPr>
            <a:cxnSpLocks/>
          </p:cNvCxnSpPr>
          <p:nvPr/>
        </p:nvCxnSpPr>
        <p:spPr>
          <a:xfrm flipH="1" flipV="1">
            <a:off x="10429015" y="234645"/>
            <a:ext cx="67110" cy="10650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444CBE-6F49-0A3E-349C-0823EF4D055C}"/>
              </a:ext>
            </a:extLst>
          </p:cNvPr>
          <p:cNvCxnSpPr>
            <a:cxnSpLocks/>
          </p:cNvCxnSpPr>
          <p:nvPr/>
        </p:nvCxnSpPr>
        <p:spPr>
          <a:xfrm flipV="1">
            <a:off x="10504384" y="668466"/>
            <a:ext cx="218720" cy="6312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952882-F0E6-4A97-E449-3B6402EF7B51}"/>
              </a:ext>
            </a:extLst>
          </p:cNvPr>
          <p:cNvCxnSpPr>
            <a:cxnSpLocks/>
          </p:cNvCxnSpPr>
          <p:nvPr/>
        </p:nvCxnSpPr>
        <p:spPr>
          <a:xfrm flipH="1" flipV="1">
            <a:off x="10708194" y="670585"/>
            <a:ext cx="111651" cy="2122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394EB8-9113-9F00-D2C4-FDCF1A1B2653}"/>
              </a:ext>
            </a:extLst>
          </p:cNvPr>
          <p:cNvCxnSpPr>
            <a:cxnSpLocks/>
          </p:cNvCxnSpPr>
          <p:nvPr/>
        </p:nvCxnSpPr>
        <p:spPr>
          <a:xfrm flipV="1">
            <a:off x="10823745" y="871858"/>
            <a:ext cx="990610" cy="27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descr="Icon&#10;&#10;Description automatically generated">
            <a:extLst>
              <a:ext uri="{FF2B5EF4-FFF2-40B4-BE49-F238E27FC236}">
                <a16:creationId xmlns:a16="http://schemas.microsoft.com/office/drawing/2014/main" id="{33D567AE-6E16-F044-CC54-160FED571F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8400" y="6044484"/>
            <a:ext cx="664366" cy="664366"/>
          </a:xfrm>
          <a:prstGeom prst="rect">
            <a:avLst/>
          </a:prstGeom>
          <a:noFill/>
        </p:spPr>
      </p:pic>
      <p:pic>
        <p:nvPicPr>
          <p:cNvPr id="19" name="Picture 18" descr="A picture containing wheel, gear&#10;&#10;Description automatically generated">
            <a:extLst>
              <a:ext uri="{FF2B5EF4-FFF2-40B4-BE49-F238E27FC236}">
                <a16:creationId xmlns:a16="http://schemas.microsoft.com/office/drawing/2014/main" id="{3A4357A9-2B4A-CB9E-BC8A-6FB49A935E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7297" y="6240045"/>
            <a:ext cx="1510681" cy="222383"/>
          </a:xfrm>
          <a:prstGeom prst="rect">
            <a:avLst/>
          </a:prstGeom>
          <a:noFill/>
        </p:spPr>
      </p:pic>
      <p:sp>
        <p:nvSpPr>
          <p:cNvPr id="3" name="TextBox 2">
            <a:extLst>
              <a:ext uri="{FF2B5EF4-FFF2-40B4-BE49-F238E27FC236}">
                <a16:creationId xmlns:a16="http://schemas.microsoft.com/office/drawing/2014/main" id="{4FC3BE17-77F3-F57C-B07A-614FA596934B}"/>
              </a:ext>
            </a:extLst>
          </p:cNvPr>
          <p:cNvSpPr txBox="1"/>
          <p:nvPr/>
        </p:nvSpPr>
        <p:spPr>
          <a:xfrm>
            <a:off x="7096684" y="1486600"/>
            <a:ext cx="4909666" cy="4154984"/>
          </a:xfrm>
          <a:prstGeom prst="rect">
            <a:avLst/>
          </a:prstGeom>
          <a:noFill/>
        </p:spPr>
        <p:txBody>
          <a:bodyPr wrap="square" rtlCol="0">
            <a:spAutoFit/>
          </a:bodyPr>
          <a:lstStyle/>
          <a:p>
            <a:pPr marL="285750" indent="-285750">
              <a:buClr>
                <a:schemeClr val="bg1"/>
              </a:buClr>
              <a:buFont typeface="Wingdings" panose="05000000000000000000" pitchFamily="2" charset="2"/>
              <a:buChar char="Ø"/>
            </a:pPr>
            <a:r>
              <a:rPr lang="en-GB" sz="2400" dirty="0">
                <a:solidFill>
                  <a:schemeClr val="bg1"/>
                </a:solidFill>
              </a:rPr>
              <a:t>Continuous latest Cretaceous to earliest Eocene dataset</a:t>
            </a:r>
          </a:p>
          <a:p>
            <a:pPr>
              <a:buClr>
                <a:schemeClr val="bg1"/>
              </a:buClr>
            </a:pPr>
            <a:endParaRPr lang="en-GB" sz="2400" dirty="0">
              <a:solidFill>
                <a:schemeClr val="bg1"/>
              </a:solidFill>
            </a:endParaRPr>
          </a:p>
          <a:p>
            <a:pPr marL="285750" indent="-285750">
              <a:buClr>
                <a:schemeClr val="bg1"/>
              </a:buClr>
              <a:buFont typeface="Wingdings" panose="05000000000000000000" pitchFamily="2" charset="2"/>
              <a:buChar char="Ø"/>
            </a:pPr>
            <a:r>
              <a:rPr lang="en-GB" sz="2400" dirty="0">
                <a:solidFill>
                  <a:schemeClr val="bg1"/>
                </a:solidFill>
              </a:rPr>
              <a:t>Eriador Ridge is thickened oceanic crust formed around Paleocene-Eocene boundary</a:t>
            </a:r>
          </a:p>
          <a:p>
            <a:pPr>
              <a:buClr>
                <a:schemeClr val="bg1"/>
              </a:buClr>
            </a:pPr>
            <a:endParaRPr lang="en-GB" sz="2400" dirty="0">
              <a:solidFill>
                <a:schemeClr val="bg1"/>
              </a:solidFill>
            </a:endParaRPr>
          </a:p>
          <a:p>
            <a:pPr marL="285750" indent="-285750">
              <a:buClr>
                <a:schemeClr val="bg1"/>
              </a:buClr>
              <a:buFont typeface="Wingdings" panose="05000000000000000000" pitchFamily="2" charset="2"/>
              <a:buChar char="Ø"/>
            </a:pPr>
            <a:r>
              <a:rPr lang="en-GB" sz="2400" dirty="0">
                <a:solidFill>
                  <a:schemeClr val="bg1"/>
                </a:solidFill>
              </a:rPr>
              <a:t>Magma productivity record will allow independent estimation of NAIP carbon flux, and relationship to PETM</a:t>
            </a:r>
          </a:p>
        </p:txBody>
      </p:sp>
      <p:pic>
        <p:nvPicPr>
          <p:cNvPr id="6" name="Picture 5" descr="Chart, diagram&#10;&#10;Description automatically generated">
            <a:extLst>
              <a:ext uri="{FF2B5EF4-FFF2-40B4-BE49-F238E27FC236}">
                <a16:creationId xmlns:a16="http://schemas.microsoft.com/office/drawing/2014/main" id="{A31390DE-3B53-C68C-283C-5D3549CFCC40}"/>
              </a:ext>
            </a:extLst>
          </p:cNvPr>
          <p:cNvPicPr>
            <a:picLocks noChangeAspect="1"/>
          </p:cNvPicPr>
          <p:nvPr/>
        </p:nvPicPr>
        <p:blipFill rotWithShape="1">
          <a:blip r:embed="rId10">
            <a:extLst>
              <a:ext uri="{28A0092B-C50C-407E-A947-70E740481C1C}">
                <a14:useLocalDpi xmlns:a14="http://schemas.microsoft.com/office/drawing/2010/main" val="0"/>
              </a:ext>
            </a:extLst>
          </a:blip>
          <a:srcRect l="16912" t="14056" r="8419" b="7743"/>
          <a:stretch/>
        </p:blipFill>
        <p:spPr>
          <a:xfrm>
            <a:off x="284814" y="1445123"/>
            <a:ext cx="6735126" cy="3967753"/>
          </a:xfrm>
          <a:prstGeom prst="rect">
            <a:avLst/>
          </a:prstGeom>
        </p:spPr>
      </p:pic>
    </p:spTree>
    <p:extLst>
      <p:ext uri="{BB962C8B-B14F-4D97-AF65-F5344CB8AC3E}">
        <p14:creationId xmlns:p14="http://schemas.microsoft.com/office/powerpoint/2010/main" val="3071478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52ADDEEC-A86C-7B94-A0FE-46F7C26FFF3D}"/>
              </a:ext>
            </a:extLst>
          </p:cNvPr>
          <p:cNvSpPr/>
          <p:nvPr/>
        </p:nvSpPr>
        <p:spPr>
          <a:xfrm>
            <a:off x="128750" y="6004037"/>
            <a:ext cx="11961650" cy="7395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Icon&#10;&#10;Description automatically generated">
            <a:extLst>
              <a:ext uri="{FF2B5EF4-FFF2-40B4-BE49-F238E27FC236}">
                <a16:creationId xmlns:a16="http://schemas.microsoft.com/office/drawing/2014/main" id="{8B1644A8-9555-C2AE-E5F7-27A1EFDE9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023" y="6026169"/>
            <a:ext cx="664366" cy="664366"/>
          </a:xfrm>
          <a:prstGeom prst="rect">
            <a:avLst/>
          </a:prstGeom>
          <a:noFill/>
        </p:spPr>
      </p:pic>
      <p:pic>
        <p:nvPicPr>
          <p:cNvPr id="21" name="Picture 8" descr="Geological Survey of Denmark and Greenland | SECURe | Subsurface Evaluation  of CCS and Unconventional Risks">
            <a:extLst>
              <a:ext uri="{FF2B5EF4-FFF2-40B4-BE49-F238E27FC236}">
                <a16:creationId xmlns:a16="http://schemas.microsoft.com/office/drawing/2014/main" id="{8C2D1B6C-0A15-BC1F-154C-74E32C9193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81" r="22664" b="-2918"/>
          <a:stretch/>
        </p:blipFill>
        <p:spPr bwMode="auto">
          <a:xfrm>
            <a:off x="2959788" y="6025056"/>
            <a:ext cx="664366" cy="680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Logo – DIAS">
            <a:extLst>
              <a:ext uri="{FF2B5EF4-FFF2-40B4-BE49-F238E27FC236}">
                <a16:creationId xmlns:a16="http://schemas.microsoft.com/office/drawing/2014/main" id="{C0B675C7-72DA-6B38-8E24-2186B1C08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0085" y="6146700"/>
            <a:ext cx="1055256" cy="5059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University logo guidelines">
            <a:extLst>
              <a:ext uri="{FF2B5EF4-FFF2-40B4-BE49-F238E27FC236}">
                <a16:creationId xmlns:a16="http://schemas.microsoft.com/office/drawing/2014/main" id="{9048EB9C-9E8E-EBA0-A787-DE7A5531FF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69" t="13835" r="67334" b="11121"/>
          <a:stretch/>
        </p:blipFill>
        <p:spPr bwMode="auto">
          <a:xfrm>
            <a:off x="284814" y="6004037"/>
            <a:ext cx="670385" cy="87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University logo guidelines">
            <a:extLst>
              <a:ext uri="{FF2B5EF4-FFF2-40B4-BE49-F238E27FC236}">
                <a16:creationId xmlns:a16="http://schemas.microsoft.com/office/drawing/2014/main" id="{8DAA0F4C-BCE7-8FA4-35F5-BA7BA0CF78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78" t="21244" r="4518" b="31170"/>
          <a:stretch/>
        </p:blipFill>
        <p:spPr bwMode="auto">
          <a:xfrm>
            <a:off x="776794" y="6117121"/>
            <a:ext cx="1989818" cy="5651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Marine Institute Strategic Plan 2018-2022; Building Ocean Knowledge,  Delivering Ocean Services">
            <a:extLst>
              <a:ext uri="{FF2B5EF4-FFF2-40B4-BE49-F238E27FC236}">
                <a16:creationId xmlns:a16="http://schemas.microsoft.com/office/drawing/2014/main" id="{903A8F74-B574-4C8A-A6DC-CC69E1258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890" y="6187728"/>
            <a:ext cx="1799005" cy="4469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Ocean literacy - EU4OceanObs">
            <a:extLst>
              <a:ext uri="{FF2B5EF4-FFF2-40B4-BE49-F238E27FC236}">
                <a16:creationId xmlns:a16="http://schemas.microsoft.com/office/drawing/2014/main" id="{2542B7C8-F415-02FC-340D-5B9E2BED89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339" b="27228"/>
          <a:stretch/>
        </p:blipFill>
        <p:spPr bwMode="auto">
          <a:xfrm>
            <a:off x="4286429" y="6081379"/>
            <a:ext cx="2015976" cy="6091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0CCAFB4-74A8-A7D4-59F3-E63031EFD932}"/>
              </a:ext>
            </a:extLst>
          </p:cNvPr>
          <p:cNvSpPr>
            <a:spLocks noGrp="1"/>
          </p:cNvSpPr>
          <p:nvPr>
            <p:ph type="ctrTitle"/>
          </p:nvPr>
        </p:nvSpPr>
        <p:spPr>
          <a:xfrm>
            <a:off x="-2540907" y="-1468899"/>
            <a:ext cx="9144000" cy="2387600"/>
          </a:xfrm>
        </p:spPr>
        <p:txBody>
          <a:bodyPr>
            <a:normAutofit/>
          </a:bodyPr>
          <a:lstStyle/>
          <a:p>
            <a:r>
              <a:rPr lang="en-GB" sz="5400" dirty="0">
                <a:solidFill>
                  <a:schemeClr val="bg1"/>
                </a:solidFill>
                <a:latin typeface="Avenir Next LT Pro" panose="020B0504020202020204" pitchFamily="34" charset="0"/>
              </a:rPr>
              <a:t>Thank you!</a:t>
            </a:r>
          </a:p>
        </p:txBody>
      </p:sp>
      <p:cxnSp>
        <p:nvCxnSpPr>
          <p:cNvPr id="7" name="Straight Connector 6">
            <a:extLst>
              <a:ext uri="{FF2B5EF4-FFF2-40B4-BE49-F238E27FC236}">
                <a16:creationId xmlns:a16="http://schemas.microsoft.com/office/drawing/2014/main" id="{FD503E86-E1D2-A0D0-AD86-E526F220F742}"/>
              </a:ext>
            </a:extLst>
          </p:cNvPr>
          <p:cNvCxnSpPr>
            <a:cxnSpLocks/>
          </p:cNvCxnSpPr>
          <p:nvPr/>
        </p:nvCxnSpPr>
        <p:spPr>
          <a:xfrm>
            <a:off x="643419" y="1089200"/>
            <a:ext cx="955717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BD1D0C-D056-34A1-1575-449E7F5172DE}"/>
              </a:ext>
            </a:extLst>
          </p:cNvPr>
          <p:cNvCxnSpPr>
            <a:cxnSpLocks/>
          </p:cNvCxnSpPr>
          <p:nvPr/>
        </p:nvCxnSpPr>
        <p:spPr>
          <a:xfrm flipV="1">
            <a:off x="10177110" y="449237"/>
            <a:ext cx="226979" cy="6481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2E1839-AD30-B443-60EB-D8760E728167}"/>
              </a:ext>
            </a:extLst>
          </p:cNvPr>
          <p:cNvCxnSpPr>
            <a:cxnSpLocks/>
          </p:cNvCxnSpPr>
          <p:nvPr/>
        </p:nvCxnSpPr>
        <p:spPr>
          <a:xfrm flipH="1" flipV="1">
            <a:off x="10404089" y="449237"/>
            <a:ext cx="67110" cy="10650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444CBE-6F49-0A3E-349C-0823EF4D055C}"/>
              </a:ext>
            </a:extLst>
          </p:cNvPr>
          <p:cNvCxnSpPr>
            <a:cxnSpLocks/>
          </p:cNvCxnSpPr>
          <p:nvPr/>
        </p:nvCxnSpPr>
        <p:spPr>
          <a:xfrm flipV="1">
            <a:off x="10479458" y="883058"/>
            <a:ext cx="218720" cy="6312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952882-F0E6-4A97-E449-3B6402EF7B51}"/>
              </a:ext>
            </a:extLst>
          </p:cNvPr>
          <p:cNvCxnSpPr>
            <a:cxnSpLocks/>
          </p:cNvCxnSpPr>
          <p:nvPr/>
        </p:nvCxnSpPr>
        <p:spPr>
          <a:xfrm flipH="1" flipV="1">
            <a:off x="10683268" y="885177"/>
            <a:ext cx="111651" cy="2122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394EB8-9113-9F00-D2C4-FDCF1A1B2653}"/>
              </a:ext>
            </a:extLst>
          </p:cNvPr>
          <p:cNvCxnSpPr>
            <a:cxnSpLocks/>
          </p:cNvCxnSpPr>
          <p:nvPr/>
        </p:nvCxnSpPr>
        <p:spPr>
          <a:xfrm flipV="1">
            <a:off x="10798819" y="1086450"/>
            <a:ext cx="990610" cy="27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8F502A9-FBE2-37EF-BE7F-B16570737F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956" b="95567" l="3226" r="97177">
                        <a14:foregroundMark x1="6855" y1="13793" x2="6855" y2="13793"/>
                        <a14:foregroundMark x1="5645" y1="40394" x2="5645" y2="40394"/>
                        <a14:foregroundMark x1="19355" y1="91133" x2="19355" y2="91133"/>
                        <a14:foregroundMark x1="8065" y1="7882" x2="8065" y2="7882"/>
                        <a14:foregroundMark x1="32258" y1="95567" x2="32258" y2="95567"/>
                        <a14:foregroundMark x1="4032" y1="88670" x2="4032" y2="88670"/>
                        <a14:foregroundMark x1="70161" y1="3448" x2="70161" y2="3448"/>
                        <a14:foregroundMark x1="92742" y1="6897" x2="92742" y2="6897"/>
                        <a14:foregroundMark x1="97177" y1="16256" x2="97177" y2="16256"/>
                      </a14:backgroundRemoval>
                    </a14:imgEffect>
                  </a14:imgLayer>
                </a14:imgProps>
              </a:ext>
            </a:extLst>
          </a:blip>
          <a:stretch>
            <a:fillRect/>
          </a:stretch>
        </p:blipFill>
        <p:spPr>
          <a:xfrm>
            <a:off x="970428" y="4127077"/>
            <a:ext cx="903434" cy="739504"/>
          </a:xfrm>
          <a:prstGeom prst="rect">
            <a:avLst/>
          </a:prstGeom>
        </p:spPr>
      </p:pic>
      <p:pic>
        <p:nvPicPr>
          <p:cNvPr id="9" name="Picture 8">
            <a:extLst>
              <a:ext uri="{FF2B5EF4-FFF2-40B4-BE49-F238E27FC236}">
                <a16:creationId xmlns:a16="http://schemas.microsoft.com/office/drawing/2014/main" id="{226041B0-B248-865D-428A-B3D9BE452AAF}"/>
              </a:ext>
            </a:extLst>
          </p:cNvPr>
          <p:cNvPicPr>
            <a:picLocks noChangeAspect="1"/>
          </p:cNvPicPr>
          <p:nvPr/>
        </p:nvPicPr>
        <p:blipFill rotWithShape="1">
          <a:blip r:embed="rId10"/>
          <a:srcRect b="13535"/>
          <a:stretch/>
        </p:blipFill>
        <p:spPr>
          <a:xfrm>
            <a:off x="776794" y="2894765"/>
            <a:ext cx="1053626" cy="911021"/>
          </a:xfrm>
          <a:prstGeom prst="rect">
            <a:avLst/>
          </a:prstGeom>
        </p:spPr>
      </p:pic>
      <p:sp>
        <p:nvSpPr>
          <p:cNvPr id="32" name="Title 1">
            <a:extLst>
              <a:ext uri="{FF2B5EF4-FFF2-40B4-BE49-F238E27FC236}">
                <a16:creationId xmlns:a16="http://schemas.microsoft.com/office/drawing/2014/main" id="{351E8844-A5DD-6E9B-928F-66682015B124}"/>
              </a:ext>
            </a:extLst>
          </p:cNvPr>
          <p:cNvSpPr txBox="1">
            <a:spLocks/>
          </p:cNvSpPr>
          <p:nvPr/>
        </p:nvSpPr>
        <p:spPr>
          <a:xfrm>
            <a:off x="-622968" y="1637318"/>
            <a:ext cx="11422541" cy="150280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chemeClr val="accent1">
                    <a:lumMod val="20000"/>
                    <a:lumOff val="80000"/>
                  </a:schemeClr>
                </a:solidFill>
              </a:rPr>
              <a:t>Please feel welcome to contact me</a:t>
            </a:r>
            <a:br>
              <a:rPr lang="en-GB" sz="5400" i="1" dirty="0">
                <a:solidFill>
                  <a:schemeClr val="accent1">
                    <a:lumMod val="20000"/>
                    <a:lumOff val="80000"/>
                  </a:schemeClr>
                </a:solidFill>
              </a:rPr>
            </a:br>
            <a:endParaRPr lang="en-GB" sz="5400" dirty="0">
              <a:solidFill>
                <a:schemeClr val="bg1"/>
              </a:solidFill>
            </a:endParaRPr>
          </a:p>
        </p:txBody>
      </p:sp>
      <p:sp>
        <p:nvSpPr>
          <p:cNvPr id="33" name="Title 1">
            <a:extLst>
              <a:ext uri="{FF2B5EF4-FFF2-40B4-BE49-F238E27FC236}">
                <a16:creationId xmlns:a16="http://schemas.microsoft.com/office/drawing/2014/main" id="{ABAC6123-13FE-F7F1-4923-361AAA8167DB}"/>
              </a:ext>
            </a:extLst>
          </p:cNvPr>
          <p:cNvSpPr txBox="1">
            <a:spLocks/>
          </p:cNvSpPr>
          <p:nvPr/>
        </p:nvSpPr>
        <p:spPr>
          <a:xfrm>
            <a:off x="1830420" y="2954139"/>
            <a:ext cx="6040404" cy="73950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i="1" dirty="0">
                <a:solidFill>
                  <a:schemeClr val="accent1">
                    <a:lumMod val="20000"/>
                    <a:lumOff val="80000"/>
                  </a:schemeClr>
                </a:solidFill>
              </a:rPr>
              <a:t>HKK761@student.bham.ac.uk</a:t>
            </a:r>
            <a:endParaRPr lang="en-GB" sz="3600" dirty="0">
              <a:solidFill>
                <a:schemeClr val="bg1"/>
              </a:solidFill>
            </a:endParaRPr>
          </a:p>
        </p:txBody>
      </p:sp>
      <p:sp>
        <p:nvSpPr>
          <p:cNvPr id="34" name="Title 1">
            <a:extLst>
              <a:ext uri="{FF2B5EF4-FFF2-40B4-BE49-F238E27FC236}">
                <a16:creationId xmlns:a16="http://schemas.microsoft.com/office/drawing/2014/main" id="{69393A60-EFB7-EE96-A179-7D59B4F409E6}"/>
              </a:ext>
            </a:extLst>
          </p:cNvPr>
          <p:cNvSpPr txBox="1">
            <a:spLocks/>
          </p:cNvSpPr>
          <p:nvPr/>
        </p:nvSpPr>
        <p:spPr>
          <a:xfrm>
            <a:off x="1905078" y="4158519"/>
            <a:ext cx="2554254" cy="134705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700" i="1" dirty="0">
                <a:solidFill>
                  <a:schemeClr val="accent1">
                    <a:lumMod val="20000"/>
                    <a:lumOff val="80000"/>
                  </a:schemeClr>
                </a:solidFill>
              </a:rPr>
              <a:t>@hazelk_42</a:t>
            </a:r>
            <a:br>
              <a:rPr lang="en-GB" sz="5400" i="1" dirty="0">
                <a:solidFill>
                  <a:schemeClr val="accent1">
                    <a:lumMod val="20000"/>
                    <a:lumOff val="80000"/>
                  </a:schemeClr>
                </a:solidFill>
              </a:rPr>
            </a:br>
            <a:endParaRPr lang="en-GB" sz="5400" dirty="0">
              <a:solidFill>
                <a:schemeClr val="bg1"/>
              </a:solidFill>
            </a:endParaRPr>
          </a:p>
        </p:txBody>
      </p:sp>
      <p:pic>
        <p:nvPicPr>
          <p:cNvPr id="8" name="Picture 7" descr="Qr code&#10;&#10;Description automatically generated">
            <a:extLst>
              <a:ext uri="{FF2B5EF4-FFF2-40B4-BE49-F238E27FC236}">
                <a16:creationId xmlns:a16="http://schemas.microsoft.com/office/drawing/2014/main" id="{DD194966-97F8-0280-4E35-8266DBDB2A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51912" y="3850788"/>
            <a:ext cx="1852177" cy="1852177"/>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D0C12E6F-1EE0-680A-BC06-6C744DCD3C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61865" y="3845980"/>
            <a:ext cx="1390420" cy="1852177"/>
          </a:xfrm>
          <a:prstGeom prst="rect">
            <a:avLst/>
          </a:prstGeom>
        </p:spPr>
      </p:pic>
    </p:spTree>
    <p:extLst>
      <p:ext uri="{BB962C8B-B14F-4D97-AF65-F5344CB8AC3E}">
        <p14:creationId xmlns:p14="http://schemas.microsoft.com/office/powerpoint/2010/main" val="2038161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52ADDEEC-A86C-7B94-A0FE-46F7C26FFF3D}"/>
              </a:ext>
            </a:extLst>
          </p:cNvPr>
          <p:cNvSpPr/>
          <p:nvPr/>
        </p:nvSpPr>
        <p:spPr>
          <a:xfrm>
            <a:off x="128750" y="6004037"/>
            <a:ext cx="11961650" cy="7395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Icon&#10;&#10;Description automatically generated">
            <a:extLst>
              <a:ext uri="{FF2B5EF4-FFF2-40B4-BE49-F238E27FC236}">
                <a16:creationId xmlns:a16="http://schemas.microsoft.com/office/drawing/2014/main" id="{8B1644A8-9555-C2AE-E5F7-27A1EFDE9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023" y="6026169"/>
            <a:ext cx="664366" cy="664366"/>
          </a:xfrm>
          <a:prstGeom prst="rect">
            <a:avLst/>
          </a:prstGeom>
          <a:noFill/>
        </p:spPr>
      </p:pic>
      <p:pic>
        <p:nvPicPr>
          <p:cNvPr id="21" name="Picture 8" descr="Geological Survey of Denmark and Greenland | SECURe | Subsurface Evaluation  of CCS and Unconventional Risks">
            <a:extLst>
              <a:ext uri="{FF2B5EF4-FFF2-40B4-BE49-F238E27FC236}">
                <a16:creationId xmlns:a16="http://schemas.microsoft.com/office/drawing/2014/main" id="{8C2D1B6C-0A15-BC1F-154C-74E32C9193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81" r="22664" b="-2918"/>
          <a:stretch/>
        </p:blipFill>
        <p:spPr bwMode="auto">
          <a:xfrm>
            <a:off x="2959788" y="6025056"/>
            <a:ext cx="664366" cy="680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Logo – DIAS">
            <a:extLst>
              <a:ext uri="{FF2B5EF4-FFF2-40B4-BE49-F238E27FC236}">
                <a16:creationId xmlns:a16="http://schemas.microsoft.com/office/drawing/2014/main" id="{C0B675C7-72DA-6B38-8E24-2186B1C088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0085" y="6146700"/>
            <a:ext cx="1055256" cy="5059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University logo guidelines">
            <a:extLst>
              <a:ext uri="{FF2B5EF4-FFF2-40B4-BE49-F238E27FC236}">
                <a16:creationId xmlns:a16="http://schemas.microsoft.com/office/drawing/2014/main" id="{9048EB9C-9E8E-EBA0-A787-DE7A5531FF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69" t="13835" r="67334" b="11121"/>
          <a:stretch/>
        </p:blipFill>
        <p:spPr bwMode="auto">
          <a:xfrm>
            <a:off x="284814" y="6004037"/>
            <a:ext cx="670385" cy="87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University logo guidelines">
            <a:extLst>
              <a:ext uri="{FF2B5EF4-FFF2-40B4-BE49-F238E27FC236}">
                <a16:creationId xmlns:a16="http://schemas.microsoft.com/office/drawing/2014/main" id="{8DAA0F4C-BCE7-8FA4-35F5-BA7BA0CF78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678" t="21244" r="4518" b="31170"/>
          <a:stretch/>
        </p:blipFill>
        <p:spPr bwMode="auto">
          <a:xfrm>
            <a:off x="776794" y="6117121"/>
            <a:ext cx="1989818" cy="5651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Marine Institute Strategic Plan 2018-2022; Building Ocean Knowledge,  Delivering Ocean Services">
            <a:extLst>
              <a:ext uri="{FF2B5EF4-FFF2-40B4-BE49-F238E27FC236}">
                <a16:creationId xmlns:a16="http://schemas.microsoft.com/office/drawing/2014/main" id="{903A8F74-B574-4C8A-A6DC-CC69E1258A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3890" y="6187728"/>
            <a:ext cx="1799005" cy="4469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Ocean literacy - EU4OceanObs">
            <a:extLst>
              <a:ext uri="{FF2B5EF4-FFF2-40B4-BE49-F238E27FC236}">
                <a16:creationId xmlns:a16="http://schemas.microsoft.com/office/drawing/2014/main" id="{2542B7C8-F415-02FC-340D-5B9E2BED89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339" b="27228"/>
          <a:stretch/>
        </p:blipFill>
        <p:spPr bwMode="auto">
          <a:xfrm>
            <a:off x="4286429" y="6081379"/>
            <a:ext cx="2015976" cy="6091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0CCAFB4-74A8-A7D4-59F3-E63031EFD932}"/>
              </a:ext>
            </a:extLst>
          </p:cNvPr>
          <p:cNvSpPr>
            <a:spLocks noGrp="1"/>
          </p:cNvSpPr>
          <p:nvPr>
            <p:ph type="ctrTitle"/>
          </p:nvPr>
        </p:nvSpPr>
        <p:spPr>
          <a:xfrm>
            <a:off x="-2275193" y="-1564009"/>
            <a:ext cx="12211069" cy="2387600"/>
          </a:xfrm>
        </p:spPr>
        <p:txBody>
          <a:bodyPr>
            <a:normAutofit/>
          </a:bodyPr>
          <a:lstStyle/>
          <a:p>
            <a:r>
              <a:rPr lang="en-GB" sz="3600" dirty="0">
                <a:solidFill>
                  <a:schemeClr val="bg1"/>
                </a:solidFill>
                <a:latin typeface="Avenir Next LT Pro" panose="020B0504020202020204" pitchFamily="34" charset="0"/>
              </a:rPr>
              <a:t>Plume pulses and V-shaped ridges</a:t>
            </a:r>
          </a:p>
        </p:txBody>
      </p:sp>
      <p:cxnSp>
        <p:nvCxnSpPr>
          <p:cNvPr id="7" name="Straight Connector 6">
            <a:extLst>
              <a:ext uri="{FF2B5EF4-FFF2-40B4-BE49-F238E27FC236}">
                <a16:creationId xmlns:a16="http://schemas.microsoft.com/office/drawing/2014/main" id="{FD503E86-E1D2-A0D0-AD86-E526F220F742}"/>
              </a:ext>
            </a:extLst>
          </p:cNvPr>
          <p:cNvCxnSpPr>
            <a:cxnSpLocks/>
          </p:cNvCxnSpPr>
          <p:nvPr/>
        </p:nvCxnSpPr>
        <p:spPr>
          <a:xfrm>
            <a:off x="643419" y="1089200"/>
            <a:ext cx="955717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BD1D0C-D056-34A1-1575-449E7F5172DE}"/>
              </a:ext>
            </a:extLst>
          </p:cNvPr>
          <p:cNvCxnSpPr>
            <a:cxnSpLocks/>
          </p:cNvCxnSpPr>
          <p:nvPr/>
        </p:nvCxnSpPr>
        <p:spPr>
          <a:xfrm flipV="1">
            <a:off x="10177110" y="449237"/>
            <a:ext cx="226979" cy="6481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2E1839-AD30-B443-60EB-D8760E728167}"/>
              </a:ext>
            </a:extLst>
          </p:cNvPr>
          <p:cNvCxnSpPr>
            <a:cxnSpLocks/>
          </p:cNvCxnSpPr>
          <p:nvPr/>
        </p:nvCxnSpPr>
        <p:spPr>
          <a:xfrm flipH="1" flipV="1">
            <a:off x="10404089" y="449237"/>
            <a:ext cx="67110" cy="10650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444CBE-6F49-0A3E-349C-0823EF4D055C}"/>
              </a:ext>
            </a:extLst>
          </p:cNvPr>
          <p:cNvCxnSpPr>
            <a:cxnSpLocks/>
          </p:cNvCxnSpPr>
          <p:nvPr/>
        </p:nvCxnSpPr>
        <p:spPr>
          <a:xfrm flipV="1">
            <a:off x="10479458" y="883058"/>
            <a:ext cx="218720" cy="6312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952882-F0E6-4A97-E449-3B6402EF7B51}"/>
              </a:ext>
            </a:extLst>
          </p:cNvPr>
          <p:cNvCxnSpPr>
            <a:cxnSpLocks/>
          </p:cNvCxnSpPr>
          <p:nvPr/>
        </p:nvCxnSpPr>
        <p:spPr>
          <a:xfrm flipH="1" flipV="1">
            <a:off x="10683268" y="885177"/>
            <a:ext cx="111651" cy="2122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394EB8-9113-9F00-D2C4-FDCF1A1B2653}"/>
              </a:ext>
            </a:extLst>
          </p:cNvPr>
          <p:cNvCxnSpPr>
            <a:cxnSpLocks/>
          </p:cNvCxnSpPr>
          <p:nvPr/>
        </p:nvCxnSpPr>
        <p:spPr>
          <a:xfrm flipV="1">
            <a:off x="10798819" y="1086450"/>
            <a:ext cx="990610" cy="27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5D543BD-8822-6A11-D768-BAB30D533E65}"/>
              </a:ext>
            </a:extLst>
          </p:cNvPr>
          <p:cNvGrpSpPr/>
          <p:nvPr/>
        </p:nvGrpSpPr>
        <p:grpSpPr>
          <a:xfrm>
            <a:off x="2959788" y="1354810"/>
            <a:ext cx="6107096" cy="4420907"/>
            <a:chOff x="2959788" y="1354810"/>
            <a:chExt cx="6107096" cy="4420907"/>
          </a:xfrm>
        </p:grpSpPr>
        <p:pic>
          <p:nvPicPr>
            <p:cNvPr id="27" name="Picture 26">
              <a:extLst>
                <a:ext uri="{FF2B5EF4-FFF2-40B4-BE49-F238E27FC236}">
                  <a16:creationId xmlns:a16="http://schemas.microsoft.com/office/drawing/2014/main" id="{0576B7E4-5974-DE43-BB1A-8B57DB95E0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49286" b="1515"/>
            <a:stretch>
              <a:fillRect/>
            </a:stretch>
          </p:blipFill>
          <p:spPr bwMode="auto">
            <a:xfrm>
              <a:off x="2959788" y="1354810"/>
              <a:ext cx="6107096" cy="442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45F377A-E212-4CE0-1702-A382A5C4F56C}"/>
                </a:ext>
              </a:extLst>
            </p:cNvPr>
            <p:cNvSpPr/>
            <p:nvPr/>
          </p:nvSpPr>
          <p:spPr>
            <a:xfrm>
              <a:off x="3085531" y="1437472"/>
              <a:ext cx="538623" cy="392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75596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1381</TotalTime>
  <Words>992</Words>
  <Application>Microsoft Office PowerPoint</Application>
  <PresentationFormat>Widescreen</PresentationFormat>
  <Paragraphs>53</Paragraphs>
  <Slides>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Avenir Next LT Pro</vt:lpstr>
      <vt:lpstr>Calibri</vt:lpstr>
      <vt:lpstr>Calibri Light</vt:lpstr>
      <vt:lpstr>Wingdings</vt:lpstr>
      <vt:lpstr>Office Theme</vt:lpstr>
      <vt:lpstr>Project PORO-CLIM initial results: Towards a new oceanic crustal record of magma productivity  throughout initiation of the  North Atlantic Igneous Province (NAIP) </vt:lpstr>
      <vt:lpstr>Could NAIP carbon solely drive the PETM ?</vt:lpstr>
      <vt:lpstr>Continuous latest Cretaceous to earliest Eocene record</vt:lpstr>
      <vt:lpstr>Eriador Ridge = PETM pulse?</vt:lpstr>
      <vt:lpstr>Oceanic crustal thickness model</vt:lpstr>
      <vt:lpstr>Thank you!</vt:lpstr>
      <vt:lpstr>Plume pulses and V-shaped ridges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PORO-CLIM initial results:  Towards a new oceanic crustal record of magma productivity throughout initiation of the North Atlantic Igneous Province </dc:title>
  <dc:creator>Hazel Knight (PhD Earth Sciences FT)</dc:creator>
  <cp:lastModifiedBy>Hazel Knight (PhD Earth Sciences FT)</cp:lastModifiedBy>
  <cp:revision>52</cp:revision>
  <dcterms:created xsi:type="dcterms:W3CDTF">2022-05-15T12:40:17Z</dcterms:created>
  <dcterms:modified xsi:type="dcterms:W3CDTF">2022-05-24T11:19:53Z</dcterms:modified>
</cp:coreProperties>
</file>