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sldIdLst>
    <p:sldId id="288" r:id="rId7"/>
    <p:sldId id="833" r:id="rId8"/>
    <p:sldId id="822" r:id="rId9"/>
    <p:sldId id="826" r:id="rId10"/>
    <p:sldId id="827" r:id="rId11"/>
    <p:sldId id="831" r:id="rId12"/>
  </p:sldIdLst>
  <p:sldSz cx="12195175" cy="6859588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24.05.2022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397" y="938429"/>
            <a:ext cx="9792133" cy="7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524408" y="1884800"/>
            <a:ext cx="10262156" cy="39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24408" y="122268"/>
            <a:ext cx="1640845" cy="12226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www.DLR.de  •  Chart </a:t>
            </a:r>
            <a:fld id="{E19ADC32-8BA4-452D-8D92-8E4AF5BC6D76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3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359" y="122268"/>
            <a:ext cx="7200659" cy="12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ACGA 26th Oct. 2021</a:t>
            </a:r>
          </a:p>
        </p:txBody>
      </p:sp>
    </p:spTree>
    <p:extLst>
      <p:ext uri="{BB962C8B-B14F-4D97-AF65-F5344CB8AC3E}">
        <p14:creationId xmlns:p14="http://schemas.microsoft.com/office/powerpoint/2010/main" val="404774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&gt; Vortrag &gt; Autor  •  Dokumentname &gt;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&gt; Vortrag &gt; Autor  •  Dokumentname &gt; Datum</a:t>
            </a: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/>
              <a:t>DLR.de  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  <p:sldLayoutId id="2147483664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011" y="549474"/>
            <a:ext cx="9289032" cy="741600"/>
          </a:xfrm>
        </p:spPr>
        <p:txBody>
          <a:bodyPr/>
          <a:lstStyle/>
          <a:p>
            <a:r>
              <a:rPr lang="en-US" sz="3200" dirty="0"/>
              <a:t>Quantifying the spatial and temporal non-CO</a:t>
            </a:r>
            <a:r>
              <a:rPr lang="en-US" sz="3200" baseline="-25000" dirty="0"/>
              <a:t>2 </a:t>
            </a:r>
            <a:r>
              <a:rPr lang="en-US" sz="3200" dirty="0"/>
              <a:t>effect of aviation by using algorithmic climate change functions</a:t>
            </a:r>
            <a:r>
              <a:rPr lang="de-DE" sz="3200" dirty="0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9E91CC-6AF2-4E27-B099-57971FC0B2F4}"/>
              </a:ext>
            </a:extLst>
          </p:cNvPr>
          <p:cNvSpPr/>
          <p:nvPr/>
        </p:nvSpPr>
        <p:spPr>
          <a:xfrm>
            <a:off x="799356" y="2252421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Simone Dietmüller</a:t>
            </a:r>
            <a:r>
              <a:rPr lang="en-US" sz="2400" dirty="0"/>
              <a:t>, Sigrun Matthes, Volker Grewe, Katrin Dahlmann, Patrick Peter, Hiroshi Yamashita</a:t>
            </a:r>
          </a:p>
          <a:p>
            <a:endParaRPr lang="en-US" sz="2000" dirty="0"/>
          </a:p>
          <a:p>
            <a:r>
              <a:rPr lang="en-US" sz="2000" dirty="0"/>
              <a:t>DLR, Institute of Atmospheric Physics, </a:t>
            </a:r>
            <a:r>
              <a:rPr lang="en-US" sz="2000" dirty="0" err="1"/>
              <a:t>Oberpfaffenhofen</a:t>
            </a:r>
            <a:r>
              <a:rPr lang="en-US" sz="2000" dirty="0"/>
              <a:t>, Germany</a:t>
            </a:r>
          </a:p>
          <a:p>
            <a:r>
              <a:rPr lang="en-US" sz="2000" dirty="0"/>
              <a:t>TU Delft, The Netherlands</a:t>
            </a:r>
          </a:p>
          <a:p>
            <a:endParaRPr lang="en-US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2C67FD-33A1-47FF-92B6-93A0E70D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2" b="33006"/>
          <a:stretch/>
        </p:blipFill>
        <p:spPr>
          <a:xfrm>
            <a:off x="1489075" y="4797946"/>
            <a:ext cx="3256486" cy="7920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56B18BF-BDE3-4F26-BFA4-9FFE531AB208}"/>
              </a:ext>
            </a:extLst>
          </p:cNvPr>
          <p:cNvSpPr txBox="1"/>
          <p:nvPr/>
        </p:nvSpPr>
        <p:spPr>
          <a:xfrm>
            <a:off x="820663" y="4146166"/>
            <a:ext cx="23762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EGU 2022, 25/05/2022</a:t>
            </a:r>
          </a:p>
        </p:txBody>
      </p:sp>
    </p:spTree>
    <p:extLst>
      <p:ext uri="{BB962C8B-B14F-4D97-AF65-F5344CB8AC3E}">
        <p14:creationId xmlns:p14="http://schemas.microsoft.com/office/powerpoint/2010/main" val="190096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106E349-CBAA-47C8-934F-86C3CD30A3E8}"/>
              </a:ext>
            </a:extLst>
          </p:cNvPr>
          <p:cNvSpPr txBox="1">
            <a:spLocks/>
          </p:cNvSpPr>
          <p:nvPr/>
        </p:nvSpPr>
        <p:spPr bwMode="auto">
          <a:xfrm>
            <a:off x="243842" y="129419"/>
            <a:ext cx="107132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/>
              <a:t>Climate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aviation</a:t>
            </a:r>
            <a:r>
              <a:rPr lang="de-DE" dirty="0"/>
              <a:t> </a:t>
            </a:r>
            <a:r>
              <a:rPr lang="de-DE" dirty="0" err="1"/>
              <a:t>emissions</a:t>
            </a:r>
            <a:endParaRPr lang="de-DE" dirty="0"/>
          </a:p>
        </p:txBody>
      </p:sp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2BA2094A-2DAB-4983-9E32-5E2392DB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6" t="9142" r="38288" b="15077"/>
          <a:stretch/>
        </p:blipFill>
        <p:spPr bwMode="auto">
          <a:xfrm>
            <a:off x="6928661" y="1413570"/>
            <a:ext cx="3773566" cy="362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ingekerbter Pfeil nach rechts 17">
            <a:extLst>
              <a:ext uri="{FF2B5EF4-FFF2-40B4-BE49-F238E27FC236}">
                <a16:creationId xmlns:a16="http://schemas.microsoft.com/office/drawing/2014/main" id="{8CA7ECD8-A661-406D-B998-A1C76A8AD4C7}"/>
              </a:ext>
            </a:extLst>
          </p:cNvPr>
          <p:cNvSpPr/>
          <p:nvPr/>
        </p:nvSpPr>
        <p:spPr>
          <a:xfrm>
            <a:off x="9001061" y="4939061"/>
            <a:ext cx="1770350" cy="506957"/>
          </a:xfrm>
          <a:prstGeom prst="notched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>
            <a:no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Warming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ingekerbter Pfeil nach rechts 21">
            <a:extLst>
              <a:ext uri="{FF2B5EF4-FFF2-40B4-BE49-F238E27FC236}">
                <a16:creationId xmlns:a16="http://schemas.microsoft.com/office/drawing/2014/main" id="{67CE28C4-3235-4F46-9643-9C822AA44F48}"/>
              </a:ext>
            </a:extLst>
          </p:cNvPr>
          <p:cNvSpPr/>
          <p:nvPr/>
        </p:nvSpPr>
        <p:spPr>
          <a:xfrm flipH="1">
            <a:off x="7328409" y="4939061"/>
            <a:ext cx="1603468" cy="506957"/>
          </a:xfrm>
          <a:prstGeom prst="notchedRight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>
            <a:no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Cooling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7B16F2B-AFF1-46B1-BEC8-346DDDFA3A5B}"/>
              </a:ext>
            </a:extLst>
          </p:cNvPr>
          <p:cNvSpPr txBox="1"/>
          <p:nvPr/>
        </p:nvSpPr>
        <p:spPr>
          <a:xfrm>
            <a:off x="6616877" y="705684"/>
            <a:ext cx="478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B227B5"/>
                </a:solidFill>
              </a:rPr>
              <a:t>Radiation </a:t>
            </a:r>
            <a:r>
              <a:rPr lang="de-DE" sz="2000" b="1" dirty="0" err="1">
                <a:solidFill>
                  <a:srgbClr val="B227B5"/>
                </a:solidFill>
              </a:rPr>
              <a:t>forcing</a:t>
            </a:r>
            <a:r>
              <a:rPr lang="de-DE" sz="2000" b="1" dirty="0">
                <a:solidFill>
                  <a:srgbClr val="B227B5"/>
                </a:solidFill>
              </a:rPr>
              <a:t> (RF) </a:t>
            </a:r>
            <a:r>
              <a:rPr lang="de-DE" sz="2000" b="1" dirty="0" err="1">
                <a:solidFill>
                  <a:srgbClr val="B227B5"/>
                </a:solidFill>
              </a:rPr>
              <a:t>from</a:t>
            </a:r>
            <a:r>
              <a:rPr lang="de-DE" sz="2000" b="1" dirty="0">
                <a:solidFill>
                  <a:srgbClr val="B227B5"/>
                </a:solidFill>
              </a:rPr>
              <a:t> individual </a:t>
            </a:r>
            <a:r>
              <a:rPr lang="de-DE" sz="2000" b="1" dirty="0" err="1">
                <a:solidFill>
                  <a:srgbClr val="B227B5"/>
                </a:solidFill>
              </a:rPr>
              <a:t>aviation</a:t>
            </a:r>
            <a:r>
              <a:rPr lang="de-DE" sz="2000" b="1" dirty="0">
                <a:solidFill>
                  <a:srgbClr val="B227B5"/>
                </a:solidFill>
              </a:rPr>
              <a:t> </a:t>
            </a:r>
            <a:r>
              <a:rPr lang="de-DE" sz="2000" b="1" dirty="0" err="1">
                <a:solidFill>
                  <a:srgbClr val="B227B5"/>
                </a:solidFill>
              </a:rPr>
              <a:t>emissions</a:t>
            </a:r>
            <a:r>
              <a:rPr lang="de-DE" sz="2000" b="1" dirty="0">
                <a:solidFill>
                  <a:srgbClr val="B227B5"/>
                </a:solidFill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1E3E58F-333C-4CE1-B2E2-549A30598BD9}"/>
              </a:ext>
            </a:extLst>
          </p:cNvPr>
          <p:cNvSpPr txBox="1"/>
          <p:nvPr/>
        </p:nvSpPr>
        <p:spPr>
          <a:xfrm>
            <a:off x="10957067" y="4345563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Lee et al. 2021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1CCC3F7-E75E-4259-9810-DC0D05023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30244"/>
          <a:stretch/>
        </p:blipFill>
        <p:spPr>
          <a:xfrm>
            <a:off x="1337996" y="6224013"/>
            <a:ext cx="2311320" cy="5700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90AC16F-E911-4DEA-B3C1-9A6167151A17}"/>
              </a:ext>
            </a:extLst>
          </p:cNvPr>
          <p:cNvSpPr txBox="1"/>
          <p:nvPr/>
        </p:nvSpPr>
        <p:spPr>
          <a:xfrm>
            <a:off x="6616877" y="5501427"/>
            <a:ext cx="5578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Non-CO</a:t>
            </a:r>
            <a:r>
              <a:rPr lang="en-US" sz="2000" baseline="-25000" dirty="0"/>
              <a:t>2</a:t>
            </a:r>
            <a:r>
              <a:rPr lang="en-US" sz="2000" dirty="0"/>
              <a:t> emissions responsible for 2/3 of aviation’s total RF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14" name="Picture 4" descr="emis">
            <a:extLst>
              <a:ext uri="{FF2B5EF4-FFF2-40B4-BE49-F238E27FC236}">
                <a16:creationId xmlns:a16="http://schemas.microsoft.com/office/drawing/2014/main" id="{58CA99D0-54C6-4093-AB81-48B0548B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1732" r="10001" b="10423"/>
          <a:stretch>
            <a:fillRect/>
          </a:stretch>
        </p:blipFill>
        <p:spPr bwMode="auto">
          <a:xfrm>
            <a:off x="1296596" y="1938576"/>
            <a:ext cx="3940235" cy="2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3172783-E2E7-4CA5-8001-C3444D192803}"/>
              </a:ext>
            </a:extLst>
          </p:cNvPr>
          <p:cNvSpPr txBox="1"/>
          <p:nvPr/>
        </p:nvSpPr>
        <p:spPr>
          <a:xfrm>
            <a:off x="1921123" y="1301144"/>
            <a:ext cx="316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B227B5"/>
                </a:solidFill>
              </a:rPr>
              <a:t>Emission </a:t>
            </a:r>
            <a:r>
              <a:rPr lang="de-DE" sz="2000" b="1" dirty="0" err="1">
                <a:solidFill>
                  <a:srgbClr val="B227B5"/>
                </a:solidFill>
              </a:rPr>
              <a:t>of</a:t>
            </a:r>
            <a:r>
              <a:rPr lang="de-DE" sz="2000" b="1" dirty="0">
                <a:solidFill>
                  <a:srgbClr val="B227B5"/>
                </a:solidFill>
              </a:rPr>
              <a:t> </a:t>
            </a:r>
            <a:r>
              <a:rPr lang="de-DE" sz="2000" b="1" dirty="0" err="1">
                <a:solidFill>
                  <a:srgbClr val="B227B5"/>
                </a:solidFill>
              </a:rPr>
              <a:t>aviation</a:t>
            </a:r>
            <a:endParaRPr lang="de-DE" sz="2000" b="1" dirty="0">
              <a:solidFill>
                <a:srgbClr val="B227B5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0AAC249-3884-4C0F-B460-E88604715FAB}"/>
              </a:ext>
            </a:extLst>
          </p:cNvPr>
          <p:cNvSpPr txBox="1"/>
          <p:nvPr/>
        </p:nvSpPr>
        <p:spPr>
          <a:xfrm>
            <a:off x="898066" y="4736773"/>
            <a:ext cx="4338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Aviation emission impact climate by </a:t>
            </a:r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dirty="0"/>
              <a:t> and </a:t>
            </a:r>
            <a:r>
              <a:rPr lang="en-US" sz="2000" b="1" dirty="0"/>
              <a:t>non-CO</a:t>
            </a:r>
            <a:r>
              <a:rPr lang="en-US" sz="2000" b="1" baseline="-25000" dirty="0"/>
              <a:t>2</a:t>
            </a:r>
            <a:r>
              <a:rPr lang="en-US" sz="2000" dirty="0"/>
              <a:t> effects  (e.g. ozone, contrail-cirrus, aerosol)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9FB05C-D030-4210-989F-011E9DF9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2" y="159996"/>
            <a:ext cx="11221200" cy="738000"/>
          </a:xfrm>
        </p:spPr>
        <p:txBody>
          <a:bodyPr/>
          <a:lstStyle/>
          <a:p>
            <a:r>
              <a:rPr lang="de-DE" dirty="0" err="1"/>
              <a:t>Algorithmic</a:t>
            </a:r>
            <a:r>
              <a:rPr lang="de-DE" dirty="0"/>
              <a:t> Climate Change </a:t>
            </a:r>
            <a:r>
              <a:rPr lang="de-DE" dirty="0" err="1"/>
              <a:t>functions</a:t>
            </a:r>
            <a:r>
              <a:rPr lang="de-DE" dirty="0"/>
              <a:t> (aCCFs)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A7C9A02-BC18-4C53-91A4-46E4DE78063A}"/>
              </a:ext>
            </a:extLst>
          </p:cNvPr>
          <p:cNvSpPr txBox="1">
            <a:spLocks/>
          </p:cNvSpPr>
          <p:nvPr/>
        </p:nvSpPr>
        <p:spPr>
          <a:xfrm>
            <a:off x="344210" y="5562799"/>
            <a:ext cx="11506754" cy="203330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758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aCCFs characterize sensitivity of atmosphere to aviation emissions at specific location (position, altitude) and time.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Symbol" panose="05050102010706020507" pitchFamily="18" charset="2"/>
              </a:rPr>
              <a:t> 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 product for climate-optimized trajectory planning</a:t>
            </a:r>
          </a:p>
          <a:p>
            <a:pPr marL="340758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28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758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28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5C9835F-8EF5-4D28-9BAE-9EFE8D010B56}"/>
              </a:ext>
            </a:extLst>
          </p:cNvPr>
          <p:cNvSpPr txBox="1"/>
          <p:nvPr/>
        </p:nvSpPr>
        <p:spPr>
          <a:xfrm>
            <a:off x="723259" y="2804746"/>
            <a:ext cx="10231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METEO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89E1CBC-5F68-494D-B3A9-7AA71657E1C7}"/>
              </a:ext>
            </a:extLst>
          </p:cNvPr>
          <p:cNvSpPr txBox="1"/>
          <p:nvPr/>
        </p:nvSpPr>
        <p:spPr>
          <a:xfrm>
            <a:off x="255587" y="562199"/>
            <a:ext cx="116746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08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428F"/>
              </a:solidFill>
              <a:effectLst/>
              <a:uLnTx/>
              <a:uFillTx/>
            </a:endParaRPr>
          </a:p>
          <a:p>
            <a:pPr marL="340758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Prototype algorithmic climate change functions (aCCFs) of non-CO</a:t>
            </a:r>
            <a:r>
              <a:rPr kumimoji="0" lang="en-US" sz="2000" i="0" u="none" strike="noStrike" kern="0" cap="none" spc="0" normalizeH="0" baseline="-2500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2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 effects give climate impact of aviation emissions at a specific location and time </a:t>
            </a:r>
          </a:p>
          <a:p>
            <a:pPr marL="340758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aCCFs can be calculated for contrail-cirrus, water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vapour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, NO</a:t>
            </a:r>
            <a:r>
              <a:rPr kumimoji="0" lang="en-US" sz="2000" i="0" u="none" strike="noStrike" kern="0" cap="none" spc="0" normalizeH="0" baseline="-2500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x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-induced changes of ozone and methane</a:t>
            </a:r>
          </a:p>
          <a:p>
            <a:pPr marL="340758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428F"/>
                </a:solidFill>
                <a:effectLst/>
                <a:uLnTx/>
                <a:uFillTx/>
              </a:rPr>
              <a:t>aCCFs enable calculating climate impact based on meteorological parameters from numerical weather prediction data</a:t>
            </a:r>
          </a:p>
          <a:p>
            <a:pPr marL="55008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428F"/>
              </a:solidFill>
              <a:effectLst/>
              <a:uLnTx/>
              <a:uFillTx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2382B92E-8D9C-4657-94A8-726DBF7E183F}"/>
              </a:ext>
            </a:extLst>
          </p:cNvPr>
          <p:cNvSpPr/>
          <p:nvPr/>
        </p:nvSpPr>
        <p:spPr>
          <a:xfrm>
            <a:off x="457200" y="2500556"/>
            <a:ext cx="11674647" cy="2969970"/>
          </a:xfrm>
          <a:prstGeom prst="roundRect">
            <a:avLst/>
          </a:prstGeom>
          <a:noFill/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1BECD21-DE9D-4D4C-8DD7-FB13C18CE8CF}"/>
              </a:ext>
            </a:extLst>
          </p:cNvPr>
          <p:cNvGrpSpPr/>
          <p:nvPr/>
        </p:nvGrpSpPr>
        <p:grpSpPr>
          <a:xfrm>
            <a:off x="699489" y="2487992"/>
            <a:ext cx="11870412" cy="2947450"/>
            <a:chOff x="699489" y="2679567"/>
            <a:chExt cx="11870412" cy="294675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7E0CEEF-BB9D-416A-96C1-4EA038A26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000"/>
            <a:stretch/>
          </p:blipFill>
          <p:spPr>
            <a:xfrm>
              <a:off x="699489" y="3437007"/>
              <a:ext cx="1860345" cy="1301826"/>
            </a:xfrm>
            <a:prstGeom prst="rect">
              <a:avLst/>
            </a:prstGeom>
          </p:spPr>
        </p:pic>
        <p:sp>
          <p:nvSpPr>
            <p:cNvPr id="37" name="Pfeil nach rechts 5">
              <a:extLst>
                <a:ext uri="{FF2B5EF4-FFF2-40B4-BE49-F238E27FC236}">
                  <a16:creationId xmlns:a16="http://schemas.microsoft.com/office/drawing/2014/main" id="{2356C5A0-808D-417E-ADFC-27B82026A4B9}"/>
                </a:ext>
              </a:extLst>
            </p:cNvPr>
            <p:cNvSpPr/>
            <p:nvPr/>
          </p:nvSpPr>
          <p:spPr>
            <a:xfrm>
              <a:off x="3094986" y="3839665"/>
              <a:ext cx="543015" cy="216018"/>
            </a:xfrm>
            <a:prstGeom prst="rightArrow">
              <a:avLst/>
            </a:prstGeom>
            <a:gradFill rotWithShape="1">
              <a:gsLst>
                <a:gs pos="0">
                  <a:srgbClr val="4E88C7">
                    <a:tint val="100000"/>
                    <a:shade val="100000"/>
                    <a:satMod val="130000"/>
                  </a:srgbClr>
                </a:gs>
                <a:gs pos="100000">
                  <a:srgbClr val="4E88C7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E88C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825AD78C-FD3A-4AE1-B0E0-E21E79C94CA9}"/>
                </a:ext>
              </a:extLst>
            </p:cNvPr>
            <p:cNvSpPr/>
            <p:nvPr/>
          </p:nvSpPr>
          <p:spPr>
            <a:xfrm>
              <a:off x="1964027" y="2679567"/>
              <a:ext cx="106058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  <a:cs typeface="Calibri"/>
                </a:rPr>
                <a:t>Climate change from meteorological input data by using aCCFs</a:t>
              </a:r>
              <a:endPara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97F0279-EDDE-4B61-94C7-796EBA021A64}"/>
                </a:ext>
              </a:extLst>
            </p:cNvPr>
            <p:cNvSpPr txBox="1"/>
            <p:nvPr/>
          </p:nvSpPr>
          <p:spPr>
            <a:xfrm>
              <a:off x="2957567" y="3444469"/>
              <a:ext cx="756062" cy="307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428F"/>
                  </a:solidFill>
                  <a:effectLst/>
                  <a:uLnTx/>
                  <a:uFillTx/>
                </a:rPr>
                <a:t>aCCFs</a:t>
              </a: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373F501-0966-4D2E-B3BF-ACEFB6F64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89" b="6418"/>
            <a:stretch/>
          </p:blipFill>
          <p:spPr>
            <a:xfrm>
              <a:off x="8608334" y="3283462"/>
              <a:ext cx="1872148" cy="1469415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1C41300-39D2-45EC-AF56-27DC0F733664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10154" b="8830"/>
            <a:stretch/>
          </p:blipFill>
          <p:spPr bwMode="auto">
            <a:xfrm>
              <a:off x="4186256" y="3323099"/>
              <a:ext cx="1911331" cy="14496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C56DB6E-A346-4174-8159-5EC8FB320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540" r="3972" b="7353"/>
            <a:stretch/>
          </p:blipFill>
          <p:spPr>
            <a:xfrm>
              <a:off x="6349159" y="3323098"/>
              <a:ext cx="1872148" cy="1472289"/>
            </a:xfrm>
            <a:prstGeom prst="rect">
              <a:avLst/>
            </a:prstGeom>
          </p:spPr>
        </p:pic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BD99BEA-1101-4A4D-9E6E-831C33BA9364}"/>
                </a:ext>
              </a:extLst>
            </p:cNvPr>
            <p:cNvSpPr txBox="1"/>
            <p:nvPr/>
          </p:nvSpPr>
          <p:spPr>
            <a:xfrm>
              <a:off x="8955756" y="3054350"/>
              <a:ext cx="1175323" cy="30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Contrail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aCCF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14491946-4D59-4B3D-8AB3-FDB07463406B}"/>
                </a:ext>
              </a:extLst>
            </p:cNvPr>
            <p:cNvSpPr txBox="1"/>
            <p:nvPr/>
          </p:nvSpPr>
          <p:spPr>
            <a:xfrm>
              <a:off x="6376970" y="3058899"/>
              <a:ext cx="1527983" cy="30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NO</a:t>
              </a:r>
              <a:r>
                <a:rPr kumimoji="0" lang="de-DE" sz="1400" b="1" i="0" u="none" strike="noStrike" kern="0" cap="none" spc="0" normalizeH="0" baseline="-2500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x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-induced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aCCF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D71C2D0-9D9A-4A6E-BBE8-E3AD227FC54E}"/>
                </a:ext>
              </a:extLst>
            </p:cNvPr>
            <p:cNvSpPr txBox="1"/>
            <p:nvPr/>
          </p:nvSpPr>
          <p:spPr>
            <a:xfrm>
              <a:off x="4173850" y="3067014"/>
              <a:ext cx="1617751" cy="30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Water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vapour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aCCF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ADE231A4-9E44-4CDC-B002-2813EF4EE8C6}"/>
                </a:ext>
              </a:extLst>
            </p:cNvPr>
            <p:cNvSpPr/>
            <p:nvPr/>
          </p:nvSpPr>
          <p:spPr>
            <a:xfrm>
              <a:off x="4885136" y="4791086"/>
              <a:ext cx="109036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[K/kg(</a:t>
              </a:r>
              <a:r>
                <a:rPr kumimoji="0" lang="de-DE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fuel</a:t>
              </a: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)]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0CC76811-916D-4248-8230-A95A397E3EDC}"/>
                </a:ext>
              </a:extLst>
            </p:cNvPr>
            <p:cNvSpPr/>
            <p:nvPr/>
          </p:nvSpPr>
          <p:spPr>
            <a:xfrm>
              <a:off x="7061390" y="4835836"/>
              <a:ext cx="6815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[K/kg(NO2)]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87702A35-35CF-4AF4-A722-245BE550E986}"/>
                </a:ext>
              </a:extLst>
            </p:cNvPr>
            <p:cNvSpPr/>
            <p:nvPr/>
          </p:nvSpPr>
          <p:spPr>
            <a:xfrm>
              <a:off x="9240418" y="4760714"/>
              <a:ext cx="8771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[K/km(</a:t>
              </a:r>
              <a:r>
                <a:rPr kumimoji="0" lang="de-DE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contrail</a:t>
              </a: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E6E6E">
                      <a:lumMod val="50000"/>
                    </a:srgbClr>
                  </a:solidFill>
                  <a:effectLst/>
                  <a:uLnTx/>
                  <a:uFillTx/>
                </a:rPr>
                <a:t>)]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4F71851A-821C-4671-9637-E5DFEB72D895}"/>
                </a:ext>
              </a:extLst>
            </p:cNvPr>
            <p:cNvSpPr txBox="1"/>
            <p:nvPr/>
          </p:nvSpPr>
          <p:spPr>
            <a:xfrm>
              <a:off x="2484940" y="4099163"/>
              <a:ext cx="1860344" cy="147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428F"/>
                  </a:solidFill>
                  <a:effectLst/>
                  <a:uLnTx/>
                  <a:uFillTx/>
                </a:rPr>
                <a:t>Calculated by mathematical formulas -&gt; computational efficient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73A909C5-8235-447B-893A-A17DB6DDB1BC}"/>
                </a:ext>
              </a:extLst>
            </p:cNvPr>
            <p:cNvSpPr txBox="1"/>
            <p:nvPr/>
          </p:nvSpPr>
          <p:spPr>
            <a:xfrm>
              <a:off x="4230117" y="5041685"/>
              <a:ext cx="7388205" cy="584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Water </a:t>
              </a:r>
              <a:r>
                <a:rPr kumimoji="0" lang="en-US" sz="1600" b="0" i="0" u="none" strike="noStrike" kern="0" cap="none" spc="0" normalizeH="0" baseline="0" dirty="0" err="1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vapour</a:t>
              </a: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 and NO</a:t>
              </a:r>
              <a:r>
                <a:rPr kumimoji="0" lang="en-US" sz="1600" b="0" i="0" u="none" strike="noStrike" kern="0" cap="none" spc="0" normalizeH="0" baseline="-2500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x </a:t>
              </a: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induced </a:t>
              </a:r>
              <a:r>
                <a:rPr kumimoji="0" lang="en-US" sz="1600" b="0" i="0" u="none" strike="noStrike" kern="0" cap="none" spc="0" normalizeH="0" baseline="0" dirty="0" err="1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aCCF</a:t>
              </a: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 is positive (warming)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Contrail (daytime) </a:t>
              </a:r>
              <a:r>
                <a:rPr kumimoji="0" lang="en-US" sz="1600" b="0" i="0" u="none" strike="noStrike" kern="0" cap="none" spc="0" normalizeH="0" baseline="0" dirty="0" err="1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aCCF</a:t>
              </a:r>
              <a:r>
                <a:rPr kumimoji="0" lang="en-US" sz="1600" b="0" i="0" u="none" strike="noStrike" kern="0" cap="none" spc="0" normalizeH="0" baseline="0" dirty="0">
                  <a:ln>
                    <a:noFill/>
                  </a:ln>
                  <a:solidFill>
                    <a:srgbClr val="6E6E6E"/>
                  </a:solidFill>
                  <a:effectLst/>
                  <a:uLnTx/>
                  <a:uFillTx/>
                </a:rPr>
                <a:t> warming/cooling impact in areas where contrails can form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F7ECD741-7A90-4EAD-9FC4-57DE54B38F50}"/>
                </a:ext>
              </a:extLst>
            </p:cNvPr>
            <p:cNvSpPr txBox="1"/>
            <p:nvPr/>
          </p:nvSpPr>
          <p:spPr>
            <a:xfrm>
              <a:off x="1067174" y="3160008"/>
              <a:ext cx="1136850" cy="307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4E88C7"/>
                  </a:solidFill>
                  <a:effectLst/>
                  <a:uLnTx/>
                  <a:uFillTx/>
                </a:rPr>
                <a:t>geopotential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Fußzeilenplatzhalter 5">
            <a:extLst>
              <a:ext uri="{FF2B5EF4-FFF2-40B4-BE49-F238E27FC236}">
                <a16:creationId xmlns:a16="http://schemas.microsoft.com/office/drawing/2014/main" id="{68E11839-C81F-4290-9D4B-7C8DDEC4D97B}"/>
              </a:ext>
            </a:extLst>
          </p:cNvPr>
          <p:cNvSpPr txBox="1">
            <a:spLocks/>
          </p:cNvSpPr>
          <p:nvPr/>
        </p:nvSpPr>
        <p:spPr>
          <a:xfrm>
            <a:off x="457201" y="6556407"/>
            <a:ext cx="3896435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FLYATM4E WP1 - Advisory Board 19/05/22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71B1CDAD-1A56-447A-B848-23F051998A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83" b="30244"/>
          <a:stretch/>
        </p:blipFill>
        <p:spPr>
          <a:xfrm>
            <a:off x="1337996" y="6224013"/>
            <a:ext cx="2311320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23F6AC0-A1A6-4832-A58F-47681A8F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9" y="173390"/>
            <a:ext cx="11221200" cy="738000"/>
          </a:xfrm>
        </p:spPr>
        <p:txBody>
          <a:bodyPr/>
          <a:lstStyle/>
          <a:p>
            <a:pPr algn="ctr"/>
            <a:r>
              <a:rPr lang="de-DE" sz="2800" dirty="0"/>
              <a:t>Analysis </a:t>
            </a:r>
            <a:r>
              <a:rPr lang="de-DE" sz="2800" dirty="0" err="1"/>
              <a:t>of</a:t>
            </a:r>
            <a:r>
              <a:rPr lang="de-DE" sz="2800" dirty="0"/>
              <a:t>  </a:t>
            </a:r>
            <a:r>
              <a:rPr lang="de-DE" sz="2800" dirty="0" err="1"/>
              <a:t>NO</a:t>
            </a:r>
            <a:r>
              <a:rPr lang="de-DE" sz="2800" baseline="-25000" dirty="0" err="1"/>
              <a:t>x</a:t>
            </a:r>
            <a:r>
              <a:rPr lang="de-DE" sz="2800" dirty="0" err="1"/>
              <a:t>-induced</a:t>
            </a:r>
            <a:r>
              <a:rPr lang="de-DE" sz="2800" dirty="0"/>
              <a:t> aCCFs</a:t>
            </a:r>
            <a:br>
              <a:rPr lang="de-DE" sz="2800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7A9B22-AF64-4F59-93AB-DF95D98C7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83" b="30244"/>
          <a:stretch/>
        </p:blipFill>
        <p:spPr>
          <a:xfrm>
            <a:off x="1337996" y="6224013"/>
            <a:ext cx="2311320" cy="5700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8B930C-3DF1-4A74-838E-39D4394E7305}"/>
              </a:ext>
            </a:extLst>
          </p:cNvPr>
          <p:cNvPicPr/>
          <p:nvPr/>
        </p:nvPicPr>
        <p:blipFill rotWithShape="1">
          <a:blip r:embed="rId3"/>
          <a:srcRect l="42433" t="4561" b="7576"/>
          <a:stretch/>
        </p:blipFill>
        <p:spPr bwMode="auto">
          <a:xfrm rot="16200000">
            <a:off x="1623504" y="2860322"/>
            <a:ext cx="1611748" cy="3524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16CD5DB-9EC9-4548-8C73-A00F1A2BFB47}"/>
              </a:ext>
            </a:extLst>
          </p:cNvPr>
          <p:cNvPicPr/>
          <p:nvPr/>
        </p:nvPicPr>
        <p:blipFill rotWithShape="1">
          <a:blip r:embed="rId4"/>
          <a:srcRect l="41129" t="4144" r="3202" b="5176"/>
          <a:stretch/>
        </p:blipFill>
        <p:spPr bwMode="auto">
          <a:xfrm rot="16200000">
            <a:off x="5372630" y="2851218"/>
            <a:ext cx="1539096" cy="3555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82FC2E-74C3-475D-93D4-9F65E82BF370}"/>
              </a:ext>
            </a:extLst>
          </p:cNvPr>
          <p:cNvSpPr txBox="1"/>
          <p:nvPr/>
        </p:nvSpPr>
        <p:spPr>
          <a:xfrm>
            <a:off x="1036501" y="934122"/>
            <a:ext cx="306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June 2018, 12 UTC, ERA5 0.28°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126E58-203D-4B76-AF0D-430679FD726F}"/>
              </a:ext>
            </a:extLst>
          </p:cNvPr>
          <p:cNvSpPr txBox="1"/>
          <p:nvPr/>
        </p:nvSpPr>
        <p:spPr>
          <a:xfrm>
            <a:off x="4440319" y="923517"/>
            <a:ext cx="353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December</a:t>
            </a:r>
            <a:r>
              <a:rPr lang="de-DE" dirty="0"/>
              <a:t> 2018,12 UTC, ERA5 0.28°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6E1FFE2-E7B2-462F-84FF-FB1AECA87F23}"/>
              </a:ext>
            </a:extLst>
          </p:cNvPr>
          <p:cNvSpPr/>
          <p:nvPr/>
        </p:nvSpPr>
        <p:spPr>
          <a:xfrm>
            <a:off x="4347119" y="1333394"/>
            <a:ext cx="3711596" cy="45885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540B830-54A8-44F4-9872-B258218FD30D}"/>
              </a:ext>
            </a:extLst>
          </p:cNvPr>
          <p:cNvSpPr/>
          <p:nvPr/>
        </p:nvSpPr>
        <p:spPr>
          <a:xfrm>
            <a:off x="641864" y="1322933"/>
            <a:ext cx="3587435" cy="45990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0A0520-65A1-4034-A3FC-61A9598E2EC1}"/>
              </a:ext>
            </a:extLst>
          </p:cNvPr>
          <p:cNvSpPr txBox="1"/>
          <p:nvPr/>
        </p:nvSpPr>
        <p:spPr>
          <a:xfrm rot="16200000">
            <a:off x="-597893" y="1605894"/>
            <a:ext cx="1905441" cy="36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250 hPa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6FCD5D-3D4B-4FBC-8E42-972C387E763E}"/>
              </a:ext>
            </a:extLst>
          </p:cNvPr>
          <p:cNvSpPr txBox="1"/>
          <p:nvPr/>
        </p:nvSpPr>
        <p:spPr>
          <a:xfrm rot="16200000">
            <a:off x="-1360070" y="4067530"/>
            <a:ext cx="3429795" cy="36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at 0°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563708E-46AF-4137-8354-F7E02205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" t="27889" r="89378" b="21852"/>
          <a:stretch/>
        </p:blipFill>
        <p:spPr>
          <a:xfrm rot="16200000">
            <a:off x="6070096" y="2166301"/>
            <a:ext cx="434172" cy="264693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9485A6E-060E-4610-8DE2-BE82BA4896B8}"/>
              </a:ext>
            </a:extLst>
          </p:cNvPr>
          <p:cNvSpPr txBox="1"/>
          <p:nvPr/>
        </p:nvSpPr>
        <p:spPr>
          <a:xfrm>
            <a:off x="8172161" y="1254133"/>
            <a:ext cx="39298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</a:t>
            </a:r>
            <a:r>
              <a:rPr lang="en-US" sz="2000" baseline="-25000" dirty="0"/>
              <a:t>x</a:t>
            </a:r>
            <a:r>
              <a:rPr lang="en-US" sz="2000" dirty="0"/>
              <a:t> induced  </a:t>
            </a:r>
            <a:r>
              <a:rPr lang="en-US" sz="2000" dirty="0" err="1"/>
              <a:t>aCCF</a:t>
            </a:r>
            <a:r>
              <a:rPr lang="en-US" sz="2000" dirty="0"/>
              <a:t> positive (warming)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Variation in NO</a:t>
            </a:r>
            <a:r>
              <a:rPr lang="en-US" sz="2000" baseline="-25000" dirty="0"/>
              <a:t>x  </a:t>
            </a:r>
            <a:r>
              <a:rPr lang="en-US" sz="2000" dirty="0" err="1"/>
              <a:t>aCCF</a:t>
            </a:r>
            <a:r>
              <a:rPr lang="en-US" sz="2000" dirty="0"/>
              <a:t> 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different </a:t>
            </a:r>
            <a:r>
              <a:rPr lang="en-US" sz="2000" dirty="0" err="1"/>
              <a:t>synoptical</a:t>
            </a:r>
            <a:r>
              <a:rPr lang="en-US" sz="2000" dirty="0"/>
              <a:t> conditions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en-US" sz="2000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different season (Higher values in summer. Day to day variability higher in winter)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en-US" sz="2000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with cruise altitude  (vertical gradients higher in winter)</a:t>
            </a:r>
          </a:p>
          <a:p>
            <a:endParaRPr lang="de-DE" dirty="0"/>
          </a:p>
          <a:p>
            <a:endParaRPr lang="de-DE" sz="16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8709266-22FD-4321-AEB1-B2D362FFAD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877" t="11111" b="5222"/>
          <a:stretch/>
        </p:blipFill>
        <p:spPr>
          <a:xfrm rot="16200000">
            <a:off x="1520193" y="590680"/>
            <a:ext cx="1900430" cy="344285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6D7D79D-2B6D-4BA9-B40C-41893EF18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55" t="10009" r="-151" b="7241"/>
          <a:stretch/>
        </p:blipFill>
        <p:spPr>
          <a:xfrm rot="16200000">
            <a:off x="5324834" y="644218"/>
            <a:ext cx="1869612" cy="332104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A49292E-C221-46BE-8AC0-66BE2A823EF4}"/>
              </a:ext>
            </a:extLst>
          </p:cNvPr>
          <p:cNvPicPr/>
          <p:nvPr/>
        </p:nvPicPr>
        <p:blipFill rotWithShape="1">
          <a:blip r:embed="rId4"/>
          <a:srcRect l="2414" t="23271" r="88181" b="24058"/>
          <a:stretch/>
        </p:blipFill>
        <p:spPr bwMode="auto">
          <a:xfrm rot="16200000">
            <a:off x="6209325" y="4322774"/>
            <a:ext cx="434170" cy="2654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FE06322-3751-498E-84A9-309DEA33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" t="27889" r="89378" b="21852"/>
          <a:stretch/>
        </p:blipFill>
        <p:spPr>
          <a:xfrm rot="16200000">
            <a:off x="2314799" y="2194897"/>
            <a:ext cx="434172" cy="264693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FD1600C-F704-49DB-B3E5-B3BE2A88E8E5}"/>
              </a:ext>
            </a:extLst>
          </p:cNvPr>
          <p:cNvPicPr/>
          <p:nvPr/>
        </p:nvPicPr>
        <p:blipFill rotWithShape="1">
          <a:blip r:embed="rId4"/>
          <a:srcRect l="2414" t="23271" r="88181" b="24058"/>
          <a:stretch/>
        </p:blipFill>
        <p:spPr bwMode="auto">
          <a:xfrm rot="16200000">
            <a:off x="2128158" y="4336603"/>
            <a:ext cx="434170" cy="2654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97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145C87-3FDB-4A69-8959-AD31FB0B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47" y="40294"/>
            <a:ext cx="11221200" cy="738000"/>
          </a:xfrm>
        </p:spPr>
        <p:txBody>
          <a:bodyPr/>
          <a:lstStyle/>
          <a:p>
            <a:pPr algn="ctr"/>
            <a:r>
              <a:rPr lang="de-DE" sz="2800" dirty="0"/>
              <a:t>Analysis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contrail</a:t>
            </a:r>
            <a:r>
              <a:rPr lang="de-DE" sz="2800" dirty="0"/>
              <a:t> aCCFs</a:t>
            </a:r>
            <a:br>
              <a:rPr lang="de-DE" sz="2800" dirty="0"/>
            </a:b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6EDC70-616F-4E4F-A688-4170F6458D69}"/>
              </a:ext>
            </a:extLst>
          </p:cNvPr>
          <p:cNvSpPr txBox="1"/>
          <p:nvPr/>
        </p:nvSpPr>
        <p:spPr>
          <a:xfrm>
            <a:off x="1473646" y="591973"/>
            <a:ext cx="318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June 2018, 12 UTC, ERA5 0.28°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23B1A4-4093-49D7-8F4B-4B7BBF2F442E}"/>
              </a:ext>
            </a:extLst>
          </p:cNvPr>
          <p:cNvSpPr txBox="1"/>
          <p:nvPr/>
        </p:nvSpPr>
        <p:spPr>
          <a:xfrm>
            <a:off x="5084362" y="602632"/>
            <a:ext cx="39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December</a:t>
            </a:r>
            <a:r>
              <a:rPr lang="de-DE" dirty="0"/>
              <a:t> 2018, 12 UTC, ERA5 0.28°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82C3EFF-86FA-43C9-902B-E61E9174DDE1}"/>
              </a:ext>
            </a:extLst>
          </p:cNvPr>
          <p:cNvSpPr/>
          <p:nvPr/>
        </p:nvSpPr>
        <p:spPr>
          <a:xfrm>
            <a:off x="706367" y="965330"/>
            <a:ext cx="4019303" cy="52320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66DA54-3386-41D4-A3A1-D937A6107887}"/>
              </a:ext>
            </a:extLst>
          </p:cNvPr>
          <p:cNvSpPr txBox="1"/>
          <p:nvPr/>
        </p:nvSpPr>
        <p:spPr>
          <a:xfrm rot="16200000">
            <a:off x="-655409" y="1165518"/>
            <a:ext cx="1905441" cy="36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250 hPa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72B967-622F-411C-80B4-7BE255DE9A52}"/>
              </a:ext>
            </a:extLst>
          </p:cNvPr>
          <p:cNvSpPr txBox="1"/>
          <p:nvPr/>
        </p:nvSpPr>
        <p:spPr>
          <a:xfrm rot="16200000">
            <a:off x="-1294207" y="4145541"/>
            <a:ext cx="3429795" cy="36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at 0°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D057389-B2C4-4762-8BB8-792D9003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39" t="12684" b="8098"/>
          <a:stretch/>
        </p:blipFill>
        <p:spPr bwMode="auto">
          <a:xfrm rot="16200000">
            <a:off x="5798270" y="208631"/>
            <a:ext cx="2102764" cy="3687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3D5F5B-5AA0-419F-B025-E6B4CB499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88" t="3670"/>
          <a:stretch/>
        </p:blipFill>
        <p:spPr>
          <a:xfrm rot="16200000">
            <a:off x="5972389" y="2628052"/>
            <a:ext cx="1691064" cy="39024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46FFD13-32DA-40E5-86A9-C3FCB3C12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98" t="4029" r="-676" b="611"/>
          <a:stretch/>
        </p:blipFill>
        <p:spPr bwMode="auto">
          <a:xfrm rot="16200000">
            <a:off x="1750275" y="177691"/>
            <a:ext cx="2063696" cy="3754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98CDFFE-D37F-412F-8375-41DA9D851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75" t="6083" r="-1" b="3886"/>
          <a:stretch/>
        </p:blipFill>
        <p:spPr bwMode="auto">
          <a:xfrm rot="16200000">
            <a:off x="1822501" y="2727708"/>
            <a:ext cx="1675949" cy="3828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DB1697E-F4F0-41E7-B11C-D63E7C7A14A2}"/>
              </a:ext>
            </a:extLst>
          </p:cNvPr>
          <p:cNvSpPr txBox="1"/>
          <p:nvPr/>
        </p:nvSpPr>
        <p:spPr>
          <a:xfrm>
            <a:off x="8988346" y="745785"/>
            <a:ext cx="31639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en-US" sz="2000" dirty="0"/>
              <a:t>Contrail (daytime) aCCFs warming or cooling effect, in areas of contrail formation</a:t>
            </a:r>
          </a:p>
          <a:p>
            <a:endParaRPr lang="en-US" sz="20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en-US" sz="2000" dirty="0"/>
              <a:t>Strong day-to-day variation in contrail aCCFs</a:t>
            </a:r>
          </a:p>
          <a:p>
            <a:endParaRPr lang="en-US" sz="20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en-US" sz="2000" dirty="0"/>
              <a:t>Seasonal variation in contrail aCCFs: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 contrail formation higher in winter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more areas with cooling contrails in winter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en-US" sz="2000" dirty="0"/>
              <a:t>Variation with cruise altitude</a:t>
            </a:r>
          </a:p>
          <a:p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199AC70-B197-49BB-AD3A-90A004B19A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6" t="19816" r="84429" b="20890"/>
          <a:stretch/>
        </p:blipFill>
        <p:spPr bwMode="auto">
          <a:xfrm rot="16200000">
            <a:off x="2438346" y="4432237"/>
            <a:ext cx="406790" cy="2773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CEFDD01-5DBF-4A34-B98A-CA97D16BF310}"/>
              </a:ext>
            </a:extLst>
          </p:cNvPr>
          <p:cNvSpPr/>
          <p:nvPr/>
        </p:nvSpPr>
        <p:spPr>
          <a:xfrm>
            <a:off x="4840001" y="965330"/>
            <a:ext cx="4019303" cy="52320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99B4600-38E6-4F85-89E8-A3482912AC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6" t="19816" r="84429" b="20890"/>
          <a:stretch/>
        </p:blipFill>
        <p:spPr bwMode="auto">
          <a:xfrm rot="16200000">
            <a:off x="6614526" y="4400025"/>
            <a:ext cx="406790" cy="2773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72D6408-DA8C-48B5-8E67-93A6163CA5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" t="22390" r="88305" b="16518"/>
          <a:stretch/>
        </p:blipFill>
        <p:spPr bwMode="auto">
          <a:xfrm rot="16200000">
            <a:off x="6729407" y="1958191"/>
            <a:ext cx="388490" cy="258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C9CB659-1DEE-47D7-B0BB-22B017888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" t="22390" r="88305" b="16518"/>
          <a:stretch/>
        </p:blipFill>
        <p:spPr bwMode="auto">
          <a:xfrm rot="16200000">
            <a:off x="2727839" y="1987683"/>
            <a:ext cx="388490" cy="258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0E78678-6CF0-4C8A-8520-C91F11AB77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183" b="30244"/>
          <a:stretch/>
        </p:blipFill>
        <p:spPr>
          <a:xfrm>
            <a:off x="1337996" y="6224013"/>
            <a:ext cx="2311320" cy="5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>
            <a:extLst>
              <a:ext uri="{FF2B5EF4-FFF2-40B4-BE49-F238E27FC236}">
                <a16:creationId xmlns:a16="http://schemas.microsoft.com/office/drawing/2014/main" id="{FA38AA8D-0EF9-49F6-90A7-5FD03126597F}"/>
              </a:ext>
            </a:extLst>
          </p:cNvPr>
          <p:cNvSpPr txBox="1">
            <a:spLocks/>
          </p:cNvSpPr>
          <p:nvPr/>
        </p:nvSpPr>
        <p:spPr bwMode="auto">
          <a:xfrm>
            <a:off x="308023" y="3984226"/>
            <a:ext cx="11579128" cy="223181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sz="2800" dirty="0"/>
              <a:t>Summary</a:t>
            </a:r>
            <a:br>
              <a:rPr lang="de-DE" sz="2800" dirty="0"/>
            </a:br>
            <a:endParaRPr lang="de-DE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912788B5-9DEA-4208-9982-8E8F5BDA9581}"/>
              </a:ext>
            </a:extLst>
          </p:cNvPr>
          <p:cNvSpPr txBox="1">
            <a:spLocks/>
          </p:cNvSpPr>
          <p:nvPr/>
        </p:nvSpPr>
        <p:spPr bwMode="auto">
          <a:xfrm>
            <a:off x="486987" y="99363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/>
              <a:t>Generation of merged </a:t>
            </a:r>
            <a:r>
              <a:rPr lang="de-DE" sz="2800" dirty="0"/>
              <a:t>non-CO</a:t>
            </a:r>
            <a:r>
              <a:rPr lang="de-DE" sz="2800" baseline="-25000" dirty="0"/>
              <a:t>2</a:t>
            </a:r>
            <a:r>
              <a:rPr lang="de-DE" sz="2800" dirty="0"/>
              <a:t> aCCFs</a:t>
            </a:r>
            <a:br>
              <a:rPr lang="de-DE" sz="2800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E17D80-5155-400B-988F-605D0BA32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37"/>
          <a:stretch/>
        </p:blipFill>
        <p:spPr>
          <a:xfrm rot="10800000">
            <a:off x="621403" y="815031"/>
            <a:ext cx="10410620" cy="194836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E30C2A6-FE74-4160-8048-D54CBDC352E2}"/>
              </a:ext>
            </a:extLst>
          </p:cNvPr>
          <p:cNvSpPr txBox="1">
            <a:spLocks/>
          </p:cNvSpPr>
          <p:nvPr/>
        </p:nvSpPr>
        <p:spPr>
          <a:xfrm>
            <a:off x="379486" y="4374272"/>
            <a:ext cx="11436201" cy="4527011"/>
          </a:xfrm>
          <a:prstGeom prst="rect">
            <a:avLst/>
          </a:prstGeom>
        </p:spPr>
        <p:txBody>
          <a:bodyPr vert="horz" lIns="91461" tIns="45731" rIns="91461" bIns="4573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aCCFs enable climate-optimized trajectory planning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Individual water </a:t>
            </a:r>
            <a:r>
              <a:rPr lang="en-US" sz="2000" dirty="0" err="1"/>
              <a:t>vapour</a:t>
            </a:r>
            <a:r>
              <a:rPr lang="en-US" sz="2000" dirty="0"/>
              <a:t>, NO</a:t>
            </a:r>
            <a:r>
              <a:rPr lang="en-US" sz="2000" baseline="-25000" dirty="0"/>
              <a:t>x</a:t>
            </a:r>
            <a:r>
              <a:rPr lang="en-US" sz="2000" dirty="0"/>
              <a:t> induced and contrail-cirrus aCCFs show  large variations  with different meteorological situations, seasons and altitudes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 Merged non-CO</a:t>
            </a:r>
            <a:r>
              <a:rPr lang="en-US" sz="2000" baseline="-25000" dirty="0"/>
              <a:t>2</a:t>
            </a:r>
            <a:r>
              <a:rPr lang="en-US" sz="2000" dirty="0"/>
              <a:t> aCCFs are generated. Large influence of contrails aCCFs.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With merged aCCFs specific weather situations with large mitigation potential can be identified.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8897B5-F2F1-46A2-A31C-8D42CB0E0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3" b="30244"/>
          <a:stretch/>
        </p:blipFill>
        <p:spPr>
          <a:xfrm>
            <a:off x="1337996" y="6224013"/>
            <a:ext cx="2311320" cy="57009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EE7336-6DE3-4ADC-BD34-AD3F668DEF25}"/>
              </a:ext>
            </a:extLst>
          </p:cNvPr>
          <p:cNvSpPr txBox="1"/>
          <p:nvPr/>
        </p:nvSpPr>
        <p:spPr>
          <a:xfrm>
            <a:off x="985019" y="2875362"/>
            <a:ext cx="103916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Merged non–CO</a:t>
            </a:r>
            <a:r>
              <a:rPr lang="en-US" sz="2000" baseline="-25000" dirty="0"/>
              <a:t>2</a:t>
            </a:r>
            <a:r>
              <a:rPr lang="en-US" sz="2000" dirty="0"/>
              <a:t> aCCFs combine contrail-cirrus, total NO</a:t>
            </a:r>
            <a:r>
              <a:rPr lang="en-US" sz="2000" baseline="-25000" dirty="0"/>
              <a:t>x</a:t>
            </a:r>
            <a:r>
              <a:rPr lang="en-US" sz="2000" dirty="0"/>
              <a:t> and water </a:t>
            </a:r>
            <a:r>
              <a:rPr lang="en-US" sz="2000" dirty="0" err="1"/>
              <a:t>vapour</a:t>
            </a:r>
            <a:r>
              <a:rPr lang="en-US" sz="2000" dirty="0"/>
              <a:t> aCCFs (taking assumptions on technical specifications of emission indices and physical climate metric)   </a:t>
            </a:r>
          </a:p>
        </p:txBody>
      </p:sp>
    </p:spTree>
    <p:extLst>
      <p:ext uri="{BB962C8B-B14F-4D97-AF65-F5344CB8AC3E}">
        <p14:creationId xmlns:p14="http://schemas.microsoft.com/office/powerpoint/2010/main" val="3763463267"/>
      </p:ext>
    </p:extLst>
  </p:cSld>
  <p:clrMapOvr>
    <a:masterClrMapping/>
  </p:clrMapOvr>
</p:sld>
</file>

<file path=ppt/theme/theme1.xml><?xml version="1.0" encoding="utf-8"?>
<a:theme xmlns:a="http://schemas.openxmlformats.org/drawingml/2006/main" name="DLR_Präsentation_16zu9_DE_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A89244D6A7AC47B2AC65DE8D11D0FA" ma:contentTypeVersion="2" ma:contentTypeDescription="Ein neues Dokument erstellen." ma:contentTypeScope="" ma:versionID="5e0e51c665debf4619c0c1cecc3d41ea">
  <xsd:schema xmlns:xsd="http://www.w3.org/2001/XMLSchema" xmlns:xs="http://www.w3.org/2001/XMLSchema" xmlns:p="http://schemas.microsoft.com/office/2006/metadata/properties" xmlns:ns2="1a808031-0302-4f51-a655-fa1073ce4ea2" targetNamespace="http://schemas.microsoft.com/office/2006/metadata/properties" ma:root="true" ma:fieldsID="275fc845ecc0a356d5e0c00d76151410" ns2:_="">
    <xsd:import namespace="1a808031-0302-4f51-a655-fa1073ce4e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08031-0302-4f51-a655-fa1073ce4ea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98D0-3598-44CB-A722-F7100AAE4BC6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96A0AB44-8AFA-4CFE-B749-2D93FEA38D4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885C39-B4E1-45C0-BB46-F028481CA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08031-0302-4f51-a655-fa1073ce4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0FBF344-0F27-4235-9872-40A4983E393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39D078F-88C0-4EBB-A898-3A85AD5237E5}">
  <ds:schemaRefs>
    <ds:schemaRef ds:uri="1a808031-0302-4f51-a655-fa1073ce4ea2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Benutzerdefiniert</PresentationFormat>
  <Paragraphs>70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ヒラギノ角ゴ Pro W3</vt:lpstr>
      <vt:lpstr>DLR_Präsentation_16zu9_DE_alt</vt:lpstr>
      <vt:lpstr>Quantifying the spatial and temporal non-CO2 effect of aviation by using algorithmic climate change functions </vt:lpstr>
      <vt:lpstr>PowerPoint-Präsentation</vt:lpstr>
      <vt:lpstr>Algorithmic Climate Change functions (aCCFs)</vt:lpstr>
      <vt:lpstr>Analysis of  NOx-induced aCCFs </vt:lpstr>
      <vt:lpstr>Analysis of contrail aCCFs </vt:lpstr>
      <vt:lpstr>PowerPoint-Präsentation</vt:lpstr>
    </vt:vector>
  </TitlesOfParts>
  <Company>T-Systems SfR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Powerüoint-Präsentation 16:9 Deutsch</dc:title>
  <dc:creator/>
  <cp:lastModifiedBy>Dietmüller, Simone</cp:lastModifiedBy>
  <cp:revision>57</cp:revision>
  <cp:lastPrinted>2022-05-24T07:15:01Z</cp:lastPrinted>
  <dcterms:created xsi:type="dcterms:W3CDTF">2013-07-09T11:36:12Z</dcterms:created>
  <dcterms:modified xsi:type="dcterms:W3CDTF">2022-05-24T08:03:51Z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0x010100C9A89244D6A7AC47B2AC65DE8D11D0FA</vt:lpwstr>
  </property>
  <property fmtid="{D5CDD505-2E9C-101B-9397-08002B2CF9AE}" pid="4" name="Order">
    <vt:r8>61100</vt:r8>
  </property>
</Properties>
</file>