
<file path=[Content_Types].xml><?xml version="1.0" encoding="utf-8"?>
<Types xmlns="http://schemas.openxmlformats.org/package/2006/content-types">
  <Default Extension="png" ContentType="image/png"/>
  <Default Extension="gif" ContentType="image/gif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7" r:id="rId4"/>
    <p:sldId id="258" r:id="rId5"/>
    <p:sldId id="262" r:id="rId6"/>
    <p:sldId id="264" r:id="rId7"/>
    <p:sldId id="266" r:id="rId8"/>
    <p:sldId id="267" r:id="rId9"/>
    <p:sldId id="268" r:id="rId10"/>
    <p:sldId id="275" r:id="rId11"/>
    <p:sldId id="276" r:id="rId12"/>
    <p:sldId id="290" r:id="rId13"/>
    <p:sldId id="286" r:id="rId14"/>
    <p:sldId id="284" r:id="rId15"/>
  </p:sldIdLst>
  <p:sldSz cx="12192000" cy="6858000"/>
  <p:notesSz cx="7559675" cy="1069149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C1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125E5076-3810-47DD-B79F-674D7AD40C01}" styleName="深色样式 1 - 强调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890"/>
    <p:restoredTop sz="94694"/>
  </p:normalViewPr>
  <p:slideViewPr>
    <p:cSldViewPr snapToGrid="0" snapToObjects="1">
      <p:cViewPr varScale="1">
        <p:scale>
          <a:sx n="121" d="100"/>
          <a:sy n="121" d="100"/>
        </p:scale>
        <p:origin x="784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8" Type="http://schemas.openxmlformats.org/officeDocument/2006/relationships/tableStyles" Target="tableStyles.xml"/><Relationship Id="rId17" Type="http://schemas.openxmlformats.org/officeDocument/2006/relationships/viewProps" Target="viewProps.xml"/><Relationship Id="rId16" Type="http://schemas.openxmlformats.org/officeDocument/2006/relationships/presProps" Target="presProps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n-GB" sz="4400" b="0" strike="noStrike" spc="-1">
              <a:latin typeface="Arial" panose="020B0604020202020204"/>
            </a:endParaRPr>
          </a:p>
        </p:txBody>
      </p:sp>
      <p:sp>
        <p:nvSpPr>
          <p:cNvPr id="25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3200" b="0" strike="noStrike" spc="-1">
              <a:latin typeface="Arial" panose="020B0604020202020204"/>
            </a:endParaRPr>
          </a:p>
        </p:txBody>
      </p:sp>
      <p:sp>
        <p:nvSpPr>
          <p:cNvPr id="26" name="PlaceHolder 3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3200" b="0" strike="noStrike" spc="-1">
              <a:latin typeface="Arial" panose="020B0604020202020204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n-GB" sz="4400" b="0" strike="noStrike" spc="-1">
              <a:latin typeface="Arial" panose="020B0604020202020204"/>
            </a:endParaRPr>
          </a:p>
        </p:txBody>
      </p:sp>
      <p:sp>
        <p:nvSpPr>
          <p:cNvPr id="28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3200" b="0" strike="noStrike" spc="-1">
              <a:latin typeface="Arial" panose="020B0604020202020204"/>
            </a:endParaRPr>
          </a:p>
        </p:txBody>
      </p:sp>
      <p:sp>
        <p:nvSpPr>
          <p:cNvPr id="29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3200" b="0" strike="noStrike" spc="-1">
              <a:latin typeface="Arial" panose="020B0604020202020204"/>
            </a:endParaRPr>
          </a:p>
        </p:txBody>
      </p:sp>
      <p:sp>
        <p:nvSpPr>
          <p:cNvPr id="30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3200" b="0" strike="noStrike" spc="-1">
              <a:latin typeface="Arial" panose="020B0604020202020204"/>
            </a:endParaRPr>
          </a:p>
        </p:txBody>
      </p:sp>
      <p:sp>
        <p:nvSpPr>
          <p:cNvPr id="31" name="PlaceHolder 5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3200" b="0" strike="noStrike" spc="-1">
              <a:latin typeface="Arial" panose="020B0604020202020204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n-GB" sz="4400" b="0" strike="noStrike" spc="-1">
              <a:latin typeface="Arial" panose="020B0604020202020204"/>
            </a:endParaRPr>
          </a:p>
        </p:txBody>
      </p:sp>
      <p:sp>
        <p:nvSpPr>
          <p:cNvPr id="33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3200" b="0" strike="noStrike" spc="-1">
              <a:latin typeface="Arial" panose="020B0604020202020204"/>
            </a:endParaRPr>
          </a:p>
        </p:txBody>
      </p:sp>
      <p:sp>
        <p:nvSpPr>
          <p:cNvPr id="34" name="PlaceHolder 3"/>
          <p:cNvSpPr>
            <a:spLocks noGrp="1"/>
          </p:cNvSpPr>
          <p:nvPr>
            <p:ph type="body"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3200" b="0" strike="noStrike" spc="-1">
              <a:latin typeface="Arial" panose="020B0604020202020204"/>
            </a:endParaRPr>
          </a:p>
        </p:txBody>
      </p:sp>
      <p:sp>
        <p:nvSpPr>
          <p:cNvPr id="35" name="PlaceHolder 4"/>
          <p:cNvSpPr>
            <a:spLocks noGrp="1"/>
          </p:cNvSpPr>
          <p:nvPr>
            <p:ph type="body"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3200" b="0" strike="noStrike" spc="-1">
              <a:latin typeface="Arial" panose="020B0604020202020204"/>
            </a:endParaRPr>
          </a:p>
        </p:txBody>
      </p:sp>
      <p:sp>
        <p:nvSpPr>
          <p:cNvPr id="36" name="PlaceHolder 5"/>
          <p:cNvSpPr>
            <a:spLocks noGrp="1"/>
          </p:cNvSpPr>
          <p:nvPr>
            <p:ph type="body"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3200" b="0" strike="noStrike" spc="-1">
              <a:latin typeface="Arial" panose="020B0604020202020204"/>
            </a:endParaRPr>
          </a:p>
        </p:txBody>
      </p:sp>
      <p:sp>
        <p:nvSpPr>
          <p:cNvPr id="37" name="PlaceHolder 6"/>
          <p:cNvSpPr>
            <a:spLocks noGrp="1"/>
          </p:cNvSpPr>
          <p:nvPr>
            <p:ph type="body"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3200" b="0" strike="noStrike" spc="-1">
              <a:latin typeface="Arial" panose="020B0604020202020204"/>
            </a:endParaRPr>
          </a:p>
        </p:txBody>
      </p:sp>
      <p:sp>
        <p:nvSpPr>
          <p:cNvPr id="38" name="PlaceHolder 7"/>
          <p:cNvSpPr>
            <a:spLocks noGrp="1"/>
          </p:cNvSpPr>
          <p:nvPr>
            <p:ph type="body"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3200" b="0" strike="noStrike" spc="-1">
              <a:latin typeface="Arial" panose="020B0604020202020204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n-GB" sz="4400" b="0" strike="noStrike" spc="-1">
              <a:latin typeface="Arial" panose="020B0604020202020204"/>
            </a:endParaRPr>
          </a:p>
        </p:txBody>
      </p:sp>
      <p:sp>
        <p:nvSpPr>
          <p:cNvPr id="4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n-GB" sz="3200" b="0" strike="noStrike" spc="-1">
              <a:latin typeface="Arial" panose="020B0604020202020204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n-GB" sz="4400" b="0" strike="noStrike" spc="-1">
              <a:latin typeface="Arial" panose="020B0604020202020204"/>
            </a:endParaRPr>
          </a:p>
        </p:txBody>
      </p:sp>
      <p:sp>
        <p:nvSpPr>
          <p:cNvPr id="6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3200" b="0" strike="noStrike" spc="-1">
              <a:latin typeface="Arial" panose="020B0604020202020204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n-GB" sz="4400" b="0" strike="noStrike" spc="-1">
              <a:latin typeface="Arial" panose="020B0604020202020204"/>
            </a:endParaRPr>
          </a:p>
        </p:txBody>
      </p:sp>
      <p:sp>
        <p:nvSpPr>
          <p:cNvPr id="8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3200" b="0" strike="noStrike" spc="-1">
              <a:latin typeface="Arial" panose="020B0604020202020204"/>
            </a:endParaRPr>
          </a:p>
        </p:txBody>
      </p:sp>
      <p:sp>
        <p:nvSpPr>
          <p:cNvPr id="9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3200" b="0" strike="noStrike" spc="-1">
              <a:latin typeface="Arial" panose="020B0604020202020204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n-GB" sz="4400" b="0" strike="noStrike" spc="-1">
              <a:latin typeface="Arial" panose="020B0604020202020204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ceHolder 1"/>
          <p:cNvSpPr>
            <a:spLocks noGrp="1"/>
          </p:cNvSpPr>
          <p:nvPr>
            <p:ph type="subTitle"/>
          </p:nvPr>
        </p:nvSpPr>
        <p:spPr>
          <a:xfrm>
            <a:off x="609480" y="273600"/>
            <a:ext cx="10972440" cy="53078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n-GB" sz="3200" b="0" strike="noStrike" spc="-1">
              <a:latin typeface="Arial" panose="020B0604020202020204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n-GB" sz="4400" b="0" strike="noStrike" spc="-1">
              <a:latin typeface="Arial" panose="020B0604020202020204"/>
            </a:endParaRPr>
          </a:p>
        </p:txBody>
      </p:sp>
      <p:sp>
        <p:nvSpPr>
          <p:cNvPr id="13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3200" b="0" strike="noStrike" spc="-1">
              <a:latin typeface="Arial" panose="020B0604020202020204"/>
            </a:endParaRPr>
          </a:p>
        </p:txBody>
      </p:sp>
      <p:sp>
        <p:nvSpPr>
          <p:cNvPr id="14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3200" b="0" strike="noStrike" spc="-1">
              <a:latin typeface="Arial" panose="020B0604020202020204"/>
            </a:endParaRPr>
          </a:p>
        </p:txBody>
      </p:sp>
      <p:sp>
        <p:nvSpPr>
          <p:cNvPr id="15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3200" b="0" strike="noStrike" spc="-1">
              <a:latin typeface="Arial" panose="020B0604020202020204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n-GB" sz="4400" b="0" strike="noStrike" spc="-1">
              <a:latin typeface="Arial" panose="020B0604020202020204"/>
            </a:endParaRPr>
          </a:p>
        </p:txBody>
      </p:sp>
      <p:sp>
        <p:nvSpPr>
          <p:cNvPr id="17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3200" b="0" strike="noStrike" spc="-1">
              <a:latin typeface="Arial" panose="020B0604020202020204"/>
            </a:endParaRPr>
          </a:p>
        </p:txBody>
      </p:sp>
      <p:sp>
        <p:nvSpPr>
          <p:cNvPr id="18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3200" b="0" strike="noStrike" spc="-1">
              <a:latin typeface="Arial" panose="020B0604020202020204"/>
            </a:endParaRPr>
          </a:p>
        </p:txBody>
      </p:sp>
      <p:sp>
        <p:nvSpPr>
          <p:cNvPr id="19" name="PlaceHolder 4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3200" b="0" strike="noStrike" spc="-1">
              <a:latin typeface="Arial" panose="020B0604020202020204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n-GB" sz="4400" b="0" strike="noStrike" spc="-1">
              <a:latin typeface="Arial" panose="020B0604020202020204"/>
            </a:endParaRPr>
          </a:p>
        </p:txBody>
      </p:sp>
      <p:sp>
        <p:nvSpPr>
          <p:cNvPr id="21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3200" b="0" strike="noStrike" spc="-1">
              <a:latin typeface="Arial" panose="020B0604020202020204"/>
            </a:endParaRPr>
          </a:p>
        </p:txBody>
      </p:sp>
      <p:sp>
        <p:nvSpPr>
          <p:cNvPr id="22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3200" b="0" strike="noStrike" spc="-1">
              <a:latin typeface="Arial" panose="020B0604020202020204"/>
            </a:endParaRPr>
          </a:p>
        </p:txBody>
      </p:sp>
      <p:sp>
        <p:nvSpPr>
          <p:cNvPr id="23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3200" b="0" strike="noStrike" spc="-1">
              <a:latin typeface="Arial" panose="020B0604020202020204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4" Type="http://schemas.openxmlformats.org/officeDocument/2006/relationships/theme" Target="../theme/theme1.xml"/><Relationship Id="rId13" Type="http://schemas.openxmlformats.org/officeDocument/2006/relationships/image" Target="../media/image1.png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 descr="College_Powerpoint_Background_16-9.png"/>
          <p:cNvPicPr/>
          <p:nvPr/>
        </p:nvPicPr>
        <p:blipFill>
          <a:blip r:embed="rId13"/>
          <a:stretch>
            <a:fillRect/>
          </a:stretch>
        </p:blipFill>
        <p:spPr>
          <a:xfrm>
            <a:off x="0" y="0"/>
            <a:ext cx="12180600" cy="6857280"/>
          </a:xfrm>
          <a:prstGeom prst="rect">
            <a:avLst/>
          </a:prstGeom>
          <a:ln w="0">
            <a:noFill/>
          </a:ln>
        </p:spPr>
      </p:pic>
      <p:sp>
        <p:nvSpPr>
          <p:cNvPr id="4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r>
              <a:rPr lang="en-GB" sz="4400" b="0" strike="noStrike" spc="-1">
                <a:latin typeface="Arial" panose="020B0604020202020204"/>
              </a:rPr>
              <a:t>Click to edit the title text format</a:t>
            </a:r>
            <a:endParaRPr lang="en-GB" sz="4400" b="0" strike="noStrike" spc="-1">
              <a:latin typeface="Arial" panose="020B0604020202020204"/>
            </a:endParaRPr>
          </a:p>
        </p:txBody>
      </p:sp>
      <p:sp>
        <p:nvSpPr>
          <p:cNvPr id="2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431800" indent="-323850">
              <a:spcBef>
                <a:spcPts val="1415"/>
              </a:spcBef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</a:pPr>
            <a:r>
              <a:rPr lang="en-GB" sz="3200" b="0" strike="noStrike" spc="-1">
                <a:latin typeface="Arial" panose="020B0604020202020204"/>
              </a:rPr>
              <a:t>Click to edit the outline text format</a:t>
            </a:r>
            <a:endParaRPr lang="en-GB" sz="3200" b="0" strike="noStrike" spc="-1">
              <a:latin typeface="Arial" panose="020B0604020202020204"/>
            </a:endParaRPr>
          </a:p>
          <a:p>
            <a:pPr marL="864235" lvl="1" indent="-323850">
              <a:spcBef>
                <a:spcPts val="1135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GB" sz="2800" b="0" strike="noStrike" spc="-1">
                <a:latin typeface="Arial" panose="020B0604020202020204"/>
              </a:rPr>
              <a:t>Second Outline Level</a:t>
            </a:r>
            <a:endParaRPr lang="en-GB" sz="2800" b="0" strike="noStrike" spc="-1">
              <a:latin typeface="Arial" panose="020B0604020202020204"/>
            </a:endParaRPr>
          </a:p>
          <a:p>
            <a:pPr marL="1296035" lvl="2" indent="-288290">
              <a:spcBef>
                <a:spcPts val="850"/>
              </a:spcBef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</a:pPr>
            <a:r>
              <a:rPr lang="en-GB" sz="2400" b="0" strike="noStrike" spc="-1">
                <a:latin typeface="Arial" panose="020B0604020202020204"/>
              </a:rPr>
              <a:t>Third Outline Level</a:t>
            </a:r>
            <a:endParaRPr lang="en-GB" sz="2400" b="0" strike="noStrike" spc="-1">
              <a:latin typeface="Arial" panose="020B0604020202020204"/>
            </a:endParaRPr>
          </a:p>
          <a:p>
            <a:pPr marL="1727835" lvl="3" indent="-215900">
              <a:spcBef>
                <a:spcPts val="565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GB" sz="2000" b="0" strike="noStrike" spc="-1">
                <a:latin typeface="Arial" panose="020B0604020202020204"/>
              </a:rPr>
              <a:t>Fourth Outline Level</a:t>
            </a:r>
            <a:endParaRPr lang="en-GB" sz="2000" b="0" strike="noStrike" spc="-1">
              <a:latin typeface="Arial" panose="020B0604020202020204"/>
            </a:endParaRPr>
          </a:p>
          <a:p>
            <a:pPr marL="2160270" lvl="4" indent="-215900">
              <a:spcBef>
                <a:spcPts val="285"/>
              </a:spcBef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</a:pPr>
            <a:r>
              <a:rPr lang="en-GB" sz="2000" b="0" strike="noStrike" spc="-1">
                <a:latin typeface="Arial" panose="020B0604020202020204"/>
              </a:rPr>
              <a:t>Fifth Outline Level</a:t>
            </a:r>
            <a:endParaRPr lang="en-GB" sz="2000" b="0" strike="noStrike" spc="-1">
              <a:latin typeface="Arial" panose="020B0604020202020204"/>
            </a:endParaRPr>
          </a:p>
          <a:p>
            <a:pPr marL="2592070" lvl="5" indent="-215900">
              <a:spcBef>
                <a:spcPts val="285"/>
              </a:spcBef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</a:pPr>
            <a:r>
              <a:rPr lang="en-GB" sz="2000" b="0" strike="noStrike" spc="-1">
                <a:latin typeface="Arial" panose="020B0604020202020204"/>
              </a:rPr>
              <a:t>Sixth Outline Level</a:t>
            </a:r>
            <a:endParaRPr lang="en-GB" sz="2000" b="0" strike="noStrike" spc="-1">
              <a:latin typeface="Arial" panose="020B0604020202020204"/>
            </a:endParaRPr>
          </a:p>
          <a:p>
            <a:pPr marL="3023870" lvl="6" indent="-215900">
              <a:spcBef>
                <a:spcPts val="285"/>
              </a:spcBef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</a:pPr>
            <a:r>
              <a:rPr lang="en-GB" sz="2000" b="0" strike="noStrike" spc="-1">
                <a:latin typeface="Arial" panose="020B0604020202020204"/>
              </a:rPr>
              <a:t>Seventh Outline Level</a:t>
            </a:r>
            <a:endParaRPr lang="en-GB" sz="2000" b="0" strike="noStrike" spc="-1">
              <a:latin typeface="Arial" panose="020B0604020202020204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.xml"/><Relationship Id="rId4" Type="http://schemas.openxmlformats.org/officeDocument/2006/relationships/image" Target="../media/image25.png"/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image" Target="../media/image22.png"/></Relationships>
</file>

<file path=ppt/slides/_rels/slide11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.xml"/><Relationship Id="rId4" Type="http://schemas.openxmlformats.org/officeDocument/2006/relationships/image" Target="../media/image29.png"/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image" Target="../media/image26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1.xml"/><Relationship Id="rId5" Type="http://schemas.openxmlformats.org/officeDocument/2006/relationships/image" Target="../media/image7.png"/><Relationship Id="rId4" Type="http://schemas.openxmlformats.org/officeDocument/2006/relationships/image" Target="../media/image6.png"/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image" Target="../media/image3.GIF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.xml"/><Relationship Id="rId7" Type="http://schemas.openxmlformats.org/officeDocument/2006/relationships/image" Target="../media/image14.png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17.png"/><Relationship Id="rId1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.xml"/><Relationship Id="rId4" Type="http://schemas.openxmlformats.org/officeDocument/2006/relationships/image" Target="../media/image21.png"/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CustomShape 1"/>
          <p:cNvSpPr/>
          <p:nvPr/>
        </p:nvSpPr>
        <p:spPr>
          <a:xfrm>
            <a:off x="144000" y="2160000"/>
            <a:ext cx="11806560" cy="1657985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algn="ctr">
              <a:lnSpc>
                <a:spcPct val="100000"/>
              </a:lnSpc>
            </a:pPr>
            <a:endParaRPr lang="en-GB" sz="1800" b="0" strike="noStrike" spc="-1" dirty="0">
              <a:latin typeface="Arial" panose="020B0604020202020204"/>
            </a:endParaRPr>
          </a:p>
          <a:p>
            <a:pPr algn="ctr">
              <a:lnSpc>
                <a:spcPct val="100000"/>
              </a:lnSpc>
              <a:buClrTx/>
              <a:buSzTx/>
              <a:buFontTx/>
            </a:pPr>
            <a:endParaRPr lang="nl-NL" sz="2800" b="1" strike="noStrike" spc="-1" dirty="0" err="1">
              <a:solidFill>
                <a:srgbClr val="000000"/>
              </a:solidFill>
              <a:latin typeface="Arial" panose="020B0604020202020204"/>
              <a:ea typeface="DejaVu Sans" panose="020B0606030804020204"/>
            </a:endParaRPr>
          </a:p>
          <a:p>
            <a:pPr algn="ctr">
              <a:lnSpc>
                <a:spcPct val="100000"/>
              </a:lnSpc>
              <a:buClrTx/>
              <a:buSzTx/>
              <a:buFontTx/>
            </a:pPr>
            <a:r>
              <a:rPr lang="nl-NL" sz="2800" b="1" strike="noStrike" spc="-1" dirty="0" err="1">
                <a:solidFill>
                  <a:srgbClr val="000000"/>
                </a:solidFill>
                <a:latin typeface="Arial" panose="020B0604020202020204"/>
                <a:ea typeface="DejaVu Sans" panose="020B0606030804020204"/>
              </a:rPr>
              <a:t>Nonlinear </a:t>
            </a:r>
            <a:r>
              <a:rPr lang="en-US" altLang="nl-NL" sz="2800" b="1" strike="noStrike" spc="-1" dirty="0" err="1">
                <a:solidFill>
                  <a:srgbClr val="000000"/>
                </a:solidFill>
                <a:latin typeface="Arial" panose="020B0604020202020204"/>
                <a:ea typeface="DejaVu Sans" panose="020B0606030804020204"/>
              </a:rPr>
              <a:t>S</a:t>
            </a:r>
            <a:r>
              <a:rPr lang="nl-NL" sz="2800" b="1" strike="noStrike" spc="-1" dirty="0" err="1">
                <a:solidFill>
                  <a:srgbClr val="000000"/>
                </a:solidFill>
                <a:latin typeface="Arial" panose="020B0604020202020204"/>
                <a:ea typeface="DejaVu Sans" panose="020B0606030804020204"/>
              </a:rPr>
              <a:t>olver </a:t>
            </a:r>
            <a:r>
              <a:rPr lang="en-US" altLang="nl-NL" sz="2800" b="1" strike="noStrike" spc="-1" dirty="0" err="1">
                <a:solidFill>
                  <a:srgbClr val="000000"/>
                </a:solidFill>
                <a:latin typeface="Arial" panose="020B0604020202020204"/>
                <a:ea typeface="DejaVu Sans" panose="020B0606030804020204"/>
              </a:rPr>
              <a:t>A</a:t>
            </a:r>
            <a:r>
              <a:rPr lang="nl-NL" sz="2800" b="1" strike="noStrike" spc="-1" dirty="0" err="1">
                <a:solidFill>
                  <a:srgbClr val="000000"/>
                </a:solidFill>
                <a:latin typeface="Arial" panose="020B0604020202020204"/>
                <a:ea typeface="DejaVu Sans" panose="020B0606030804020204"/>
              </a:rPr>
              <a:t>cceleration </a:t>
            </a:r>
            <a:r>
              <a:rPr lang="en-US" altLang="nl-NL" sz="2800" b="1" strike="noStrike" spc="-1" dirty="0" err="1">
                <a:solidFill>
                  <a:srgbClr val="000000"/>
                </a:solidFill>
                <a:latin typeface="Arial" panose="020B0604020202020204"/>
                <a:ea typeface="DejaVu Sans" panose="020B0606030804020204"/>
              </a:rPr>
              <a:t>B</a:t>
            </a:r>
            <a:r>
              <a:rPr lang="nl-NL" sz="2800" b="1" strike="noStrike" spc="-1" dirty="0" err="1">
                <a:solidFill>
                  <a:srgbClr val="000000"/>
                </a:solidFill>
                <a:latin typeface="Arial" panose="020B0604020202020204"/>
                <a:ea typeface="DejaVu Sans" panose="020B0606030804020204"/>
              </a:rPr>
              <a:t>ased on </a:t>
            </a:r>
            <a:r>
              <a:rPr lang="en-US" altLang="nl-NL" sz="2800" b="1" strike="noStrike" spc="-1" dirty="0" err="1">
                <a:solidFill>
                  <a:srgbClr val="000000"/>
                </a:solidFill>
                <a:latin typeface="Arial" panose="020B0604020202020204"/>
                <a:ea typeface="DejaVu Sans" panose="020B0606030804020204"/>
              </a:rPr>
              <a:t>M</a:t>
            </a:r>
            <a:r>
              <a:rPr lang="nl-NL" sz="2800" b="1" strike="noStrike" spc="-1" dirty="0" err="1">
                <a:solidFill>
                  <a:srgbClr val="000000"/>
                </a:solidFill>
                <a:latin typeface="Arial" panose="020B0604020202020204"/>
                <a:ea typeface="DejaVu Sans" panose="020B0606030804020204"/>
              </a:rPr>
              <a:t>achine </a:t>
            </a:r>
            <a:r>
              <a:rPr lang="en-US" altLang="nl-NL" sz="2800" b="1" strike="noStrike" spc="-1" dirty="0" err="1">
                <a:solidFill>
                  <a:srgbClr val="000000"/>
                </a:solidFill>
                <a:latin typeface="Arial" panose="020B0604020202020204"/>
                <a:ea typeface="DejaVu Sans" panose="020B0606030804020204"/>
              </a:rPr>
              <a:t>L</a:t>
            </a:r>
            <a:r>
              <a:rPr lang="nl-NL" sz="2800" b="1" strike="noStrike" spc="-1" dirty="0" err="1">
                <a:solidFill>
                  <a:srgbClr val="000000"/>
                </a:solidFill>
                <a:latin typeface="Arial" panose="020B0604020202020204"/>
                <a:ea typeface="DejaVu Sans" panose="020B0606030804020204"/>
              </a:rPr>
              <a:t>earning </a:t>
            </a:r>
            <a:r>
              <a:rPr lang="en-US" altLang="nl-NL" sz="2800" b="1" strike="noStrike" spc="-1" dirty="0" err="1">
                <a:solidFill>
                  <a:srgbClr val="000000"/>
                </a:solidFill>
                <a:latin typeface="Arial" panose="020B0604020202020204"/>
                <a:ea typeface="DejaVu Sans" panose="020B0606030804020204"/>
              </a:rPr>
              <a:t>A</a:t>
            </a:r>
            <a:r>
              <a:rPr lang="nl-NL" sz="2800" b="1" strike="noStrike" spc="-1" dirty="0" err="1">
                <a:solidFill>
                  <a:srgbClr val="000000"/>
                </a:solidFill>
                <a:latin typeface="Arial" panose="020B0604020202020204"/>
                <a:ea typeface="DejaVu Sans" panose="020B0606030804020204"/>
              </a:rPr>
              <a:t>pplied to </a:t>
            </a:r>
            <a:r>
              <a:rPr lang="en-US" altLang="nl-NL" sz="2800" b="1" strike="noStrike" spc="-1" dirty="0" err="1">
                <a:solidFill>
                  <a:srgbClr val="000000"/>
                </a:solidFill>
                <a:latin typeface="Arial" panose="020B0604020202020204"/>
                <a:ea typeface="DejaVu Sans" panose="020B0606030804020204"/>
              </a:rPr>
              <a:t>M</a:t>
            </a:r>
            <a:r>
              <a:rPr lang="nl-NL" sz="2800" b="1" strike="noStrike" spc="-1" dirty="0" err="1">
                <a:solidFill>
                  <a:srgbClr val="000000"/>
                </a:solidFill>
                <a:latin typeface="Arial" panose="020B0604020202020204"/>
                <a:ea typeface="DejaVu Sans" panose="020B0606030804020204"/>
              </a:rPr>
              <a:t>ultiphase </a:t>
            </a:r>
            <a:r>
              <a:rPr lang="en-US" altLang="nl-NL" sz="2800" b="1" strike="noStrike" spc="-1" dirty="0" err="1">
                <a:solidFill>
                  <a:srgbClr val="000000"/>
                </a:solidFill>
                <a:latin typeface="Arial" panose="020B0604020202020204"/>
                <a:ea typeface="DejaVu Sans" panose="020B0606030804020204"/>
              </a:rPr>
              <a:t>P</a:t>
            </a:r>
            <a:r>
              <a:rPr lang="nl-NL" sz="2800" b="1" strike="noStrike" spc="-1" dirty="0" err="1">
                <a:solidFill>
                  <a:srgbClr val="000000"/>
                </a:solidFill>
                <a:latin typeface="Arial" panose="020B0604020202020204"/>
                <a:ea typeface="DejaVu Sans" panose="020B0606030804020204"/>
              </a:rPr>
              <a:t>orous </a:t>
            </a:r>
            <a:r>
              <a:rPr lang="en-US" altLang="nl-NL" sz="2800" b="1" strike="noStrike" spc="-1" dirty="0" err="1">
                <a:solidFill>
                  <a:srgbClr val="000000"/>
                </a:solidFill>
                <a:latin typeface="Arial" panose="020B0604020202020204"/>
                <a:ea typeface="DejaVu Sans" panose="020B0606030804020204"/>
              </a:rPr>
              <a:t>M</a:t>
            </a:r>
            <a:r>
              <a:rPr lang="nl-NL" sz="2800" b="1" strike="noStrike" spc="-1" dirty="0" err="1">
                <a:solidFill>
                  <a:srgbClr val="000000"/>
                </a:solidFill>
                <a:latin typeface="Arial" panose="020B0604020202020204"/>
                <a:ea typeface="DejaVu Sans" panose="020B0606030804020204"/>
              </a:rPr>
              <a:t>edia </a:t>
            </a:r>
            <a:r>
              <a:rPr lang="en-US" altLang="nl-NL" sz="2800" b="1" strike="noStrike" spc="-1" dirty="0" err="1">
                <a:solidFill>
                  <a:srgbClr val="000000"/>
                </a:solidFill>
                <a:latin typeface="Arial" panose="020B0604020202020204"/>
                <a:ea typeface="DejaVu Sans" panose="020B0606030804020204"/>
              </a:rPr>
              <a:t>F</a:t>
            </a:r>
            <a:r>
              <a:rPr lang="nl-NL" sz="2800" b="1" strike="noStrike" spc="-1" dirty="0" err="1">
                <a:solidFill>
                  <a:srgbClr val="000000"/>
                </a:solidFill>
                <a:latin typeface="Arial" panose="020B0604020202020204"/>
                <a:ea typeface="DejaVu Sans" panose="020B0606030804020204"/>
              </a:rPr>
              <a:t>low</a:t>
            </a:r>
            <a:endParaRPr lang="nl-NL" sz="2800" b="1" strike="noStrike" spc="-1" dirty="0" err="1">
              <a:solidFill>
                <a:srgbClr val="000000"/>
              </a:solidFill>
              <a:latin typeface="Arial" panose="020B0604020202020204"/>
              <a:ea typeface="DejaVu Sans" panose="020B0606030804020204"/>
            </a:endParaRPr>
          </a:p>
        </p:txBody>
      </p:sp>
      <p:sp>
        <p:nvSpPr>
          <p:cNvPr id="79" name="CustomShape 2"/>
          <p:cNvSpPr/>
          <p:nvPr/>
        </p:nvSpPr>
        <p:spPr>
          <a:xfrm>
            <a:off x="4655880" y="4136655"/>
            <a:ext cx="2840040" cy="15526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nl-NL" sz="2400" b="0" strike="noStrike" spc="-1" dirty="0" err="1">
                <a:solidFill>
                  <a:srgbClr val="000000"/>
                </a:solidFill>
                <a:latin typeface="Arial" panose="020B0604020202020204"/>
                <a:ea typeface="DejaVu Sans" panose="020B0606030804020204"/>
              </a:rPr>
              <a:t>Vinicius</a:t>
            </a:r>
            <a:r>
              <a:rPr lang="nl-NL" sz="2400" b="0" strike="noStrike" spc="-1" dirty="0">
                <a:solidFill>
                  <a:srgbClr val="000000"/>
                </a:solidFill>
                <a:latin typeface="Arial" panose="020B0604020202020204"/>
                <a:ea typeface="DejaVu Sans" panose="020B0606030804020204"/>
              </a:rPr>
              <a:t> L S Silva</a:t>
            </a:r>
            <a:endParaRPr lang="en-GB" sz="2400" b="0" strike="noStrike" spc="-1" dirty="0">
              <a:latin typeface="Arial" panose="020B0604020202020204"/>
            </a:endParaRPr>
          </a:p>
          <a:p>
            <a:pPr algn="ctr">
              <a:lnSpc>
                <a:spcPct val="100000"/>
              </a:lnSpc>
            </a:pPr>
            <a:r>
              <a:rPr lang="nl-NL" sz="2400" b="0" strike="noStrike" spc="-1" dirty="0">
                <a:solidFill>
                  <a:srgbClr val="000000"/>
                </a:solidFill>
                <a:latin typeface="Arial" panose="020B0604020202020204"/>
                <a:ea typeface="DejaVu Sans" panose="020B0606030804020204"/>
              </a:rPr>
              <a:t>Pablo Salinas </a:t>
            </a:r>
            <a:endParaRPr lang="en-GB" sz="2400" b="0" strike="noStrike" spc="-1" dirty="0">
              <a:latin typeface="Arial" panose="020B0604020202020204"/>
            </a:endParaRPr>
          </a:p>
          <a:p>
            <a:pPr algn="ctr">
              <a:lnSpc>
                <a:spcPct val="100000"/>
              </a:lnSpc>
            </a:pPr>
            <a:r>
              <a:rPr lang="nl-NL" sz="2400" b="0" strike="noStrike" spc="-1" dirty="0">
                <a:solidFill>
                  <a:srgbClr val="000000"/>
                </a:solidFill>
                <a:latin typeface="Arial" panose="020B0604020202020204"/>
                <a:ea typeface="DejaVu Sans" panose="020B0606030804020204"/>
              </a:rPr>
              <a:t>Matthew D Jackson</a:t>
            </a:r>
            <a:endParaRPr lang="en-GB" sz="2400" b="0" strike="noStrike" spc="-1" dirty="0">
              <a:latin typeface="Arial" panose="020B0604020202020204"/>
            </a:endParaRPr>
          </a:p>
          <a:p>
            <a:pPr algn="ctr">
              <a:lnSpc>
                <a:spcPct val="100000"/>
              </a:lnSpc>
            </a:pPr>
            <a:r>
              <a:rPr lang="nl-NL" sz="2400" b="0" strike="noStrike" spc="-1" dirty="0">
                <a:solidFill>
                  <a:srgbClr val="000000"/>
                </a:solidFill>
                <a:latin typeface="Arial" panose="020B0604020202020204"/>
                <a:ea typeface="DejaVu Sans" panose="020B0606030804020204"/>
              </a:rPr>
              <a:t>Christopher C </a:t>
            </a:r>
            <a:r>
              <a:rPr lang="nl-NL" sz="2400" b="0" strike="noStrike" spc="-1" dirty="0" err="1">
                <a:solidFill>
                  <a:srgbClr val="000000"/>
                </a:solidFill>
                <a:latin typeface="Arial" panose="020B0604020202020204"/>
                <a:ea typeface="DejaVu Sans" panose="020B0606030804020204"/>
              </a:rPr>
              <a:t>Pain</a:t>
            </a:r>
            <a:r>
              <a:rPr lang="nl-NL" sz="2400" b="0" strike="noStrike" spc="-1" dirty="0">
                <a:solidFill>
                  <a:srgbClr val="000000"/>
                </a:solidFill>
                <a:latin typeface="Arial" panose="020B0604020202020204"/>
                <a:ea typeface="DejaVu Sans" panose="020B0606030804020204"/>
              </a:rPr>
              <a:t> </a:t>
            </a:r>
            <a:endParaRPr lang="en-GB" sz="2400" b="0" strike="noStrike" spc="-1" dirty="0">
              <a:latin typeface="Arial" panose="020B0604020202020204"/>
            </a:endParaRPr>
          </a:p>
        </p:txBody>
      </p:sp>
      <p:sp>
        <p:nvSpPr>
          <p:cNvPr id="4" name="CustomShape 2"/>
          <p:cNvSpPr/>
          <p:nvPr/>
        </p:nvSpPr>
        <p:spPr>
          <a:xfrm>
            <a:off x="139679" y="6372000"/>
            <a:ext cx="9824127" cy="8334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>
              <a:lnSpc>
                <a:spcPct val="100000"/>
              </a:lnSpc>
            </a:pPr>
            <a:r>
              <a:rPr lang="en-GB" sz="1500" spc="-1" dirty="0">
                <a:solidFill>
                  <a:srgbClr val="000000"/>
                </a:solidFill>
                <a:latin typeface="Arial" panose="020B0604020202020204"/>
                <a:ea typeface="DejaVu Sans" panose="020B0606030804020204"/>
              </a:rPr>
              <a:t>P</a:t>
            </a:r>
            <a:r>
              <a:rPr lang="en-GB" sz="1500" b="0" strike="noStrike" spc="-1" dirty="0">
                <a:solidFill>
                  <a:srgbClr val="000000"/>
                </a:solidFill>
                <a:latin typeface="Arial" panose="020B0604020202020204"/>
                <a:ea typeface="DejaVu Sans" panose="020B0606030804020204"/>
              </a:rPr>
              <a:t>ublication in </a:t>
            </a:r>
            <a:r>
              <a:rPr lang="en-GB" sz="1500" b="0" i="1" strike="noStrike" spc="-1" dirty="0">
                <a:solidFill>
                  <a:srgbClr val="000000"/>
                </a:solidFill>
                <a:latin typeface="Arial" panose="020B0604020202020204"/>
                <a:ea typeface="DejaVu Sans" panose="020B0606030804020204"/>
              </a:rPr>
              <a:t>Computer Methods in Applied Mechanics and Engineering</a:t>
            </a:r>
            <a:r>
              <a:rPr lang="en-GB" sz="1500" b="0" strike="noStrike" spc="-1" dirty="0">
                <a:solidFill>
                  <a:srgbClr val="000000"/>
                </a:solidFill>
                <a:latin typeface="Arial" panose="020B0604020202020204"/>
                <a:ea typeface="DejaVu Sans" panose="020B0606030804020204"/>
              </a:rPr>
              <a:t> (CMAME) </a:t>
            </a:r>
            <a:endParaRPr lang="en-GB" sz="1500" b="0" strike="noStrike" spc="-1" dirty="0">
              <a:latin typeface="Arial" panose="020B0604020202020204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1189970" y="195580"/>
            <a:ext cx="760730" cy="1014095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9" name="Picture 268"/>
          <p:cNvPicPr>
            <a:picLocks noChangeAspect="1"/>
          </p:cNvPicPr>
          <p:nvPr/>
        </p:nvPicPr>
        <p:blipFill rotWithShape="1">
          <a:blip r:embed="rId1"/>
          <a:srcRect l="50138" t="50479" b="5544"/>
          <a:stretch>
            <a:fillRect/>
          </a:stretch>
        </p:blipFill>
        <p:spPr>
          <a:xfrm>
            <a:off x="2673625" y="606287"/>
            <a:ext cx="2886785" cy="2623930"/>
          </a:xfrm>
          <a:prstGeom prst="rect">
            <a:avLst/>
          </a:prstGeom>
          <a:ln w="0">
            <a:noFill/>
          </a:ln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49460" t="51326" r="2981" b="7047"/>
          <a:stretch>
            <a:fillRect/>
          </a:stretch>
        </p:blipFill>
        <p:spPr>
          <a:xfrm>
            <a:off x="7215223" y="736444"/>
            <a:ext cx="2753140" cy="2514600"/>
          </a:xfrm>
          <a:prstGeom prst="rect">
            <a:avLst/>
          </a:prstGeom>
          <a:ln w="0">
            <a:noFill/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l="50031" t="52336" r="3096" b="6383"/>
          <a:stretch>
            <a:fillRect/>
          </a:stretch>
        </p:blipFill>
        <p:spPr>
          <a:xfrm>
            <a:off x="2673625" y="3627784"/>
            <a:ext cx="2713383" cy="2484783"/>
          </a:xfrm>
          <a:prstGeom prst="rect">
            <a:avLst/>
          </a:prstGeom>
          <a:ln w="0">
            <a:noFill/>
          </a:ln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/>
          <a:srcRect l="50636" t="53339" r="3349" b="6554"/>
          <a:stretch>
            <a:fillRect/>
          </a:stretch>
        </p:blipFill>
        <p:spPr>
          <a:xfrm>
            <a:off x="7304676" y="3672510"/>
            <a:ext cx="2663687" cy="2395330"/>
          </a:xfrm>
          <a:prstGeom prst="rect">
            <a:avLst/>
          </a:prstGeom>
          <a:ln w="0">
            <a:noFill/>
          </a:ln>
        </p:spPr>
      </p:pic>
      <p:sp>
        <p:nvSpPr>
          <p:cNvPr id="7" name="CustomShape 2"/>
          <p:cNvSpPr/>
          <p:nvPr/>
        </p:nvSpPr>
        <p:spPr>
          <a:xfrm>
            <a:off x="5064523" y="1770996"/>
            <a:ext cx="1811606" cy="43549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en-US" sz="1600" b="1" strike="noStrike" spc="-1" dirty="0">
                <a:solidFill>
                  <a:srgbClr val="000000"/>
                </a:solidFill>
                <a:latin typeface="Arial" panose="020B0604020202020204"/>
                <a:ea typeface="MS PGothic"/>
              </a:rPr>
              <a:t>Two layers</a:t>
            </a:r>
            <a:endParaRPr lang="en-US" sz="1600" b="1" spc="-1" dirty="0">
              <a:solidFill>
                <a:srgbClr val="000000"/>
              </a:solidFill>
              <a:latin typeface="Arial" panose="020B0604020202020204"/>
              <a:ea typeface="MS PGothic"/>
            </a:endParaRPr>
          </a:p>
          <a:p>
            <a:pPr algn="ctr">
              <a:lnSpc>
                <a:spcPct val="100000"/>
              </a:lnSpc>
            </a:pPr>
            <a:r>
              <a:rPr lang="en-US" sz="1600" b="1" strike="noStrike" spc="-1" dirty="0">
                <a:solidFill>
                  <a:srgbClr val="000000"/>
                </a:solidFill>
                <a:latin typeface="Arial" panose="020B0604020202020204"/>
                <a:ea typeface="MS PGothic"/>
              </a:rPr>
              <a:t>reservoir </a:t>
            </a:r>
            <a:endParaRPr lang="en-GB" sz="1600" b="1" strike="noStrike" spc="-1" dirty="0">
              <a:latin typeface="Arial" panose="020B0604020202020204"/>
            </a:endParaRPr>
          </a:p>
        </p:txBody>
      </p:sp>
      <p:sp>
        <p:nvSpPr>
          <p:cNvPr id="8" name="CustomShape 2_6"/>
          <p:cNvSpPr/>
          <p:nvPr/>
        </p:nvSpPr>
        <p:spPr>
          <a:xfrm>
            <a:off x="9705017" y="1652491"/>
            <a:ext cx="2067338" cy="531521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 algn="ctr">
              <a:lnSpc>
                <a:spcPct val="100000"/>
              </a:lnSpc>
            </a:pPr>
            <a:r>
              <a:rPr lang="en-US" sz="1600" b="1" strike="noStrike" spc="-1" dirty="0">
                <a:solidFill>
                  <a:srgbClr val="000000"/>
                </a:solidFill>
                <a:latin typeface="Arial" panose="020B0604020202020204"/>
                <a:ea typeface="MS PGothic"/>
              </a:rPr>
              <a:t>Four quadrants</a:t>
            </a:r>
            <a:r>
              <a:rPr lang="en-US" sz="1600" b="1" spc="-1" dirty="0">
                <a:solidFill>
                  <a:srgbClr val="000000"/>
                </a:solidFill>
                <a:latin typeface="Arial" panose="020B0604020202020204"/>
                <a:ea typeface="MS PGothic"/>
              </a:rPr>
              <a:t> </a:t>
            </a:r>
            <a:endParaRPr lang="en-US" sz="1600" b="1" spc="-1" dirty="0">
              <a:solidFill>
                <a:srgbClr val="000000"/>
              </a:solidFill>
              <a:latin typeface="Arial" panose="020B0604020202020204"/>
              <a:ea typeface="MS PGothic"/>
            </a:endParaRPr>
          </a:p>
          <a:p>
            <a:pPr algn="ctr">
              <a:lnSpc>
                <a:spcPct val="100000"/>
              </a:lnSpc>
            </a:pPr>
            <a:r>
              <a:rPr lang="en-US" sz="1600" b="1" spc="-1" dirty="0">
                <a:solidFill>
                  <a:srgbClr val="000000"/>
                </a:solidFill>
                <a:latin typeface="Arial" panose="020B0604020202020204"/>
                <a:ea typeface="MS PGothic"/>
              </a:rPr>
              <a:t>reservoir</a:t>
            </a:r>
            <a:endParaRPr lang="en-GB" sz="1600" b="1" strike="noStrike" spc="-1" dirty="0">
              <a:latin typeface="Arial" panose="020B0604020202020204"/>
            </a:endParaRPr>
          </a:p>
        </p:txBody>
      </p:sp>
      <p:sp>
        <p:nvSpPr>
          <p:cNvPr id="9" name="CustomShape 2_7"/>
          <p:cNvSpPr/>
          <p:nvPr/>
        </p:nvSpPr>
        <p:spPr>
          <a:xfrm>
            <a:off x="5046259" y="4586627"/>
            <a:ext cx="1905617" cy="567095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 algn="ctr">
              <a:lnSpc>
                <a:spcPct val="100000"/>
              </a:lnSpc>
            </a:pPr>
            <a:r>
              <a:rPr lang="en-US" sz="1600" b="1" spc="-1" dirty="0">
                <a:solidFill>
                  <a:srgbClr val="000000"/>
                </a:solidFill>
                <a:ea typeface="MS PGothic"/>
              </a:rPr>
              <a:t>Channelized </a:t>
            </a:r>
            <a:r>
              <a:rPr lang="en-US" sz="1600" b="1" strike="noStrike" spc="-1" dirty="0">
                <a:solidFill>
                  <a:srgbClr val="000000"/>
                </a:solidFill>
                <a:latin typeface="Arial" panose="020B0604020202020204"/>
                <a:ea typeface="MS PGothic"/>
              </a:rPr>
              <a:t>reservoir</a:t>
            </a:r>
            <a:endParaRPr lang="en-GB" sz="1600" b="1" strike="noStrike" spc="-1" dirty="0">
              <a:latin typeface="Arial" panose="020B0604020202020204"/>
            </a:endParaRPr>
          </a:p>
        </p:txBody>
      </p:sp>
      <p:sp>
        <p:nvSpPr>
          <p:cNvPr id="10" name="CustomShape 2_8"/>
          <p:cNvSpPr/>
          <p:nvPr/>
        </p:nvSpPr>
        <p:spPr>
          <a:xfrm>
            <a:off x="9550960" y="4426121"/>
            <a:ext cx="2375451" cy="645433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 algn="ctr">
              <a:lnSpc>
                <a:spcPct val="100000"/>
              </a:lnSpc>
            </a:pPr>
            <a:r>
              <a:rPr lang="en-US" sz="1600" b="1" spc="-1" dirty="0">
                <a:solidFill>
                  <a:srgbClr val="000000"/>
                </a:solidFill>
                <a:latin typeface="Arial" panose="020B0604020202020204"/>
                <a:ea typeface="MS PGothic"/>
              </a:rPr>
              <a:t>F</a:t>
            </a:r>
            <a:r>
              <a:rPr lang="en-US" sz="1600" b="1" strike="noStrike" spc="-1" dirty="0">
                <a:solidFill>
                  <a:srgbClr val="000000"/>
                </a:solidFill>
                <a:latin typeface="Arial" panose="020B0604020202020204"/>
                <a:ea typeface="MS PGothic"/>
              </a:rPr>
              <a:t>aulted </a:t>
            </a:r>
            <a:endParaRPr lang="en-US" sz="1600" b="1" strike="noStrike" spc="-1" dirty="0">
              <a:solidFill>
                <a:srgbClr val="000000"/>
              </a:solidFill>
              <a:latin typeface="Arial" panose="020B0604020202020204"/>
              <a:ea typeface="MS PGothic"/>
            </a:endParaRPr>
          </a:p>
          <a:p>
            <a:pPr algn="ctr">
              <a:lnSpc>
                <a:spcPct val="100000"/>
              </a:lnSpc>
            </a:pPr>
            <a:r>
              <a:rPr lang="en-US" sz="1600" b="1" strike="noStrike" spc="-1" dirty="0">
                <a:solidFill>
                  <a:srgbClr val="000000"/>
                </a:solidFill>
                <a:latin typeface="Arial" panose="020B0604020202020204"/>
                <a:ea typeface="MS PGothic"/>
              </a:rPr>
              <a:t>reservoir</a:t>
            </a:r>
            <a:endParaRPr lang="en-GB" sz="1600" b="1" strike="noStrike" spc="-1" dirty="0">
              <a:latin typeface="Arial" panose="020B0604020202020204"/>
            </a:endParaRPr>
          </a:p>
        </p:txBody>
      </p:sp>
      <p:sp>
        <p:nvSpPr>
          <p:cNvPr id="11" name="CustomShape 1_7"/>
          <p:cNvSpPr/>
          <p:nvPr/>
        </p:nvSpPr>
        <p:spPr>
          <a:xfrm>
            <a:off x="7621388" y="385901"/>
            <a:ext cx="4250880" cy="3981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 algn="r">
              <a:lnSpc>
                <a:spcPct val="100000"/>
              </a:lnSpc>
            </a:pPr>
            <a:r>
              <a:rPr lang="en-US" sz="2000" b="1" strike="noStrike" spc="-1" dirty="0">
                <a:solidFill>
                  <a:srgbClr val="000000"/>
                </a:solidFill>
                <a:latin typeface="Arial" panose="020B0604020202020204"/>
                <a:ea typeface="MS PGothic"/>
              </a:rPr>
              <a:t>RESULTS</a:t>
            </a:r>
            <a:endParaRPr lang="en-GB" sz="2000" b="0" strike="noStrike" spc="-1" dirty="0">
              <a:latin typeface="Arial" panose="020B0604020202020204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CustomShape 1_8"/>
          <p:cNvSpPr/>
          <p:nvPr/>
        </p:nvSpPr>
        <p:spPr>
          <a:xfrm>
            <a:off x="7253640" y="730440"/>
            <a:ext cx="4250880" cy="3981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 algn="r">
              <a:lnSpc>
                <a:spcPct val="100000"/>
              </a:lnSpc>
            </a:pPr>
            <a:r>
              <a:rPr lang="en-US" sz="2000" b="1" strike="noStrike" spc="-1" dirty="0">
                <a:solidFill>
                  <a:srgbClr val="000000"/>
                </a:solidFill>
                <a:latin typeface="Arial" panose="020B0604020202020204"/>
                <a:ea typeface="MS PGothic"/>
              </a:rPr>
              <a:t>RESULTS</a:t>
            </a:r>
            <a:endParaRPr lang="en-GB" sz="2000" b="0" strike="noStrike" spc="-1" dirty="0">
              <a:latin typeface="Arial" panose="020B0604020202020204"/>
            </a:endParaRPr>
          </a:p>
        </p:txBody>
      </p:sp>
      <p:pic>
        <p:nvPicPr>
          <p:cNvPr id="273" name="Picture 272"/>
          <p:cNvPicPr/>
          <p:nvPr/>
        </p:nvPicPr>
        <p:blipFill rotWithShape="1">
          <a:blip r:embed="rId1"/>
          <a:srcRect b="13089"/>
          <a:stretch>
            <a:fillRect/>
          </a:stretch>
        </p:blipFill>
        <p:spPr>
          <a:xfrm>
            <a:off x="1884360" y="1644002"/>
            <a:ext cx="8423280" cy="3470165"/>
          </a:xfrm>
          <a:prstGeom prst="rect">
            <a:avLst/>
          </a:prstGeom>
          <a:ln w="0">
            <a:noFill/>
          </a:ln>
        </p:spPr>
      </p:pic>
      <p:sp>
        <p:nvSpPr>
          <p:cNvPr id="2" name="TextBox 1"/>
          <p:cNvSpPr txBox="1"/>
          <p:nvPr/>
        </p:nvSpPr>
        <p:spPr>
          <a:xfrm>
            <a:off x="984048" y="1483433"/>
            <a:ext cx="109013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Values of the relaxation parameter generated by the machine learning acceleration (Two layers reservoir)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3190" y="5171440"/>
            <a:ext cx="3843020" cy="89789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47050" y="5173345"/>
            <a:ext cx="3894521" cy="896112"/>
          </a:xfrm>
          <a:prstGeom prst="rect">
            <a:avLst/>
          </a:prstGeom>
        </p:spPr>
      </p:pic>
      <p:cxnSp>
        <p:nvCxnSpPr>
          <p:cNvPr id="7" name="Straight Arrow Connector 6"/>
          <p:cNvCxnSpPr>
            <a:stCxn id="3" idx="0"/>
          </p:cNvCxnSpPr>
          <p:nvPr/>
        </p:nvCxnSpPr>
        <p:spPr>
          <a:xfrm flipV="1">
            <a:off x="2044700" y="3208655"/>
            <a:ext cx="3882390" cy="1962785"/>
          </a:xfrm>
          <a:prstGeom prst="straightConnector1">
            <a:avLst/>
          </a:prstGeom>
          <a:ln>
            <a:tailEnd type="arrow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 flipV="1">
            <a:off x="6097270" y="3070860"/>
            <a:ext cx="1762125" cy="2102485"/>
          </a:xfrm>
          <a:prstGeom prst="straightConnector1">
            <a:avLst/>
          </a:prstGeom>
          <a:ln>
            <a:tailEnd type="arrow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 flipH="1" flipV="1">
            <a:off x="8402955" y="2924175"/>
            <a:ext cx="1691640" cy="2249170"/>
          </a:xfrm>
          <a:prstGeom prst="straightConnector1">
            <a:avLst/>
          </a:prstGeom>
          <a:ln>
            <a:tailEnd type="arrow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08450" y="5193665"/>
            <a:ext cx="3974740" cy="89611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75000"/>
    </mc:Choice>
    <mc:Fallback>
      <p:transition spd="slow" advTm="75000"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CustomShape 1_8"/>
          <p:cNvSpPr/>
          <p:nvPr/>
        </p:nvSpPr>
        <p:spPr>
          <a:xfrm>
            <a:off x="7253640" y="730440"/>
            <a:ext cx="4250880" cy="3981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 algn="r">
              <a:lnSpc>
                <a:spcPct val="100000"/>
              </a:lnSpc>
            </a:pPr>
            <a:r>
              <a:rPr lang="en-US" sz="2000" b="1" strike="noStrike" spc="-1" dirty="0">
                <a:solidFill>
                  <a:srgbClr val="000000"/>
                </a:solidFill>
                <a:latin typeface="Arial" panose="020B0604020202020204"/>
                <a:ea typeface="MS PGothic"/>
              </a:rPr>
              <a:t>RESULTS</a:t>
            </a:r>
            <a:endParaRPr lang="en-GB" sz="2000" b="0" strike="noStrike" spc="-1" dirty="0">
              <a:latin typeface="Arial" panose="020B0604020202020204"/>
            </a:endParaRPr>
          </a:p>
        </p:txBody>
      </p:sp>
      <p:graphicFrame>
        <p:nvGraphicFramePr>
          <p:cNvPr id="3" name="Table 4"/>
          <p:cNvGraphicFramePr>
            <a:graphicFrameLocks noGrp="1"/>
          </p:cNvGraphicFramePr>
          <p:nvPr/>
        </p:nvGraphicFramePr>
        <p:xfrm>
          <a:off x="2032000" y="2618040"/>
          <a:ext cx="8127999" cy="1854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09333"/>
                <a:gridCol w="2709333"/>
                <a:gridCol w="2709333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Cases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Runtime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Nonlinear iterations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Two layers reservoir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19%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13%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Four quadrants reservoir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34%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37%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Channelized reservoir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9%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10%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Faulted reservoir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85%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81%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3141475" y="1818511"/>
            <a:ext cx="623760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br>
              <a:rPr lang="en-GB" b="1" dirty="0"/>
            </a:br>
            <a:r>
              <a:rPr lang="en-GB" b="1" dirty="0"/>
              <a:t>Reduction in runtime and number of nonlinear iteration</a:t>
            </a:r>
            <a:endParaRPr lang="en-US" b="1" dirty="0"/>
          </a:p>
        </p:txBody>
      </p:sp>
      <p:sp>
        <p:nvSpPr>
          <p:cNvPr id="6" name="TextBox 5"/>
          <p:cNvSpPr txBox="1"/>
          <p:nvPr/>
        </p:nvSpPr>
        <p:spPr>
          <a:xfrm>
            <a:off x="2032000" y="4535617"/>
            <a:ext cx="1022736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/>
              <a:t>When compared with the default dynamic relaxation presented in IC-FERST (Salinas et al., 2017)</a:t>
            </a:r>
            <a:endParaRPr lang="en-US" sz="1400" dirty="0"/>
          </a:p>
        </p:txBody>
      </p:sp>
      <p:sp>
        <p:nvSpPr>
          <p:cNvPr id="10" name="CustomShape 2"/>
          <p:cNvSpPr/>
          <p:nvPr/>
        </p:nvSpPr>
        <p:spPr>
          <a:xfrm>
            <a:off x="139680" y="6372000"/>
            <a:ext cx="12052320" cy="8334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>
              <a:lnSpc>
                <a:spcPct val="100000"/>
              </a:lnSpc>
            </a:pPr>
            <a:r>
              <a:rPr lang="en-GB" sz="1200" b="0" strike="noStrike" spc="-1" dirty="0">
                <a:solidFill>
                  <a:srgbClr val="000000"/>
                </a:solidFill>
                <a:latin typeface="Arial" panose="020B0604020202020204"/>
                <a:ea typeface="DejaVu Sans" panose="020B0606030804020204"/>
              </a:rPr>
              <a:t>Salinas, P., et al., 2017 "Improving the convergence behaviour of a fixed‐point‐iteration solver for multiphase flow in porous media."</a:t>
            </a:r>
            <a:r>
              <a:rPr lang="en-GB" sz="1200" b="0" i="1" strike="noStrike" spc="-1" dirty="0">
                <a:solidFill>
                  <a:srgbClr val="000000"/>
                </a:solidFill>
                <a:latin typeface="Arial" panose="020B0604020202020204"/>
                <a:ea typeface="DejaVu Sans" panose="020B0606030804020204"/>
              </a:rPr>
              <a:t> International Journal for Numerical Methods in Fluids</a:t>
            </a:r>
            <a:endParaRPr lang="en-GB" sz="1200" b="0" strike="noStrike" spc="-1" dirty="0">
              <a:latin typeface="Arial" panose="020B0604020202020204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" name="CustomShape 1"/>
          <p:cNvSpPr/>
          <p:nvPr/>
        </p:nvSpPr>
        <p:spPr>
          <a:xfrm>
            <a:off x="7253640" y="730440"/>
            <a:ext cx="4250880" cy="3981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 algn="r">
              <a:lnSpc>
                <a:spcPct val="100000"/>
              </a:lnSpc>
            </a:pPr>
            <a:r>
              <a:rPr lang="en-US" sz="2000" b="1" strike="noStrike" spc="-1">
                <a:solidFill>
                  <a:srgbClr val="000000"/>
                </a:solidFill>
                <a:latin typeface="Arial" panose="020B0604020202020204"/>
                <a:ea typeface="MS PGothic"/>
              </a:rPr>
              <a:t>CONCLUSION</a:t>
            </a:r>
            <a:endParaRPr lang="en-GB" sz="2000" b="0" strike="noStrike" spc="-1">
              <a:latin typeface="Arial" panose="020B0604020202020204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32080" y="906325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just">
              <a:buClr>
                <a:srgbClr val="000000"/>
              </a:buClr>
            </a:pPr>
            <a:endParaRPr lang="en-GB" sz="1800" b="0" strike="noStrike" spc="-1" dirty="0">
              <a:latin typeface="Arial" panose="020B0604020202020204"/>
            </a:endParaRPr>
          </a:p>
          <a:p>
            <a:pPr marL="342900" indent="-342900" algn="just">
              <a:buClr>
                <a:srgbClr val="000000"/>
              </a:buClr>
              <a:buFont typeface="Arial" panose="020B0604020202020204" pitchFamily="34" charset="0"/>
              <a:buChar char="•"/>
            </a:pPr>
            <a:r>
              <a:rPr lang="en-GB" spc="-1" dirty="0">
                <a:latin typeface="Arial" panose="020B0604020202020204"/>
                <a:sym typeface="+mn-ea"/>
              </a:rPr>
              <a:t>The approach presented here shows an easy way to deal with nonlinear systems without requiring as much effort as a tailored nonlinear solver. </a:t>
            </a:r>
            <a:endParaRPr lang="en-GB" b="0" strike="noStrike" spc="-1" dirty="0">
              <a:latin typeface="Arial" panose="020B0604020202020204"/>
            </a:endParaRPr>
          </a:p>
          <a:p>
            <a:pPr marL="342900" indent="-342900" algn="just">
              <a:buClr>
                <a:srgbClr val="000000"/>
              </a:buClr>
              <a:buFont typeface="Arial" panose="020B0604020202020204" pitchFamily="34" charset="0"/>
              <a:buChar char="•"/>
            </a:pPr>
            <a:endParaRPr lang="en-GB" sz="1800" b="0" strike="noStrike" spc="-1" dirty="0">
              <a:latin typeface="Arial" panose="020B0604020202020204"/>
            </a:endParaRPr>
          </a:p>
          <a:p>
            <a:pPr marL="342900" indent="-342900" algn="just">
              <a:buClr>
                <a:srgbClr val="000000"/>
              </a:buClr>
              <a:buFont typeface="Arial" panose="020B0604020202020204" pitchFamily="34" charset="0"/>
              <a:buChar char="•"/>
            </a:pPr>
            <a:r>
              <a:rPr lang="en-GB" sz="1800" b="0" strike="noStrike" spc="-1" dirty="0">
                <a:latin typeface="Arial" panose="020B0604020202020204"/>
              </a:rPr>
              <a:t>Only a simple two-dimensional layered reservoir can be used for training and the machine learning model do not need to be retrained when applied to other reservoirs.</a:t>
            </a:r>
            <a:endParaRPr lang="en-GB" sz="1800" b="0" strike="noStrike" spc="-1" dirty="0">
              <a:latin typeface="Arial" panose="020B0604020202020204"/>
            </a:endParaRPr>
          </a:p>
          <a:p>
            <a:pPr marL="342900" indent="-342900" algn="just">
              <a:buClr>
                <a:srgbClr val="000000"/>
              </a:buClr>
              <a:buFont typeface="Arial" panose="020B0604020202020204" pitchFamily="34" charset="0"/>
              <a:buChar char="•"/>
            </a:pPr>
            <a:endParaRPr lang="en-GB" spc="-1" dirty="0">
              <a:latin typeface="Arial" panose="020B0604020202020204"/>
            </a:endParaRPr>
          </a:p>
          <a:p>
            <a:pPr marL="342900" indent="-342900" algn="just">
              <a:buClr>
                <a:srgbClr val="000000"/>
              </a:buClr>
              <a:buFont typeface="Arial" panose="020B0604020202020204" pitchFamily="34" charset="0"/>
              <a:buChar char="•"/>
            </a:pPr>
            <a:r>
              <a:rPr lang="en-GB" sz="1800" b="0" strike="noStrike" spc="-1" dirty="0">
                <a:latin typeface="Arial" panose="020B0604020202020204"/>
              </a:rPr>
              <a:t>The presented methodology ensures that it is applicable to other types of nonlinear solvers as long as they are based on numerical relaxation.</a:t>
            </a:r>
            <a:endParaRPr lang="en-GB" sz="1800" b="0" strike="noStrike" spc="-1" dirty="0">
              <a:latin typeface="Arial" panose="020B0604020202020204"/>
            </a:endParaRPr>
          </a:p>
          <a:p>
            <a:pPr marL="215900" indent="-215900" algn="just">
              <a:buClr>
                <a:srgbClr val="000000"/>
              </a:buClr>
              <a:buFont typeface="StarSymbol"/>
              <a:buAutoNum type="arabicParenR"/>
            </a:pPr>
            <a:endParaRPr lang="en-GB" sz="1800" b="0" strike="noStrike" spc="-1" dirty="0">
              <a:latin typeface="Arial" panose="020B0604020202020204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GB" dirty="0"/>
              <a:t>The presented acceleration technique was able to reduce simulation time by 37% on average, and up to 85% in the best case </a:t>
            </a:r>
            <a:r>
              <a:rPr lang="en-GB" sz="1800" b="0" strike="noStrike" spc="-1" dirty="0">
                <a:latin typeface="Arial" panose="020B0604020202020204"/>
              </a:rPr>
              <a:t>while also increasing its robustness.</a:t>
            </a:r>
            <a:endParaRPr lang="en-GB" sz="1800" b="0" strike="noStrike" spc="-1" dirty="0">
              <a:latin typeface="Arial" panose="020B0604020202020204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36855" y="4804451"/>
            <a:ext cx="11917017" cy="11372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GB" dirty="0"/>
              <a:t>Published paper:</a:t>
            </a:r>
            <a:endParaRPr lang="en-GB" dirty="0"/>
          </a:p>
          <a:p>
            <a:pPr algn="just"/>
            <a:endParaRPr lang="en-GB" dirty="0"/>
          </a:p>
          <a:p>
            <a:pPr algn="just"/>
            <a:r>
              <a:rPr lang="en-GB" sz="1600" dirty="0"/>
              <a:t>Silva, V.L.S., Salinas, P., Jackson, M.D. and Pain, C.C., 2021. </a:t>
            </a:r>
            <a:r>
              <a:rPr lang="en-GB" sz="1600" b="1" dirty="0"/>
              <a:t>Machine learning acceleration for nonlinear solvers applied to multiphase porous media flow</a:t>
            </a:r>
            <a:r>
              <a:rPr lang="en-GB" sz="1600" dirty="0"/>
              <a:t>. </a:t>
            </a:r>
            <a:r>
              <a:rPr lang="en-GB" sz="1600" i="1" dirty="0"/>
              <a:t>Computer Methods in Applied Mechanics and Engineering</a:t>
            </a:r>
            <a:r>
              <a:rPr lang="en-GB" sz="1600" dirty="0"/>
              <a:t>, </a:t>
            </a:r>
            <a:r>
              <a:rPr lang="en-GB" sz="1600" i="1" dirty="0"/>
              <a:t>384</a:t>
            </a:r>
            <a:r>
              <a:rPr lang="en-GB" sz="1600" dirty="0"/>
              <a:t>, p.113989.</a:t>
            </a:r>
            <a:endParaRPr lang="en-US" sz="16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1504295" y="93345"/>
            <a:ext cx="609600" cy="8128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CustomShape 1"/>
          <p:cNvSpPr/>
          <p:nvPr/>
        </p:nvSpPr>
        <p:spPr>
          <a:xfrm>
            <a:off x="7253640" y="1378440"/>
            <a:ext cx="4250880" cy="3981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 algn="r">
              <a:lnSpc>
                <a:spcPct val="100000"/>
              </a:lnSpc>
            </a:pPr>
            <a:r>
              <a:rPr lang="en-US" sz="2200" b="1" strike="noStrike" spc="-1">
                <a:solidFill>
                  <a:srgbClr val="000000"/>
                </a:solidFill>
                <a:latin typeface="Arial" panose="020B0604020202020204"/>
                <a:ea typeface="MS PGothic"/>
              </a:rPr>
              <a:t>INTRODUCTION</a:t>
            </a:r>
            <a:endParaRPr lang="en-GB" sz="2200" b="0" strike="noStrike" spc="-1">
              <a:latin typeface="Arial" panose="020B0604020202020204"/>
            </a:endParaRPr>
          </a:p>
        </p:txBody>
      </p:sp>
      <p:sp>
        <p:nvSpPr>
          <p:cNvPr id="81" name="CustomShape 2"/>
          <p:cNvSpPr/>
          <p:nvPr/>
        </p:nvSpPr>
        <p:spPr>
          <a:xfrm>
            <a:off x="1830240" y="2318040"/>
            <a:ext cx="8380080" cy="30409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 marL="343535" indent="-342265" algn="just">
              <a:lnSpc>
                <a:spcPct val="100000"/>
              </a:lnSpc>
              <a:spcBef>
                <a:spcPts val="285"/>
              </a:spcBef>
              <a:spcAft>
                <a:spcPts val="285"/>
              </a:spcAft>
              <a:buClr>
                <a:srgbClr val="000000"/>
              </a:buClr>
              <a:buFont typeface="Wingdings" panose="05000000000000000000" pitchFamily="2" charset="2"/>
              <a:buChar char=""/>
            </a:pPr>
            <a:r>
              <a:rPr lang="en-US" sz="2000" b="0" strike="noStrike" spc="-1">
                <a:solidFill>
                  <a:srgbClr val="000000"/>
                </a:solidFill>
                <a:latin typeface="Arial" panose="020B0604020202020204"/>
                <a:ea typeface="MS PGothic"/>
              </a:rPr>
              <a:t>In </a:t>
            </a:r>
            <a:r>
              <a:rPr lang="en-GB" sz="2000" b="0" strike="noStrike" spc="-1">
                <a:solidFill>
                  <a:srgbClr val="000000"/>
                </a:solidFill>
                <a:latin typeface="Arial" panose="020B0604020202020204"/>
                <a:ea typeface="MS PGothic"/>
              </a:rPr>
              <a:t>this</a:t>
            </a:r>
            <a:r>
              <a:rPr lang="en-US" sz="2000" b="0" strike="noStrike" spc="-1">
                <a:solidFill>
                  <a:srgbClr val="000000"/>
                </a:solidFill>
                <a:latin typeface="Arial" panose="020B0604020202020204"/>
                <a:ea typeface="MS PGothic"/>
              </a:rPr>
              <a:t> work, a machine learning acceleration to dynamically control the numerical relaxation is evaluated.</a:t>
            </a:r>
            <a:endParaRPr lang="en-GB" sz="2000" b="0" strike="noStrike" spc="-1">
              <a:latin typeface="Arial" panose="020B0604020202020204"/>
            </a:endParaRPr>
          </a:p>
          <a:p>
            <a:pPr algn="just">
              <a:lnSpc>
                <a:spcPct val="100000"/>
              </a:lnSpc>
              <a:spcBef>
                <a:spcPts val="285"/>
              </a:spcBef>
              <a:spcAft>
                <a:spcPts val="285"/>
              </a:spcAft>
            </a:pPr>
            <a:endParaRPr lang="en-GB" sz="2000" b="0" strike="noStrike" spc="-1">
              <a:latin typeface="Arial" panose="020B0604020202020204"/>
            </a:endParaRPr>
          </a:p>
          <a:p>
            <a:pPr marL="343535" indent="-342265" algn="just">
              <a:lnSpc>
                <a:spcPct val="100000"/>
              </a:lnSpc>
              <a:spcBef>
                <a:spcPts val="285"/>
              </a:spcBef>
              <a:spcAft>
                <a:spcPts val="285"/>
              </a:spcAft>
              <a:buClr>
                <a:srgbClr val="000000"/>
              </a:buClr>
              <a:buFont typeface="Wingdings" panose="05000000000000000000" pitchFamily="2" charset="2"/>
              <a:buChar char=""/>
            </a:pPr>
            <a:r>
              <a:rPr lang="en-US" sz="2000" b="0" strike="noStrike" spc="-1">
                <a:solidFill>
                  <a:srgbClr val="000000"/>
                </a:solidFill>
                <a:latin typeface="Arial" panose="020B0604020202020204"/>
                <a:ea typeface="MS PGothic"/>
              </a:rPr>
              <a:t>The machine learning is trained based on the parameters of the reservoir model scaled to a dimensionless space. </a:t>
            </a:r>
            <a:endParaRPr lang="en-GB" sz="2000" b="0" strike="noStrike" spc="-1">
              <a:latin typeface="Arial" panose="020B0604020202020204"/>
            </a:endParaRPr>
          </a:p>
          <a:p>
            <a:pPr algn="just">
              <a:lnSpc>
                <a:spcPct val="100000"/>
              </a:lnSpc>
              <a:spcBef>
                <a:spcPts val="285"/>
              </a:spcBef>
              <a:spcAft>
                <a:spcPts val="285"/>
              </a:spcAft>
            </a:pPr>
            <a:endParaRPr lang="en-GB" sz="2000" b="0" strike="noStrike" spc="-1">
              <a:latin typeface="Arial" panose="020B0604020202020204"/>
            </a:endParaRPr>
          </a:p>
          <a:p>
            <a:pPr marL="343535" indent="-342265" algn="just">
              <a:lnSpc>
                <a:spcPct val="100000"/>
              </a:lnSpc>
              <a:spcBef>
                <a:spcPts val="285"/>
              </a:spcBef>
              <a:spcAft>
                <a:spcPts val="285"/>
              </a:spcAft>
              <a:buClr>
                <a:srgbClr val="000000"/>
              </a:buClr>
              <a:buFont typeface="Wingdings" panose="05000000000000000000" pitchFamily="2" charset="2"/>
              <a:buChar char=""/>
            </a:pPr>
            <a:r>
              <a:rPr lang="en-US" sz="2000" b="0" strike="noStrike" spc="-1">
                <a:solidFill>
                  <a:srgbClr val="000000"/>
                </a:solidFill>
                <a:latin typeface="Arial" panose="020B0604020202020204"/>
                <a:ea typeface="MS PGothic"/>
              </a:rPr>
              <a:t>For the machine learning training, data from a multiphase flow simulation in a simple two-dimensional layered reservoir is used, which considerably simplifies this step.</a:t>
            </a:r>
            <a:endParaRPr lang="en-GB" sz="2000" b="0" strike="noStrike" spc="-1">
              <a:latin typeface="Arial" panose="020B0604020202020204"/>
            </a:endParaRPr>
          </a:p>
        </p:txBody>
      </p:sp>
    </p:spTree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5"/>
          <p:cNvPicPr/>
          <p:nvPr/>
        </p:nvPicPr>
        <p:blipFill>
          <a:blip r:embed="rId1"/>
          <a:stretch>
            <a:fillRect/>
          </a:stretch>
        </p:blipFill>
        <p:spPr>
          <a:xfrm>
            <a:off x="4289512" y="3865461"/>
            <a:ext cx="3612976" cy="2339898"/>
          </a:xfrm>
          <a:prstGeom prst="rect">
            <a:avLst/>
          </a:prstGeom>
          <a:ln w="0">
            <a:noFill/>
          </a:ln>
        </p:spPr>
      </p:pic>
      <p:sp>
        <p:nvSpPr>
          <p:cNvPr id="83" name="CustomShape 2_1"/>
          <p:cNvSpPr/>
          <p:nvPr/>
        </p:nvSpPr>
        <p:spPr>
          <a:xfrm>
            <a:off x="216000" y="2206515"/>
            <a:ext cx="11734560" cy="30409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 algn="ctr">
              <a:lnSpc>
                <a:spcPct val="100000"/>
              </a:lnSpc>
            </a:pPr>
            <a:r>
              <a:rPr lang="en-US" sz="1800" b="0" strike="noStrike" spc="-1" dirty="0">
                <a:solidFill>
                  <a:srgbClr val="000000"/>
                </a:solidFill>
                <a:latin typeface="Arial" panose="020B0604020202020204"/>
                <a:ea typeface="MS PGothic"/>
              </a:rPr>
              <a:t>We report here the formulation for incompressible and immiscible flow with gravity and capillary pressure.</a:t>
            </a:r>
            <a:endParaRPr lang="en-GB" sz="1800" b="0" strike="noStrike" spc="-1" dirty="0">
              <a:latin typeface="Arial" panose="020B0604020202020204"/>
            </a:endParaRPr>
          </a:p>
        </p:txBody>
      </p:sp>
      <p:pic>
        <p:nvPicPr>
          <p:cNvPr id="86" name="Picture 204_1"/>
          <p:cNvPicPr/>
          <p:nvPr/>
        </p:nvPicPr>
        <p:blipFill>
          <a:blip r:embed="rId2"/>
          <a:stretch>
            <a:fillRect/>
          </a:stretch>
        </p:blipFill>
        <p:spPr>
          <a:xfrm>
            <a:off x="771652" y="2676708"/>
            <a:ext cx="2637360" cy="718560"/>
          </a:xfrm>
          <a:prstGeom prst="rect">
            <a:avLst/>
          </a:prstGeom>
          <a:ln w="0">
            <a:noFill/>
          </a:ln>
        </p:spPr>
      </p:pic>
      <p:pic>
        <p:nvPicPr>
          <p:cNvPr id="87" name="Picture 205_1"/>
          <p:cNvPicPr/>
          <p:nvPr/>
        </p:nvPicPr>
        <p:blipFill>
          <a:blip r:embed="rId3"/>
          <a:stretch>
            <a:fillRect/>
          </a:stretch>
        </p:blipFill>
        <p:spPr>
          <a:xfrm>
            <a:off x="3964664" y="2550708"/>
            <a:ext cx="3526560" cy="970560"/>
          </a:xfrm>
          <a:prstGeom prst="rect">
            <a:avLst/>
          </a:prstGeom>
          <a:ln w="0">
            <a:noFill/>
          </a:ln>
        </p:spPr>
      </p:pic>
      <p:pic>
        <p:nvPicPr>
          <p:cNvPr id="89" name="Picture 207_1"/>
          <p:cNvPicPr/>
          <p:nvPr/>
        </p:nvPicPr>
        <p:blipFill>
          <a:blip r:embed="rId4"/>
          <a:stretch>
            <a:fillRect/>
          </a:stretch>
        </p:blipFill>
        <p:spPr>
          <a:xfrm>
            <a:off x="8348870" y="3035988"/>
            <a:ext cx="1715760" cy="394560"/>
          </a:xfrm>
          <a:prstGeom prst="rect">
            <a:avLst/>
          </a:prstGeom>
          <a:ln w="0">
            <a:noFill/>
          </a:ln>
        </p:spPr>
      </p:pic>
      <p:pic>
        <p:nvPicPr>
          <p:cNvPr id="90" name="Picture 208_1"/>
          <p:cNvPicPr/>
          <p:nvPr/>
        </p:nvPicPr>
        <p:blipFill>
          <a:blip r:embed="rId5"/>
          <a:stretch>
            <a:fillRect/>
          </a:stretch>
        </p:blipFill>
        <p:spPr>
          <a:xfrm>
            <a:off x="8408504" y="2677428"/>
            <a:ext cx="1384560" cy="358560"/>
          </a:xfrm>
          <a:prstGeom prst="rect">
            <a:avLst/>
          </a:prstGeom>
          <a:ln w="0">
            <a:noFill/>
          </a:ln>
        </p:spPr>
      </p:pic>
      <p:sp>
        <p:nvSpPr>
          <p:cNvPr id="11" name="CustomShape 2"/>
          <p:cNvSpPr/>
          <p:nvPr/>
        </p:nvSpPr>
        <p:spPr>
          <a:xfrm>
            <a:off x="714177" y="3567951"/>
            <a:ext cx="10790343" cy="30409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 marL="1270" algn="just">
              <a:lnSpc>
                <a:spcPct val="100000"/>
              </a:lnSpc>
              <a:buClr>
                <a:srgbClr val="000000"/>
              </a:buClr>
            </a:pPr>
            <a:r>
              <a:rPr lang="en-US" sz="1800" b="0" strike="noStrike" spc="-1" dirty="0">
                <a:solidFill>
                  <a:srgbClr val="000000"/>
                </a:solidFill>
                <a:latin typeface="Arial" panose="020B0604020202020204"/>
                <a:ea typeface="MS PGothic"/>
              </a:rPr>
              <a:t>The solution of the equations reported here are implemented in the open-source code IC-FERST (Imperial College Finite Element Reservoir </a:t>
            </a:r>
            <a:r>
              <a:rPr lang="en-US" sz="1800" b="0" strike="noStrike" spc="-1" dirty="0" err="1">
                <a:solidFill>
                  <a:srgbClr val="000000"/>
                </a:solidFill>
                <a:latin typeface="Arial" panose="020B0604020202020204"/>
                <a:ea typeface="MS PGothic"/>
              </a:rPr>
              <a:t>SimulaTor</a:t>
            </a:r>
            <a:r>
              <a:rPr lang="en-US" sz="1800" b="0" strike="noStrike" spc="-1" dirty="0">
                <a:solidFill>
                  <a:srgbClr val="000000"/>
                </a:solidFill>
                <a:latin typeface="Arial" panose="020B0604020202020204"/>
                <a:ea typeface="MS PGothic"/>
              </a:rPr>
              <a:t>).</a:t>
            </a:r>
            <a:endParaRPr lang="en-GB" sz="1800" b="0" strike="noStrike" spc="-1" dirty="0">
              <a:latin typeface="Arial" panose="020B0604020202020204"/>
            </a:endParaRPr>
          </a:p>
          <a:p>
            <a:pPr algn="just">
              <a:lnSpc>
                <a:spcPct val="100000"/>
              </a:lnSpc>
            </a:pPr>
            <a:endParaRPr lang="en-GB" sz="1800" b="0" strike="noStrike" spc="-1" dirty="0">
              <a:latin typeface="Arial" panose="020B0604020202020204"/>
            </a:endParaRPr>
          </a:p>
        </p:txBody>
      </p:sp>
      <p:sp>
        <p:nvSpPr>
          <p:cNvPr id="13" name="CustomShape 1"/>
          <p:cNvSpPr/>
          <p:nvPr/>
        </p:nvSpPr>
        <p:spPr>
          <a:xfrm>
            <a:off x="7253640" y="1378440"/>
            <a:ext cx="4250880" cy="3981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 algn="r">
              <a:lnSpc>
                <a:spcPct val="100000"/>
              </a:lnSpc>
            </a:pPr>
            <a:r>
              <a:rPr lang="en-US" sz="2000" b="1" strike="noStrike" spc="-1" dirty="0">
                <a:solidFill>
                  <a:srgbClr val="000000"/>
                </a:solidFill>
                <a:latin typeface="Arial" panose="020B0604020202020204"/>
                <a:ea typeface="MS PGothic"/>
              </a:rPr>
              <a:t>MATHEMATICAL MODEL AND NUMERICAL SOLUTION</a:t>
            </a:r>
            <a:endParaRPr lang="en-GB" sz="2000" b="0" strike="noStrike" spc="-1" dirty="0">
              <a:latin typeface="Arial" panose="020B0604020202020204"/>
            </a:endParaRPr>
          </a:p>
        </p:txBody>
      </p:sp>
    </p:spTree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CustomShape 1"/>
          <p:cNvSpPr/>
          <p:nvPr/>
        </p:nvSpPr>
        <p:spPr>
          <a:xfrm>
            <a:off x="7253640" y="1378440"/>
            <a:ext cx="4250880" cy="3981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 algn="r">
              <a:lnSpc>
                <a:spcPct val="100000"/>
              </a:lnSpc>
            </a:pPr>
            <a:r>
              <a:rPr lang="en-US" sz="2000" b="1" strike="noStrike" spc="-1" dirty="0">
                <a:solidFill>
                  <a:srgbClr val="000000"/>
                </a:solidFill>
                <a:latin typeface="Arial" panose="020B0604020202020204"/>
                <a:ea typeface="MS PGothic"/>
              </a:rPr>
              <a:t>NONLINEAR SOLVER</a:t>
            </a:r>
            <a:endParaRPr lang="en-GB" sz="2000" b="0" strike="noStrike" spc="-1" dirty="0">
              <a:latin typeface="Arial" panose="020B0604020202020204"/>
            </a:endParaRPr>
          </a:p>
        </p:txBody>
      </p:sp>
      <p:pic>
        <p:nvPicPr>
          <p:cNvPr id="117" name="Picture 134"/>
          <p:cNvPicPr/>
          <p:nvPr/>
        </p:nvPicPr>
        <p:blipFill>
          <a:blip r:embed="rId1"/>
          <a:stretch>
            <a:fillRect/>
          </a:stretch>
        </p:blipFill>
        <p:spPr>
          <a:xfrm>
            <a:off x="1434600" y="1359360"/>
            <a:ext cx="4107960" cy="4859640"/>
          </a:xfrm>
          <a:prstGeom prst="rect">
            <a:avLst/>
          </a:prstGeom>
          <a:ln w="0">
            <a:noFill/>
          </a:ln>
        </p:spPr>
      </p:pic>
      <p:sp>
        <p:nvSpPr>
          <p:cNvPr id="118" name="CustomShape 2"/>
          <p:cNvSpPr/>
          <p:nvPr/>
        </p:nvSpPr>
        <p:spPr>
          <a:xfrm>
            <a:off x="139680" y="6372000"/>
            <a:ext cx="12052320" cy="8334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>
              <a:lnSpc>
                <a:spcPct val="100000"/>
              </a:lnSpc>
            </a:pPr>
            <a:r>
              <a:rPr lang="en-GB" sz="1200" b="0" strike="noStrike" spc="-1" dirty="0">
                <a:solidFill>
                  <a:srgbClr val="000000"/>
                </a:solidFill>
                <a:latin typeface="Arial" panose="020B0604020202020204"/>
                <a:ea typeface="DejaVu Sans" panose="020B0606030804020204"/>
              </a:rPr>
              <a:t>Reprinted from: Salinas, P., et al., 2017 "Improving the convergence behaviour of a fixed‐point‐iteration solver for multiphase flow in porous media."</a:t>
            </a:r>
            <a:r>
              <a:rPr lang="en-GB" sz="1200" b="0" i="1" strike="noStrike" spc="-1" dirty="0">
                <a:solidFill>
                  <a:srgbClr val="000000"/>
                </a:solidFill>
                <a:latin typeface="Arial" panose="020B0604020202020204"/>
                <a:ea typeface="DejaVu Sans" panose="020B0606030804020204"/>
              </a:rPr>
              <a:t> International Journal for Numerical Methods in Fluids</a:t>
            </a:r>
            <a:endParaRPr lang="en-GB" sz="1200" b="0" strike="noStrike" spc="-1" dirty="0">
              <a:latin typeface="Arial" panose="020B0604020202020204"/>
            </a:endParaRPr>
          </a:p>
        </p:txBody>
      </p:sp>
      <p:sp>
        <p:nvSpPr>
          <p:cNvPr id="119" name="CustomShape 3"/>
          <p:cNvSpPr/>
          <p:nvPr/>
        </p:nvSpPr>
        <p:spPr>
          <a:xfrm>
            <a:off x="3876120" y="2872080"/>
            <a:ext cx="1287360" cy="3448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>
              <a:lnSpc>
                <a:spcPct val="100000"/>
              </a:lnSpc>
            </a:pPr>
            <a:r>
              <a:rPr lang="en-GB" sz="1800" b="1" strike="noStrike" spc="-1">
                <a:solidFill>
                  <a:srgbClr val="000000"/>
                </a:solidFill>
                <a:latin typeface="Arial" panose="020B0604020202020204"/>
                <a:ea typeface="DejaVu Sans" panose="020B0606030804020204"/>
              </a:rPr>
              <a:t>Inner loop</a:t>
            </a:r>
            <a:endParaRPr lang="en-GB" sz="1800" b="0" strike="noStrike" spc="-1">
              <a:latin typeface="Arial" panose="020B0604020202020204"/>
            </a:endParaRPr>
          </a:p>
        </p:txBody>
      </p:sp>
      <p:sp>
        <p:nvSpPr>
          <p:cNvPr id="120" name="CustomShape 4"/>
          <p:cNvSpPr/>
          <p:nvPr/>
        </p:nvSpPr>
        <p:spPr>
          <a:xfrm>
            <a:off x="4205160" y="1692000"/>
            <a:ext cx="1337400" cy="3448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>
              <a:lnSpc>
                <a:spcPct val="100000"/>
              </a:lnSpc>
            </a:pPr>
            <a:r>
              <a:rPr lang="en-GB" sz="1800" b="1" strike="noStrike" spc="-1">
                <a:solidFill>
                  <a:srgbClr val="000000"/>
                </a:solidFill>
                <a:latin typeface="Arial" panose="020B0604020202020204"/>
                <a:ea typeface="DejaVu Sans" panose="020B0606030804020204"/>
              </a:rPr>
              <a:t>Outer loop</a:t>
            </a:r>
            <a:endParaRPr lang="en-GB" sz="1800" b="0" strike="noStrike" spc="-1">
              <a:latin typeface="Arial" panose="020B0604020202020204"/>
            </a:endParaRPr>
          </a:p>
        </p:txBody>
      </p:sp>
      <p:sp>
        <p:nvSpPr>
          <p:cNvPr id="121" name="CustomShape 5"/>
          <p:cNvSpPr/>
          <p:nvPr/>
        </p:nvSpPr>
        <p:spPr>
          <a:xfrm>
            <a:off x="1252440" y="1671120"/>
            <a:ext cx="1256760" cy="3448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>
              <a:lnSpc>
                <a:spcPct val="100000"/>
              </a:lnSpc>
            </a:pPr>
            <a:r>
              <a:rPr lang="en-GB" sz="1800" b="1" strike="noStrike" spc="-1">
                <a:solidFill>
                  <a:srgbClr val="000000"/>
                </a:solidFill>
                <a:latin typeface="Arial" panose="020B0604020202020204"/>
                <a:ea typeface="DejaVu Sans" panose="020B0606030804020204"/>
              </a:rPr>
              <a:t>Time loop</a:t>
            </a:r>
            <a:endParaRPr lang="en-GB" sz="1800" b="0" strike="noStrike" spc="-1">
              <a:latin typeface="Arial" panose="020B0604020202020204"/>
            </a:endParaRPr>
          </a:p>
        </p:txBody>
      </p:sp>
      <p:sp>
        <p:nvSpPr>
          <p:cNvPr id="122" name="CustomShape 6"/>
          <p:cNvSpPr/>
          <p:nvPr/>
        </p:nvSpPr>
        <p:spPr>
          <a:xfrm>
            <a:off x="2709360" y="3609360"/>
            <a:ext cx="1042560" cy="520560"/>
          </a:xfrm>
          <a:prstGeom prst="rect">
            <a:avLst/>
          </a:prstGeom>
          <a:solidFill>
            <a:srgbClr val="FF4000">
              <a:alpha val="25000"/>
            </a:srgbClr>
          </a:solidFill>
          <a:ln w="0">
            <a:solidFill>
              <a:srgbClr val="3465A4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123" name="Picture 140"/>
          <p:cNvPicPr/>
          <p:nvPr/>
        </p:nvPicPr>
        <p:blipFill>
          <a:blip r:embed="rId2"/>
          <a:stretch>
            <a:fillRect/>
          </a:stretch>
        </p:blipFill>
        <p:spPr>
          <a:xfrm>
            <a:off x="6264000" y="2520000"/>
            <a:ext cx="5398560" cy="398160"/>
          </a:xfrm>
          <a:prstGeom prst="rect">
            <a:avLst/>
          </a:prstGeom>
          <a:ln w="0">
            <a:noFill/>
          </a:ln>
        </p:spPr>
      </p:pic>
      <p:sp>
        <p:nvSpPr>
          <p:cNvPr id="124" name="CustomShape 7"/>
          <p:cNvSpPr/>
          <p:nvPr/>
        </p:nvSpPr>
        <p:spPr>
          <a:xfrm>
            <a:off x="6264000" y="2029680"/>
            <a:ext cx="2422440" cy="3448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>
              <a:lnSpc>
                <a:spcPct val="100000"/>
              </a:lnSpc>
            </a:pPr>
            <a:r>
              <a:rPr lang="en-GB" sz="1800" b="0" strike="noStrike" spc="-1">
                <a:solidFill>
                  <a:srgbClr val="000000"/>
                </a:solidFill>
                <a:latin typeface="Arial" panose="020B0604020202020204"/>
                <a:ea typeface="DejaVu Sans" panose="020B0606030804020204"/>
              </a:rPr>
              <a:t>Relaxation:</a:t>
            </a:r>
            <a:endParaRPr lang="en-GB" sz="1800" b="0" strike="noStrike" spc="-1">
              <a:latin typeface="Arial" panose="020B0604020202020204"/>
            </a:endParaRPr>
          </a:p>
        </p:txBody>
      </p:sp>
      <p:pic>
        <p:nvPicPr>
          <p:cNvPr id="125" name="Picture 142"/>
          <p:cNvPicPr/>
          <p:nvPr/>
        </p:nvPicPr>
        <p:blipFill>
          <a:blip r:embed="rId3"/>
          <a:stretch>
            <a:fillRect/>
          </a:stretch>
        </p:blipFill>
        <p:spPr>
          <a:xfrm>
            <a:off x="6696000" y="3562560"/>
            <a:ext cx="214920" cy="344520"/>
          </a:xfrm>
          <a:prstGeom prst="rect">
            <a:avLst/>
          </a:prstGeom>
          <a:ln w="0">
            <a:noFill/>
          </a:ln>
        </p:spPr>
      </p:pic>
      <p:pic>
        <p:nvPicPr>
          <p:cNvPr id="126" name="Picture 143"/>
          <p:cNvPicPr/>
          <p:nvPr/>
        </p:nvPicPr>
        <p:blipFill>
          <a:blip r:embed="rId4"/>
          <a:stretch>
            <a:fillRect/>
          </a:stretch>
        </p:blipFill>
        <p:spPr>
          <a:xfrm>
            <a:off x="6696000" y="3188160"/>
            <a:ext cx="142920" cy="236520"/>
          </a:xfrm>
          <a:prstGeom prst="rect">
            <a:avLst/>
          </a:prstGeom>
          <a:ln w="0">
            <a:noFill/>
          </a:ln>
        </p:spPr>
      </p:pic>
      <p:pic>
        <p:nvPicPr>
          <p:cNvPr id="127" name="Picture 144"/>
          <p:cNvPicPr/>
          <p:nvPr/>
        </p:nvPicPr>
        <p:blipFill>
          <a:blip r:embed="rId5"/>
          <a:stretch>
            <a:fillRect/>
          </a:stretch>
        </p:blipFill>
        <p:spPr>
          <a:xfrm>
            <a:off x="6624000" y="4779360"/>
            <a:ext cx="322920" cy="322920"/>
          </a:xfrm>
          <a:prstGeom prst="rect">
            <a:avLst/>
          </a:prstGeom>
          <a:ln w="0">
            <a:noFill/>
          </a:ln>
        </p:spPr>
      </p:pic>
      <p:pic>
        <p:nvPicPr>
          <p:cNvPr id="128" name="Picture 145"/>
          <p:cNvPicPr/>
          <p:nvPr/>
        </p:nvPicPr>
        <p:blipFill>
          <a:blip r:embed="rId6"/>
          <a:stretch>
            <a:fillRect/>
          </a:stretch>
        </p:blipFill>
        <p:spPr>
          <a:xfrm>
            <a:off x="6660000" y="4412160"/>
            <a:ext cx="160920" cy="294120"/>
          </a:xfrm>
          <a:prstGeom prst="rect">
            <a:avLst/>
          </a:prstGeom>
          <a:ln w="0">
            <a:noFill/>
          </a:ln>
        </p:spPr>
      </p:pic>
      <p:pic>
        <p:nvPicPr>
          <p:cNvPr id="129" name="Picture 146"/>
          <p:cNvPicPr/>
          <p:nvPr/>
        </p:nvPicPr>
        <p:blipFill>
          <a:blip r:embed="rId7"/>
          <a:stretch>
            <a:fillRect/>
          </a:stretch>
        </p:blipFill>
        <p:spPr>
          <a:xfrm>
            <a:off x="6624000" y="3944160"/>
            <a:ext cx="286920" cy="344520"/>
          </a:xfrm>
          <a:prstGeom prst="rect">
            <a:avLst/>
          </a:prstGeom>
          <a:ln w="0">
            <a:noFill/>
          </a:ln>
        </p:spPr>
      </p:pic>
      <p:sp>
        <p:nvSpPr>
          <p:cNvPr id="130" name="CustomShape 8"/>
          <p:cNvSpPr/>
          <p:nvPr/>
        </p:nvSpPr>
        <p:spPr>
          <a:xfrm>
            <a:off x="6858720" y="3124800"/>
            <a:ext cx="4192200" cy="18874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>
              <a:lnSpc>
                <a:spcPct val="100000"/>
              </a:lnSpc>
            </a:pPr>
            <a:r>
              <a:rPr lang="en-GB" sz="1400" b="0" strike="noStrike" spc="-1">
                <a:solidFill>
                  <a:srgbClr val="000000"/>
                </a:solidFill>
                <a:latin typeface="Arial" panose="020B0604020202020204"/>
                <a:ea typeface="DejaVu Sans" panose="020B0606030804020204"/>
              </a:rPr>
              <a:t>- index representing the inner-loop current iteration</a:t>
            </a:r>
            <a:endParaRPr lang="en-GB" sz="1400" b="0" strike="noStrike" spc="-1">
              <a:latin typeface="Arial" panose="020B0604020202020204"/>
            </a:endParaRPr>
          </a:p>
          <a:p>
            <a:pPr>
              <a:lnSpc>
                <a:spcPct val="100000"/>
              </a:lnSpc>
            </a:pPr>
            <a:endParaRPr lang="en-GB" sz="1400" b="0" strike="noStrike" spc="-1">
              <a:latin typeface="Arial" panose="020B0604020202020204"/>
            </a:endParaRPr>
          </a:p>
          <a:p>
            <a:pPr>
              <a:lnSpc>
                <a:spcPct val="100000"/>
              </a:lnSpc>
            </a:pPr>
            <a:r>
              <a:rPr lang="en-GB" sz="1400" b="0" strike="noStrike" spc="-1">
                <a:solidFill>
                  <a:srgbClr val="000000"/>
                </a:solidFill>
                <a:latin typeface="Arial" panose="020B0604020202020204"/>
                <a:ea typeface="DejaVu Sans" panose="020B0606030804020204"/>
              </a:rPr>
              <a:t>- saturation before relaxation</a:t>
            </a:r>
            <a:endParaRPr lang="en-GB" sz="1400" b="0" strike="noStrike" spc="-1">
              <a:latin typeface="Arial" panose="020B0604020202020204"/>
            </a:endParaRPr>
          </a:p>
          <a:p>
            <a:pPr>
              <a:lnSpc>
                <a:spcPct val="100000"/>
              </a:lnSpc>
            </a:pPr>
            <a:endParaRPr lang="en-GB" sz="1400" b="0" strike="noStrike" spc="-1">
              <a:latin typeface="Arial" panose="020B0604020202020204"/>
            </a:endParaRPr>
          </a:p>
          <a:p>
            <a:pPr>
              <a:lnSpc>
                <a:spcPct val="100000"/>
              </a:lnSpc>
            </a:pPr>
            <a:r>
              <a:rPr lang="en-GB" sz="1400" b="0" strike="noStrike" spc="-1">
                <a:solidFill>
                  <a:srgbClr val="000000"/>
                </a:solidFill>
                <a:latin typeface="Arial" panose="020B0604020202020204"/>
                <a:ea typeface="DejaVu Sans" panose="020B0606030804020204"/>
              </a:rPr>
              <a:t>- saturation after relaxation</a:t>
            </a:r>
            <a:endParaRPr lang="en-GB" sz="1400" b="0" strike="noStrike" spc="-1">
              <a:latin typeface="Arial" panose="020B0604020202020204"/>
            </a:endParaRPr>
          </a:p>
          <a:p>
            <a:pPr>
              <a:lnSpc>
                <a:spcPct val="100000"/>
              </a:lnSpc>
            </a:pPr>
            <a:endParaRPr lang="en-GB" sz="1400" b="0" strike="noStrike" spc="-1">
              <a:latin typeface="Arial" panose="020B0604020202020204"/>
            </a:endParaRPr>
          </a:p>
          <a:p>
            <a:pPr>
              <a:lnSpc>
                <a:spcPct val="100000"/>
              </a:lnSpc>
            </a:pPr>
            <a:r>
              <a:rPr lang="en-GB" sz="1400" b="0" strike="noStrike" spc="-1">
                <a:solidFill>
                  <a:srgbClr val="000000"/>
                </a:solidFill>
                <a:latin typeface="Arial" panose="020B0604020202020204"/>
                <a:ea typeface="DejaVu Sans" panose="020B0606030804020204"/>
              </a:rPr>
              <a:t>- importance of </a:t>
            </a:r>
            <a:r>
              <a:rPr lang="en-GB" sz="1400" b="0" i="1" strike="noStrike" spc="-1">
                <a:solidFill>
                  <a:srgbClr val="000000"/>
                </a:solidFill>
                <a:latin typeface="FreeSerif" panose="02020603050405020304"/>
                <a:ea typeface="DejaVu Sans" panose="020B0606030804020204"/>
              </a:rPr>
              <a:t>S</a:t>
            </a:r>
            <a:r>
              <a:rPr lang="en-GB" sz="1400" b="0" i="1" strike="noStrike" spc="-1" baseline="33000">
                <a:solidFill>
                  <a:srgbClr val="000000"/>
                </a:solidFill>
                <a:latin typeface="FreeSerif" panose="02020603050405020304"/>
                <a:ea typeface="DejaVu Sans" panose="020B0606030804020204"/>
              </a:rPr>
              <a:t>k-2</a:t>
            </a:r>
            <a:r>
              <a:rPr lang="en-GB" sz="1400" b="0" strike="noStrike" spc="-1">
                <a:solidFill>
                  <a:srgbClr val="000000"/>
                </a:solidFill>
                <a:latin typeface="Arial" panose="020B0604020202020204"/>
                <a:ea typeface="DejaVu Sans" panose="020B0606030804020204"/>
              </a:rPr>
              <a:t> (here constant </a:t>
            </a:r>
            <a:r>
              <a:rPr lang="en-GB" sz="1400" b="0" strike="noStrike" spc="-1">
                <a:solidFill>
                  <a:srgbClr val="000000"/>
                </a:solidFill>
                <a:latin typeface="Arial" panose="020B0604020202020204"/>
                <a:ea typeface="Arial" panose="020B0604020202020204"/>
              </a:rPr>
              <a:t>β = </a:t>
            </a:r>
            <a:r>
              <a:rPr lang="en-GB" sz="1400" b="0" strike="noStrike" spc="-1">
                <a:solidFill>
                  <a:srgbClr val="000000"/>
                </a:solidFill>
                <a:latin typeface="Arial" panose="020B0604020202020204"/>
                <a:ea typeface="DejaVu Sans" panose="020B0606030804020204"/>
              </a:rPr>
              <a:t>0.4).</a:t>
            </a:r>
            <a:endParaRPr lang="en-GB" sz="1400" b="0" strike="noStrike" spc="-1">
              <a:latin typeface="Arial" panose="020B0604020202020204"/>
            </a:endParaRPr>
          </a:p>
          <a:p>
            <a:pPr>
              <a:lnSpc>
                <a:spcPct val="100000"/>
              </a:lnSpc>
            </a:pPr>
            <a:endParaRPr lang="en-GB" sz="1400" b="0" strike="noStrike" spc="-1">
              <a:latin typeface="Arial" panose="020B0604020202020204"/>
            </a:endParaRPr>
          </a:p>
          <a:p>
            <a:pPr>
              <a:lnSpc>
                <a:spcPct val="100000"/>
              </a:lnSpc>
            </a:pPr>
            <a:r>
              <a:rPr lang="en-GB" sz="1400" b="0" strike="noStrike" spc="-1">
                <a:solidFill>
                  <a:srgbClr val="000000"/>
                </a:solidFill>
                <a:latin typeface="Arial" panose="020B0604020202020204"/>
                <a:ea typeface="DejaVu Sans" panose="020B0606030804020204"/>
              </a:rPr>
              <a:t>- relaxation parameter</a:t>
            </a:r>
            <a:endParaRPr lang="en-GB" sz="1400" b="0" strike="noStrike" spc="-1">
              <a:latin typeface="Arial" panose="020B0604020202020204"/>
            </a:endParaRPr>
          </a:p>
        </p:txBody>
      </p:sp>
      <p:sp>
        <p:nvSpPr>
          <p:cNvPr id="131" name="CustomShape 9"/>
          <p:cNvSpPr/>
          <p:nvPr/>
        </p:nvSpPr>
        <p:spPr>
          <a:xfrm>
            <a:off x="6525360" y="4800960"/>
            <a:ext cx="2589840" cy="358920"/>
          </a:xfrm>
          <a:prstGeom prst="roundRect">
            <a:avLst>
              <a:gd name="adj" fmla="val 16667"/>
            </a:avLst>
          </a:prstGeom>
          <a:noFill/>
          <a:ln>
            <a:solidFill>
              <a:schemeClr val="tx2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CustomShape 1"/>
          <p:cNvSpPr/>
          <p:nvPr/>
        </p:nvSpPr>
        <p:spPr>
          <a:xfrm>
            <a:off x="1735200" y="3906000"/>
            <a:ext cx="8862120" cy="889200"/>
          </a:xfrm>
          <a:prstGeom prst="roundRect">
            <a:avLst>
              <a:gd name="adj" fmla="val 16667"/>
            </a:avLst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en-GB" sz="1800" b="0" strike="noStrike" spc="-1" dirty="0">
                <a:solidFill>
                  <a:srgbClr val="FFFFFF"/>
                </a:solidFill>
                <a:latin typeface="Arial" panose="020B0604020202020204"/>
                <a:ea typeface="DejaVu Sans" panose="020B0606030804020204"/>
              </a:rPr>
              <a:t>We propose a machine learning model to generate the values of </a:t>
            </a:r>
            <a:r>
              <a:rPr lang="el-GR" sz="1800" b="0" i="1" strike="noStrike" spc="-1" dirty="0">
                <a:solidFill>
                  <a:srgbClr val="FFFFFF"/>
                </a:solidFill>
                <a:latin typeface="Arial" panose="020B0604020202020204"/>
                <a:ea typeface="DejaVu Sans" panose="020B0606030804020204"/>
              </a:rPr>
              <a:t>ω</a:t>
            </a:r>
            <a:r>
              <a:rPr lang="el-GR" sz="1800" b="0" strike="noStrike" spc="-1" dirty="0">
                <a:solidFill>
                  <a:srgbClr val="FFFFFF"/>
                </a:solidFill>
                <a:latin typeface="Arial" panose="020B0604020202020204"/>
                <a:ea typeface="DejaVu Sans" panose="020B0606030804020204"/>
              </a:rPr>
              <a:t> </a:t>
            </a:r>
            <a:r>
              <a:rPr lang="en-GB" sz="1800" b="0" strike="noStrike" spc="-1" dirty="0">
                <a:solidFill>
                  <a:srgbClr val="FFFFFF"/>
                </a:solidFill>
                <a:latin typeface="Arial" panose="020B0604020202020204"/>
                <a:ea typeface="DejaVu Sans" panose="020B0606030804020204"/>
              </a:rPr>
              <a:t>based on the physics of the system scaled to a dimensionless space.</a:t>
            </a:r>
            <a:endParaRPr lang="en-GB" sz="1800" b="0" strike="noStrike" spc="-1" dirty="0">
              <a:latin typeface="Arial" panose="020B0604020202020204"/>
            </a:endParaRPr>
          </a:p>
        </p:txBody>
      </p:sp>
      <p:sp>
        <p:nvSpPr>
          <p:cNvPr id="153" name="CustomShape 2"/>
          <p:cNvSpPr/>
          <p:nvPr/>
        </p:nvSpPr>
        <p:spPr>
          <a:xfrm>
            <a:off x="7253640" y="1378440"/>
            <a:ext cx="4250880" cy="3981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 algn="r">
              <a:lnSpc>
                <a:spcPct val="100000"/>
              </a:lnSpc>
            </a:pPr>
            <a:r>
              <a:rPr lang="en-US" sz="2000" b="1" strike="noStrike" spc="-1" dirty="0">
                <a:solidFill>
                  <a:srgbClr val="000000"/>
                </a:solidFill>
                <a:latin typeface="Arial" panose="020B0604020202020204"/>
                <a:ea typeface="MS PGothic"/>
              </a:rPr>
              <a:t>NONLINEAR SOLVER</a:t>
            </a:r>
            <a:endParaRPr lang="en-GB" sz="2000" b="0" strike="noStrike" spc="-1" dirty="0">
              <a:latin typeface="Arial" panose="020B0604020202020204"/>
            </a:endParaRPr>
          </a:p>
        </p:txBody>
      </p:sp>
      <p:sp>
        <p:nvSpPr>
          <p:cNvPr id="154" name="CustomShape 3"/>
          <p:cNvSpPr/>
          <p:nvPr/>
        </p:nvSpPr>
        <p:spPr>
          <a:xfrm>
            <a:off x="892800" y="2005200"/>
            <a:ext cx="10405800" cy="6012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 algn="just">
              <a:lnSpc>
                <a:spcPct val="100000"/>
              </a:lnSpc>
            </a:pPr>
            <a:r>
              <a:rPr lang="en-GB" sz="1800" b="0" strike="noStrike" spc="-1" dirty="0">
                <a:solidFill>
                  <a:srgbClr val="000000"/>
                </a:solidFill>
                <a:latin typeface="Arial" panose="020B0604020202020204"/>
                <a:ea typeface="DejaVu Sans" panose="020B0606030804020204"/>
              </a:rPr>
              <a:t>An important question is </a:t>
            </a:r>
            <a:r>
              <a:rPr lang="en-GB" spc="-1" dirty="0">
                <a:solidFill>
                  <a:srgbClr val="000000"/>
                </a:solidFill>
                <a:latin typeface="Arial" panose="020B0604020202020204"/>
              </a:rPr>
              <a:t>how the the relaxation factor (</a:t>
            </a:r>
            <a:r>
              <a:rPr lang="en-GB" i="1" spc="-1" dirty="0" err="1">
                <a:solidFill>
                  <a:srgbClr val="000000"/>
                </a:solidFill>
                <a:ea typeface="Arial" panose="020B0604020202020204"/>
              </a:rPr>
              <a:t>ω</a:t>
            </a:r>
            <a:r>
              <a:rPr lang="en-GB" spc="-1" dirty="0">
                <a:solidFill>
                  <a:srgbClr val="000000"/>
                </a:solidFill>
                <a:ea typeface="Arial" panose="020B0604020202020204"/>
              </a:rPr>
              <a:t>)</a:t>
            </a:r>
            <a:r>
              <a:rPr lang="en-GB" i="1" spc="-1" dirty="0">
                <a:solidFill>
                  <a:srgbClr val="000000"/>
                </a:solidFill>
                <a:ea typeface="Arial" panose="020B0604020202020204"/>
              </a:rPr>
              <a:t> </a:t>
            </a:r>
            <a:r>
              <a:rPr lang="en-GB" spc="-1" dirty="0">
                <a:solidFill>
                  <a:srgbClr val="000000"/>
                </a:solidFill>
                <a:latin typeface="Arial" panose="020B0604020202020204"/>
              </a:rPr>
              <a:t>is </a:t>
            </a:r>
            <a:r>
              <a:rPr lang="en-GB" sz="1800" b="0" strike="noStrike" spc="-1" dirty="0">
                <a:solidFill>
                  <a:srgbClr val="000000"/>
                </a:solidFill>
                <a:latin typeface="Arial" panose="020B0604020202020204"/>
                <a:ea typeface="DejaVu Sans" panose="020B0606030804020204"/>
              </a:rPr>
              <a:t>chosen. The value of </a:t>
            </a:r>
            <a:r>
              <a:rPr lang="en-GB" sz="1800" b="0" i="1" strike="noStrike" spc="-1" dirty="0" err="1">
                <a:solidFill>
                  <a:srgbClr val="000000"/>
                </a:solidFill>
                <a:latin typeface="Arial" panose="020B0604020202020204"/>
                <a:ea typeface="Arial" panose="020B0604020202020204"/>
              </a:rPr>
              <a:t>ω</a:t>
            </a:r>
            <a:r>
              <a:rPr lang="en-GB" sz="1800" b="0" strike="noStrike" spc="-1" dirty="0">
                <a:solidFill>
                  <a:srgbClr val="000000"/>
                </a:solidFill>
                <a:latin typeface="Arial" panose="020B0604020202020204"/>
                <a:ea typeface="DejaVu Sans" panose="020B0606030804020204"/>
              </a:rPr>
              <a:t> plays an important role in the convergence of the nonlinear loops but it is not known </a:t>
            </a:r>
            <a:r>
              <a:rPr lang="en-GB" sz="1800" b="0" i="1" strike="noStrike" spc="-1" dirty="0">
                <a:solidFill>
                  <a:srgbClr val="000000"/>
                </a:solidFill>
                <a:latin typeface="Arial" panose="020B0604020202020204"/>
                <a:ea typeface="DejaVu Sans" panose="020B0606030804020204"/>
              </a:rPr>
              <a:t>a-priori </a:t>
            </a:r>
            <a:r>
              <a:rPr lang="en-GB" sz="1800" b="0" strike="noStrike" spc="-1" dirty="0">
                <a:solidFill>
                  <a:srgbClr val="000000"/>
                </a:solidFill>
                <a:latin typeface="Arial" panose="020B0604020202020204"/>
                <a:ea typeface="DejaVu Sans" panose="020B0606030804020204"/>
              </a:rPr>
              <a:t>and is problem specific. </a:t>
            </a:r>
            <a:endParaRPr lang="en-GB" sz="1800" b="0" strike="noStrike" spc="-1" dirty="0">
              <a:latin typeface="Arial" panose="020B0604020202020204"/>
            </a:endParaRPr>
          </a:p>
          <a:p>
            <a:pPr algn="ctr">
              <a:lnSpc>
                <a:spcPct val="100000"/>
              </a:lnSpc>
            </a:pPr>
            <a:endParaRPr lang="en-GB" sz="1800" b="0" strike="noStrike" spc="-1" dirty="0">
              <a:latin typeface="Arial" panose="020B0604020202020204"/>
            </a:endParaRPr>
          </a:p>
        </p:txBody>
      </p:sp>
      <p:sp>
        <p:nvSpPr>
          <p:cNvPr id="155" name="CustomShape 4"/>
          <p:cNvSpPr/>
          <p:nvPr/>
        </p:nvSpPr>
        <p:spPr>
          <a:xfrm>
            <a:off x="5637240" y="2917440"/>
            <a:ext cx="1006920" cy="718920"/>
          </a:xfrm>
          <a:custGeom>
            <a:avLst/>
            <a:gdLst/>
            <a:ahLst/>
            <a:cxnLst/>
            <a:rect l="l" t="t" r="r" b="b"/>
            <a:pathLst>
              <a:path w="2802" h="2002">
                <a:moveTo>
                  <a:pt x="700" y="0"/>
                </a:moveTo>
                <a:lnTo>
                  <a:pt x="700" y="1500"/>
                </a:lnTo>
                <a:lnTo>
                  <a:pt x="0" y="1500"/>
                </a:lnTo>
                <a:lnTo>
                  <a:pt x="1400" y="2001"/>
                </a:lnTo>
                <a:lnTo>
                  <a:pt x="2801" y="1500"/>
                </a:lnTo>
                <a:lnTo>
                  <a:pt x="2100" y="1500"/>
                </a:lnTo>
                <a:lnTo>
                  <a:pt x="2100" y="0"/>
                </a:lnTo>
                <a:lnTo>
                  <a:pt x="700" y="0"/>
                </a:lnTo>
              </a:path>
            </a:pathLst>
          </a:cu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6" name="CustomShape 5"/>
          <p:cNvSpPr/>
          <p:nvPr/>
        </p:nvSpPr>
        <p:spPr>
          <a:xfrm>
            <a:off x="1735200" y="5106600"/>
            <a:ext cx="8862120" cy="889200"/>
          </a:xfrm>
          <a:prstGeom prst="roundRect">
            <a:avLst>
              <a:gd name="adj" fmla="val 16667"/>
            </a:avLst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en-GB" sz="1800" b="0" strike="noStrike" spc="-1" dirty="0">
                <a:solidFill>
                  <a:srgbClr val="FFFFFF"/>
                </a:solidFill>
                <a:latin typeface="Arial" panose="020B0604020202020204"/>
                <a:ea typeface="DejaVu Sans" panose="020B0606030804020204"/>
              </a:rPr>
              <a:t>The main goal is to reduce computational cost by diminishing the number of </a:t>
            </a:r>
            <a:r>
              <a:rPr lang="en-GB" sz="1800" b="0" strike="noStrike" spc="-1" dirty="0" err="1">
                <a:solidFill>
                  <a:srgbClr val="FFFFFF"/>
                </a:solidFill>
                <a:latin typeface="Arial" panose="020B0604020202020204"/>
                <a:ea typeface="DejaVu Sans" panose="020B0606030804020204"/>
              </a:rPr>
              <a:t>nonliner</a:t>
            </a:r>
            <a:r>
              <a:rPr lang="en-GB" sz="1800" b="0" strike="noStrike" spc="-1" dirty="0">
                <a:solidFill>
                  <a:srgbClr val="FFFFFF"/>
                </a:solidFill>
                <a:latin typeface="Arial" panose="020B0604020202020204"/>
                <a:ea typeface="DejaVu Sans" panose="020B0606030804020204"/>
              </a:rPr>
              <a:t> iterations.</a:t>
            </a:r>
            <a:endParaRPr lang="en-GB" sz="1800" b="0" strike="noStrike" spc="-1" dirty="0">
              <a:latin typeface="Arial" panose="020B0604020202020204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CustomShape 2_5"/>
          <p:cNvSpPr/>
          <p:nvPr/>
        </p:nvSpPr>
        <p:spPr>
          <a:xfrm>
            <a:off x="159480" y="6101640"/>
            <a:ext cx="1078920" cy="6012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82" name="CustomShape 3_4"/>
          <p:cNvSpPr/>
          <p:nvPr/>
        </p:nvSpPr>
        <p:spPr>
          <a:xfrm>
            <a:off x="1690612" y="3571920"/>
            <a:ext cx="2518920" cy="822240"/>
          </a:xfrm>
          <a:custGeom>
            <a:avLst/>
            <a:gdLst/>
            <a:ahLst/>
            <a:cxnLst/>
            <a:rect l="l" t="t" r="r" b="b"/>
            <a:pathLst>
              <a:path w="4002" h="4202">
                <a:moveTo>
                  <a:pt x="666" y="0"/>
                </a:moveTo>
                <a:lnTo>
                  <a:pt x="667" y="0"/>
                </a:lnTo>
                <a:cubicBezTo>
                  <a:pt x="550" y="0"/>
                  <a:pt x="435" y="31"/>
                  <a:pt x="333" y="89"/>
                </a:cubicBezTo>
                <a:cubicBezTo>
                  <a:pt x="232" y="148"/>
                  <a:pt x="148" y="232"/>
                  <a:pt x="89" y="333"/>
                </a:cubicBezTo>
                <a:cubicBezTo>
                  <a:pt x="31" y="435"/>
                  <a:pt x="0" y="550"/>
                  <a:pt x="0" y="667"/>
                </a:cubicBezTo>
                <a:lnTo>
                  <a:pt x="0" y="3534"/>
                </a:lnTo>
                <a:lnTo>
                  <a:pt x="0" y="3534"/>
                </a:lnTo>
                <a:cubicBezTo>
                  <a:pt x="0" y="3651"/>
                  <a:pt x="31" y="3766"/>
                  <a:pt x="89" y="3868"/>
                </a:cubicBezTo>
                <a:cubicBezTo>
                  <a:pt x="148" y="3969"/>
                  <a:pt x="232" y="4053"/>
                  <a:pt x="333" y="4112"/>
                </a:cubicBezTo>
                <a:cubicBezTo>
                  <a:pt x="435" y="4170"/>
                  <a:pt x="550" y="4201"/>
                  <a:pt x="667" y="4201"/>
                </a:cubicBezTo>
                <a:lnTo>
                  <a:pt x="3334" y="4201"/>
                </a:lnTo>
                <a:lnTo>
                  <a:pt x="3334" y="4201"/>
                </a:lnTo>
                <a:cubicBezTo>
                  <a:pt x="3451" y="4201"/>
                  <a:pt x="3566" y="4170"/>
                  <a:pt x="3668" y="4112"/>
                </a:cubicBezTo>
                <a:cubicBezTo>
                  <a:pt x="3769" y="4053"/>
                  <a:pt x="3853" y="3969"/>
                  <a:pt x="3912" y="3868"/>
                </a:cubicBezTo>
                <a:cubicBezTo>
                  <a:pt x="3970" y="3766"/>
                  <a:pt x="4001" y="3651"/>
                  <a:pt x="4001" y="3534"/>
                </a:cubicBezTo>
                <a:lnTo>
                  <a:pt x="4000" y="666"/>
                </a:lnTo>
                <a:lnTo>
                  <a:pt x="4001" y="667"/>
                </a:lnTo>
                <a:lnTo>
                  <a:pt x="4001" y="667"/>
                </a:lnTo>
                <a:cubicBezTo>
                  <a:pt x="4001" y="550"/>
                  <a:pt x="3970" y="435"/>
                  <a:pt x="3912" y="333"/>
                </a:cubicBezTo>
                <a:cubicBezTo>
                  <a:pt x="3853" y="232"/>
                  <a:pt x="3769" y="148"/>
                  <a:pt x="3668" y="89"/>
                </a:cubicBezTo>
                <a:cubicBezTo>
                  <a:pt x="3566" y="31"/>
                  <a:pt x="3451" y="0"/>
                  <a:pt x="3334" y="0"/>
                </a:cubicBezTo>
                <a:lnTo>
                  <a:pt x="666" y="0"/>
                </a:lnTo>
              </a:path>
            </a:pathLst>
          </a:custGeom>
          <a:solidFill>
            <a:schemeClr val="tx2"/>
          </a:solidFill>
          <a:ln w="0">
            <a:solidFill>
              <a:schemeClr val="tx2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en-GB" sz="1800" b="1" strike="noStrike" spc="-1">
                <a:solidFill>
                  <a:srgbClr val="FFFFFF"/>
                </a:solidFill>
                <a:latin typeface="Arial" panose="020B0604020202020204"/>
                <a:ea typeface="DejaVu Sans" panose="020B0606030804020204"/>
              </a:rPr>
              <a:t>Machine</a:t>
            </a:r>
            <a:r>
              <a:rPr lang="en-GB" sz="1800" b="0" strike="noStrike" spc="-1">
                <a:solidFill>
                  <a:srgbClr val="000000"/>
                </a:solidFill>
                <a:latin typeface="Arial" panose="020B0604020202020204"/>
                <a:ea typeface="DejaVu Sans" panose="020B0606030804020204"/>
              </a:rPr>
              <a:t> </a:t>
            </a:r>
            <a:r>
              <a:rPr lang="en-GB" sz="1800" b="1" strike="noStrike" spc="-1">
                <a:solidFill>
                  <a:srgbClr val="FFFFFF"/>
                </a:solidFill>
                <a:latin typeface="Arial" panose="020B0604020202020204"/>
                <a:ea typeface="DejaVu Sans" panose="020B0606030804020204"/>
              </a:rPr>
              <a:t>Learning</a:t>
            </a:r>
            <a:endParaRPr lang="en-GB" sz="1800" b="0" strike="noStrike" spc="-1">
              <a:latin typeface="Arial" panose="020B0604020202020204"/>
            </a:endParaRPr>
          </a:p>
          <a:p>
            <a:pPr algn="ctr">
              <a:lnSpc>
                <a:spcPct val="100000"/>
              </a:lnSpc>
            </a:pPr>
            <a:r>
              <a:rPr lang="en-GB" sz="1800" b="1" strike="noStrike" spc="-1">
                <a:solidFill>
                  <a:srgbClr val="FFFFFF"/>
                </a:solidFill>
                <a:latin typeface="Arial" panose="020B0604020202020204"/>
                <a:ea typeface="DejaVu Sans" panose="020B0606030804020204"/>
              </a:rPr>
              <a:t>model</a:t>
            </a:r>
            <a:endParaRPr lang="en-GB" sz="1800" b="0" strike="noStrike" spc="-1">
              <a:latin typeface="Arial" panose="020B0604020202020204"/>
            </a:endParaRPr>
          </a:p>
        </p:txBody>
      </p:sp>
      <p:sp>
        <p:nvSpPr>
          <p:cNvPr id="183" name="CustomShape 4_4"/>
          <p:cNvSpPr/>
          <p:nvPr/>
        </p:nvSpPr>
        <p:spPr>
          <a:xfrm rot="5400000">
            <a:off x="2725972" y="3062880"/>
            <a:ext cx="449280" cy="430920"/>
          </a:xfrm>
          <a:custGeom>
            <a:avLst/>
            <a:gdLst/>
            <a:ahLst/>
            <a:cxnLst/>
            <a:rect l="l" t="t" r="r" b="b"/>
            <a:pathLst>
              <a:path w="2402" h="1202">
                <a:moveTo>
                  <a:pt x="0" y="300"/>
                </a:moveTo>
                <a:lnTo>
                  <a:pt x="1800" y="300"/>
                </a:lnTo>
                <a:lnTo>
                  <a:pt x="1800" y="0"/>
                </a:lnTo>
                <a:lnTo>
                  <a:pt x="2401" y="600"/>
                </a:lnTo>
                <a:lnTo>
                  <a:pt x="1800" y="1201"/>
                </a:lnTo>
                <a:lnTo>
                  <a:pt x="1800" y="900"/>
                </a:lnTo>
                <a:lnTo>
                  <a:pt x="0" y="900"/>
                </a:lnTo>
                <a:lnTo>
                  <a:pt x="0" y="300"/>
                </a:lnTo>
              </a:path>
            </a:pathLst>
          </a:custGeom>
          <a:solidFill>
            <a:schemeClr val="tx2"/>
          </a:solidFill>
          <a:ln w="0">
            <a:solidFill>
              <a:schemeClr val="tx2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graphicFrame>
        <p:nvGraphicFramePr>
          <p:cNvPr id="184" name="Table 6_2"/>
          <p:cNvGraphicFramePr/>
          <p:nvPr/>
        </p:nvGraphicFramePr>
        <p:xfrm>
          <a:off x="1194892" y="2162520"/>
          <a:ext cx="3511080" cy="822960"/>
        </p:xfrm>
        <a:graphic>
          <a:graphicData uri="http://schemas.openxmlformats.org/drawingml/2006/table">
            <a:tbl>
              <a:tblPr/>
              <a:tblGrid>
                <a:gridCol w="3511080"/>
              </a:tblGrid>
              <a:tr h="291600">
                <a:tc>
                  <a:txBody>
                    <a:bodyPr/>
                    <a:lstStyle/>
                    <a:p>
                      <a:pPr marL="286385" indent="-285115" algn="just">
                        <a:lnSpc>
                          <a:spcPct val="100000"/>
                        </a:lnSpc>
                        <a:buClr>
                          <a:srgbClr val="000000"/>
                        </a:buClr>
                        <a:buFont typeface="Arial" panose="020B0604020202020204"/>
                        <a:buChar char="•"/>
                      </a:pPr>
                      <a:r>
                        <a:rPr lang="en-US" sz="1400" b="0" strike="noStrike" spc="-1">
                          <a:solidFill>
                            <a:srgbClr val="000000"/>
                          </a:solidFill>
                          <a:latin typeface="Arial" panose="020B0604020202020204"/>
                        </a:rPr>
                        <a:t>Physics of the system scaled to a dimensionless space </a:t>
                      </a:r>
                      <a:endParaRPr lang="en-GB" sz="1400" b="0" strike="noStrike" spc="-1">
                        <a:latin typeface="Arial" panose="020B0604020202020204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E6"/>
                    </a:solidFill>
                  </a:tcPr>
                </a:tc>
              </a:tr>
              <a:tr h="291600">
                <a:tc>
                  <a:txBody>
                    <a:bodyPr/>
                    <a:lstStyle/>
                    <a:p>
                      <a:pPr marL="286385" indent="-285115" algn="just">
                        <a:lnSpc>
                          <a:spcPct val="100000"/>
                        </a:lnSpc>
                        <a:buClr>
                          <a:srgbClr val="000000"/>
                        </a:buClr>
                        <a:buFont typeface="Arial" panose="020B0604020202020204"/>
                        <a:buChar char="•"/>
                      </a:pPr>
                      <a:r>
                        <a:rPr lang="en-US" sz="1400" b="0" strike="noStrike" spc="-1" dirty="0">
                          <a:solidFill>
                            <a:srgbClr val="000000"/>
                          </a:solidFill>
                          <a:latin typeface="Arial" panose="020B0604020202020204"/>
                          <a:ea typeface="MS PGothic"/>
                        </a:rPr>
                        <a:t>Number of inner nonlinear iterations </a:t>
                      </a:r>
                      <a:endParaRPr lang="en-GB" sz="1400" b="0" strike="noStrike" spc="-1" dirty="0">
                        <a:latin typeface="Arial" panose="020B0604020202020204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E6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85" name="Table 7_2"/>
          <p:cNvGraphicFramePr/>
          <p:nvPr/>
        </p:nvGraphicFramePr>
        <p:xfrm>
          <a:off x="1626172" y="5367240"/>
          <a:ext cx="2723760" cy="349920"/>
        </p:xfrm>
        <a:graphic>
          <a:graphicData uri="http://schemas.openxmlformats.org/drawingml/2006/table">
            <a:tbl>
              <a:tblPr/>
              <a:tblGrid>
                <a:gridCol w="2723760"/>
              </a:tblGrid>
              <a:tr h="34992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GB" sz="1600" b="0" strike="noStrike" spc="-1" dirty="0">
                          <a:solidFill>
                            <a:srgbClr val="000000"/>
                          </a:solidFill>
                          <a:latin typeface="Arial" panose="020B0604020202020204"/>
                          <a:ea typeface="DejaVu Sans" panose="020B0606030804020204"/>
                        </a:rPr>
                        <a:t> </a:t>
                      </a:r>
                      <a:r>
                        <a:rPr lang="en-GB" sz="1600" b="0" i="1" strike="noStrike" spc="-1" dirty="0" err="1">
                          <a:solidFill>
                            <a:srgbClr val="000000"/>
                          </a:solidFill>
                          <a:latin typeface="Arial" panose="020B0604020202020204"/>
                          <a:ea typeface="Arial" panose="020B0604020202020204"/>
                        </a:rPr>
                        <a:t>ω</a:t>
                      </a:r>
                      <a:r>
                        <a:rPr lang="en-GB" sz="1600" b="0" i="1" strike="noStrike" spc="-1" baseline="33000" dirty="0">
                          <a:solidFill>
                            <a:srgbClr val="000000"/>
                          </a:solidFill>
                          <a:latin typeface="Arial" panose="020B0604020202020204"/>
                          <a:ea typeface="Arial" panose="020B0604020202020204"/>
                        </a:rPr>
                        <a:t> </a:t>
                      </a:r>
                      <a:r>
                        <a:rPr lang="en-GB" sz="1600" b="0" strike="noStrike" spc="-1" dirty="0">
                          <a:solidFill>
                            <a:srgbClr val="000000"/>
                          </a:solidFill>
                          <a:latin typeface="Arial" panose="020B0604020202020204"/>
                          <a:ea typeface="DejaVu Sans" panose="020B0606030804020204"/>
                        </a:rPr>
                        <a:t> (Relaxation parameter)</a:t>
                      </a:r>
                      <a:endParaRPr lang="en-GB" sz="1600" b="0" strike="noStrike" spc="-1" dirty="0">
                        <a:latin typeface="Arial" panose="020B0604020202020204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E6"/>
                    </a:solidFill>
                  </a:tcPr>
                </a:tc>
              </a:tr>
            </a:tbl>
          </a:graphicData>
        </a:graphic>
      </p:graphicFrame>
      <p:sp>
        <p:nvSpPr>
          <p:cNvPr id="186" name="CustomShape 8_2"/>
          <p:cNvSpPr/>
          <p:nvPr/>
        </p:nvSpPr>
        <p:spPr>
          <a:xfrm>
            <a:off x="1584052" y="1776600"/>
            <a:ext cx="2806920" cy="3852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>
              <a:lnSpc>
                <a:spcPct val="100000"/>
              </a:lnSpc>
            </a:pPr>
            <a:r>
              <a:rPr lang="en-GB" sz="1800" b="1" strike="noStrike" spc="-1">
                <a:solidFill>
                  <a:srgbClr val="000000"/>
                </a:solidFill>
                <a:latin typeface="Arial" panose="020B0604020202020204"/>
                <a:ea typeface="DejaVu Sans" panose="020B0606030804020204"/>
              </a:rPr>
              <a:t>Inputs of the ML model</a:t>
            </a:r>
            <a:endParaRPr lang="en-GB" sz="1800" b="0" strike="noStrike" spc="-1">
              <a:latin typeface="Arial" panose="020B0604020202020204"/>
            </a:endParaRPr>
          </a:p>
        </p:txBody>
      </p:sp>
      <p:sp>
        <p:nvSpPr>
          <p:cNvPr id="187" name="CustomShape 9_2"/>
          <p:cNvSpPr/>
          <p:nvPr/>
        </p:nvSpPr>
        <p:spPr>
          <a:xfrm>
            <a:off x="1584052" y="4981320"/>
            <a:ext cx="2806920" cy="3852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>
              <a:lnSpc>
                <a:spcPct val="100000"/>
              </a:lnSpc>
            </a:pPr>
            <a:r>
              <a:rPr lang="en-GB" sz="1800" b="1" strike="noStrike" spc="-1">
                <a:solidFill>
                  <a:srgbClr val="000000"/>
                </a:solidFill>
                <a:latin typeface="Arial" panose="020B0604020202020204"/>
                <a:ea typeface="DejaVu Sans" panose="020B0606030804020204"/>
              </a:rPr>
              <a:t>Output of the ML model</a:t>
            </a:r>
            <a:endParaRPr lang="en-GB" sz="1800" b="0" strike="noStrike" spc="-1">
              <a:latin typeface="Arial" panose="020B0604020202020204"/>
            </a:endParaRPr>
          </a:p>
        </p:txBody>
      </p:sp>
      <p:sp>
        <p:nvSpPr>
          <p:cNvPr id="188" name="CustomShape 4_5"/>
          <p:cNvSpPr/>
          <p:nvPr/>
        </p:nvSpPr>
        <p:spPr>
          <a:xfrm rot="5400000">
            <a:off x="2725972" y="4472280"/>
            <a:ext cx="449280" cy="430920"/>
          </a:xfrm>
          <a:custGeom>
            <a:avLst/>
            <a:gdLst/>
            <a:ahLst/>
            <a:cxnLst/>
            <a:rect l="l" t="t" r="r" b="b"/>
            <a:pathLst>
              <a:path w="2402" h="1202">
                <a:moveTo>
                  <a:pt x="0" y="300"/>
                </a:moveTo>
                <a:lnTo>
                  <a:pt x="1800" y="300"/>
                </a:lnTo>
                <a:lnTo>
                  <a:pt x="1800" y="0"/>
                </a:lnTo>
                <a:lnTo>
                  <a:pt x="2401" y="600"/>
                </a:lnTo>
                <a:lnTo>
                  <a:pt x="1800" y="1201"/>
                </a:lnTo>
                <a:lnTo>
                  <a:pt x="1800" y="900"/>
                </a:lnTo>
                <a:lnTo>
                  <a:pt x="0" y="900"/>
                </a:lnTo>
                <a:lnTo>
                  <a:pt x="0" y="300"/>
                </a:lnTo>
              </a:path>
            </a:pathLst>
          </a:custGeom>
          <a:solidFill>
            <a:schemeClr val="tx2"/>
          </a:solidFill>
          <a:ln w="0">
            <a:solidFill>
              <a:schemeClr val="tx2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89" name="CustomShape 3_5"/>
          <p:cNvSpPr/>
          <p:nvPr/>
        </p:nvSpPr>
        <p:spPr>
          <a:xfrm>
            <a:off x="5010172" y="2535120"/>
            <a:ext cx="1005480" cy="601200"/>
          </a:xfrm>
          <a:prstGeom prst="rect">
            <a:avLst/>
          </a:prstGeom>
          <a:noFill/>
          <a:ln w="0">
            <a:solidFill>
              <a:srgbClr val="000000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 algn="ctr">
              <a:lnSpc>
                <a:spcPct val="100000"/>
              </a:lnSpc>
            </a:pPr>
            <a:r>
              <a:rPr lang="en-GB" sz="1600" b="0" strike="noStrike" spc="-1">
                <a:solidFill>
                  <a:srgbClr val="000000"/>
                </a:solidFill>
                <a:latin typeface="Arial" panose="020B0604020202020204"/>
                <a:ea typeface="DejaVu Sans" panose="020B0606030804020204"/>
              </a:rPr>
              <a:t>Want to minimize</a:t>
            </a:r>
            <a:endParaRPr lang="en-GB" sz="1600" b="0" strike="noStrike" spc="-1">
              <a:latin typeface="Arial" panose="020B0604020202020204"/>
            </a:endParaRPr>
          </a:p>
        </p:txBody>
      </p:sp>
      <p:sp>
        <p:nvSpPr>
          <p:cNvPr id="190" name="Straight Arrow Connector 2_1"/>
          <p:cNvSpPr/>
          <p:nvPr/>
        </p:nvSpPr>
        <p:spPr>
          <a:xfrm>
            <a:off x="4534612" y="2836080"/>
            <a:ext cx="474840" cy="36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>
            <a:solidFill>
              <a:srgbClr val="000000"/>
            </a:solidFill>
            <a:round/>
            <a:tailEnd type="triangle" w="med" len="med"/>
          </a:ln>
          <a:effectLst>
            <a:outerShdw blurRad="39960" dist="23040" dir="5400000" rotWithShape="0">
              <a:srgbClr val="000000">
                <a:alpha val="35000"/>
              </a:srgbClr>
            </a:outerShdw>
          </a:effectLst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/>
        </p:style>
      </p:sp>
      <p:sp>
        <p:nvSpPr>
          <p:cNvPr id="14" name="CustomShape 1"/>
          <p:cNvSpPr/>
          <p:nvPr/>
        </p:nvSpPr>
        <p:spPr>
          <a:xfrm>
            <a:off x="7253640" y="1378440"/>
            <a:ext cx="4250880" cy="3981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 algn="r">
              <a:lnSpc>
                <a:spcPct val="100000"/>
              </a:lnSpc>
            </a:pPr>
            <a:r>
              <a:rPr lang="en-US" sz="2000" b="1" strike="noStrike" spc="-1" dirty="0">
                <a:solidFill>
                  <a:srgbClr val="000000"/>
                </a:solidFill>
                <a:latin typeface="Arial" panose="020B0604020202020204"/>
                <a:ea typeface="MS PGothic"/>
              </a:rPr>
              <a:t> MACHINE LEARNING ACCELERATION</a:t>
            </a:r>
            <a:endParaRPr lang="en-GB" sz="2000" b="0" strike="noStrike" spc="-1" dirty="0">
              <a:latin typeface="Arial" panose="020B0604020202020204"/>
            </a:endParaRPr>
          </a:p>
        </p:txBody>
      </p:sp>
      <p:sp>
        <p:nvSpPr>
          <p:cNvPr id="15" name="TextShape 11"/>
          <p:cNvSpPr txBox="1"/>
          <p:nvPr/>
        </p:nvSpPr>
        <p:spPr>
          <a:xfrm>
            <a:off x="5595626" y="3695040"/>
            <a:ext cx="6033157" cy="57600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>
            <a:noAutofit/>
          </a:bodyPr>
          <a:lstStyle/>
          <a:p>
            <a:pPr algn="just"/>
            <a:r>
              <a:rPr lang="en-GB" sz="1600" b="0" strike="noStrike" spc="-1" dirty="0">
                <a:latin typeface="Arial" panose="020B0604020202020204"/>
              </a:rPr>
              <a:t>After training we can set the number of inner nonlinear iterations to a low value and </a:t>
            </a:r>
            <a:r>
              <a:rPr lang="en-GB" sz="1600" spc="-1" dirty="0">
                <a:latin typeface="Arial" panose="020B0604020202020204"/>
              </a:rPr>
              <a:t>calculate</a:t>
            </a:r>
            <a:r>
              <a:rPr lang="en-GB" sz="1600" b="0" strike="noStrike" spc="-1" dirty="0">
                <a:latin typeface="Arial" panose="020B0604020202020204"/>
              </a:rPr>
              <a:t> the corresponding relaxation factor.</a:t>
            </a:r>
            <a:endParaRPr lang="en-GB" sz="1600" b="0" strike="noStrike" spc="-1" dirty="0">
              <a:latin typeface="Arial" panose="020B0604020202020204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CustomShape 1_1"/>
          <p:cNvSpPr/>
          <p:nvPr/>
        </p:nvSpPr>
        <p:spPr>
          <a:xfrm>
            <a:off x="7253640" y="442440"/>
            <a:ext cx="4250880" cy="3981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 algn="r">
              <a:lnSpc>
                <a:spcPct val="100000"/>
              </a:lnSpc>
            </a:pPr>
            <a:r>
              <a:rPr lang="en-US" sz="2000" b="1" strike="noStrike" spc="-1">
                <a:solidFill>
                  <a:srgbClr val="000000"/>
                </a:solidFill>
                <a:latin typeface="Arial" panose="020B0604020202020204"/>
                <a:ea typeface="MS PGothic"/>
              </a:rPr>
              <a:t> INPUT AND OUTPUT PARAMETERS</a:t>
            </a:r>
            <a:endParaRPr lang="en-GB" sz="2000" b="0" strike="noStrike" spc="-1">
              <a:latin typeface="Arial" panose="020B0604020202020204"/>
            </a:endParaRPr>
          </a:p>
        </p:txBody>
      </p:sp>
      <p:sp>
        <p:nvSpPr>
          <p:cNvPr id="193" name="CustomShape 2_2"/>
          <p:cNvSpPr/>
          <p:nvPr/>
        </p:nvSpPr>
        <p:spPr>
          <a:xfrm>
            <a:off x="159480" y="6101640"/>
            <a:ext cx="1078920" cy="6012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194" name="Picture 193"/>
          <p:cNvPicPr/>
          <p:nvPr/>
        </p:nvPicPr>
        <p:blipFill>
          <a:blip r:embed="rId1"/>
          <a:stretch>
            <a:fillRect/>
          </a:stretch>
        </p:blipFill>
        <p:spPr>
          <a:xfrm>
            <a:off x="2968560" y="503640"/>
            <a:ext cx="5743080" cy="5616000"/>
          </a:xfrm>
          <a:prstGeom prst="rect">
            <a:avLst/>
          </a:prstGeom>
          <a:ln w="0">
            <a:noFill/>
          </a:ln>
        </p:spPr>
      </p:pic>
      <p:sp>
        <p:nvSpPr>
          <p:cNvPr id="195" name="Rectangle 194"/>
          <p:cNvSpPr/>
          <p:nvPr/>
        </p:nvSpPr>
        <p:spPr>
          <a:xfrm>
            <a:off x="252000" y="6408000"/>
            <a:ext cx="9935640" cy="6019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>
              <a:lnSpc>
                <a:spcPct val="100000"/>
              </a:lnSpc>
            </a:pPr>
            <a:r>
              <a:rPr lang="en-GB" sz="1200" b="0" strike="noStrike" spc="-1">
                <a:latin typeface="Arial" panose="020B0604020202020204"/>
              </a:rPr>
              <a:t>Salinas, P., Pain, C., Osman, H., Jacquemyn, C., Xie, Z., Jackson, M., 2020. Vanishing artificial diffusion as a mechanism to accelerate convergence for multiphase porous media flow. Computer Methods in Applied Mechanics and Engineering 359, 112535.</a:t>
            </a:r>
            <a:endParaRPr lang="en-GB" sz="1200" b="0" strike="noStrike" spc="-1">
              <a:latin typeface="Arial" panose="020B0604020202020204"/>
            </a:endParaRPr>
          </a:p>
        </p:txBody>
      </p:sp>
    </p:spTree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CustomShape 1"/>
          <p:cNvSpPr/>
          <p:nvPr/>
        </p:nvSpPr>
        <p:spPr>
          <a:xfrm>
            <a:off x="7432545" y="460626"/>
            <a:ext cx="4250880" cy="3981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 algn="r">
              <a:lnSpc>
                <a:spcPct val="100000"/>
              </a:lnSpc>
            </a:pPr>
            <a:r>
              <a:rPr lang="en-US" sz="2000" b="1" strike="noStrike" spc="-1" dirty="0">
                <a:solidFill>
                  <a:srgbClr val="000000"/>
                </a:solidFill>
                <a:latin typeface="Arial" panose="020B0604020202020204"/>
                <a:ea typeface="MS PGothic"/>
              </a:rPr>
              <a:t> TRAINING PROCESS AND MACHINE LEARNING MODEL</a:t>
            </a:r>
            <a:endParaRPr lang="en-GB" sz="2000" b="0" strike="noStrike" spc="-1" dirty="0">
              <a:latin typeface="Arial" panose="020B0604020202020204"/>
            </a:endParaRPr>
          </a:p>
        </p:txBody>
      </p:sp>
      <p:sp>
        <p:nvSpPr>
          <p:cNvPr id="197" name="CustomShape 2"/>
          <p:cNvSpPr/>
          <p:nvPr/>
        </p:nvSpPr>
        <p:spPr>
          <a:xfrm>
            <a:off x="1701533" y="1338265"/>
            <a:ext cx="8954813" cy="616195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 marL="1270" algn="just">
              <a:lnSpc>
                <a:spcPct val="100000"/>
              </a:lnSpc>
              <a:buClr>
                <a:srgbClr val="000000"/>
              </a:buClr>
            </a:pPr>
            <a:r>
              <a:rPr lang="en-GB" sz="1800" b="0" strike="noStrike" spc="-1" dirty="0">
                <a:solidFill>
                  <a:srgbClr val="000000"/>
                </a:solidFill>
                <a:latin typeface="Arial" panose="020B0604020202020204"/>
                <a:ea typeface="DejaVu Sans" panose="020B0606030804020204"/>
              </a:rPr>
              <a:t>The machine learning acceleration is trained using a </a:t>
            </a:r>
            <a:r>
              <a:rPr lang="en-GB" sz="1800" b="1" strike="noStrike" spc="-1" dirty="0">
                <a:solidFill>
                  <a:srgbClr val="000000"/>
                </a:solidFill>
                <a:latin typeface="Arial" panose="020B0604020202020204"/>
                <a:ea typeface="DejaVu Sans" panose="020B0606030804020204"/>
              </a:rPr>
              <a:t>simple two-layer reservoir model</a:t>
            </a:r>
            <a:r>
              <a:rPr lang="en-GB" sz="1800" b="0" strike="noStrike" spc="-1" dirty="0">
                <a:solidFill>
                  <a:srgbClr val="000000"/>
                </a:solidFill>
                <a:latin typeface="Arial" panose="020B0604020202020204"/>
                <a:ea typeface="DejaVu Sans" panose="020B0606030804020204"/>
              </a:rPr>
              <a:t>. </a:t>
            </a:r>
            <a:endParaRPr lang="en-GB" sz="1800" b="0" strike="noStrike" spc="-1" dirty="0">
              <a:latin typeface="Arial" panose="020B0604020202020204"/>
            </a:endParaRPr>
          </a:p>
          <a:p>
            <a:pPr>
              <a:lnSpc>
                <a:spcPct val="100000"/>
              </a:lnSpc>
            </a:pPr>
            <a:endParaRPr lang="en-GB" sz="1800" b="0" strike="noStrike" spc="-1" dirty="0">
              <a:latin typeface="Arial" panose="020B0604020202020204"/>
            </a:endParaRPr>
          </a:p>
        </p:txBody>
      </p:sp>
      <p:pic>
        <p:nvPicPr>
          <p:cNvPr id="198" name="Picture 197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632119" y="1713613"/>
            <a:ext cx="5093640" cy="1440652"/>
          </a:xfrm>
          <a:prstGeom prst="rect">
            <a:avLst/>
          </a:prstGeom>
          <a:ln w="0">
            <a:noFill/>
          </a:ln>
        </p:spPr>
      </p:pic>
      <p:sp>
        <p:nvSpPr>
          <p:cNvPr id="5" name="CustomShape 2"/>
          <p:cNvSpPr/>
          <p:nvPr/>
        </p:nvSpPr>
        <p:spPr>
          <a:xfrm>
            <a:off x="1701532" y="3429000"/>
            <a:ext cx="8954813" cy="30409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 marL="1270" algn="just">
              <a:lnSpc>
                <a:spcPct val="100000"/>
              </a:lnSpc>
              <a:buClr>
                <a:srgbClr val="000000"/>
              </a:buClr>
            </a:pPr>
            <a:r>
              <a:rPr lang="en-US" sz="1800" b="0" strike="noStrike" spc="-1" dirty="0">
                <a:solidFill>
                  <a:srgbClr val="000000"/>
                </a:solidFill>
                <a:latin typeface="Arial" panose="020B0604020202020204"/>
                <a:ea typeface="MS PGothic"/>
              </a:rPr>
              <a:t>The machine learning model is a </a:t>
            </a:r>
            <a:r>
              <a:rPr lang="en-US" sz="1800" b="1" strike="noStrike" spc="-1" dirty="0">
                <a:solidFill>
                  <a:srgbClr val="000000"/>
                </a:solidFill>
                <a:latin typeface="Arial" panose="020B0604020202020204"/>
                <a:ea typeface="MS PGothic"/>
              </a:rPr>
              <a:t>random forest regressor</a:t>
            </a:r>
            <a:r>
              <a:rPr lang="en-US" sz="1800" b="0" strike="noStrike" spc="-1" dirty="0">
                <a:solidFill>
                  <a:srgbClr val="000000"/>
                </a:solidFill>
                <a:latin typeface="Arial" panose="020B0604020202020204"/>
                <a:ea typeface="MS PGothic"/>
              </a:rPr>
              <a:t>. </a:t>
            </a:r>
            <a:r>
              <a:rPr lang="en-GB" sz="1800" b="0" strike="noStrike" spc="-1" dirty="0">
                <a:solidFill>
                  <a:srgbClr val="000000"/>
                </a:solidFill>
                <a:latin typeface="Arial" panose="020B0604020202020204"/>
                <a:ea typeface="MS PGothic"/>
              </a:rPr>
              <a:t>The loss function is the mean square error. </a:t>
            </a:r>
            <a:endParaRPr lang="en-GB" sz="1800" b="0" strike="noStrike" spc="-1" dirty="0">
              <a:latin typeface="Arial" panose="020B0604020202020204"/>
            </a:endParaRPr>
          </a:p>
          <a:p>
            <a:pPr algn="just">
              <a:lnSpc>
                <a:spcPct val="100000"/>
              </a:lnSpc>
            </a:pPr>
            <a:endParaRPr lang="en-GB" sz="1800" b="0" strike="noStrike" spc="-1" dirty="0">
              <a:latin typeface="Arial" panose="020B0604020202020204"/>
            </a:endParaRPr>
          </a:p>
        </p:txBody>
      </p:sp>
      <p:pic>
        <p:nvPicPr>
          <p:cNvPr id="3" name="Picture 2" descr="Diagram&#10;&#10;Description automatically generated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1779" y="4088194"/>
            <a:ext cx="4340087" cy="2112385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CustomShape 2"/>
          <p:cNvSpPr/>
          <p:nvPr/>
        </p:nvSpPr>
        <p:spPr>
          <a:xfrm>
            <a:off x="4573002" y="1180410"/>
            <a:ext cx="1811606" cy="43549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en-US" sz="1600" b="1" strike="noStrike" spc="-1" dirty="0">
                <a:solidFill>
                  <a:srgbClr val="000000"/>
                </a:solidFill>
                <a:latin typeface="Arial" panose="020B0604020202020204"/>
                <a:ea typeface="MS PGothic"/>
              </a:rPr>
              <a:t>Two layers</a:t>
            </a:r>
            <a:endParaRPr lang="en-US" sz="1600" b="1" spc="-1" dirty="0">
              <a:solidFill>
                <a:srgbClr val="000000"/>
              </a:solidFill>
              <a:latin typeface="Arial" panose="020B0604020202020204"/>
              <a:ea typeface="MS PGothic"/>
            </a:endParaRPr>
          </a:p>
          <a:p>
            <a:pPr algn="ctr">
              <a:lnSpc>
                <a:spcPct val="100000"/>
              </a:lnSpc>
            </a:pPr>
            <a:r>
              <a:rPr lang="en-US" sz="1600" b="1" strike="noStrike" spc="-1" dirty="0">
                <a:solidFill>
                  <a:srgbClr val="000000"/>
                </a:solidFill>
                <a:latin typeface="Arial" panose="020B0604020202020204"/>
                <a:ea typeface="MS PGothic"/>
              </a:rPr>
              <a:t>reservoir </a:t>
            </a:r>
            <a:endParaRPr lang="en-GB" sz="1600" b="1" strike="noStrike" spc="-1" dirty="0">
              <a:latin typeface="Arial" panose="020B0604020202020204"/>
            </a:endParaRPr>
          </a:p>
        </p:txBody>
      </p:sp>
      <p:pic>
        <p:nvPicPr>
          <p:cNvPr id="268" name="Picture 267"/>
          <p:cNvPicPr>
            <a:picLocks noChangeAspect="1"/>
          </p:cNvPicPr>
          <p:nvPr/>
        </p:nvPicPr>
        <p:blipFill rotWithShape="1">
          <a:blip r:embed="rId1"/>
          <a:srcRect b="18661"/>
          <a:stretch>
            <a:fillRect/>
          </a:stretch>
        </p:blipFill>
        <p:spPr>
          <a:xfrm>
            <a:off x="748585" y="1303234"/>
            <a:ext cx="3981283" cy="1863784"/>
          </a:xfrm>
          <a:prstGeom prst="rect">
            <a:avLst/>
          </a:prstGeom>
          <a:ln w="0">
            <a:noFill/>
          </a:ln>
        </p:spPr>
      </p:pic>
      <p:sp>
        <p:nvSpPr>
          <p:cNvPr id="5" name="CustomShape 2_6"/>
          <p:cNvSpPr/>
          <p:nvPr/>
        </p:nvSpPr>
        <p:spPr>
          <a:xfrm>
            <a:off x="10219084" y="1158129"/>
            <a:ext cx="2067338" cy="531521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 algn="ctr">
              <a:lnSpc>
                <a:spcPct val="100000"/>
              </a:lnSpc>
            </a:pPr>
            <a:r>
              <a:rPr lang="en-US" sz="1600" b="1" strike="noStrike" spc="-1" dirty="0">
                <a:solidFill>
                  <a:srgbClr val="000000"/>
                </a:solidFill>
                <a:latin typeface="Arial" panose="020B0604020202020204"/>
                <a:ea typeface="MS PGothic"/>
              </a:rPr>
              <a:t>Four quadrants</a:t>
            </a:r>
            <a:r>
              <a:rPr lang="en-US" sz="1600" b="1" spc="-1" dirty="0">
                <a:solidFill>
                  <a:srgbClr val="000000"/>
                </a:solidFill>
                <a:latin typeface="Arial" panose="020B0604020202020204"/>
                <a:ea typeface="MS PGothic"/>
              </a:rPr>
              <a:t> </a:t>
            </a:r>
            <a:endParaRPr lang="en-US" sz="1600" b="1" spc="-1" dirty="0">
              <a:solidFill>
                <a:srgbClr val="000000"/>
              </a:solidFill>
              <a:latin typeface="Arial" panose="020B0604020202020204"/>
              <a:ea typeface="MS PGothic"/>
            </a:endParaRPr>
          </a:p>
          <a:p>
            <a:pPr algn="ctr">
              <a:lnSpc>
                <a:spcPct val="100000"/>
              </a:lnSpc>
            </a:pPr>
            <a:r>
              <a:rPr lang="en-US" sz="1600" b="1" spc="-1" dirty="0">
                <a:solidFill>
                  <a:srgbClr val="000000"/>
                </a:solidFill>
                <a:latin typeface="Arial" panose="020B0604020202020204"/>
                <a:ea typeface="MS PGothic"/>
              </a:rPr>
              <a:t>reservoir</a:t>
            </a:r>
            <a:endParaRPr lang="en-GB" sz="1600" b="1" strike="noStrike" spc="-1" dirty="0">
              <a:latin typeface="Arial" panose="020B0604020202020204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/>
          <a:srcRect b="18956"/>
          <a:stretch>
            <a:fillRect/>
          </a:stretch>
        </p:blipFill>
        <p:spPr>
          <a:xfrm>
            <a:off x="6534905" y="1398154"/>
            <a:ext cx="4084180" cy="1697888"/>
          </a:xfrm>
          <a:prstGeom prst="rect">
            <a:avLst/>
          </a:prstGeom>
          <a:ln w="0">
            <a:noFill/>
          </a:ln>
        </p:spPr>
      </p:pic>
      <p:sp>
        <p:nvSpPr>
          <p:cNvPr id="7" name="CustomShape 2_7"/>
          <p:cNvSpPr/>
          <p:nvPr/>
        </p:nvSpPr>
        <p:spPr>
          <a:xfrm>
            <a:off x="4521524" y="3531952"/>
            <a:ext cx="1905617" cy="567095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 algn="ctr">
              <a:lnSpc>
                <a:spcPct val="100000"/>
              </a:lnSpc>
            </a:pPr>
            <a:r>
              <a:rPr lang="en-US" sz="1600" b="1" spc="-1" dirty="0">
                <a:solidFill>
                  <a:srgbClr val="000000"/>
                </a:solidFill>
                <a:ea typeface="MS PGothic"/>
              </a:rPr>
              <a:t>Channelized </a:t>
            </a:r>
            <a:r>
              <a:rPr lang="en-US" sz="1600" b="1" strike="noStrike" spc="-1" dirty="0">
                <a:solidFill>
                  <a:srgbClr val="000000"/>
                </a:solidFill>
                <a:latin typeface="Arial" panose="020B0604020202020204"/>
                <a:ea typeface="MS PGothic"/>
              </a:rPr>
              <a:t>reservoir</a:t>
            </a:r>
            <a:endParaRPr lang="en-GB" sz="1600" b="1" strike="noStrike" spc="-1" dirty="0">
              <a:latin typeface="Arial" panose="020B0604020202020204"/>
            </a:endParaRPr>
          </a:p>
        </p:txBody>
      </p:sp>
      <p:sp>
        <p:nvSpPr>
          <p:cNvPr id="9" name="CustomShape 2_8"/>
          <p:cNvSpPr/>
          <p:nvPr/>
        </p:nvSpPr>
        <p:spPr>
          <a:xfrm>
            <a:off x="10089873" y="3531952"/>
            <a:ext cx="2375451" cy="645433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 algn="ctr">
              <a:lnSpc>
                <a:spcPct val="100000"/>
              </a:lnSpc>
            </a:pPr>
            <a:r>
              <a:rPr lang="en-US" sz="1600" b="1" spc="-1" dirty="0">
                <a:solidFill>
                  <a:srgbClr val="000000"/>
                </a:solidFill>
                <a:latin typeface="Arial" panose="020B0604020202020204"/>
                <a:ea typeface="MS PGothic"/>
              </a:rPr>
              <a:t>F</a:t>
            </a:r>
            <a:r>
              <a:rPr lang="en-US" sz="1600" b="1" strike="noStrike" spc="-1" dirty="0">
                <a:solidFill>
                  <a:srgbClr val="000000"/>
                </a:solidFill>
                <a:latin typeface="Arial" panose="020B0604020202020204"/>
                <a:ea typeface="MS PGothic"/>
              </a:rPr>
              <a:t>aulted </a:t>
            </a:r>
            <a:endParaRPr lang="en-US" sz="1600" b="1" strike="noStrike" spc="-1" dirty="0">
              <a:solidFill>
                <a:srgbClr val="000000"/>
              </a:solidFill>
              <a:latin typeface="Arial" panose="020B0604020202020204"/>
              <a:ea typeface="MS PGothic"/>
            </a:endParaRPr>
          </a:p>
          <a:p>
            <a:pPr algn="ctr">
              <a:lnSpc>
                <a:spcPct val="100000"/>
              </a:lnSpc>
            </a:pPr>
            <a:r>
              <a:rPr lang="en-US" sz="1600" b="1" strike="noStrike" spc="-1" dirty="0">
                <a:solidFill>
                  <a:srgbClr val="000000"/>
                </a:solidFill>
                <a:latin typeface="Arial" panose="020B0604020202020204"/>
                <a:ea typeface="MS PGothic"/>
              </a:rPr>
              <a:t>reservoir</a:t>
            </a:r>
            <a:endParaRPr lang="en-GB" sz="1600" b="1" strike="noStrike" spc="-1" dirty="0">
              <a:latin typeface="Arial" panose="020B0604020202020204"/>
            </a:endParaRPr>
          </a:p>
        </p:txBody>
      </p:sp>
      <p:cxnSp>
        <p:nvCxnSpPr>
          <p:cNvPr id="11" name="Straight Connector 10"/>
          <p:cNvCxnSpPr/>
          <p:nvPr/>
        </p:nvCxnSpPr>
        <p:spPr>
          <a:xfrm>
            <a:off x="168965" y="3349488"/>
            <a:ext cx="1190747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3"/>
          <a:srcRect l="13802" t="48667" r="4704" b="11551"/>
          <a:stretch>
            <a:fillRect/>
          </a:stretch>
        </p:blipFill>
        <p:spPr>
          <a:xfrm>
            <a:off x="3092570" y="4721505"/>
            <a:ext cx="3373226" cy="1446259"/>
          </a:xfrm>
          <a:prstGeom prst="rect">
            <a:avLst/>
          </a:prstGeom>
          <a:ln w="0">
            <a:noFill/>
          </a:ln>
        </p:spPr>
      </p:pic>
      <p:pic>
        <p:nvPicPr>
          <p:cNvPr id="18" name="Picture 17"/>
          <p:cNvPicPr>
            <a:picLocks noChangeAspect="1"/>
          </p:cNvPicPr>
          <p:nvPr/>
        </p:nvPicPr>
        <p:blipFill rotWithShape="1">
          <a:blip r:embed="rId4"/>
          <a:srcRect l="8680" r="7471" b="56689"/>
          <a:stretch>
            <a:fillRect/>
          </a:stretch>
        </p:blipFill>
        <p:spPr>
          <a:xfrm>
            <a:off x="6518948" y="3450337"/>
            <a:ext cx="3303831" cy="1736426"/>
          </a:xfrm>
          <a:prstGeom prst="rect">
            <a:avLst/>
          </a:prstGeom>
          <a:ln w="0">
            <a:noFill/>
          </a:ln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4"/>
          <a:srcRect l="8680" t="50054" r="7471" b="11110"/>
          <a:stretch>
            <a:fillRect/>
          </a:stretch>
        </p:blipFill>
        <p:spPr>
          <a:xfrm>
            <a:off x="8894773" y="4641993"/>
            <a:ext cx="3303831" cy="1557023"/>
          </a:xfrm>
          <a:prstGeom prst="rect">
            <a:avLst/>
          </a:prstGeom>
          <a:ln w="0">
            <a:noFill/>
          </a:ln>
        </p:spPr>
      </p:pic>
      <p:cxnSp>
        <p:nvCxnSpPr>
          <p:cNvPr id="3" name="Straight Connector 2"/>
          <p:cNvCxnSpPr/>
          <p:nvPr/>
        </p:nvCxnSpPr>
        <p:spPr>
          <a:xfrm>
            <a:off x="6453717" y="874643"/>
            <a:ext cx="12079" cy="5357192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/>
          <a:srcRect l="9425" t="-1" r="6635" b="55017"/>
          <a:stretch>
            <a:fillRect/>
          </a:stretch>
        </p:blipFill>
        <p:spPr>
          <a:xfrm>
            <a:off x="53884" y="3440398"/>
            <a:ext cx="3474508" cy="1635384"/>
          </a:xfrm>
          <a:prstGeom prst="rect">
            <a:avLst/>
          </a:prstGeom>
          <a:ln w="0">
            <a:noFill/>
          </a:ln>
        </p:spPr>
      </p:pic>
      <p:sp>
        <p:nvSpPr>
          <p:cNvPr id="22" name="CustomShape 1_7"/>
          <p:cNvSpPr/>
          <p:nvPr/>
        </p:nvSpPr>
        <p:spPr>
          <a:xfrm>
            <a:off x="7621388" y="385901"/>
            <a:ext cx="4250880" cy="3981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 algn="r">
              <a:lnSpc>
                <a:spcPct val="100000"/>
              </a:lnSpc>
            </a:pPr>
            <a:r>
              <a:rPr lang="en-US" sz="2000" b="1" strike="noStrike" spc="-1" dirty="0">
                <a:solidFill>
                  <a:srgbClr val="000000"/>
                </a:solidFill>
                <a:latin typeface="Arial" panose="020B0604020202020204"/>
                <a:ea typeface="MS PGothic"/>
              </a:rPr>
              <a:t>TEST CASES</a:t>
            </a:r>
            <a:endParaRPr lang="en-GB" sz="2000" b="0" strike="noStrike" spc="-1" dirty="0">
              <a:latin typeface="Arial" panose="020B0604020202020204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03E74"/>
      </a:dk2>
      <a:lt2>
        <a:srgbClr val="9D9D9D"/>
      </a:lt2>
      <a:accent1>
        <a:srgbClr val="0085CA"/>
      </a:accent1>
      <a:accent2>
        <a:srgbClr val="006EAF"/>
      </a:accent2>
      <a:accent3>
        <a:srgbClr val="0CA1CD"/>
      </a:accent3>
      <a:accent4>
        <a:srgbClr val="008EAA"/>
      </a:accent4>
      <a:accent5>
        <a:srgbClr val="379F9F"/>
      </a:accent5>
      <a:accent6>
        <a:srgbClr val="0085CA"/>
      </a:accent6>
      <a:hlink>
        <a:srgbClr val="0085CA"/>
      </a:hlink>
      <a:folHlink>
        <a:srgbClr val="0085CA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4324</Words>
  <Application>WPS Presentation</Application>
  <PresentationFormat>Widescreen</PresentationFormat>
  <Paragraphs>169</Paragraphs>
  <Slides>13</Slides>
  <Notes>0</Notes>
  <HiddenSlides>2</HiddenSlides>
  <MMClips>0</MMClips>
  <ScaleCrop>false</ScaleCrop>
  <HeadingPairs>
    <vt:vector size="6" baseType="variant">
      <vt:variant>
        <vt:lpstr>已用的字体</vt:lpstr>
      </vt:variant>
      <vt:variant>
        <vt:i4>17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13</vt:i4>
      </vt:variant>
    </vt:vector>
  </HeadingPairs>
  <TitlesOfParts>
    <vt:vector size="31" baseType="lpstr">
      <vt:lpstr>Arial</vt:lpstr>
      <vt:lpstr>SimSun</vt:lpstr>
      <vt:lpstr>Wingdings</vt:lpstr>
      <vt:lpstr>Arial</vt:lpstr>
      <vt:lpstr>Webdings</vt:lpstr>
      <vt:lpstr>Symbol</vt:lpstr>
      <vt:lpstr>DejaVu Sans</vt:lpstr>
      <vt:lpstr>MS PGothic</vt:lpstr>
      <vt:lpstr>Comfortaa Light</vt:lpstr>
      <vt:lpstr>FreeSerif</vt:lpstr>
      <vt:lpstr>StarSymbol</vt:lpstr>
      <vt:lpstr>Microsoft YaHei</vt:lpstr>
      <vt:lpstr>Droid Sans Fallback</vt:lpstr>
      <vt:lpstr>Arial Unicode MS</vt:lpstr>
      <vt:lpstr>Calibri</vt:lpstr>
      <vt:lpstr>Trebuchet MS</vt:lpstr>
      <vt:lpstr>Abyssinica SIL</vt:lpstr>
      <vt:lpstr>Office Theme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Eoghan Mark Hughes</dc:creator>
  <cp:lastModifiedBy>viluiz</cp:lastModifiedBy>
  <cp:revision>159</cp:revision>
  <dcterms:created xsi:type="dcterms:W3CDTF">2022-05-24T09:58:59Z</dcterms:created>
  <dcterms:modified xsi:type="dcterms:W3CDTF">2022-05-24T09:58:59Z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HiddenSlides">
    <vt:i4>1</vt:i4>
  </property>
  <property fmtid="{D5CDD505-2E9C-101B-9397-08002B2CF9AE}" pid="3" name="HyperlinksChanged">
    <vt:bool>false</vt:bool>
  </property>
  <property fmtid="{D5CDD505-2E9C-101B-9397-08002B2CF9AE}" pid="4" name="LinksUpToDate">
    <vt:bool>false</vt:bool>
  </property>
  <property fmtid="{D5CDD505-2E9C-101B-9397-08002B2CF9AE}" pid="5" name="MMClips">
    <vt:i4>0</vt:i4>
  </property>
  <property fmtid="{D5CDD505-2E9C-101B-9397-08002B2CF9AE}" pid="6" name="Notes">
    <vt:i4>0</vt:i4>
  </property>
  <property fmtid="{D5CDD505-2E9C-101B-9397-08002B2CF9AE}" pid="7" name="PresentationFormat">
    <vt:lpwstr>Widescreen</vt:lpwstr>
  </property>
  <property fmtid="{D5CDD505-2E9C-101B-9397-08002B2CF9AE}" pid="8" name="ScaleCrop">
    <vt:bool>false</vt:bool>
  </property>
  <property fmtid="{D5CDD505-2E9C-101B-9397-08002B2CF9AE}" pid="9" name="ShareDoc">
    <vt:bool>false</vt:bool>
  </property>
  <property fmtid="{D5CDD505-2E9C-101B-9397-08002B2CF9AE}" pid="10" name="Slides">
    <vt:i4>24</vt:i4>
  </property>
  <property fmtid="{D5CDD505-2E9C-101B-9397-08002B2CF9AE}" pid="11" name="KSOProductBuildVer">
    <vt:lpwstr>1033-11.1.0.10920</vt:lpwstr>
  </property>
</Properties>
</file>