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2" r:id="rId1"/>
    <p:sldMasterId id="2147483684" r:id="rId2"/>
  </p:sldMasterIdLst>
  <p:notesMasterIdLst>
    <p:notesMasterId r:id="rId13"/>
  </p:notesMasterIdLst>
  <p:handoutMasterIdLst>
    <p:handoutMasterId r:id="rId14"/>
  </p:handoutMasterIdLst>
  <p:sldIdLst>
    <p:sldId id="256" r:id="rId3"/>
    <p:sldId id="269" r:id="rId4"/>
    <p:sldId id="260" r:id="rId5"/>
    <p:sldId id="262" r:id="rId6"/>
    <p:sldId id="266" r:id="rId7"/>
    <p:sldId id="265" r:id="rId8"/>
    <p:sldId id="267" r:id="rId9"/>
    <p:sldId id="264" r:id="rId10"/>
    <p:sldId id="259" r:id="rId11"/>
    <p:sldId id="261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86" autoAdjust="0"/>
    <p:restoredTop sz="95196" autoAdjust="0"/>
  </p:normalViewPr>
  <p:slideViewPr>
    <p:cSldViewPr snapToGrid="0">
      <p:cViewPr varScale="1">
        <p:scale>
          <a:sx n="85" d="100"/>
          <a:sy n="85" d="100"/>
        </p:scale>
        <p:origin x="1027" y="62"/>
      </p:cViewPr>
      <p:guideLst>
        <p:guide orient="horz" pos="2160"/>
        <p:guide pos="3840"/>
      </p:guideLst>
    </p:cSldViewPr>
  </p:slideViewPr>
  <p:notesTextViewPr>
    <p:cViewPr>
      <p:scale>
        <a:sx n="20" d="100"/>
        <a:sy n="20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BC1D94-63E7-4207-BB7C-A98E8EBDFE43}" type="doc">
      <dgm:prSet loTypeId="urn:microsoft.com/office/officeart/2005/8/layout/chevron1" loCatId="process" qsTypeId="urn:microsoft.com/office/officeart/2005/8/quickstyle/simple1" qsCatId="simple" csTypeId="urn:microsoft.com/office/officeart/2005/8/colors/accent2_4" csCatId="accent2" phldr="1"/>
      <dgm:spPr/>
    </dgm:pt>
    <dgm:pt modelId="{3284BA37-443D-4789-A2C8-1434CB48A9CC}">
      <dgm:prSet phldrT="[Text]"/>
      <dgm:spPr/>
      <dgm:t>
        <a:bodyPr/>
        <a:lstStyle/>
        <a:p>
          <a:r>
            <a:rPr lang="en-GB" dirty="0" err="1"/>
            <a:t>AirCore</a:t>
          </a:r>
          <a:r>
            <a:rPr lang="en-GB" dirty="0"/>
            <a:t> design</a:t>
          </a:r>
        </a:p>
      </dgm:t>
    </dgm:pt>
    <dgm:pt modelId="{AA90BDEA-5908-4865-BCCB-5D93D920DB36}" type="parTrans" cxnId="{798B0663-39DB-4271-9F11-7F9F2B50A37E}">
      <dgm:prSet/>
      <dgm:spPr/>
      <dgm:t>
        <a:bodyPr/>
        <a:lstStyle/>
        <a:p>
          <a:endParaRPr lang="en-GB"/>
        </a:p>
      </dgm:t>
    </dgm:pt>
    <dgm:pt modelId="{5A33BF89-0B99-4409-9116-1AABFA63D4A6}" type="sibTrans" cxnId="{798B0663-39DB-4271-9F11-7F9F2B50A37E}">
      <dgm:prSet/>
      <dgm:spPr/>
      <dgm:t>
        <a:bodyPr/>
        <a:lstStyle/>
        <a:p>
          <a:endParaRPr lang="en-GB"/>
        </a:p>
      </dgm:t>
    </dgm:pt>
    <dgm:pt modelId="{099FFD2F-3C0C-4341-9EE3-E38D2B3D7390}">
      <dgm:prSet phldrT="[Text]"/>
      <dgm:spPr/>
      <dgm:t>
        <a:bodyPr/>
        <a:lstStyle/>
        <a:p>
          <a:r>
            <a:rPr lang="en-GB" dirty="0" err="1"/>
            <a:t>Skyarrow</a:t>
          </a:r>
          <a:r>
            <a:rPr lang="en-GB" dirty="0"/>
            <a:t> on-board measurements </a:t>
          </a:r>
        </a:p>
      </dgm:t>
    </dgm:pt>
    <dgm:pt modelId="{078DE2C6-B8FE-4F8F-B724-A5C5A4086733}" type="parTrans" cxnId="{BAE8D81A-786E-4031-B71A-FE543C20A0D8}">
      <dgm:prSet/>
      <dgm:spPr/>
      <dgm:t>
        <a:bodyPr/>
        <a:lstStyle/>
        <a:p>
          <a:endParaRPr lang="en-GB"/>
        </a:p>
      </dgm:t>
    </dgm:pt>
    <dgm:pt modelId="{03B2DC11-CFC7-4FA6-8B74-1A2081B6A629}" type="sibTrans" cxnId="{BAE8D81A-786E-4031-B71A-FE543C20A0D8}">
      <dgm:prSet/>
      <dgm:spPr/>
      <dgm:t>
        <a:bodyPr/>
        <a:lstStyle/>
        <a:p>
          <a:endParaRPr lang="en-GB"/>
        </a:p>
      </dgm:t>
    </dgm:pt>
    <dgm:pt modelId="{9CA30FCD-60A1-480A-ACFF-51CA06F8738F}">
      <dgm:prSet phldrT="[Text]"/>
      <dgm:spPr/>
      <dgm:t>
        <a:bodyPr/>
        <a:lstStyle/>
        <a:p>
          <a:r>
            <a:rPr lang="en-GB" dirty="0"/>
            <a:t>Two coupled </a:t>
          </a:r>
          <a:r>
            <a:rPr lang="en-GB" dirty="0" err="1"/>
            <a:t>Picarro</a:t>
          </a:r>
          <a:r>
            <a:rPr lang="en-GB" dirty="0"/>
            <a:t> measurements</a:t>
          </a:r>
        </a:p>
      </dgm:t>
    </dgm:pt>
    <dgm:pt modelId="{A4B7C9E0-6E83-4C39-9DFB-87CA00ECF46B}" type="parTrans" cxnId="{FF9097B8-0DFE-4341-92A5-4CB24F67B5D5}">
      <dgm:prSet/>
      <dgm:spPr/>
      <dgm:t>
        <a:bodyPr/>
        <a:lstStyle/>
        <a:p>
          <a:endParaRPr lang="en-GB"/>
        </a:p>
      </dgm:t>
    </dgm:pt>
    <dgm:pt modelId="{378D8275-06A7-4E05-A964-4EA8504B19F0}" type="sibTrans" cxnId="{FF9097B8-0DFE-4341-92A5-4CB24F67B5D5}">
      <dgm:prSet/>
      <dgm:spPr/>
      <dgm:t>
        <a:bodyPr/>
        <a:lstStyle/>
        <a:p>
          <a:endParaRPr lang="en-GB"/>
        </a:p>
      </dgm:t>
    </dgm:pt>
    <dgm:pt modelId="{554F5A19-64B9-45D2-8920-EA71ED799010}" type="pres">
      <dgm:prSet presAssocID="{B9BC1D94-63E7-4207-BB7C-A98E8EBDFE43}" presName="Name0" presStyleCnt="0">
        <dgm:presLayoutVars>
          <dgm:dir/>
          <dgm:animLvl val="lvl"/>
          <dgm:resizeHandles val="exact"/>
        </dgm:presLayoutVars>
      </dgm:prSet>
      <dgm:spPr/>
    </dgm:pt>
    <dgm:pt modelId="{C6EB02EF-C4E8-44D9-A2F8-147C3C56B98E}" type="pres">
      <dgm:prSet presAssocID="{3284BA37-443D-4789-A2C8-1434CB48A9CC}" presName="parTxOnly" presStyleLbl="node1" presStyleIdx="0" presStyleCnt="3" custScaleY="73939" custLinFactNeighborX="-1107" custLinFactNeighborY="0">
        <dgm:presLayoutVars>
          <dgm:chMax val="0"/>
          <dgm:chPref val="0"/>
          <dgm:bulletEnabled val="1"/>
        </dgm:presLayoutVars>
      </dgm:prSet>
      <dgm:spPr/>
    </dgm:pt>
    <dgm:pt modelId="{E2904EBE-E6EC-4F7A-8A52-7693A4095F43}" type="pres">
      <dgm:prSet presAssocID="{5A33BF89-0B99-4409-9116-1AABFA63D4A6}" presName="parTxOnlySpace" presStyleCnt="0"/>
      <dgm:spPr/>
    </dgm:pt>
    <dgm:pt modelId="{3D1CFAC9-0F42-499C-A378-160C00B25E59}" type="pres">
      <dgm:prSet presAssocID="{099FFD2F-3C0C-4341-9EE3-E38D2B3D7390}" presName="parTxOnly" presStyleLbl="node1" presStyleIdx="1" presStyleCnt="3" custScaleY="76275">
        <dgm:presLayoutVars>
          <dgm:chMax val="0"/>
          <dgm:chPref val="0"/>
          <dgm:bulletEnabled val="1"/>
        </dgm:presLayoutVars>
      </dgm:prSet>
      <dgm:spPr/>
    </dgm:pt>
    <dgm:pt modelId="{B59E3FCB-F264-4A0D-B8E5-FF5A8BB0CD24}" type="pres">
      <dgm:prSet presAssocID="{03B2DC11-CFC7-4FA6-8B74-1A2081B6A629}" presName="parTxOnlySpace" presStyleCnt="0"/>
      <dgm:spPr/>
    </dgm:pt>
    <dgm:pt modelId="{653F7CC2-39F6-4683-B048-95C2C205DB8F}" type="pres">
      <dgm:prSet presAssocID="{9CA30FCD-60A1-480A-ACFF-51CA06F8738F}" presName="parTxOnly" presStyleLbl="node1" presStyleIdx="2" presStyleCnt="3" custScaleY="54670">
        <dgm:presLayoutVars>
          <dgm:chMax val="0"/>
          <dgm:chPref val="0"/>
          <dgm:bulletEnabled val="1"/>
        </dgm:presLayoutVars>
      </dgm:prSet>
      <dgm:spPr/>
    </dgm:pt>
  </dgm:ptLst>
  <dgm:cxnLst>
    <dgm:cxn modelId="{DEE2C410-D249-4029-A65D-85AE5417BB0C}" type="presOf" srcId="{B9BC1D94-63E7-4207-BB7C-A98E8EBDFE43}" destId="{554F5A19-64B9-45D2-8920-EA71ED799010}" srcOrd="0" destOrd="0" presId="urn:microsoft.com/office/officeart/2005/8/layout/chevron1"/>
    <dgm:cxn modelId="{BAE8D81A-786E-4031-B71A-FE543C20A0D8}" srcId="{B9BC1D94-63E7-4207-BB7C-A98E8EBDFE43}" destId="{099FFD2F-3C0C-4341-9EE3-E38D2B3D7390}" srcOrd="1" destOrd="0" parTransId="{078DE2C6-B8FE-4F8F-B724-A5C5A4086733}" sibTransId="{03B2DC11-CFC7-4FA6-8B74-1A2081B6A629}"/>
    <dgm:cxn modelId="{3F56F01F-909F-4666-B236-C1F3AE650786}" type="presOf" srcId="{9CA30FCD-60A1-480A-ACFF-51CA06F8738F}" destId="{653F7CC2-39F6-4683-B048-95C2C205DB8F}" srcOrd="0" destOrd="0" presId="urn:microsoft.com/office/officeart/2005/8/layout/chevron1"/>
    <dgm:cxn modelId="{798B0663-39DB-4271-9F11-7F9F2B50A37E}" srcId="{B9BC1D94-63E7-4207-BB7C-A98E8EBDFE43}" destId="{3284BA37-443D-4789-A2C8-1434CB48A9CC}" srcOrd="0" destOrd="0" parTransId="{AA90BDEA-5908-4865-BCCB-5D93D920DB36}" sibTransId="{5A33BF89-0B99-4409-9116-1AABFA63D4A6}"/>
    <dgm:cxn modelId="{93918065-45CB-48FA-A279-5EAFED251727}" type="presOf" srcId="{3284BA37-443D-4789-A2C8-1434CB48A9CC}" destId="{C6EB02EF-C4E8-44D9-A2F8-147C3C56B98E}" srcOrd="0" destOrd="0" presId="urn:microsoft.com/office/officeart/2005/8/layout/chevron1"/>
    <dgm:cxn modelId="{D74A8393-9182-47CC-9275-CBAAFE11251D}" type="presOf" srcId="{099FFD2F-3C0C-4341-9EE3-E38D2B3D7390}" destId="{3D1CFAC9-0F42-499C-A378-160C00B25E59}" srcOrd="0" destOrd="0" presId="urn:microsoft.com/office/officeart/2005/8/layout/chevron1"/>
    <dgm:cxn modelId="{FF9097B8-0DFE-4341-92A5-4CB24F67B5D5}" srcId="{B9BC1D94-63E7-4207-BB7C-A98E8EBDFE43}" destId="{9CA30FCD-60A1-480A-ACFF-51CA06F8738F}" srcOrd="2" destOrd="0" parTransId="{A4B7C9E0-6E83-4C39-9DFB-87CA00ECF46B}" sibTransId="{378D8275-06A7-4E05-A964-4EA8504B19F0}"/>
    <dgm:cxn modelId="{E4B4F379-7D44-4043-9E62-17789E9B239E}" type="presParOf" srcId="{554F5A19-64B9-45D2-8920-EA71ED799010}" destId="{C6EB02EF-C4E8-44D9-A2F8-147C3C56B98E}" srcOrd="0" destOrd="0" presId="urn:microsoft.com/office/officeart/2005/8/layout/chevron1"/>
    <dgm:cxn modelId="{2F2CDF88-82C0-4D01-A77F-BB181DA75898}" type="presParOf" srcId="{554F5A19-64B9-45D2-8920-EA71ED799010}" destId="{E2904EBE-E6EC-4F7A-8A52-7693A4095F43}" srcOrd="1" destOrd="0" presId="urn:microsoft.com/office/officeart/2005/8/layout/chevron1"/>
    <dgm:cxn modelId="{C7820366-740B-475E-B379-526E0525F2BC}" type="presParOf" srcId="{554F5A19-64B9-45D2-8920-EA71ED799010}" destId="{3D1CFAC9-0F42-499C-A378-160C00B25E59}" srcOrd="2" destOrd="0" presId="urn:microsoft.com/office/officeart/2005/8/layout/chevron1"/>
    <dgm:cxn modelId="{19311780-21BF-4762-8272-BDD7743B005B}" type="presParOf" srcId="{554F5A19-64B9-45D2-8920-EA71ED799010}" destId="{B59E3FCB-F264-4A0D-B8E5-FF5A8BB0CD24}" srcOrd="3" destOrd="0" presId="urn:microsoft.com/office/officeart/2005/8/layout/chevron1"/>
    <dgm:cxn modelId="{D4E8D202-5A26-4EF0-BD32-5F532B8B4E86}" type="presParOf" srcId="{554F5A19-64B9-45D2-8920-EA71ED799010}" destId="{653F7CC2-39F6-4683-B048-95C2C205DB8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7FA405-A755-4EC9-A65D-20CBBFC3B24C}" type="doc">
      <dgm:prSet loTypeId="urn:microsoft.com/office/officeart/2005/8/layout/chevron1" loCatId="process" qsTypeId="urn:microsoft.com/office/officeart/2005/8/quickstyle/simple1" qsCatId="simple" csTypeId="urn:microsoft.com/office/officeart/2005/8/colors/accent1_4" csCatId="accent1" phldr="1"/>
      <dgm:spPr/>
    </dgm:pt>
    <dgm:pt modelId="{BA727809-45AC-4277-9105-E41B01604C74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Pressure built up in the coil with a constant sampling rate</a:t>
          </a:r>
          <a:endParaRPr lang="en-GB" dirty="0"/>
        </a:p>
      </dgm:t>
    </dgm:pt>
    <dgm:pt modelId="{0BC080AD-F8FA-414D-8B91-27C6187A1617}" type="parTrans" cxnId="{CF054481-6313-4FB2-A7B3-A6B2F84D36FA}">
      <dgm:prSet/>
      <dgm:spPr/>
      <dgm:t>
        <a:bodyPr/>
        <a:lstStyle/>
        <a:p>
          <a:endParaRPr lang="en-GB"/>
        </a:p>
      </dgm:t>
    </dgm:pt>
    <dgm:pt modelId="{10FD280F-7EFA-47D5-9EB9-DB9317D1D908}" type="sibTrans" cxnId="{CF054481-6313-4FB2-A7B3-A6B2F84D36FA}">
      <dgm:prSet/>
      <dgm:spPr/>
      <dgm:t>
        <a:bodyPr/>
        <a:lstStyle/>
        <a:p>
          <a:endParaRPr lang="en-GB"/>
        </a:p>
      </dgm:t>
    </dgm:pt>
    <dgm:pt modelId="{B8E6DB55-A3FE-4F3F-BD4C-1F974D14B8B7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10 flights over Utrecht and Groningen regions</a:t>
          </a:r>
          <a:endParaRPr lang="en-GB" dirty="0"/>
        </a:p>
      </dgm:t>
    </dgm:pt>
    <dgm:pt modelId="{93D6AD30-F7E3-4B76-A9AC-8FAB47A5D132}" type="parTrans" cxnId="{9C9DD9C8-5AD5-4BF6-AD8D-D0FA38EF4CFD}">
      <dgm:prSet/>
      <dgm:spPr/>
      <dgm:t>
        <a:bodyPr/>
        <a:lstStyle/>
        <a:p>
          <a:endParaRPr lang="en-GB"/>
        </a:p>
      </dgm:t>
    </dgm:pt>
    <dgm:pt modelId="{676C59A7-0761-4E0F-8A0A-2AC96A825B0B}" type="sibTrans" cxnId="{9C9DD9C8-5AD5-4BF6-AD8D-D0FA38EF4CFD}">
      <dgm:prSet/>
      <dgm:spPr/>
      <dgm:t>
        <a:bodyPr/>
        <a:lstStyle/>
        <a:p>
          <a:endParaRPr lang="en-GB"/>
        </a:p>
      </dgm:t>
    </dgm:pt>
    <dgm:pt modelId="{630E26B5-9A31-4419-B664-D5C60B5A8736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going through N</a:t>
          </a:r>
          <a:r>
            <a:rPr lang="en-GB" baseline="-25000" dirty="0">
              <a:solidFill>
                <a:schemeClr val="tx1"/>
              </a:solidFill>
            </a:rPr>
            <a:t>2</a:t>
          </a:r>
          <a:r>
            <a:rPr lang="en-GB" dirty="0">
              <a:solidFill>
                <a:schemeClr val="tx1"/>
              </a:solidFill>
            </a:rPr>
            <a:t>O </a:t>
          </a:r>
          <a:r>
            <a:rPr lang="en-GB" dirty="0" err="1">
              <a:solidFill>
                <a:schemeClr val="tx1"/>
              </a:solidFill>
            </a:rPr>
            <a:t>analyzer</a:t>
          </a:r>
          <a:r>
            <a:rPr lang="en-GB" dirty="0">
              <a:solidFill>
                <a:schemeClr val="tx1"/>
              </a:solidFill>
            </a:rPr>
            <a:t> and then CH</a:t>
          </a:r>
          <a:r>
            <a:rPr lang="en-GB" baseline="-25000" dirty="0">
              <a:solidFill>
                <a:schemeClr val="tx1"/>
              </a:solidFill>
            </a:rPr>
            <a:t>4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analyzer</a:t>
          </a:r>
          <a:r>
            <a:rPr lang="en-GB" dirty="0">
              <a:solidFill>
                <a:schemeClr val="tx1"/>
              </a:solidFill>
            </a:rPr>
            <a:t> with a constant flow rate</a:t>
          </a:r>
          <a:endParaRPr lang="en-GB" dirty="0"/>
        </a:p>
      </dgm:t>
    </dgm:pt>
    <dgm:pt modelId="{DC8B23ED-4EB0-47BD-8AD4-3CF3D645DE6B}" type="parTrans" cxnId="{BDF26A02-DCEB-4F62-9465-B23837626BAC}">
      <dgm:prSet/>
      <dgm:spPr/>
      <dgm:t>
        <a:bodyPr/>
        <a:lstStyle/>
        <a:p>
          <a:endParaRPr lang="en-GB"/>
        </a:p>
      </dgm:t>
    </dgm:pt>
    <dgm:pt modelId="{870C5619-1F35-42BA-80DC-82029F188FC8}" type="sibTrans" cxnId="{BDF26A02-DCEB-4F62-9465-B23837626BAC}">
      <dgm:prSet/>
      <dgm:spPr/>
      <dgm:t>
        <a:bodyPr/>
        <a:lstStyle/>
        <a:p>
          <a:endParaRPr lang="en-GB"/>
        </a:p>
      </dgm:t>
    </dgm:pt>
    <dgm:pt modelId="{EEA45BEE-8F5A-43AB-A1C1-9BF99F3AE91C}" type="pres">
      <dgm:prSet presAssocID="{8A7FA405-A755-4EC9-A65D-20CBBFC3B24C}" presName="Name0" presStyleCnt="0">
        <dgm:presLayoutVars>
          <dgm:dir/>
          <dgm:animLvl val="lvl"/>
          <dgm:resizeHandles val="exact"/>
        </dgm:presLayoutVars>
      </dgm:prSet>
      <dgm:spPr/>
    </dgm:pt>
    <dgm:pt modelId="{D32B5B13-1664-412E-85C4-FF8026804672}" type="pres">
      <dgm:prSet presAssocID="{BA727809-45AC-4277-9105-E41B01604C74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54BFA0A-B596-4482-9F90-1F4ACF305222}" type="pres">
      <dgm:prSet presAssocID="{10FD280F-7EFA-47D5-9EB9-DB9317D1D908}" presName="parTxOnlySpace" presStyleCnt="0"/>
      <dgm:spPr/>
    </dgm:pt>
    <dgm:pt modelId="{1D0BF301-3EAF-46F2-9815-CDBB9773E995}" type="pres">
      <dgm:prSet presAssocID="{B8E6DB55-A3FE-4F3F-BD4C-1F974D14B8B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74F43C6-C339-4FE1-8D95-0D1C4C44F4CF}" type="pres">
      <dgm:prSet presAssocID="{676C59A7-0761-4E0F-8A0A-2AC96A825B0B}" presName="parTxOnlySpace" presStyleCnt="0"/>
      <dgm:spPr/>
    </dgm:pt>
    <dgm:pt modelId="{9944FFA5-EC1D-4E06-8F6D-A76718EA5F17}" type="pres">
      <dgm:prSet presAssocID="{630E26B5-9A31-4419-B664-D5C60B5A8736}" presName="parTxOnly" presStyleLbl="node1" presStyleIdx="2" presStyleCnt="3" custScaleX="99192" custScaleY="104186">
        <dgm:presLayoutVars>
          <dgm:chMax val="0"/>
          <dgm:chPref val="0"/>
          <dgm:bulletEnabled val="1"/>
        </dgm:presLayoutVars>
      </dgm:prSet>
      <dgm:spPr/>
    </dgm:pt>
  </dgm:ptLst>
  <dgm:cxnLst>
    <dgm:cxn modelId="{BDF26A02-DCEB-4F62-9465-B23837626BAC}" srcId="{8A7FA405-A755-4EC9-A65D-20CBBFC3B24C}" destId="{630E26B5-9A31-4419-B664-D5C60B5A8736}" srcOrd="2" destOrd="0" parTransId="{DC8B23ED-4EB0-47BD-8AD4-3CF3D645DE6B}" sibTransId="{870C5619-1F35-42BA-80DC-82029F188FC8}"/>
    <dgm:cxn modelId="{D8144E0F-01AA-4B7F-BE45-C5BF11512748}" type="presOf" srcId="{8A7FA405-A755-4EC9-A65D-20CBBFC3B24C}" destId="{EEA45BEE-8F5A-43AB-A1C1-9BF99F3AE91C}" srcOrd="0" destOrd="0" presId="urn:microsoft.com/office/officeart/2005/8/layout/chevron1"/>
    <dgm:cxn modelId="{78816D41-42ED-47EF-9AF0-1A25C9A26F2E}" type="presOf" srcId="{630E26B5-9A31-4419-B664-D5C60B5A8736}" destId="{9944FFA5-EC1D-4E06-8F6D-A76718EA5F17}" srcOrd="0" destOrd="0" presId="urn:microsoft.com/office/officeart/2005/8/layout/chevron1"/>
    <dgm:cxn modelId="{6F77C043-5623-4D23-A5C6-F9EAC982A6F3}" type="presOf" srcId="{B8E6DB55-A3FE-4F3F-BD4C-1F974D14B8B7}" destId="{1D0BF301-3EAF-46F2-9815-CDBB9773E995}" srcOrd="0" destOrd="0" presId="urn:microsoft.com/office/officeart/2005/8/layout/chevron1"/>
    <dgm:cxn modelId="{CF054481-6313-4FB2-A7B3-A6B2F84D36FA}" srcId="{8A7FA405-A755-4EC9-A65D-20CBBFC3B24C}" destId="{BA727809-45AC-4277-9105-E41B01604C74}" srcOrd="0" destOrd="0" parTransId="{0BC080AD-F8FA-414D-8B91-27C6187A1617}" sibTransId="{10FD280F-7EFA-47D5-9EB9-DB9317D1D908}"/>
    <dgm:cxn modelId="{9C9DD9C8-5AD5-4BF6-AD8D-D0FA38EF4CFD}" srcId="{8A7FA405-A755-4EC9-A65D-20CBBFC3B24C}" destId="{B8E6DB55-A3FE-4F3F-BD4C-1F974D14B8B7}" srcOrd="1" destOrd="0" parTransId="{93D6AD30-F7E3-4B76-A9AC-8FAB47A5D132}" sibTransId="{676C59A7-0761-4E0F-8A0A-2AC96A825B0B}"/>
    <dgm:cxn modelId="{D92429E9-2330-4A6D-A721-24AC26D8B0A4}" type="presOf" srcId="{BA727809-45AC-4277-9105-E41B01604C74}" destId="{D32B5B13-1664-412E-85C4-FF8026804672}" srcOrd="0" destOrd="0" presId="urn:microsoft.com/office/officeart/2005/8/layout/chevron1"/>
    <dgm:cxn modelId="{40BE5107-8DF0-44BD-8630-82CDD9D36F6C}" type="presParOf" srcId="{EEA45BEE-8F5A-43AB-A1C1-9BF99F3AE91C}" destId="{D32B5B13-1664-412E-85C4-FF8026804672}" srcOrd="0" destOrd="0" presId="urn:microsoft.com/office/officeart/2005/8/layout/chevron1"/>
    <dgm:cxn modelId="{166902C8-2D60-4343-93F3-2472A4E081F6}" type="presParOf" srcId="{EEA45BEE-8F5A-43AB-A1C1-9BF99F3AE91C}" destId="{C54BFA0A-B596-4482-9F90-1F4ACF305222}" srcOrd="1" destOrd="0" presId="urn:microsoft.com/office/officeart/2005/8/layout/chevron1"/>
    <dgm:cxn modelId="{FAF093D2-F654-43D8-9C0C-E249DAE0BF46}" type="presParOf" srcId="{EEA45BEE-8F5A-43AB-A1C1-9BF99F3AE91C}" destId="{1D0BF301-3EAF-46F2-9815-CDBB9773E995}" srcOrd="2" destOrd="0" presId="urn:microsoft.com/office/officeart/2005/8/layout/chevron1"/>
    <dgm:cxn modelId="{7C76989B-3CE0-43C6-8BAE-528E1ABD2530}" type="presParOf" srcId="{EEA45BEE-8F5A-43AB-A1C1-9BF99F3AE91C}" destId="{974F43C6-C339-4FE1-8D95-0D1C4C44F4CF}" srcOrd="3" destOrd="0" presId="urn:microsoft.com/office/officeart/2005/8/layout/chevron1"/>
    <dgm:cxn modelId="{8A93FA6D-9765-4F30-8738-F087F9768BEC}" type="presParOf" srcId="{EEA45BEE-8F5A-43AB-A1C1-9BF99F3AE91C}" destId="{9944FFA5-EC1D-4E06-8F6D-A76718EA5F1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B02EF-C4E8-44D9-A2F8-147C3C56B98E}">
      <dsp:nvSpPr>
        <dsp:cNvPr id="0" name=""/>
        <dsp:cNvSpPr/>
      </dsp:nvSpPr>
      <dsp:spPr>
        <a:xfrm>
          <a:off x="0" y="128004"/>
          <a:ext cx="3436761" cy="726335"/>
        </a:xfrm>
        <a:prstGeom prst="chevron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/>
            <a:t>AirCore</a:t>
          </a:r>
          <a:r>
            <a:rPr lang="en-GB" sz="2200" kern="1200" dirty="0"/>
            <a:t> design</a:t>
          </a:r>
        </a:p>
      </dsp:txBody>
      <dsp:txXfrm>
        <a:off x="363168" y="128004"/>
        <a:ext cx="2710426" cy="726335"/>
      </dsp:txXfrm>
    </dsp:sp>
    <dsp:sp modelId="{3D1CFAC9-0F42-499C-A378-160C00B25E59}">
      <dsp:nvSpPr>
        <dsp:cNvPr id="0" name=""/>
        <dsp:cNvSpPr/>
      </dsp:nvSpPr>
      <dsp:spPr>
        <a:xfrm>
          <a:off x="3095906" y="104694"/>
          <a:ext cx="3436761" cy="772955"/>
        </a:xfrm>
        <a:prstGeom prst="chevron">
          <a:avLst/>
        </a:prstGeom>
        <a:solidFill>
          <a:schemeClr val="accent2">
            <a:shade val="50000"/>
            <a:hueOff val="0"/>
            <a:satOff val="-35025"/>
            <a:lumOff val="366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/>
            <a:t>Skyarrow</a:t>
          </a:r>
          <a:r>
            <a:rPr lang="en-GB" sz="2200" kern="1200" dirty="0"/>
            <a:t> on-board measurements </a:t>
          </a:r>
        </a:p>
      </dsp:txBody>
      <dsp:txXfrm>
        <a:off x="3482384" y="104694"/>
        <a:ext cx="2663806" cy="772955"/>
      </dsp:txXfrm>
    </dsp:sp>
    <dsp:sp modelId="{653F7CC2-39F6-4683-B048-95C2C205DB8F}">
      <dsp:nvSpPr>
        <dsp:cNvPr id="0" name=""/>
        <dsp:cNvSpPr/>
      </dsp:nvSpPr>
      <dsp:spPr>
        <a:xfrm>
          <a:off x="6188991" y="128002"/>
          <a:ext cx="3436761" cy="726338"/>
        </a:xfrm>
        <a:prstGeom prst="chevron">
          <a:avLst/>
        </a:prstGeom>
        <a:solidFill>
          <a:schemeClr val="accent2">
            <a:shade val="50000"/>
            <a:hueOff val="0"/>
            <a:satOff val="-35025"/>
            <a:lumOff val="366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Two coupled </a:t>
          </a:r>
          <a:r>
            <a:rPr lang="en-GB" sz="2200" kern="1200" dirty="0" err="1"/>
            <a:t>Picarro</a:t>
          </a:r>
          <a:r>
            <a:rPr lang="en-GB" sz="2200" kern="1200" dirty="0"/>
            <a:t> measurements</a:t>
          </a:r>
        </a:p>
      </dsp:txBody>
      <dsp:txXfrm>
        <a:off x="6552160" y="128002"/>
        <a:ext cx="2710423" cy="7263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B5B13-1664-412E-85C4-FF8026804672}">
      <dsp:nvSpPr>
        <dsp:cNvPr id="0" name=""/>
        <dsp:cNvSpPr/>
      </dsp:nvSpPr>
      <dsp:spPr>
        <a:xfrm>
          <a:off x="3736" y="0"/>
          <a:ext cx="3597177" cy="748462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/>
              </a:solidFill>
            </a:rPr>
            <a:t>Pressure built up in the coil with a constant sampling rate</a:t>
          </a:r>
          <a:endParaRPr lang="en-GB" sz="1700" kern="1200" dirty="0"/>
        </a:p>
      </dsp:txBody>
      <dsp:txXfrm>
        <a:off x="377967" y="0"/>
        <a:ext cx="2848715" cy="748462"/>
      </dsp:txXfrm>
    </dsp:sp>
    <dsp:sp modelId="{1D0BF301-3EAF-46F2-9815-CDBB9773E995}">
      <dsp:nvSpPr>
        <dsp:cNvPr id="0" name=""/>
        <dsp:cNvSpPr/>
      </dsp:nvSpPr>
      <dsp:spPr>
        <a:xfrm>
          <a:off x="3241195" y="0"/>
          <a:ext cx="3597177" cy="748462"/>
        </a:xfrm>
        <a:prstGeom prst="chevron">
          <a:avLst/>
        </a:prstGeom>
        <a:solidFill>
          <a:schemeClr val="accent1">
            <a:shade val="50000"/>
            <a:hueOff val="503010"/>
            <a:satOff val="-13573"/>
            <a:lumOff val="326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/>
              </a:solidFill>
            </a:rPr>
            <a:t>10 flights over Utrecht and Groningen regions</a:t>
          </a:r>
          <a:endParaRPr lang="en-GB" sz="1700" kern="1200" dirty="0"/>
        </a:p>
      </dsp:txBody>
      <dsp:txXfrm>
        <a:off x="3615426" y="0"/>
        <a:ext cx="2848715" cy="748462"/>
      </dsp:txXfrm>
    </dsp:sp>
    <dsp:sp modelId="{9944FFA5-EC1D-4E06-8F6D-A76718EA5F17}">
      <dsp:nvSpPr>
        <dsp:cNvPr id="0" name=""/>
        <dsp:cNvSpPr/>
      </dsp:nvSpPr>
      <dsp:spPr>
        <a:xfrm>
          <a:off x="6478655" y="-15665"/>
          <a:ext cx="3568112" cy="779792"/>
        </a:xfrm>
        <a:prstGeom prst="chevron">
          <a:avLst/>
        </a:prstGeom>
        <a:solidFill>
          <a:schemeClr val="accent1">
            <a:shade val="50000"/>
            <a:hueOff val="503010"/>
            <a:satOff val="-13573"/>
            <a:lumOff val="326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/>
              </a:solidFill>
            </a:rPr>
            <a:t>going through N</a:t>
          </a:r>
          <a:r>
            <a:rPr lang="en-GB" sz="1700" kern="1200" baseline="-25000" dirty="0">
              <a:solidFill>
                <a:schemeClr val="tx1"/>
              </a:solidFill>
            </a:rPr>
            <a:t>2</a:t>
          </a:r>
          <a:r>
            <a:rPr lang="en-GB" sz="1700" kern="1200" dirty="0">
              <a:solidFill>
                <a:schemeClr val="tx1"/>
              </a:solidFill>
            </a:rPr>
            <a:t>O </a:t>
          </a:r>
          <a:r>
            <a:rPr lang="en-GB" sz="1700" kern="1200" dirty="0" err="1">
              <a:solidFill>
                <a:schemeClr val="tx1"/>
              </a:solidFill>
            </a:rPr>
            <a:t>analyzer</a:t>
          </a:r>
          <a:r>
            <a:rPr lang="en-GB" sz="1700" kern="1200" dirty="0">
              <a:solidFill>
                <a:schemeClr val="tx1"/>
              </a:solidFill>
            </a:rPr>
            <a:t> and then CH</a:t>
          </a:r>
          <a:r>
            <a:rPr lang="en-GB" sz="1700" kern="1200" baseline="-25000" dirty="0">
              <a:solidFill>
                <a:schemeClr val="tx1"/>
              </a:solidFill>
            </a:rPr>
            <a:t>4</a:t>
          </a:r>
          <a:r>
            <a:rPr lang="en-GB" sz="1700" kern="1200" dirty="0">
              <a:solidFill>
                <a:schemeClr val="tx1"/>
              </a:solidFill>
            </a:rPr>
            <a:t> </a:t>
          </a:r>
          <a:r>
            <a:rPr lang="en-GB" sz="1700" kern="1200" dirty="0" err="1">
              <a:solidFill>
                <a:schemeClr val="tx1"/>
              </a:solidFill>
            </a:rPr>
            <a:t>analyzer</a:t>
          </a:r>
          <a:r>
            <a:rPr lang="en-GB" sz="1700" kern="1200" dirty="0">
              <a:solidFill>
                <a:schemeClr val="tx1"/>
              </a:solidFill>
            </a:rPr>
            <a:t> with a constant flow rate</a:t>
          </a:r>
          <a:endParaRPr lang="en-GB" sz="1700" kern="1200" dirty="0"/>
        </a:p>
      </dsp:txBody>
      <dsp:txXfrm>
        <a:off x="6868551" y="-15665"/>
        <a:ext cx="2788320" cy="779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916569-9DAC-E0BE-3A2D-CD52D3F9E0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11A507-177C-BD77-FD99-906ABBD3C0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E7166-F594-45CC-8CF0-2C20775B0287}" type="datetimeFigureOut">
              <a:rPr lang="en-GB" smtClean="0"/>
              <a:t>21/05/2022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3DBDF6-201A-C7C3-DB03-02E1FB6004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D07F1-B66B-861C-DF04-04312FEC85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6C865-837F-4E22-A9EA-B0C181C21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02446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0A911A-7097-609C-19AE-D3DB50B03D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E9A24F-6667-762B-98B9-6A8B9974840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51453B-FDD7-2258-9355-562BC5C1E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040A4E-3198-5D72-F812-8ED04A21E7F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023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AB237C-4CC3-9E93-0CD1-D060BB981A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D79A3D-4F75-96D6-5E4E-D0681B4AC36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859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4400" dirty="0" err="1"/>
              <a:t>wfefwrvrwv</a:t>
            </a:r>
            <a:endParaRPr sz="4400" dirty="0"/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A781D0-0DFB-D4A1-4F45-4B3EE9F67A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E841F4-4123-1060-D716-D337E312B9C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904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4020" baseline="0" dirty="0" err="1"/>
              <a:t>Vbrbrgbrbrt</a:t>
            </a:r>
            <a:r>
              <a:rPr lang="en-GB" sz="4020" baseline="0" dirty="0"/>
              <a:t> b</a:t>
            </a:r>
            <a:endParaRPr sz="4020" baseline="0" dirty="0"/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CCDE6F-16AE-9E4A-962C-BF5CAF5159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CC0663-AB30-3367-2417-45B3DBEC7F9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559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/>
              <a:t>Take an example of June 1</a:t>
            </a:r>
            <a:endParaRPr dirty="0"/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998611-AF37-2B4E-2086-494F4E8EF0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E79FCD-83A2-D8C0-723A-E613E53819F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754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7E44FD-BE70-952C-1553-70BC1942DC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6ABD94-5E9D-8B11-3429-F80DE5CC796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311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41F29A-2AF1-3254-2A1F-5A3D7BF43C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64ABD1-F95C-95A2-9D11-B39F5CA0A26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556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E8429D-9B28-A263-A43B-9CC0D14775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3DF102-514F-DCB0-CA31-300BE3975B3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896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7FBA15-7DB9-FA51-7FB7-67101D1CDF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955300-7652-07B1-FEF0-EF282D4AFCA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/>
          <p:nvPr/>
        </p:nvSpPr>
        <p:spPr>
          <a:xfrm>
            <a:off x="0" y="0"/>
            <a:ext cx="12192000" cy="10175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0" y="0"/>
            <a:ext cx="16933" cy="1017588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0" y="0"/>
            <a:ext cx="169333" cy="10175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0" y="1274400"/>
            <a:ext cx="12192000" cy="1080000"/>
          </a:xfrm>
          <a:prstGeom prst="rect">
            <a:avLst/>
          </a:prstGeom>
          <a:solidFill>
            <a:srgbClr val="505050"/>
          </a:solidFill>
          <a:ln>
            <a:noFill/>
          </a:ln>
        </p:spPr>
        <p:txBody>
          <a:bodyPr spcFirstLastPara="1" wrap="square" lIns="981950" tIns="216000" rIns="268250" bIns="2160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201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1" y="4032000"/>
            <a:ext cx="12187768" cy="19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67825" bIns="45700" anchor="t" anchorCtr="0">
            <a:noAutofit/>
          </a:bodyPr>
          <a:lstStyle>
            <a:lvl1pPr lv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2"/>
              <a:buFont typeface="Verdana"/>
              <a:buNone/>
              <a:defRPr sz="1902"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Char char="▪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30"/>
              <a:buChar char="-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1" y="1017588"/>
            <a:ext cx="12192000" cy="266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10714567" y="1079501"/>
            <a:ext cx="19050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"/>
          <p:cNvSpPr txBox="1"/>
          <p:nvPr/>
        </p:nvSpPr>
        <p:spPr>
          <a:xfrm>
            <a:off x="10663767" y="1079501"/>
            <a:ext cx="5290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|</a:t>
            </a:r>
            <a:endParaRPr/>
          </a:p>
        </p:txBody>
      </p:sp>
      <p:pic>
        <p:nvPicPr>
          <p:cNvPr id="29" name="Google Shape;29;p2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050" y="205232"/>
            <a:ext cx="2399004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"/>
          <p:cNvSpPr txBox="1"/>
          <p:nvPr/>
        </p:nvSpPr>
        <p:spPr>
          <a:xfrm>
            <a:off x="3687764" y="339725"/>
            <a:ext cx="65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rgbClr val="CC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1;p2"/>
          <p:cNvSpPr txBox="1"/>
          <p:nvPr/>
        </p:nvSpPr>
        <p:spPr>
          <a:xfrm>
            <a:off x="5811838" y="341313"/>
            <a:ext cx="2400300" cy="41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rgbClr val="CC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" name="Google Shape;32;p2"/>
          <p:cNvSpPr txBox="1"/>
          <p:nvPr/>
        </p:nvSpPr>
        <p:spPr>
          <a:xfrm>
            <a:off x="9838267" y="1079501"/>
            <a:ext cx="76200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title"/>
          </p:nvPr>
        </p:nvSpPr>
        <p:spPr>
          <a:xfrm>
            <a:off x="1" y="584200"/>
            <a:ext cx="12187768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800" tIns="46800" rIns="27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1"/>
          </p:nvPr>
        </p:nvSpPr>
        <p:spPr>
          <a:xfrm rot="5400000">
            <a:off x="3519673" y="-2064095"/>
            <a:ext cx="5148422" cy="1218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70000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1pPr>
            <a:lvl2pPr marL="914400" lvl="1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Char char="▪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30"/>
              <a:buChar char="-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title"/>
          </p:nvPr>
        </p:nvSpPr>
        <p:spPr>
          <a:xfrm rot="5400000">
            <a:off x="8061326" y="2421996"/>
            <a:ext cx="5207000" cy="3045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800" tIns="46800" rIns="27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1"/>
          </p:nvPr>
        </p:nvSpPr>
        <p:spPr>
          <a:xfrm rot="5400000">
            <a:off x="1865843" y="-524404"/>
            <a:ext cx="5207000" cy="893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70000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1pPr>
            <a:lvl2pPr marL="914400" lvl="1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Char char="▪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30"/>
              <a:buChar char="-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1" y="584200"/>
            <a:ext cx="12187768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800" tIns="46800" rIns="27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1" y="1455578"/>
            <a:ext cx="12187768" cy="5148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70000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1pPr>
            <a:lvl2pPr marL="914400" lvl="1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Char char="▪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30"/>
              <a:buChar char="-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/>
          <p:nvPr/>
        </p:nvSpPr>
        <p:spPr>
          <a:xfrm>
            <a:off x="0" y="0"/>
            <a:ext cx="12192000" cy="10175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7"/>
          <p:cNvSpPr txBox="1">
            <a:spLocks noGrp="1"/>
          </p:cNvSpPr>
          <p:nvPr>
            <p:ph type="ctrTitle"/>
          </p:nvPr>
        </p:nvSpPr>
        <p:spPr>
          <a:xfrm>
            <a:off x="-1" y="1278000"/>
            <a:ext cx="12192000" cy="2476500"/>
          </a:xfrm>
          <a:prstGeom prst="rect">
            <a:avLst/>
          </a:prstGeom>
          <a:solidFill>
            <a:srgbClr val="505050"/>
          </a:solidFill>
          <a:ln>
            <a:noFill/>
          </a:ln>
        </p:spPr>
        <p:txBody>
          <a:bodyPr spcFirstLastPara="1" wrap="square" lIns="982075" tIns="216000" rIns="2678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7"/>
          <p:cNvSpPr/>
          <p:nvPr/>
        </p:nvSpPr>
        <p:spPr>
          <a:xfrm>
            <a:off x="0" y="0"/>
            <a:ext cx="16933" cy="1017588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7"/>
          <p:cNvSpPr/>
          <p:nvPr/>
        </p:nvSpPr>
        <p:spPr>
          <a:xfrm>
            <a:off x="0" y="0"/>
            <a:ext cx="169333" cy="10175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7"/>
          <p:cNvSpPr txBox="1">
            <a:spLocks noGrp="1"/>
          </p:cNvSpPr>
          <p:nvPr>
            <p:ph type="subTitle" idx="1"/>
          </p:nvPr>
        </p:nvSpPr>
        <p:spPr>
          <a:xfrm>
            <a:off x="1" y="4035425"/>
            <a:ext cx="1218776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67825" bIns="45700" anchor="t" anchorCtr="0">
            <a:noAutofit/>
          </a:bodyPr>
          <a:lstStyle>
            <a:lvl1pPr lv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None/>
              <a:defRPr sz="1900"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Char char="▪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9pPr>
          </a:lstStyle>
          <a:p>
            <a:endParaRPr/>
          </a:p>
        </p:txBody>
      </p:sp>
      <p:sp>
        <p:nvSpPr>
          <p:cNvPr id="140" name="Google Shape;140;p27"/>
          <p:cNvSpPr/>
          <p:nvPr/>
        </p:nvSpPr>
        <p:spPr>
          <a:xfrm>
            <a:off x="-1" y="1017588"/>
            <a:ext cx="12192000" cy="266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27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050" y="205232"/>
            <a:ext cx="2399004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7"/>
          <p:cNvSpPr txBox="1"/>
          <p:nvPr/>
        </p:nvSpPr>
        <p:spPr>
          <a:xfrm>
            <a:off x="3687764" y="338138"/>
            <a:ext cx="65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rgbClr val="CC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3" name="Google Shape;143;p27"/>
          <p:cNvSpPr txBox="1"/>
          <p:nvPr/>
        </p:nvSpPr>
        <p:spPr>
          <a:xfrm>
            <a:off x="5811838" y="341314"/>
            <a:ext cx="2400300" cy="3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rgbClr val="CC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800" tIns="45700" rIns="27000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9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678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"/>
          <p:cNvSpPr txBox="1">
            <a:spLocks noGrp="1"/>
          </p:cNvSpPr>
          <p:nvPr>
            <p:ph type="title"/>
          </p:nvPr>
        </p:nvSpPr>
        <p:spPr>
          <a:xfrm>
            <a:off x="1" y="584200"/>
            <a:ext cx="12187768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800" tIns="45700" rIns="2700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0"/>
          <p:cNvSpPr txBox="1">
            <a:spLocks noGrp="1"/>
          </p:cNvSpPr>
          <p:nvPr>
            <p:ph type="body" idx="1"/>
          </p:nvPr>
        </p:nvSpPr>
        <p:spPr>
          <a:xfrm>
            <a:off x="1" y="2230438"/>
            <a:ext cx="5992284" cy="4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678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›"/>
              <a:defRPr sz="2800"/>
            </a:lvl1pPr>
            <a:lvl2pPr marL="914400" lvl="1" indent="-304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20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 sz="1800"/>
            </a:lvl9pPr>
          </a:lstStyle>
          <a:p>
            <a:endParaRPr/>
          </a:p>
        </p:txBody>
      </p:sp>
      <p:sp>
        <p:nvSpPr>
          <p:cNvPr id="153" name="Google Shape;153;p30"/>
          <p:cNvSpPr txBox="1">
            <a:spLocks noGrp="1"/>
          </p:cNvSpPr>
          <p:nvPr>
            <p:ph type="body" idx="2"/>
          </p:nvPr>
        </p:nvSpPr>
        <p:spPr>
          <a:xfrm>
            <a:off x="6195484" y="2230438"/>
            <a:ext cx="5992283" cy="4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678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›"/>
              <a:defRPr sz="2800"/>
            </a:lvl1pPr>
            <a:lvl2pPr marL="914400" lvl="1" indent="-304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20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1"/>
          <p:cNvSpPr txBox="1">
            <a:spLocks noGrp="1"/>
          </p:cNvSpPr>
          <p:nvPr>
            <p:ph type="title"/>
          </p:nvPr>
        </p:nvSpPr>
        <p:spPr>
          <a:xfrm>
            <a:off x="0" y="584200"/>
            <a:ext cx="12192000" cy="638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800" tIns="45700" rIns="2700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1"/>
          <p:cNvSpPr txBox="1">
            <a:spLocks noGrp="1"/>
          </p:cNvSpPr>
          <p:nvPr>
            <p:ph type="body" idx="1"/>
          </p:nvPr>
        </p:nvSpPr>
        <p:spPr>
          <a:xfrm>
            <a:off x="623392" y="2132856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678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7" name="Google Shape;157;p31"/>
          <p:cNvSpPr txBox="1">
            <a:spLocks noGrp="1"/>
          </p:cNvSpPr>
          <p:nvPr>
            <p:ph type="body" idx="2"/>
          </p:nvPr>
        </p:nvSpPr>
        <p:spPr>
          <a:xfrm>
            <a:off x="609600" y="2780929"/>
            <a:ext cx="5386917" cy="374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678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›"/>
              <a:defRPr sz="2400"/>
            </a:lvl1pPr>
            <a:lvl2pPr marL="914400" lvl="1" indent="-2921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 sz="1600"/>
            </a:lvl9pPr>
          </a:lstStyle>
          <a:p>
            <a:endParaRPr/>
          </a:p>
        </p:txBody>
      </p:sp>
      <p:sp>
        <p:nvSpPr>
          <p:cNvPr id="158" name="Google Shape;158;p31"/>
          <p:cNvSpPr txBox="1">
            <a:spLocks noGrp="1"/>
          </p:cNvSpPr>
          <p:nvPr>
            <p:ph type="body" idx="3"/>
          </p:nvPr>
        </p:nvSpPr>
        <p:spPr>
          <a:xfrm>
            <a:off x="6193368" y="2132857"/>
            <a:ext cx="5389033" cy="648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678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9" name="Google Shape;159;p31"/>
          <p:cNvSpPr txBox="1">
            <a:spLocks noGrp="1"/>
          </p:cNvSpPr>
          <p:nvPr>
            <p:ph type="body" idx="4"/>
          </p:nvPr>
        </p:nvSpPr>
        <p:spPr>
          <a:xfrm>
            <a:off x="6193368" y="2780929"/>
            <a:ext cx="5389033" cy="374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678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›"/>
              <a:defRPr sz="2400"/>
            </a:lvl1pPr>
            <a:lvl2pPr marL="914400" lvl="1" indent="-2921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2"/>
          <p:cNvSpPr txBox="1">
            <a:spLocks noGrp="1"/>
          </p:cNvSpPr>
          <p:nvPr>
            <p:ph type="title"/>
          </p:nvPr>
        </p:nvSpPr>
        <p:spPr>
          <a:xfrm>
            <a:off x="1" y="584200"/>
            <a:ext cx="12187768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800" tIns="45700" rIns="2700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4"/>
          <p:cNvSpPr txBox="1">
            <a:spLocks noGrp="1"/>
          </p:cNvSpPr>
          <p:nvPr>
            <p:ph type="title"/>
          </p:nvPr>
        </p:nvSpPr>
        <p:spPr>
          <a:xfrm>
            <a:off x="335361" y="1340768"/>
            <a:ext cx="4285324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800" tIns="45700" rIns="270000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4"/>
          <p:cNvSpPr txBox="1">
            <a:spLocks noGrp="1"/>
          </p:cNvSpPr>
          <p:nvPr>
            <p:ph type="body" idx="1"/>
          </p:nvPr>
        </p:nvSpPr>
        <p:spPr>
          <a:xfrm>
            <a:off x="4766733" y="1340768"/>
            <a:ext cx="6815667" cy="518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678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›"/>
              <a:defRPr sz="3200"/>
            </a:lvl1pPr>
            <a:lvl2pPr marL="914400" lvl="1" indent="-3175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  <a:defRPr sz="2000"/>
            </a:lvl9pPr>
          </a:lstStyle>
          <a:p>
            <a:endParaRPr/>
          </a:p>
        </p:txBody>
      </p:sp>
      <p:sp>
        <p:nvSpPr>
          <p:cNvPr id="166" name="Google Shape;166;p34"/>
          <p:cNvSpPr txBox="1">
            <a:spLocks noGrp="1"/>
          </p:cNvSpPr>
          <p:nvPr>
            <p:ph type="body" idx="2"/>
          </p:nvPr>
        </p:nvSpPr>
        <p:spPr>
          <a:xfrm>
            <a:off x="335361" y="2204864"/>
            <a:ext cx="4285324" cy="432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678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"/>
          <p:cNvSpPr txBox="1">
            <a:spLocks noGrp="1"/>
          </p:cNvSpPr>
          <p:nvPr>
            <p:ph type="title"/>
          </p:nvPr>
        </p:nvSpPr>
        <p:spPr>
          <a:xfrm>
            <a:off x="1" y="584200"/>
            <a:ext cx="12187768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800" tIns="46800" rIns="27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body" idx="1"/>
          </p:nvPr>
        </p:nvSpPr>
        <p:spPr>
          <a:xfrm>
            <a:off x="1" y="1455578"/>
            <a:ext cx="12187768" cy="5148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70000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1pPr>
            <a:lvl2pPr marL="914400" lvl="1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Char char="▪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30"/>
              <a:buChar char="-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5"/>
          <p:cNvSpPr txBox="1">
            <a:spLocks noGrp="1"/>
          </p:cNvSpPr>
          <p:nvPr>
            <p:ph type="title"/>
          </p:nvPr>
        </p:nvSpPr>
        <p:spPr>
          <a:xfrm>
            <a:off x="2389717" y="5085184"/>
            <a:ext cx="731520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800" tIns="45700" rIns="270000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5"/>
          <p:cNvSpPr>
            <a:spLocks noGrp="1"/>
          </p:cNvSpPr>
          <p:nvPr>
            <p:ph type="pic" idx="2"/>
          </p:nvPr>
        </p:nvSpPr>
        <p:spPr>
          <a:xfrm>
            <a:off x="2389717" y="1484783"/>
            <a:ext cx="731520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67825" bIns="45700" anchor="t" anchorCtr="0">
            <a:noAutofit/>
          </a:bodyPr>
          <a:lstStyle>
            <a:lvl1pPr marR="0" lv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0" name="Google Shape;170;p35"/>
          <p:cNvSpPr txBox="1">
            <a:spLocks noGrp="1"/>
          </p:cNvSpPr>
          <p:nvPr>
            <p:ph type="body" idx="1"/>
          </p:nvPr>
        </p:nvSpPr>
        <p:spPr>
          <a:xfrm>
            <a:off x="2389717" y="5733256"/>
            <a:ext cx="7315200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678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6"/>
          <p:cNvSpPr txBox="1">
            <a:spLocks noGrp="1"/>
          </p:cNvSpPr>
          <p:nvPr>
            <p:ph type="title"/>
          </p:nvPr>
        </p:nvSpPr>
        <p:spPr>
          <a:xfrm>
            <a:off x="1" y="584200"/>
            <a:ext cx="12187768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800" tIns="45700" rIns="2700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6"/>
          <p:cNvSpPr txBox="1">
            <a:spLocks noGrp="1"/>
          </p:cNvSpPr>
          <p:nvPr>
            <p:ph type="body" idx="1"/>
          </p:nvPr>
        </p:nvSpPr>
        <p:spPr>
          <a:xfrm rot="5400000">
            <a:off x="3934884" y="-1704446"/>
            <a:ext cx="4318000" cy="1218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678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1pPr>
            <a:lvl2pPr marL="914400" lvl="1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7"/>
          <p:cNvSpPr txBox="1">
            <a:spLocks noGrp="1"/>
          </p:cNvSpPr>
          <p:nvPr>
            <p:ph type="title"/>
          </p:nvPr>
        </p:nvSpPr>
        <p:spPr>
          <a:xfrm rot="5400000">
            <a:off x="8061326" y="2421996"/>
            <a:ext cx="5207000" cy="3045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800" tIns="45700" rIns="2700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7"/>
          <p:cNvSpPr txBox="1">
            <a:spLocks noGrp="1"/>
          </p:cNvSpPr>
          <p:nvPr>
            <p:ph type="body" idx="1"/>
          </p:nvPr>
        </p:nvSpPr>
        <p:spPr>
          <a:xfrm rot="5400000">
            <a:off x="1865843" y="-524404"/>
            <a:ext cx="5207000" cy="893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678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1pPr>
            <a:lvl2pPr marL="914400" lvl="1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800" tIns="46800" rIns="270000" bIns="468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70000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1" y="584200"/>
            <a:ext cx="12187768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800" tIns="46800" rIns="27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1" y="2230438"/>
            <a:ext cx="5992284" cy="4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70000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›"/>
              <a:defRPr sz="2800"/>
            </a:lvl1pPr>
            <a:lvl2pPr marL="914400" lvl="1" indent="-304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200"/>
              <a:buChar char="▪"/>
              <a:defRPr sz="2400"/>
            </a:lvl2pPr>
            <a:lvl3pPr marL="1371600" lvl="2" indent="-3365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 sz="18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2"/>
          </p:nvPr>
        </p:nvSpPr>
        <p:spPr>
          <a:xfrm>
            <a:off x="6195484" y="2230438"/>
            <a:ext cx="5992283" cy="4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70000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›"/>
              <a:defRPr sz="2800"/>
            </a:lvl1pPr>
            <a:lvl2pPr marL="914400" lvl="1" indent="-304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200"/>
              <a:buChar char="▪"/>
              <a:defRPr sz="2400"/>
            </a:lvl2pPr>
            <a:lvl3pPr marL="1371600" lvl="2" indent="-3365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0" y="584200"/>
            <a:ext cx="12192000" cy="638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800" tIns="46800" rIns="27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623392" y="2132856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70000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609600" y="2780929"/>
            <a:ext cx="5386917" cy="374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70000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›"/>
              <a:defRPr sz="2400"/>
            </a:lvl1pPr>
            <a:lvl2pPr marL="914400" lvl="1" indent="-2921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▪"/>
              <a:defRPr sz="2000"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30"/>
              <a:buChar char="-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 sz="16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3"/>
          </p:nvPr>
        </p:nvSpPr>
        <p:spPr>
          <a:xfrm>
            <a:off x="6193368" y="2132857"/>
            <a:ext cx="5389033" cy="648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70000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4"/>
          </p:nvPr>
        </p:nvSpPr>
        <p:spPr>
          <a:xfrm>
            <a:off x="6193368" y="2780929"/>
            <a:ext cx="5389033" cy="374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70000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›"/>
              <a:defRPr sz="2400"/>
            </a:lvl1pPr>
            <a:lvl2pPr marL="914400" lvl="1" indent="-2921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▪"/>
              <a:defRPr sz="2000"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30"/>
              <a:buChar char="-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1" y="584200"/>
            <a:ext cx="12187768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800" tIns="46800" rIns="27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335361" y="1340768"/>
            <a:ext cx="4285324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800" tIns="46800" rIns="27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4766733" y="1340768"/>
            <a:ext cx="6815667" cy="518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70000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›"/>
              <a:defRPr sz="3200"/>
            </a:lvl1pPr>
            <a:lvl2pPr marL="914400" lvl="1" indent="-3175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2800"/>
            </a:lvl2pPr>
            <a:lvl3pPr marL="1371600" lvl="2" indent="-35813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40"/>
              <a:buChar char="-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  <a:defRPr sz="20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335361" y="2204864"/>
            <a:ext cx="4285324" cy="432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70000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2389717" y="5085184"/>
            <a:ext cx="731520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800" tIns="46800" rIns="27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>
            <a:spLocks noGrp="1"/>
          </p:cNvSpPr>
          <p:nvPr>
            <p:ph type="pic" idx="2"/>
          </p:nvPr>
        </p:nvSpPr>
        <p:spPr>
          <a:xfrm>
            <a:off x="2389717" y="1484784"/>
            <a:ext cx="7315200" cy="3600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70000" bIns="45700" anchor="t" anchorCtr="0">
            <a:noAutofit/>
          </a:bodyPr>
          <a:lstStyle>
            <a:lvl1pPr marR="0" lv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Courier New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2389717" y="5733256"/>
            <a:ext cx="7315200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70000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0"/>
            <a:ext cx="16933" cy="1017588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0"/>
            <a:ext cx="169333" cy="10175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1" y="1455578"/>
            <a:ext cx="12187768" cy="5148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70000" bIns="45700" anchor="t" anchorCtr="0">
            <a:noAutofit/>
          </a:bodyPr>
          <a:lstStyle>
            <a:lvl1pPr marL="457200" marR="0" lvl="0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›"/>
              <a:defRPr sz="2500" i="0" u="none" strike="noStrike" cap="none">
                <a:solidFill>
                  <a:schemeClr val="dk1"/>
                </a:solidFill>
              </a:defRPr>
            </a:lvl1pPr>
            <a:lvl2pPr marL="914400" marR="0" lvl="1" indent="-307975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Char char="▪"/>
              <a:defRPr sz="2500" i="0" u="none" strike="noStrike" cap="none">
                <a:solidFill>
                  <a:schemeClr val="dk1"/>
                </a:solidFill>
              </a:defRPr>
            </a:lvl2pPr>
            <a:lvl3pPr marL="1371600" marR="0" lvl="2" indent="-363537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25"/>
              <a:buChar char="-"/>
              <a:defRPr sz="2500" i="0" u="none" strike="noStrike" cap="none">
                <a:solidFill>
                  <a:schemeClr val="dk1"/>
                </a:solidFill>
              </a:defRPr>
            </a:lvl3pPr>
            <a:lvl4pPr marL="1828800" marR="0" lvl="3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-"/>
              <a:defRPr sz="2500" i="0" u="none" strike="noStrike" cap="none">
                <a:solidFill>
                  <a:schemeClr val="dk1"/>
                </a:solidFill>
              </a:defRPr>
            </a:lvl4pPr>
            <a:lvl5pPr marL="2286000" marR="0" lvl="4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-"/>
              <a:defRPr sz="2500" i="0" u="none" strike="noStrike" cap="none">
                <a:solidFill>
                  <a:schemeClr val="dk1"/>
                </a:solidFill>
              </a:defRPr>
            </a:lvl5pPr>
            <a:lvl6pPr marL="2743200" marR="0" lvl="5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-"/>
              <a:defRPr sz="2500" i="0" u="none" strike="noStrike" cap="none">
                <a:solidFill>
                  <a:schemeClr val="dk1"/>
                </a:solidFill>
              </a:defRPr>
            </a:lvl6pPr>
            <a:lvl7pPr marL="3200400" marR="0" lvl="6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-"/>
              <a:defRPr sz="2500" i="0" u="none" strike="noStrike" cap="none">
                <a:solidFill>
                  <a:schemeClr val="dk1"/>
                </a:solidFill>
              </a:defRPr>
            </a:lvl7pPr>
            <a:lvl8pPr marL="3657600" marR="0" lvl="7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-"/>
              <a:defRPr sz="2500" i="0" u="none" strike="noStrike" cap="none">
                <a:solidFill>
                  <a:schemeClr val="dk1"/>
                </a:solidFill>
              </a:defRPr>
            </a:lvl8pPr>
            <a:lvl9pPr marL="4114800" marR="0" lvl="8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-"/>
              <a:defRPr sz="25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title"/>
          </p:nvPr>
        </p:nvSpPr>
        <p:spPr>
          <a:xfrm>
            <a:off x="1" y="584200"/>
            <a:ext cx="12187768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800" tIns="46800" rIns="270000" bIns="468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200" i="0" u="none" strike="noStrike" cap="none">
                <a:solidFill>
                  <a:schemeClr val="dk1"/>
                </a:solidFill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4200" i="0" u="none" strike="noStrike" cap="none">
                <a:solidFill>
                  <a:schemeClr val="dk1"/>
                </a:solidFill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4200" i="0" u="none" strike="noStrike" cap="none">
                <a:solidFill>
                  <a:schemeClr val="dk1"/>
                </a:solidFill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4200" i="0" u="none" strike="noStrike" cap="none">
                <a:solidFill>
                  <a:schemeClr val="dk1"/>
                </a:solidFill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4200" i="0" u="none" strike="noStrike" cap="none">
                <a:solidFill>
                  <a:schemeClr val="dk1"/>
                </a:solidFill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4200" i="0" u="none" strike="noStrike" cap="none">
                <a:solidFill>
                  <a:schemeClr val="dk1"/>
                </a:solidFill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4200" i="0" u="none" strike="noStrike" cap="none">
                <a:solidFill>
                  <a:schemeClr val="dk1"/>
                </a:solidFill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4200" i="0" u="none" strike="noStrike" cap="none">
                <a:solidFill>
                  <a:schemeClr val="dk1"/>
                </a:solidFill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42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"/>
          <p:cNvSpPr/>
          <p:nvPr/>
        </p:nvSpPr>
        <p:spPr>
          <a:xfrm>
            <a:off x="-1" y="406400"/>
            <a:ext cx="12192000" cy="76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"/>
          <p:cNvSpPr/>
          <p:nvPr/>
        </p:nvSpPr>
        <p:spPr>
          <a:xfrm>
            <a:off x="10632000" y="394244"/>
            <a:ext cx="1560000" cy="97028"/>
          </a:xfrm>
          <a:custGeom>
            <a:avLst/>
            <a:gdLst/>
            <a:ahLst/>
            <a:cxnLst/>
            <a:rect l="l" t="t" r="r" b="b"/>
            <a:pathLst>
              <a:path w="1170000" h="96197" extrusionOk="0">
                <a:moveTo>
                  <a:pt x="76200" y="2382"/>
                </a:moveTo>
                <a:lnTo>
                  <a:pt x="1170000" y="0"/>
                </a:lnTo>
                <a:lnTo>
                  <a:pt x="1170000" y="96197"/>
                </a:lnTo>
                <a:lnTo>
                  <a:pt x="0" y="96197"/>
                </a:lnTo>
                <a:lnTo>
                  <a:pt x="76200" y="238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11298767" y="400050"/>
            <a:ext cx="19050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"/>
          <p:cNvSpPr txBox="1"/>
          <p:nvPr/>
        </p:nvSpPr>
        <p:spPr>
          <a:xfrm>
            <a:off x="11286067" y="400050"/>
            <a:ext cx="5290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|</a:t>
            </a:r>
            <a:endParaRPr sz="6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" name="Google Shape;18;p1"/>
          <p:cNvPicPr preferRelativeResize="0"/>
          <p:nvPr/>
        </p:nvPicPr>
        <p:blipFill rotWithShape="1">
          <a:blip r:embed="rId1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820" y="82093"/>
            <a:ext cx="959602" cy="26416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"/>
          <p:cNvSpPr txBox="1"/>
          <p:nvPr/>
        </p:nvSpPr>
        <p:spPr>
          <a:xfrm>
            <a:off x="10498667" y="400050"/>
            <a:ext cx="7620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04-01-2019</a:t>
            </a:r>
            <a:endParaRPr sz="6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/>
          <p:nvPr/>
        </p:nvSpPr>
        <p:spPr>
          <a:xfrm>
            <a:off x="169333" y="0"/>
            <a:ext cx="338667" cy="1017588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6"/>
          <p:cNvSpPr/>
          <p:nvPr/>
        </p:nvSpPr>
        <p:spPr>
          <a:xfrm>
            <a:off x="0" y="0"/>
            <a:ext cx="169333" cy="10175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6"/>
          <p:cNvSpPr txBox="1">
            <a:spLocks noGrp="1"/>
          </p:cNvSpPr>
          <p:nvPr>
            <p:ph type="body" idx="1"/>
          </p:nvPr>
        </p:nvSpPr>
        <p:spPr>
          <a:xfrm>
            <a:off x="1" y="1455578"/>
            <a:ext cx="12187768" cy="5148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67825" bIns="45700" anchor="t" anchorCtr="0">
            <a:noAutofit/>
          </a:bodyPr>
          <a:lstStyle>
            <a:lvl1pPr marL="457200" marR="0" lvl="0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Verdana"/>
              <a:buChar char="›"/>
              <a:defRPr sz="2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07975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Noto Sans Symbols"/>
              <a:buChar char="▪"/>
              <a:defRPr sz="2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ourier New"/>
              <a:buChar char="-"/>
              <a:defRPr sz="2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ourier New"/>
              <a:buChar char="-"/>
              <a:defRPr sz="2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ourier New"/>
              <a:buChar char="-"/>
              <a:defRPr sz="2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ourier New"/>
              <a:buChar char="-"/>
              <a:defRPr sz="2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ourier New"/>
              <a:buChar char="-"/>
              <a:defRPr sz="2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ourier New"/>
              <a:buChar char="-"/>
              <a:defRPr sz="2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ourier New"/>
              <a:buChar char="-"/>
              <a:defRPr sz="2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>
            <a:off x="1" y="584200"/>
            <a:ext cx="12187768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800" tIns="45700" rIns="270000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8" name="Google Shape;128;p26"/>
          <p:cNvSpPr/>
          <p:nvPr/>
        </p:nvSpPr>
        <p:spPr>
          <a:xfrm>
            <a:off x="-1" y="406400"/>
            <a:ext cx="12192000" cy="76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6"/>
          <p:cNvSpPr/>
          <p:nvPr/>
        </p:nvSpPr>
        <p:spPr>
          <a:xfrm>
            <a:off x="10632000" y="394244"/>
            <a:ext cx="1560000" cy="97028"/>
          </a:xfrm>
          <a:custGeom>
            <a:avLst/>
            <a:gdLst/>
            <a:ahLst/>
            <a:cxnLst/>
            <a:rect l="l" t="t" r="r" b="b"/>
            <a:pathLst>
              <a:path w="1170000" h="96197" extrusionOk="0">
                <a:moveTo>
                  <a:pt x="76200" y="2382"/>
                </a:moveTo>
                <a:lnTo>
                  <a:pt x="1170000" y="0"/>
                </a:lnTo>
                <a:lnTo>
                  <a:pt x="1170000" y="96197"/>
                </a:lnTo>
                <a:lnTo>
                  <a:pt x="0" y="96197"/>
                </a:lnTo>
                <a:lnTo>
                  <a:pt x="76200" y="238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6"/>
          <p:cNvSpPr/>
          <p:nvPr/>
        </p:nvSpPr>
        <p:spPr>
          <a:xfrm>
            <a:off x="11298767" y="400050"/>
            <a:ext cx="19050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6"/>
          <p:cNvSpPr txBox="1"/>
          <p:nvPr/>
        </p:nvSpPr>
        <p:spPr>
          <a:xfrm>
            <a:off x="11286067" y="400050"/>
            <a:ext cx="5290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|</a:t>
            </a:r>
            <a:endParaRPr sz="6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2" name="Google Shape;132;p26"/>
          <p:cNvPicPr preferRelativeResize="0"/>
          <p:nvPr/>
        </p:nvPicPr>
        <p:blipFill rotWithShape="1">
          <a:blip r:embed="rId1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820" y="82093"/>
            <a:ext cx="959602" cy="26416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6"/>
          <p:cNvSpPr txBox="1"/>
          <p:nvPr/>
        </p:nvSpPr>
        <p:spPr>
          <a:xfrm>
            <a:off x="10498667" y="400050"/>
            <a:ext cx="76200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04-01-2019</a:t>
            </a:r>
            <a:endParaRPr sz="6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12.jpeg"/><Relationship Id="rId1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Data" Target="../diagrams/data1.xml"/><Relationship Id="rId12" Type="http://schemas.openxmlformats.org/officeDocument/2006/relationships/image" Target="../media/image11.jpeg"/><Relationship Id="rId1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6" Type="http://schemas.openxmlformats.org/officeDocument/2006/relationships/diagramQuickStyle" Target="../diagrams/quickStyl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diagramDrawing" Target="../diagrams/drawing1.xml"/><Relationship Id="rId5" Type="http://schemas.openxmlformats.org/officeDocument/2006/relationships/image" Target="../media/image9.jpeg"/><Relationship Id="rId15" Type="http://schemas.openxmlformats.org/officeDocument/2006/relationships/diagramLayout" Target="../diagrams/layout2.xml"/><Relationship Id="rId10" Type="http://schemas.openxmlformats.org/officeDocument/2006/relationships/diagramColors" Target="../diagrams/colors1.xml"/><Relationship Id="rId4" Type="http://schemas.openxmlformats.org/officeDocument/2006/relationships/image" Target="../media/image8.tiff"/><Relationship Id="rId9" Type="http://schemas.openxmlformats.org/officeDocument/2006/relationships/diagramQuickStyle" Target="../diagrams/quickStyle1.xml"/><Relationship Id="rId1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if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3" Type="http://schemas.openxmlformats.org/officeDocument/2006/relationships/image" Target="../media/image14.png"/><Relationship Id="rId7" Type="http://schemas.openxmlformats.org/officeDocument/2006/relationships/image" Target="../media/image1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f"/><Relationship Id="rId5" Type="http://schemas.openxmlformats.org/officeDocument/2006/relationships/image" Target="../media/image14.tif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iff"/><Relationship Id="rId3" Type="http://schemas.openxmlformats.org/officeDocument/2006/relationships/image" Target="../media/image3.png"/><Relationship Id="rId7" Type="http://schemas.openxmlformats.org/officeDocument/2006/relationships/image" Target="../media/image2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19.tiff"/><Relationship Id="rId10" Type="http://schemas.openxmlformats.org/officeDocument/2006/relationships/image" Target="../media/image24.png"/><Relationship Id="rId4" Type="http://schemas.openxmlformats.org/officeDocument/2006/relationships/image" Target="../media/image18.tiff"/><Relationship Id="rId9" Type="http://schemas.openxmlformats.org/officeDocument/2006/relationships/image" Target="../media/image2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8"/>
          <p:cNvSpPr txBox="1">
            <a:spLocks noGrp="1"/>
          </p:cNvSpPr>
          <p:nvPr>
            <p:ph type="ctrTitle"/>
          </p:nvPr>
        </p:nvSpPr>
        <p:spPr>
          <a:xfrm>
            <a:off x="-4231" y="1295871"/>
            <a:ext cx="12192000" cy="3379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1950" tIns="216000" rIns="268250" bIns="21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chemeClr val="tx1"/>
                </a:solidFill>
              </a:rPr>
              <a:t>Urban emissions of N</a:t>
            </a:r>
            <a:r>
              <a:rPr lang="en-GB" sz="3200" baseline="-25000" dirty="0">
                <a:solidFill>
                  <a:schemeClr val="tx1"/>
                </a:solidFill>
              </a:rPr>
              <a:t>2</a:t>
            </a:r>
            <a:r>
              <a:rPr lang="en-GB" sz="3200" dirty="0">
                <a:solidFill>
                  <a:schemeClr val="tx1"/>
                </a:solidFill>
              </a:rPr>
              <a:t>O and CH</a:t>
            </a:r>
            <a:r>
              <a:rPr lang="en-GB" sz="3200" baseline="-25000" dirty="0">
                <a:solidFill>
                  <a:schemeClr val="tx1"/>
                </a:solidFill>
              </a:rPr>
              <a:t>4</a:t>
            </a:r>
            <a:r>
              <a:rPr lang="en-GB" sz="3200" dirty="0">
                <a:solidFill>
                  <a:schemeClr val="tx1"/>
                </a:solidFill>
              </a:rPr>
              <a:t> estimated using airborne </a:t>
            </a:r>
            <a:r>
              <a:rPr lang="en-GB" sz="3200" dirty="0" err="1">
                <a:solidFill>
                  <a:schemeClr val="tx1"/>
                </a:solidFill>
              </a:rPr>
              <a:t>AirCore</a:t>
            </a:r>
            <a:r>
              <a:rPr lang="en-GB" sz="3200" dirty="0">
                <a:solidFill>
                  <a:schemeClr val="tx1"/>
                </a:solidFill>
              </a:rPr>
              <a:t> observations </a:t>
            </a:r>
            <a:br>
              <a:rPr lang="en-GB" sz="3200" dirty="0">
                <a:solidFill>
                  <a:schemeClr val="tx1"/>
                </a:solidFill>
              </a:rPr>
            </a:br>
            <a:br>
              <a:rPr lang="en-GB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Xin Tong</a:t>
            </a:r>
            <a:r>
              <a:rPr lang="en-GB" sz="2000" baseline="30000" dirty="0">
                <a:solidFill>
                  <a:schemeClr val="tx1"/>
                </a:solidFill>
              </a:rPr>
              <a:t>1</a:t>
            </a:r>
            <a:r>
              <a:rPr lang="en-GB" sz="2000" dirty="0">
                <a:solidFill>
                  <a:schemeClr val="tx1"/>
                </a:solidFill>
              </a:rPr>
              <a:t>, Steven van Heuven</a:t>
            </a:r>
            <a:r>
              <a:rPr lang="en-GB" sz="2000" baseline="30000" dirty="0">
                <a:solidFill>
                  <a:schemeClr val="tx1"/>
                </a:solidFill>
              </a:rPr>
              <a:t>1</a:t>
            </a:r>
            <a:r>
              <a:rPr lang="en-GB" sz="2000" dirty="0">
                <a:solidFill>
                  <a:schemeClr val="tx1"/>
                </a:solidFill>
              </a:rPr>
              <a:t>, Bert Scheeren</a:t>
            </a:r>
            <a:r>
              <a:rPr lang="en-GB" sz="2000" baseline="30000" dirty="0">
                <a:solidFill>
                  <a:schemeClr val="tx1"/>
                </a:solidFill>
              </a:rPr>
              <a:t>1</a:t>
            </a:r>
            <a:r>
              <a:rPr lang="en-GB" sz="2000" dirty="0">
                <a:solidFill>
                  <a:schemeClr val="tx1"/>
                </a:solidFill>
              </a:rPr>
              <a:t>, Bert Kers</a:t>
            </a:r>
            <a:r>
              <a:rPr lang="en-GB" sz="2000" baseline="30000" dirty="0">
                <a:solidFill>
                  <a:schemeClr val="tx1"/>
                </a:solidFill>
              </a:rPr>
              <a:t>1</a:t>
            </a:r>
            <a:r>
              <a:rPr lang="en-GB" sz="2000" dirty="0">
                <a:solidFill>
                  <a:schemeClr val="tx1"/>
                </a:solidFill>
              </a:rPr>
              <a:t>, Ronald Hutjes</a:t>
            </a:r>
            <a:r>
              <a:rPr lang="en-GB" sz="2000" baseline="30000" dirty="0">
                <a:solidFill>
                  <a:schemeClr val="tx1"/>
                </a:solidFill>
              </a:rPr>
              <a:t>3</a:t>
            </a:r>
            <a:r>
              <a:rPr lang="en-GB" sz="2000" dirty="0">
                <a:solidFill>
                  <a:schemeClr val="tx1"/>
                </a:solidFill>
              </a:rPr>
              <a:t>, and </a:t>
            </a:r>
            <a:r>
              <a:rPr lang="en-GB" sz="2000" dirty="0" err="1">
                <a:solidFill>
                  <a:schemeClr val="tx1"/>
                </a:solidFill>
              </a:rPr>
              <a:t>Huilin</a:t>
            </a:r>
            <a:r>
              <a:rPr lang="en-GB" sz="2000" dirty="0">
                <a:solidFill>
                  <a:schemeClr val="tx1"/>
                </a:solidFill>
              </a:rPr>
              <a:t> Chen</a:t>
            </a:r>
            <a:r>
              <a:rPr lang="en-GB" sz="2000" baseline="30000" dirty="0">
                <a:solidFill>
                  <a:schemeClr val="tx1"/>
                </a:solidFill>
              </a:rPr>
              <a:t>1,2</a:t>
            </a:r>
            <a:br>
              <a:rPr lang="en-GB" sz="2000" baseline="30000" dirty="0">
                <a:solidFill>
                  <a:schemeClr val="tx1"/>
                </a:solidFill>
              </a:rPr>
            </a:br>
            <a:endParaRPr lang="en-GB" sz="2000" baseline="30000" dirty="0">
              <a:solidFill>
                <a:schemeClr val="tx1"/>
              </a:solidFill>
            </a:endParaRPr>
          </a:p>
        </p:txBody>
      </p:sp>
      <p:sp>
        <p:nvSpPr>
          <p:cNvPr id="182" name="Google Shape;182;p38"/>
          <p:cNvSpPr txBox="1">
            <a:spLocks noGrp="1"/>
          </p:cNvSpPr>
          <p:nvPr>
            <p:ph type="subTitle" idx="1"/>
          </p:nvPr>
        </p:nvSpPr>
        <p:spPr>
          <a:xfrm>
            <a:off x="700608" y="4098171"/>
            <a:ext cx="10470973" cy="19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678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sz="1400" baseline="30000" dirty="0"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1 </a:t>
            </a:r>
            <a:r>
              <a:rPr lang="en-US" sz="1400" dirty="0"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Centre for Isotope Research (CIO), Energy and Sustainability Research Institute Groningen (ESRIG), University of Groningen, Groningen, The Netherlands</a:t>
            </a:r>
            <a:endParaRPr lang="en-GB" sz="1400" dirty="0">
              <a:effectLst/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2"/>
              <a:buFont typeface="Verdana"/>
              <a:buNone/>
            </a:pPr>
            <a:r>
              <a:rPr lang="en-GB" sz="1400" baseline="30000" dirty="0">
                <a:latin typeface="+mn-lt"/>
              </a:rPr>
              <a:t>2 </a:t>
            </a:r>
            <a:r>
              <a:rPr lang="en-GB" sz="1400" b="0" i="0" dirty="0">
                <a:solidFill>
                  <a:srgbClr val="222222"/>
                </a:solidFill>
                <a:effectLst/>
                <a:latin typeface="+mn-lt"/>
              </a:rPr>
              <a:t>Joint International Research Laboratory of Atmospheric and Earth System Sciences, School of Atmospheric Sciences, Nanjing University, Nanjing, China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2"/>
              <a:buFont typeface="Verdana"/>
              <a:buNone/>
            </a:pPr>
            <a:r>
              <a:rPr lang="en-GB" sz="1400" baseline="30000" dirty="0">
                <a:solidFill>
                  <a:srgbClr val="222222"/>
                </a:solidFill>
                <a:latin typeface="+mn-lt"/>
              </a:rPr>
              <a:t>3</a:t>
            </a:r>
            <a:r>
              <a:rPr lang="en-GB" sz="1400" dirty="0">
                <a:solidFill>
                  <a:srgbClr val="222222"/>
                </a:solidFill>
                <a:latin typeface="+mn-lt"/>
              </a:rPr>
              <a:t> Water Systems and Global Change, Department of Environmental Sciences, </a:t>
            </a:r>
            <a:r>
              <a:rPr lang="en-GB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Wageningen University and Research</a:t>
            </a:r>
            <a:endParaRPr lang="en-GB" sz="1400" b="0" i="0" dirty="0">
              <a:solidFill>
                <a:srgbClr val="222222"/>
              </a:solidFill>
              <a:effectLst/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2"/>
              <a:buFont typeface="Verdana"/>
              <a:buNone/>
            </a:pPr>
            <a:endParaRPr lang="en-GB" sz="1400" baseline="30000" dirty="0">
              <a:solidFill>
                <a:srgbClr val="222222"/>
              </a:solidFill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2"/>
              <a:buFont typeface="Verdana"/>
              <a:buNone/>
            </a:pPr>
            <a:endParaRPr lang="en-GB" sz="1400" baseline="30000" dirty="0">
              <a:solidFill>
                <a:srgbClr val="222222"/>
              </a:solidFill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2"/>
              <a:buFont typeface="Verdana"/>
              <a:buNone/>
            </a:pPr>
            <a:endParaRPr lang="en-GB" sz="1400" baseline="30000" dirty="0">
              <a:solidFill>
                <a:srgbClr val="222222"/>
              </a:solidFill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2"/>
              <a:buFont typeface="Verdana"/>
              <a:buNone/>
            </a:pPr>
            <a:endParaRPr lang="en-GB" sz="1400" baseline="30000" dirty="0">
              <a:solidFill>
                <a:srgbClr val="222222"/>
              </a:solidFill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2"/>
              <a:buFont typeface="Verdana"/>
              <a:buNone/>
            </a:pPr>
            <a:r>
              <a:rPr lang="en-GB" sz="3200" b="1" i="1" baseline="30000" dirty="0">
                <a:solidFill>
                  <a:srgbClr val="222222"/>
                </a:solidFill>
                <a:latin typeface="+mn-lt"/>
              </a:rPr>
              <a:t>Contact: Xin.Tong@rug.nl</a:t>
            </a:r>
            <a:endParaRPr sz="3200" b="1" i="1" baseline="300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557365-F19D-D40B-1D59-F9AA10270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2390" y="136511"/>
            <a:ext cx="2995384" cy="7828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9"/>
          <p:cNvSpPr txBox="1">
            <a:spLocks noGrp="1"/>
          </p:cNvSpPr>
          <p:nvPr>
            <p:ph type="title"/>
          </p:nvPr>
        </p:nvSpPr>
        <p:spPr>
          <a:xfrm>
            <a:off x="1" y="584200"/>
            <a:ext cx="12187768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800" tIns="46800" rIns="27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AirCore</a:t>
            </a:r>
            <a:r>
              <a:rPr lang="en-GB" dirty="0"/>
              <a:t> retrieve</a:t>
            </a:r>
            <a:endParaRPr dirty="0"/>
          </a:p>
        </p:txBody>
      </p:sp>
      <p:sp>
        <p:nvSpPr>
          <p:cNvPr id="188" name="Google Shape;188;p39"/>
          <p:cNvSpPr txBox="1">
            <a:spLocks noGrp="1"/>
          </p:cNvSpPr>
          <p:nvPr>
            <p:ph type="body" idx="1"/>
          </p:nvPr>
        </p:nvSpPr>
        <p:spPr>
          <a:xfrm>
            <a:off x="5780465" y="1704138"/>
            <a:ext cx="5852735" cy="5148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70000" bIns="45700" anchor="t" anchorCtr="0">
            <a:noAutofit/>
          </a:bodyPr>
          <a:lstStyle/>
          <a:p>
            <a:pPr marL="501650" algn="just">
              <a:spcBef>
                <a:spcPts val="0"/>
              </a:spcBef>
              <a:buSzPts val="2500"/>
            </a:pPr>
            <a:r>
              <a:rPr lang="en-GB" dirty="0"/>
              <a:t>Determination of the start and end of </a:t>
            </a:r>
            <a:r>
              <a:rPr lang="en-GB" dirty="0" err="1"/>
              <a:t>Picarro</a:t>
            </a:r>
            <a:r>
              <a:rPr lang="en-GB" dirty="0"/>
              <a:t> profiles:</a:t>
            </a:r>
          </a:p>
          <a:p>
            <a:pPr marL="501650" algn="just">
              <a:spcBef>
                <a:spcPts val="0"/>
              </a:spcBef>
              <a:buSzPts val="2500"/>
            </a:pPr>
            <a:endParaRPr lang="en-GB" dirty="0"/>
          </a:p>
          <a:p>
            <a:pPr marL="501650" algn="just">
              <a:spcBef>
                <a:spcPts val="600"/>
              </a:spcBef>
              <a:spcAft>
                <a:spcPts val="600"/>
              </a:spcAft>
              <a:buSzPts val="2500"/>
              <a:buFont typeface="Arial" panose="020B0604020202020204" pitchFamily="34" charset="0"/>
              <a:buChar char="•"/>
            </a:pPr>
            <a:r>
              <a:rPr lang="en-GB" sz="2000" dirty="0"/>
              <a:t>Smoothing in-situ airborne measurements of CH4 or CO2 by </a:t>
            </a:r>
            <a:r>
              <a:rPr lang="en-GB" sz="2000" dirty="0" err="1"/>
              <a:t>licor</a:t>
            </a:r>
            <a:endParaRPr lang="en-GB" sz="2000" dirty="0"/>
          </a:p>
          <a:p>
            <a:pPr marL="501650" algn="just">
              <a:spcBef>
                <a:spcPts val="600"/>
              </a:spcBef>
              <a:spcAft>
                <a:spcPts val="600"/>
              </a:spcAft>
              <a:buSzPts val="2500"/>
              <a:buFont typeface="Arial" panose="020B0604020202020204" pitchFamily="34" charset="0"/>
              <a:buChar char="•"/>
            </a:pPr>
            <a:r>
              <a:rPr lang="en-GB" sz="2000" dirty="0"/>
              <a:t>The comparison of in-situ measurements of CH4 or CO2 and </a:t>
            </a:r>
            <a:r>
              <a:rPr lang="en-GB" sz="2000" dirty="0" err="1"/>
              <a:t>AirCore</a:t>
            </a:r>
            <a:r>
              <a:rPr lang="en-GB" sz="2000" dirty="0"/>
              <a:t> measurements</a:t>
            </a:r>
          </a:p>
          <a:p>
            <a:pPr marL="501650" algn="just">
              <a:spcBef>
                <a:spcPts val="600"/>
              </a:spcBef>
              <a:spcAft>
                <a:spcPts val="600"/>
              </a:spcAft>
              <a:buSzPts val="2500"/>
              <a:buFont typeface="Arial" panose="020B0604020202020204" pitchFamily="34" charset="0"/>
              <a:buChar char="•"/>
            </a:pPr>
            <a:r>
              <a:rPr lang="en-GB" sz="2000" dirty="0"/>
              <a:t>Max correlation coefficient, r, as the indicator</a:t>
            </a:r>
          </a:p>
          <a:p>
            <a:pPr marL="501650" algn="just">
              <a:spcBef>
                <a:spcPts val="0"/>
              </a:spcBef>
              <a:buSzPts val="2500"/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501650" algn="just">
              <a:spcBef>
                <a:spcPts val="0"/>
              </a:spcBef>
              <a:buSzPts val="2500"/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D59226-B41B-0589-2537-6C9768665B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2143" y="5440"/>
            <a:ext cx="1911301" cy="4995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48E671-28DB-78B4-9831-2A6EF8E200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510" y="1704138"/>
            <a:ext cx="6041545" cy="402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60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>
            <a:extLst>
              <a:ext uri="{FF2B5EF4-FFF2-40B4-BE49-F238E27FC236}">
                <a16:creationId xmlns:a16="http://schemas.microsoft.com/office/drawing/2014/main" id="{48F8744A-702E-0EC4-2288-65B92A44AD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1696" y="2887299"/>
            <a:ext cx="1320840" cy="1054664"/>
          </a:xfrm>
          <a:prstGeom prst="round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6777F7A5-558E-1205-27F4-3075ACFB842E}"/>
              </a:ext>
            </a:extLst>
          </p:cNvPr>
          <p:cNvSpPr/>
          <p:nvPr/>
        </p:nvSpPr>
        <p:spPr>
          <a:xfrm>
            <a:off x="1651529" y="4130138"/>
            <a:ext cx="1462649" cy="1095431"/>
          </a:xfrm>
          <a:prstGeom prst="roundRect">
            <a:avLst>
              <a:gd name="adj" fmla="val 10000"/>
            </a:avLst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FC45E1C0-80A0-D73E-ECCD-38E46BB7C144}"/>
              </a:ext>
            </a:extLst>
          </p:cNvPr>
          <p:cNvSpPr/>
          <p:nvPr/>
        </p:nvSpPr>
        <p:spPr>
          <a:xfrm>
            <a:off x="2326703" y="3172665"/>
            <a:ext cx="1311640" cy="982335"/>
          </a:xfrm>
          <a:prstGeom prst="roundRect">
            <a:avLst>
              <a:gd name="adj" fmla="val 10000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95029CF1-1E4B-3950-B351-9BBDC1887D5B}"/>
              </a:ext>
            </a:extLst>
          </p:cNvPr>
          <p:cNvSpPr/>
          <p:nvPr/>
        </p:nvSpPr>
        <p:spPr>
          <a:xfrm>
            <a:off x="3875241" y="1735797"/>
            <a:ext cx="1780977" cy="1333838"/>
          </a:xfrm>
          <a:prstGeom prst="roundRect">
            <a:avLst>
              <a:gd name="adj" fmla="val 10000"/>
            </a:avLst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7" name="Google Shape;187;p39"/>
          <p:cNvSpPr txBox="1">
            <a:spLocks noGrp="1"/>
          </p:cNvSpPr>
          <p:nvPr>
            <p:ph type="title"/>
          </p:nvPr>
        </p:nvSpPr>
        <p:spPr>
          <a:xfrm>
            <a:off x="1" y="584200"/>
            <a:ext cx="12187768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800" tIns="46800" rIns="27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Introduction</a:t>
            </a:r>
            <a:endParaRPr dirty="0"/>
          </a:p>
        </p:txBody>
      </p:sp>
      <p:sp>
        <p:nvSpPr>
          <p:cNvPr id="188" name="Google Shape;188;p39"/>
          <p:cNvSpPr txBox="1">
            <a:spLocks noGrp="1"/>
          </p:cNvSpPr>
          <p:nvPr>
            <p:ph type="body" idx="1"/>
          </p:nvPr>
        </p:nvSpPr>
        <p:spPr>
          <a:xfrm>
            <a:off x="-213621" y="5192687"/>
            <a:ext cx="7007087" cy="82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70000" bIns="45700" anchor="t" anchorCtr="0">
            <a:noAutofit/>
          </a:bodyPr>
          <a:lstStyle/>
          <a:p>
            <a:pPr marL="501650">
              <a:spcBef>
                <a:spcPts val="0"/>
              </a:spcBef>
              <a:buSzPts val="2500"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Limited continuous N</a:t>
            </a:r>
            <a:r>
              <a:rPr lang="en-GB" sz="2000" baseline="-25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GB" sz="2000" dirty="0">
                <a:solidFill>
                  <a:schemeClr val="tx1"/>
                </a:solidFill>
                <a:latin typeface="+mn-lt"/>
              </a:rPr>
              <a:t>O measurements from local to regional scales </a:t>
            </a:r>
            <a:endParaRPr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D59226-B41B-0589-2537-6C9768665B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2143" y="5440"/>
            <a:ext cx="1911301" cy="4995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718E42-3E6A-CE02-8D3A-CA61ED88E527}"/>
              </a:ext>
            </a:extLst>
          </p:cNvPr>
          <p:cNvSpPr txBox="1"/>
          <p:nvPr/>
        </p:nvSpPr>
        <p:spPr>
          <a:xfrm>
            <a:off x="6853914" y="1619400"/>
            <a:ext cx="5259529" cy="458587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cs typeface="Times New Roman" panose="02020603050405020304" pitchFamily="18" charset="0"/>
              </a:rPr>
              <a:t>In-situ aircraft measurements</a:t>
            </a:r>
          </a:p>
          <a:p>
            <a:endParaRPr lang="en-GB" sz="2000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cs typeface="Times New Roman" panose="02020603050405020304" pitchFamily="18" charset="0"/>
              </a:rPr>
              <a:t>Limited and difficult for N</a:t>
            </a:r>
            <a:r>
              <a:rPr lang="en-GB" sz="2000" baseline="-25000" dirty="0">
                <a:cs typeface="Times New Roman" panose="02020603050405020304" pitchFamily="18" charset="0"/>
              </a:rPr>
              <a:t>2</a:t>
            </a:r>
            <a:r>
              <a:rPr lang="en-GB" sz="2000" dirty="0">
                <a:cs typeface="Times New Roman" panose="02020603050405020304" pitchFamily="18" charset="0"/>
              </a:rPr>
              <a:t>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ea typeface="DengXian" panose="02010600030101010101" pitchFamily="2" charset="-122"/>
                <a:cs typeface="Times New Roman" panose="02020603050405020304" pitchFamily="18" charset="0"/>
              </a:rPr>
              <a:t>Restricted by heavy and power-consuming instrumentation</a:t>
            </a:r>
            <a:endParaRPr lang="en-GB" sz="2000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ea typeface="DengXian" panose="02010600030101010101" pitchFamily="2" charset="-122"/>
                <a:cs typeface="Times New Roman" panose="02020603050405020304" pitchFamily="18" charset="0"/>
              </a:rPr>
              <a:t>Short-term drift calibration often requires </a:t>
            </a:r>
            <a:r>
              <a:rPr lang="en-GB" sz="2000" dirty="0" err="1">
                <a:ea typeface="DengXian" panose="02010600030101010101" pitchFamily="2" charset="-122"/>
                <a:cs typeface="Times New Roman" panose="02020603050405020304" pitchFamily="18" charset="0"/>
              </a:rPr>
              <a:t>cal</a:t>
            </a:r>
            <a:r>
              <a:rPr lang="en-GB" sz="2000" dirty="0">
                <a:ea typeface="DengXian" panose="02010600030101010101" pitchFamily="2" charset="-122"/>
                <a:cs typeface="Times New Roman" panose="02020603050405020304" pitchFamily="18" charset="0"/>
              </a:rPr>
              <a:t>-gas tank on-board</a:t>
            </a:r>
          </a:p>
          <a:p>
            <a:endParaRPr lang="en-GB" sz="2000" dirty="0"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cs typeface="Times New Roman" panose="02020603050405020304" pitchFamily="18" charset="0"/>
              </a:rPr>
              <a:t>Airborne </a:t>
            </a:r>
            <a:r>
              <a:rPr lang="en-GB" sz="2400" dirty="0" err="1">
                <a:cs typeface="Times New Roman" panose="02020603050405020304" pitchFamily="18" charset="0"/>
              </a:rPr>
              <a:t>AirCore</a:t>
            </a:r>
            <a:endParaRPr lang="en-GB" sz="2400" dirty="0">
              <a:cs typeface="Times New Roman" panose="02020603050405020304" pitchFamily="18" charset="0"/>
            </a:endParaRPr>
          </a:p>
          <a:p>
            <a:endParaRPr lang="en-GB" sz="2400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cs typeface="Times New Roman" panose="02020603050405020304" pitchFamily="18" charset="0"/>
              </a:rPr>
              <a:t>Continous</a:t>
            </a:r>
            <a:r>
              <a:rPr lang="en-GB" sz="2000" dirty="0">
                <a:cs typeface="Times New Roman" panose="02020603050405020304" pitchFamily="18" charset="0"/>
              </a:rPr>
              <a:t> and simultaneous measurements of N</a:t>
            </a:r>
            <a:r>
              <a:rPr lang="en-GB" sz="2000" baseline="-25000" dirty="0">
                <a:cs typeface="Times New Roman" panose="02020603050405020304" pitchFamily="18" charset="0"/>
              </a:rPr>
              <a:t>2</a:t>
            </a:r>
            <a:r>
              <a:rPr lang="en-GB" sz="2000" dirty="0">
                <a:cs typeface="Times New Roman" panose="02020603050405020304" pitchFamily="18" charset="0"/>
              </a:rPr>
              <a:t>O and CH</a:t>
            </a:r>
            <a:r>
              <a:rPr lang="en-GB" sz="2000" baseline="-25000" dirty="0">
                <a:cs typeface="Times New Roman" panose="02020603050405020304" pitchFamily="18" charset="0"/>
              </a:rPr>
              <a:t>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ea typeface="DengXian" panose="02010600030101010101" pitchFamily="2" charset="-122"/>
                <a:cs typeface="Times New Roman" panose="02020603050405020304" pitchFamily="18" charset="0"/>
              </a:rPr>
              <a:t>Easy employable on lightweight aircrafts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825491-5663-FF9C-DFCB-1324BE5438B3}"/>
              </a:ext>
            </a:extLst>
          </p:cNvPr>
          <p:cNvSpPr txBox="1"/>
          <p:nvPr/>
        </p:nvSpPr>
        <p:spPr>
          <a:xfrm>
            <a:off x="3857387" y="1702020"/>
            <a:ext cx="104638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  <a:latin typeface="+mn-lt"/>
              </a:rPr>
              <a:t>Tall tower </a:t>
            </a:r>
          </a:p>
          <a:p>
            <a:r>
              <a:rPr lang="en-GB" sz="1400" b="1" dirty="0">
                <a:solidFill>
                  <a:schemeClr val="accent1"/>
                </a:solidFill>
                <a:latin typeface="+mn-lt"/>
              </a:rPr>
              <a:t>station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9ADE19-9D0A-BABE-18F4-C5A457D85620}"/>
              </a:ext>
            </a:extLst>
          </p:cNvPr>
          <p:cNvSpPr txBox="1"/>
          <p:nvPr/>
        </p:nvSpPr>
        <p:spPr>
          <a:xfrm>
            <a:off x="1603150" y="4243392"/>
            <a:ext cx="8564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+mn-lt"/>
              </a:rPr>
              <a:t>Drone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2F84A9B-6B5B-4ACF-75B9-3A8BD83C4B7D}"/>
              </a:ext>
            </a:extLst>
          </p:cNvPr>
          <p:cNvSpPr txBox="1"/>
          <p:nvPr/>
        </p:nvSpPr>
        <p:spPr>
          <a:xfrm>
            <a:off x="2781927" y="3224962"/>
            <a:ext cx="85641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  <a:latin typeface="+mn-lt"/>
              </a:rPr>
              <a:t>Mobile van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AFF25E9-DD35-8E4F-E459-99CA6119D588}"/>
              </a:ext>
            </a:extLst>
          </p:cNvPr>
          <p:cNvSpPr txBox="1"/>
          <p:nvPr/>
        </p:nvSpPr>
        <p:spPr>
          <a:xfrm>
            <a:off x="3597798" y="3084249"/>
            <a:ext cx="872355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+mn-lt"/>
              </a:rPr>
              <a:t>Aircraft 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4789E6E-414D-0FFD-C610-271E0ADAE0B7}"/>
              </a:ext>
            </a:extLst>
          </p:cNvPr>
          <p:cNvSpPr/>
          <p:nvPr/>
        </p:nvSpPr>
        <p:spPr>
          <a:xfrm>
            <a:off x="8809167" y="4266619"/>
            <a:ext cx="1853205" cy="187709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3633A7FD-EC0F-811B-38FD-6446D3880BF5}"/>
              </a:ext>
            </a:extLst>
          </p:cNvPr>
          <p:cNvSpPr/>
          <p:nvPr/>
        </p:nvSpPr>
        <p:spPr>
          <a:xfrm rot="16200000">
            <a:off x="2589797" y="1952750"/>
            <a:ext cx="1543655" cy="893995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GB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>More campaign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ED563FA-3EF4-E878-1EDE-74BA4733C2F2}"/>
              </a:ext>
            </a:extLst>
          </p:cNvPr>
          <p:cNvGrpSpPr/>
          <p:nvPr/>
        </p:nvGrpSpPr>
        <p:grpSpPr>
          <a:xfrm>
            <a:off x="372815" y="1586296"/>
            <a:ext cx="6147202" cy="4815424"/>
            <a:chOff x="1039623" y="1861706"/>
            <a:chExt cx="10538694" cy="4815424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2C3B33F-9BED-9F14-D1F3-45806D299FE8}"/>
                </a:ext>
              </a:extLst>
            </p:cNvPr>
            <p:cNvSpPr/>
            <p:nvPr/>
          </p:nvSpPr>
          <p:spPr>
            <a:xfrm>
              <a:off x="1990846" y="1911985"/>
              <a:ext cx="9353743" cy="423454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DD5B201-D6BF-3C1D-D633-73FECF86EC9E}"/>
                </a:ext>
              </a:extLst>
            </p:cNvPr>
            <p:cNvSpPr txBox="1"/>
            <p:nvPr/>
          </p:nvSpPr>
          <p:spPr>
            <a:xfrm>
              <a:off x="5602146" y="6369353"/>
              <a:ext cx="217435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tx1"/>
                  </a:solidFill>
                  <a:latin typeface="+mn-lt"/>
                </a:rPr>
                <a:t>Spatial scale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A8C087F-3CB5-77C7-F72C-FA8AA581D8B5}"/>
                </a:ext>
              </a:extLst>
            </p:cNvPr>
            <p:cNvSpPr txBox="1"/>
            <p:nvPr/>
          </p:nvSpPr>
          <p:spPr>
            <a:xfrm rot="16200000">
              <a:off x="753457" y="3616594"/>
              <a:ext cx="1099981" cy="5276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tx1"/>
                  </a:solidFill>
                  <a:latin typeface="+mn-lt"/>
                </a:rPr>
                <a:t>Time scale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5237230-258B-D933-4051-B0935382DA27}"/>
                </a:ext>
              </a:extLst>
            </p:cNvPr>
            <p:cNvSpPr txBox="1"/>
            <p:nvPr/>
          </p:nvSpPr>
          <p:spPr>
            <a:xfrm flipH="1">
              <a:off x="10433863" y="6096121"/>
              <a:ext cx="114445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1"/>
                  </a:solidFill>
                  <a:latin typeface="+mn-lt"/>
                </a:rPr>
                <a:t>global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0DF5BA7-55CF-F279-7D9C-4BD1E992CC44}"/>
                </a:ext>
              </a:extLst>
            </p:cNvPr>
            <p:cNvSpPr txBox="1"/>
            <p:nvPr/>
          </p:nvSpPr>
          <p:spPr>
            <a:xfrm flipH="1">
              <a:off x="2952817" y="6120214"/>
              <a:ext cx="114445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1"/>
                  </a:solidFill>
                  <a:latin typeface="+mn-lt"/>
                </a:rPr>
                <a:t>ha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C9B39E7-3667-A967-2B63-6060FBC87B48}"/>
                </a:ext>
              </a:extLst>
            </p:cNvPr>
            <p:cNvSpPr txBox="1"/>
            <p:nvPr/>
          </p:nvSpPr>
          <p:spPr>
            <a:xfrm flipH="1">
              <a:off x="6040681" y="6106057"/>
              <a:ext cx="1445401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1"/>
                  </a:solidFill>
                  <a:latin typeface="+mn-lt"/>
                </a:rPr>
                <a:t>regional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B96F1D6-E1A3-766B-321C-E842EB42AE14}"/>
                </a:ext>
              </a:extLst>
            </p:cNvPr>
            <p:cNvSpPr txBox="1"/>
            <p:nvPr/>
          </p:nvSpPr>
          <p:spPr>
            <a:xfrm flipH="1">
              <a:off x="8744232" y="6101605"/>
              <a:ext cx="1445401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1"/>
                  </a:solidFill>
                  <a:latin typeface="+mn-lt"/>
                </a:rPr>
                <a:t>national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A38DBDC-4E29-582C-AC07-1632F16FA161}"/>
                </a:ext>
              </a:extLst>
            </p:cNvPr>
            <p:cNvSpPr txBox="1"/>
            <p:nvPr/>
          </p:nvSpPr>
          <p:spPr>
            <a:xfrm rot="10800000">
              <a:off x="1311707" y="5797660"/>
              <a:ext cx="685944" cy="380873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none" rtlCol="0">
              <a:spAutoFit/>
            </a:bodyPr>
            <a:lstStyle/>
            <a:p>
              <a:r>
                <a:rPr lang="en-GB" dirty="0">
                  <a:solidFill>
                    <a:schemeClr val="tx1"/>
                  </a:solidFill>
                  <a:latin typeface="+mn-lt"/>
                </a:rPr>
                <a:t>min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02886E0-2D1B-D3F3-7D66-9E0633744722}"/>
                </a:ext>
              </a:extLst>
            </p:cNvPr>
            <p:cNvSpPr txBox="1"/>
            <p:nvPr/>
          </p:nvSpPr>
          <p:spPr>
            <a:xfrm rot="10800000">
              <a:off x="1311707" y="4978460"/>
              <a:ext cx="685944" cy="529953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none" rtlCol="0">
              <a:spAutoFit/>
            </a:bodyPr>
            <a:lstStyle/>
            <a:p>
              <a:r>
                <a:rPr lang="en-GB" dirty="0">
                  <a:solidFill>
                    <a:schemeClr val="tx1"/>
                  </a:solidFill>
                  <a:latin typeface="+mn-lt"/>
                </a:rPr>
                <a:t>Hour 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7502D0A-68EE-AE9C-EC53-C0C224830216}"/>
                </a:ext>
              </a:extLst>
            </p:cNvPr>
            <p:cNvSpPr txBox="1"/>
            <p:nvPr/>
          </p:nvSpPr>
          <p:spPr>
            <a:xfrm rot="10800000">
              <a:off x="1312579" y="4300637"/>
              <a:ext cx="685944" cy="510717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none" rtlCol="0">
              <a:spAutoFit/>
            </a:bodyPr>
            <a:lstStyle/>
            <a:p>
              <a:r>
                <a:rPr lang="en-GB" dirty="0">
                  <a:solidFill>
                    <a:schemeClr val="tx1"/>
                  </a:solidFill>
                  <a:latin typeface="+mn-lt"/>
                </a:rPr>
                <a:t>Day  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9AA9C22-C25C-69B3-F6F7-D8240E3F0A70}"/>
                </a:ext>
              </a:extLst>
            </p:cNvPr>
            <p:cNvSpPr txBox="1"/>
            <p:nvPr/>
          </p:nvSpPr>
          <p:spPr>
            <a:xfrm rot="10800000">
              <a:off x="1345525" y="3616562"/>
              <a:ext cx="685944" cy="56041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none" rtlCol="0">
              <a:spAutoFit/>
            </a:bodyPr>
            <a:lstStyle/>
            <a:p>
              <a:r>
                <a:rPr lang="en-GB" dirty="0">
                  <a:solidFill>
                    <a:schemeClr val="tx1"/>
                  </a:solidFill>
                  <a:latin typeface="+mn-lt"/>
                </a:rPr>
                <a:t>week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F021600-CE1D-B8CD-B3BE-811D4CCF4CCB}"/>
                </a:ext>
              </a:extLst>
            </p:cNvPr>
            <p:cNvSpPr txBox="1"/>
            <p:nvPr/>
          </p:nvSpPr>
          <p:spPr>
            <a:xfrm rot="10800000">
              <a:off x="1311707" y="2549365"/>
              <a:ext cx="685944" cy="863378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r>
                <a:rPr lang="en-GB" dirty="0">
                  <a:solidFill>
                    <a:schemeClr val="tx1"/>
                  </a:solidFill>
                  <a:latin typeface="+mn-lt"/>
                </a:rPr>
                <a:t>Season  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D1753F1-63ED-394A-C4A1-4165F19E6AEF}"/>
                </a:ext>
              </a:extLst>
            </p:cNvPr>
            <p:cNvSpPr txBox="1"/>
            <p:nvPr/>
          </p:nvSpPr>
          <p:spPr>
            <a:xfrm rot="10800000">
              <a:off x="1311707" y="1861706"/>
              <a:ext cx="685944" cy="570028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none" rtlCol="0">
              <a:spAutoFit/>
            </a:bodyPr>
            <a:lstStyle/>
            <a:p>
              <a:r>
                <a:rPr lang="en-GB" dirty="0">
                  <a:solidFill>
                    <a:schemeClr val="tx1"/>
                  </a:solidFill>
                  <a:latin typeface="+mn-lt"/>
                </a:rPr>
                <a:t>Year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035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9"/>
          <p:cNvSpPr txBox="1">
            <a:spLocks noGrp="1"/>
          </p:cNvSpPr>
          <p:nvPr>
            <p:ph type="title"/>
          </p:nvPr>
        </p:nvSpPr>
        <p:spPr>
          <a:xfrm>
            <a:off x="1" y="584200"/>
            <a:ext cx="12187768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800" tIns="46800" rIns="27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 err="1"/>
              <a:t>AirCore</a:t>
            </a:r>
            <a:r>
              <a:rPr lang="en-GB" sz="4000" dirty="0"/>
              <a:t> measurements of </a:t>
            </a:r>
            <a:r>
              <a:rPr lang="en-GB" sz="4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</a:t>
            </a:r>
            <a:r>
              <a:rPr lang="en-GB" sz="4000" b="0" i="0" baseline="-25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GB" sz="4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O, CH</a:t>
            </a:r>
            <a:r>
              <a:rPr lang="en-GB" sz="4000" b="0" i="0" baseline="-25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en-GB" sz="4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CO</a:t>
            </a:r>
            <a:r>
              <a:rPr lang="en-GB" sz="4000" b="0" i="0" baseline="-25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GB" sz="4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CO</a:t>
            </a:r>
            <a:endParaRPr sz="4000" dirty="0"/>
          </a:p>
        </p:txBody>
      </p:sp>
      <p:sp>
        <p:nvSpPr>
          <p:cNvPr id="188" name="Google Shape;188;p39"/>
          <p:cNvSpPr txBox="1">
            <a:spLocks noGrp="1"/>
          </p:cNvSpPr>
          <p:nvPr>
            <p:ph type="body" idx="1"/>
          </p:nvPr>
        </p:nvSpPr>
        <p:spPr>
          <a:xfrm>
            <a:off x="-113122" y="1406108"/>
            <a:ext cx="12305123" cy="544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70000" bIns="45700" anchor="t" anchorCtr="0">
            <a:noAutofit/>
          </a:bodyPr>
          <a:lstStyle/>
          <a:p>
            <a:pPr marL="158750" indent="0">
              <a:spcBef>
                <a:spcPts val="0"/>
              </a:spcBef>
              <a:buSzPts val="2500"/>
              <a:buNone/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D59226-B41B-0589-2537-6C9768665B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2143" y="5440"/>
            <a:ext cx="1911301" cy="4995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B2E0EF-02A0-E18B-AEFA-AA14EB1D04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366" y="2504888"/>
            <a:ext cx="4665838" cy="32846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920B43-AA1D-29E2-3352-0B74797FBDA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1383" y="4343310"/>
            <a:ext cx="2525525" cy="14206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F6FCED-A1A9-1993-CD92-8367E818F6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1383" y="2477551"/>
            <a:ext cx="2525525" cy="1863115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B6434A7-9741-5692-230E-2ADE665056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3699588"/>
              </p:ext>
            </p:extLst>
          </p:nvPr>
        </p:nvGraphicFramePr>
        <p:xfrm>
          <a:off x="1450906" y="1455578"/>
          <a:ext cx="9628574" cy="982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056DDE6-DD13-D5E8-AE9C-FF0608DEBF6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1825" y="4257484"/>
            <a:ext cx="2414785" cy="15320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645385-77AD-A67E-C1A7-B54250047ED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52074" y="2172948"/>
            <a:ext cx="1754286" cy="24147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9899C55-3804-7782-35AF-F4743747F5A5}"/>
              </a:ext>
            </a:extLst>
          </p:cNvPr>
          <p:cNvSpPr txBox="1"/>
          <p:nvPr/>
        </p:nvSpPr>
        <p:spPr>
          <a:xfrm>
            <a:off x="6492139" y="3128755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Licor7810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6E3014-9F58-0C90-DA3D-11190A2070A8}"/>
              </a:ext>
            </a:extLst>
          </p:cNvPr>
          <p:cNvSpPr txBox="1"/>
          <p:nvPr/>
        </p:nvSpPr>
        <p:spPr>
          <a:xfrm>
            <a:off x="5578102" y="2856816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AirCore</a:t>
            </a:r>
            <a:endParaRPr lang="en-GB" b="1" dirty="0">
              <a:solidFill>
                <a:srgbClr val="FF0000"/>
              </a:solidFill>
            </a:endParaRP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2C4021F9-4F11-C881-60B5-3CD0C94717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9725238"/>
              </p:ext>
            </p:extLst>
          </p:nvPr>
        </p:nvGraphicFramePr>
        <p:xfrm>
          <a:off x="1203965" y="5825810"/>
          <a:ext cx="10050504" cy="74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8CE5A494-B724-EE92-6311-7351961BE3FF}"/>
              </a:ext>
            </a:extLst>
          </p:cNvPr>
          <p:cNvSpPr txBox="1"/>
          <p:nvPr/>
        </p:nvSpPr>
        <p:spPr>
          <a:xfrm>
            <a:off x="5012147" y="4514071"/>
            <a:ext cx="19547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3D sonic anemometer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7C43601-DBC4-A241-EED9-96311C4DB8B2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5196840" y="4821848"/>
            <a:ext cx="792693" cy="528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068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9"/>
          <p:cNvSpPr txBox="1">
            <a:spLocks noGrp="1"/>
          </p:cNvSpPr>
          <p:nvPr>
            <p:ph type="title"/>
          </p:nvPr>
        </p:nvSpPr>
        <p:spPr>
          <a:xfrm>
            <a:off x="1" y="584200"/>
            <a:ext cx="12187768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800" tIns="46800" rIns="27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Retrieved </a:t>
            </a:r>
            <a:r>
              <a:rPr lang="en-GB" dirty="0" err="1"/>
              <a:t>AirCore</a:t>
            </a:r>
            <a:r>
              <a:rPr lang="en-GB" dirty="0"/>
              <a:t> data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Google Shape;188;p39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-2113" y="1858280"/>
                <a:ext cx="6095998" cy="43039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82075" tIns="45700" rIns="270000" bIns="45700" anchor="t" anchorCtr="0">
                <a:noAutofit/>
              </a:bodyPr>
              <a:lstStyle/>
              <a:p>
                <a:pPr marL="158750" indent="0">
                  <a:spcBef>
                    <a:spcPts val="0"/>
                  </a:spcBef>
                  <a:buSzPts val="2500"/>
                  <a:buNone/>
                </a:pPr>
                <a:r>
                  <a:rPr lang="en-GB" sz="2000" i="1" dirty="0"/>
                  <a:t>How to retrieve the </a:t>
                </a:r>
                <a:r>
                  <a:rPr lang="en-GB" sz="2000" i="1" dirty="0" err="1"/>
                  <a:t>AirCore</a:t>
                </a:r>
                <a:r>
                  <a:rPr lang="en-GB" sz="2000" i="1" dirty="0"/>
                  <a:t> data?</a:t>
                </a:r>
              </a:p>
              <a:p>
                <a:pPr marL="501650">
                  <a:spcBef>
                    <a:spcPts val="0"/>
                  </a:spcBef>
                  <a:buSzPts val="2500"/>
                </a:pPr>
                <a:endParaRPr lang="en-GB" dirty="0"/>
              </a:p>
              <a:p>
                <a:pPr marL="501650" algn="just">
                  <a:spcBef>
                    <a:spcPts val="0"/>
                  </a:spcBef>
                  <a:buSzPts val="2500"/>
                </a:pPr>
                <a:r>
                  <a:rPr lang="en-GB" sz="2000" dirty="0"/>
                  <a:t>Determination of the start and end of sampling</a:t>
                </a:r>
              </a:p>
              <a:p>
                <a:pPr marL="501650" algn="just">
                  <a:spcBef>
                    <a:spcPts val="0"/>
                  </a:spcBef>
                  <a:buSzPts val="2500"/>
                </a:pPr>
                <a:r>
                  <a:rPr lang="en-GB" sz="2000" dirty="0"/>
                  <a:t>Constant number of moles of sampled air</a:t>
                </a:r>
              </a:p>
              <a:p>
                <a:pPr marL="158750" indent="0">
                  <a:spcBef>
                    <a:spcPts val="0"/>
                  </a:spcBef>
                  <a:buSzPts val="25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 ∆</m:t>
                      </m:r>
                      <m:sSub>
                        <m:sSubPr>
                          <m:ctrlPr>
                            <a:rPr lang="en-GB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 ∙</m:t>
                      </m:r>
                      <m:sSub>
                        <m:sSubPr>
                          <m:ctrlPr>
                            <a:rPr lang="en-GB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 ∆</m:t>
                      </m:r>
                      <m:sSub>
                        <m:sSubPr>
                          <m:ctrlPr>
                            <a:rPr lang="en-GB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 ∙</m:t>
                      </m:r>
                      <m:sSub>
                        <m:sSubPr>
                          <m:ctrlPr>
                            <a:rPr lang="en-GB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GB" sz="2000" dirty="0"/>
              </a:p>
              <a:p>
                <a:pPr marL="158750" indent="0">
                  <a:spcBef>
                    <a:spcPts val="0"/>
                  </a:spcBef>
                  <a:buSzPts val="2500"/>
                  <a:buNone/>
                </a:pPr>
                <a:endParaRPr lang="en-GB" sz="2000" dirty="0"/>
              </a:p>
              <a:p>
                <a:pPr marL="158750" indent="0">
                  <a:spcBef>
                    <a:spcPts val="0"/>
                  </a:spcBef>
                  <a:buSzPts val="2500"/>
                  <a:buNone/>
                </a:pPr>
                <a:r>
                  <a:rPr lang="en-GB" sz="2000" i="1" dirty="0"/>
                  <a:t>Retrieved data with time &amp; coordinates:</a:t>
                </a:r>
              </a:p>
              <a:p>
                <a:pPr marL="158750" indent="0">
                  <a:spcBef>
                    <a:spcPts val="0"/>
                  </a:spcBef>
                  <a:buSzPts val="2500"/>
                  <a:buNone/>
                </a:pPr>
                <a:endParaRPr lang="en-GB" sz="2000" i="1" dirty="0"/>
              </a:p>
              <a:p>
                <a:pPr marL="501650">
                  <a:spcBef>
                    <a:spcPts val="0"/>
                  </a:spcBef>
                  <a:buSzPts val="2500"/>
                </a:pPr>
                <a:r>
                  <a:rPr lang="en-GB" sz="2000" dirty="0"/>
                  <a:t>Mole fractions</a:t>
                </a:r>
              </a:p>
              <a:p>
                <a:pPr marL="501650">
                  <a:spcBef>
                    <a:spcPts val="0"/>
                  </a:spcBef>
                  <a:buSzPts val="2500"/>
                </a:pPr>
                <a:r>
                  <a:rPr lang="en-GB" sz="2000" dirty="0"/>
                  <a:t>Meteorological parameters</a:t>
                </a:r>
                <a:endParaRPr sz="2000" dirty="0"/>
              </a:p>
            </p:txBody>
          </p:sp>
        </mc:Choice>
        <mc:Fallback xmlns="">
          <p:sp>
            <p:nvSpPr>
              <p:cNvPr id="188" name="Google Shape;188;p39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-2113" y="1858280"/>
                <a:ext cx="6095998" cy="4303981"/>
              </a:xfrm>
              <a:prstGeom prst="rect">
                <a:avLst/>
              </a:prstGeom>
              <a:blipFill>
                <a:blip r:embed="rId3"/>
                <a:stretch>
                  <a:fillRect t="-7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BD59226-B41B-0589-2537-6C9768665B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2143" y="5440"/>
            <a:ext cx="1911301" cy="4995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1297A7-AC36-79BF-CA92-1C911E645C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885" y="1455578"/>
            <a:ext cx="5177229" cy="517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94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9"/>
          <p:cNvSpPr txBox="1">
            <a:spLocks noGrp="1"/>
          </p:cNvSpPr>
          <p:nvPr>
            <p:ph type="title"/>
          </p:nvPr>
        </p:nvSpPr>
        <p:spPr>
          <a:xfrm>
            <a:off x="1" y="584200"/>
            <a:ext cx="12187768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800" tIns="46800" rIns="27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Flux calculation-mass balance approach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Google Shape;188;p39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43840" y="1404756"/>
                <a:ext cx="8910320" cy="51484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82075" tIns="45700" rIns="270000" bIns="45700" anchor="t" anchorCtr="0">
                <a:noAutofit/>
              </a:bodyPr>
              <a:lstStyle/>
              <a:p>
                <a:pPr marL="501650">
                  <a:spcBef>
                    <a:spcPts val="0"/>
                  </a:spcBef>
                  <a:buSzPts val="2500"/>
                </a:pPr>
                <a:r>
                  <a:rPr lang="en-GB" dirty="0"/>
                  <a:t>F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  <m:e>
                        <m:nary>
                          <m:nary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𝑔𝑟𝑜𝑢𝑛𝑑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𝑃𝐵𝐿</m:t>
                            </m:r>
                          </m:sup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𝑏𝑔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GB" dirty="0"/>
              </a:p>
              <a:p>
                <a:pPr marL="501650">
                  <a:spcBef>
                    <a:spcPts val="0"/>
                  </a:spcBef>
                  <a:buSzPts val="2500"/>
                </a:pPr>
                <a:r>
                  <a:rPr lang="en-GB" sz="2000" dirty="0"/>
                  <a:t>Adjusted boundary layer height considering entrainment:</a:t>
                </a:r>
              </a:p>
              <a:p>
                <a:pPr marL="158750" indent="0">
                  <a:spcBef>
                    <a:spcPts val="0"/>
                  </a:spcBef>
                  <a:buSzPts val="2500"/>
                  <a:buNone/>
                </a:pPr>
                <a:r>
                  <a:rPr lang="en-GB" sz="2000" dirty="0"/>
                  <a:t>      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3∗</m:t>
                            </m:r>
                            <m:sSub>
                              <m:sSub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𝑃𝐵𝐿</m:t>
                                </m:r>
                              </m:sub>
                            </m:s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dirty="0"/>
              </a:p>
              <a:p>
                <a:pPr marL="501650">
                  <a:spcBef>
                    <a:spcPts val="0"/>
                  </a:spcBef>
                  <a:buSzPts val="2500"/>
                </a:pPr>
                <a:r>
                  <a:rPr lang="en-GB" sz="2000" dirty="0"/>
                  <a:t>An example of June 1</a:t>
                </a:r>
                <a:r>
                  <a:rPr lang="en-GB" sz="2000" baseline="30000" dirty="0"/>
                  <a:t>st</a:t>
                </a:r>
                <a:r>
                  <a:rPr lang="en-GB" sz="2000" dirty="0"/>
                  <a:t> </a:t>
                </a:r>
              </a:p>
              <a:p>
                <a:pPr marL="158750" indent="0">
                  <a:spcBef>
                    <a:spcPts val="0"/>
                  </a:spcBef>
                  <a:buSzPts val="2500"/>
                  <a:buNone/>
                </a:pPr>
                <a:endParaRPr lang="en-GB" dirty="0"/>
              </a:p>
              <a:p>
                <a:pPr marL="501650">
                  <a:spcBef>
                    <a:spcPts val="0"/>
                  </a:spcBef>
                  <a:buSzPts val="2500"/>
                </a:pPr>
                <a:endParaRPr lang="en-GB" dirty="0"/>
              </a:p>
              <a:p>
                <a:pPr marL="501650">
                  <a:spcBef>
                    <a:spcPts val="0"/>
                  </a:spcBef>
                  <a:buSzPts val="2500"/>
                </a:pPr>
                <a:endParaRPr dirty="0"/>
              </a:p>
            </p:txBody>
          </p:sp>
        </mc:Choice>
        <mc:Fallback xmlns="">
          <p:sp>
            <p:nvSpPr>
              <p:cNvPr id="188" name="Google Shape;188;p39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43840" y="1404756"/>
                <a:ext cx="8910320" cy="51484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BD59226-B41B-0589-2537-6C9768665B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2143" y="5440"/>
            <a:ext cx="1911301" cy="4995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46E2F8-F56A-4B50-CEEE-4B19059B58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7520" y="1461586"/>
            <a:ext cx="6469849" cy="21566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08B9AF-CF96-7202-E38C-E9F6FAE8A6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1679" y="2273320"/>
            <a:ext cx="2675841" cy="44602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33986E-D048-3C6F-6A62-3395CF3541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237" y="2273321"/>
            <a:ext cx="2675842" cy="446024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3CC22EA-0F78-3AC4-9CA2-0D3D73A2540B}"/>
              </a:ext>
            </a:extLst>
          </p:cNvPr>
          <p:cNvGrpSpPr/>
          <p:nvPr/>
        </p:nvGrpSpPr>
        <p:grpSpPr>
          <a:xfrm>
            <a:off x="5557520" y="3825078"/>
            <a:ext cx="6469849" cy="2310506"/>
            <a:chOff x="5557520" y="3825078"/>
            <a:chExt cx="6469849" cy="231050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C3C204F-F507-A77B-BD65-C6D201739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57520" y="3978967"/>
              <a:ext cx="6469849" cy="215661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BF64281-4384-DAFF-32D5-A38A248307EA}"/>
                </a:ext>
              </a:extLst>
            </p:cNvPr>
            <p:cNvSpPr txBox="1"/>
            <p:nvPr/>
          </p:nvSpPr>
          <p:spPr>
            <a:xfrm>
              <a:off x="7648779" y="3825078"/>
              <a:ext cx="30107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Subtract the emissions in southeast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091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9"/>
          <p:cNvSpPr txBox="1">
            <a:spLocks noGrp="1"/>
          </p:cNvSpPr>
          <p:nvPr>
            <p:ph type="title"/>
          </p:nvPr>
        </p:nvSpPr>
        <p:spPr>
          <a:xfrm>
            <a:off x="1" y="584200"/>
            <a:ext cx="12187768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800" tIns="46800" rIns="27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EDGAR inventory emission estimates</a:t>
            </a:r>
            <a:endParaRPr dirty="0"/>
          </a:p>
        </p:txBody>
      </p:sp>
      <p:sp>
        <p:nvSpPr>
          <p:cNvPr id="188" name="Google Shape;188;p39"/>
          <p:cNvSpPr txBox="1">
            <a:spLocks noGrp="1"/>
          </p:cNvSpPr>
          <p:nvPr>
            <p:ph type="body" idx="1"/>
          </p:nvPr>
        </p:nvSpPr>
        <p:spPr>
          <a:xfrm>
            <a:off x="6620279" y="1822459"/>
            <a:ext cx="4777717" cy="1971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70000" bIns="45700" anchor="t" anchorCtr="0">
            <a:noAutofit/>
          </a:bodyPr>
          <a:lstStyle/>
          <a:p>
            <a:pPr marL="158750" indent="0">
              <a:spcBef>
                <a:spcPts val="0"/>
              </a:spcBef>
              <a:buSzPts val="2500"/>
              <a:buNone/>
            </a:pPr>
            <a:endParaRPr lang="en-GB" sz="2000" dirty="0"/>
          </a:p>
          <a:p>
            <a:pPr marL="501650">
              <a:spcBef>
                <a:spcPts val="0"/>
              </a:spcBef>
              <a:buSzPts val="2500"/>
            </a:pPr>
            <a:r>
              <a:rPr lang="en-GB" sz="2000" dirty="0"/>
              <a:t>N</a:t>
            </a:r>
            <a:r>
              <a:rPr lang="en-GB" sz="2000" baseline="-25000" dirty="0"/>
              <a:t>2</a:t>
            </a:r>
            <a:r>
              <a:rPr lang="en-GB" sz="2000" dirty="0"/>
              <a:t>O emissions</a:t>
            </a:r>
          </a:p>
          <a:p>
            <a:pPr marL="501650">
              <a:spcBef>
                <a:spcPts val="0"/>
              </a:spcBef>
              <a:buSzPts val="2500"/>
            </a:pPr>
            <a:endParaRPr lang="en-GB" sz="2000" dirty="0"/>
          </a:p>
          <a:p>
            <a:pPr marL="501650">
              <a:spcBef>
                <a:spcPts val="0"/>
              </a:spcBef>
              <a:buSzPts val="2500"/>
              <a:buFont typeface="Arial" panose="020B0604020202020204" pitchFamily="34" charset="0"/>
              <a:buChar char="•"/>
            </a:pPr>
            <a:r>
              <a:rPr lang="en-GB" sz="2000" dirty="0"/>
              <a:t>Not significantly different for two cities</a:t>
            </a:r>
          </a:p>
          <a:p>
            <a:pPr marL="501650">
              <a:spcBef>
                <a:spcPts val="0"/>
              </a:spcBef>
              <a:buSzPts val="2500"/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501650">
              <a:spcBef>
                <a:spcPts val="0"/>
              </a:spcBef>
              <a:buSzPts val="2500"/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501650">
              <a:spcBef>
                <a:spcPts val="0"/>
              </a:spcBef>
              <a:buSzPts val="2500"/>
            </a:pPr>
            <a:r>
              <a:rPr lang="en-GB" sz="2000" dirty="0"/>
              <a:t>CH</a:t>
            </a:r>
            <a:r>
              <a:rPr lang="en-GB" sz="2000" baseline="-25000" dirty="0"/>
              <a:t>4</a:t>
            </a:r>
            <a:r>
              <a:rPr lang="en-GB" sz="2000" dirty="0"/>
              <a:t> emissions</a:t>
            </a:r>
          </a:p>
          <a:p>
            <a:pPr marL="501650">
              <a:spcBef>
                <a:spcPts val="0"/>
              </a:spcBef>
              <a:buSzPts val="2500"/>
            </a:pPr>
            <a:endParaRPr lang="en-GB" sz="2000" dirty="0"/>
          </a:p>
          <a:p>
            <a:pPr marL="501650">
              <a:spcBef>
                <a:spcPts val="0"/>
              </a:spcBef>
              <a:buSzPts val="2500"/>
              <a:buFont typeface="Arial" panose="020B0604020202020204" pitchFamily="34" charset="0"/>
              <a:buChar char="•"/>
            </a:pPr>
            <a:r>
              <a:rPr lang="en-GB" sz="2000" dirty="0"/>
              <a:t>Groningen &gt; Utrecht </a:t>
            </a:r>
          </a:p>
          <a:p>
            <a:pPr marL="501650">
              <a:spcBef>
                <a:spcPts val="0"/>
              </a:spcBef>
              <a:buSzPts val="2500"/>
              <a:buFont typeface="Arial" panose="020B0604020202020204" pitchFamily="34" charset="0"/>
              <a:buChar char="•"/>
            </a:pPr>
            <a:r>
              <a:rPr lang="en-GB" sz="2000" dirty="0"/>
              <a:t>Larger spatial variabilities from Groningen city than from Utrecht city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D59226-B41B-0589-2537-6C9768665B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2143" y="5440"/>
            <a:ext cx="1911301" cy="49954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7178C4A-3388-EE86-D9A0-B791FD9029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544" y="1822459"/>
            <a:ext cx="2022395" cy="15962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48B600D-E0C2-52DF-F45C-7CD6CB22DF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4774" y="1828800"/>
            <a:ext cx="2050267" cy="159629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BEDA9F3-B809-5461-EB11-2067F75EB9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8514" y="1828800"/>
            <a:ext cx="2875760" cy="159629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7D2DC4B-2758-BA86-F333-3DC8A800A07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866" y="3414738"/>
            <a:ext cx="2049073" cy="159629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988A7A4-0544-53FA-31F2-20A158DE4DE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0939" y="3421080"/>
            <a:ext cx="2050267" cy="159629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1D89810-CBD9-0A84-ACB1-CEC6C4F84B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2517" y="3414739"/>
            <a:ext cx="2875760" cy="159629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7634FD0-7651-FE56-B8E0-1B251B1964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9756" y="5092598"/>
            <a:ext cx="4366638" cy="11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57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9"/>
          <p:cNvSpPr txBox="1">
            <a:spLocks noGrp="1"/>
          </p:cNvSpPr>
          <p:nvPr>
            <p:ph type="title"/>
          </p:nvPr>
        </p:nvSpPr>
        <p:spPr>
          <a:xfrm>
            <a:off x="1" y="584200"/>
            <a:ext cx="12187768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800" tIns="46800" rIns="27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Comparison of estimates and inventories</a:t>
            </a:r>
            <a:endParaRPr dirty="0"/>
          </a:p>
        </p:txBody>
      </p:sp>
      <p:sp>
        <p:nvSpPr>
          <p:cNvPr id="188" name="Google Shape;188;p39"/>
          <p:cNvSpPr txBox="1">
            <a:spLocks noGrp="1"/>
          </p:cNvSpPr>
          <p:nvPr>
            <p:ph type="body" idx="1"/>
          </p:nvPr>
        </p:nvSpPr>
        <p:spPr>
          <a:xfrm>
            <a:off x="6377230" y="1411782"/>
            <a:ext cx="5250426" cy="5148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70000" bIns="45700" anchor="t" anchorCtr="0">
            <a:noAutofit/>
          </a:bodyPr>
          <a:lstStyle/>
          <a:p>
            <a:pPr marL="501650">
              <a:spcBef>
                <a:spcPts val="0"/>
              </a:spcBef>
              <a:buSzPts val="2500"/>
            </a:pPr>
            <a:endParaRPr lang="en-GB" dirty="0"/>
          </a:p>
          <a:p>
            <a:pPr marL="501650">
              <a:spcBef>
                <a:spcPts val="0"/>
              </a:spcBef>
              <a:buSzPts val="2500"/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D59226-B41B-0589-2537-6C9768665B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2143" y="5440"/>
            <a:ext cx="1911301" cy="499544"/>
          </a:xfrm>
          <a:prstGeom prst="rect">
            <a:avLst/>
          </a:prstGeom>
        </p:spPr>
      </p:pic>
      <p:sp>
        <p:nvSpPr>
          <p:cNvPr id="8" name="Google Shape;188;p39">
            <a:extLst>
              <a:ext uri="{FF2B5EF4-FFF2-40B4-BE49-F238E27FC236}">
                <a16:creationId xmlns:a16="http://schemas.microsoft.com/office/drawing/2014/main" id="{390C1BDA-E97E-3CD6-2850-9B4C46ACD65A}"/>
              </a:ext>
            </a:extLst>
          </p:cNvPr>
          <p:cNvSpPr txBox="1">
            <a:spLocks/>
          </p:cNvSpPr>
          <p:nvPr/>
        </p:nvSpPr>
        <p:spPr>
          <a:xfrm>
            <a:off x="4690075" y="1649506"/>
            <a:ext cx="7423369" cy="416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700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›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▪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-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1650">
              <a:spcBef>
                <a:spcPts val="0"/>
              </a:spcBef>
              <a:buSzPts val="2500"/>
            </a:pPr>
            <a:r>
              <a:rPr lang="en-GB" sz="2000" dirty="0"/>
              <a:t>N</a:t>
            </a:r>
            <a:r>
              <a:rPr lang="en-GB" sz="2000" baseline="-25000" dirty="0"/>
              <a:t>2</a:t>
            </a:r>
            <a:r>
              <a:rPr lang="en-GB" sz="2000" dirty="0"/>
              <a:t>O and CH</a:t>
            </a:r>
            <a:r>
              <a:rPr lang="en-GB" sz="2000" baseline="-25000" dirty="0"/>
              <a:t>4</a:t>
            </a:r>
            <a:r>
              <a:rPr lang="en-GB" sz="2000" dirty="0"/>
              <a:t> urban emissions from Groningen city vary from day to day</a:t>
            </a:r>
          </a:p>
          <a:p>
            <a:pPr marL="501650">
              <a:spcBef>
                <a:spcPts val="0"/>
              </a:spcBef>
              <a:buSzPts val="2500"/>
            </a:pPr>
            <a:endParaRPr lang="en-GB" sz="2000" dirty="0"/>
          </a:p>
          <a:p>
            <a:pPr marL="501650">
              <a:spcBef>
                <a:spcPts val="0"/>
              </a:spcBef>
              <a:buSzPts val="2500"/>
              <a:buFont typeface="Arial" panose="020B0604020202020204" pitchFamily="34" charset="0"/>
              <a:buChar char="•"/>
            </a:pPr>
            <a:r>
              <a:rPr lang="en-GB" sz="2000" dirty="0"/>
              <a:t>N</a:t>
            </a:r>
            <a:r>
              <a:rPr lang="en-GB" sz="2000" baseline="-25000" dirty="0"/>
              <a:t>2</a:t>
            </a:r>
            <a:r>
              <a:rPr lang="en-GB" sz="2000" dirty="0"/>
              <a:t>O: 48~135 kg hr</a:t>
            </a:r>
            <a:r>
              <a:rPr lang="en-GB" sz="2000" baseline="30000" dirty="0"/>
              <a:t>-1</a:t>
            </a:r>
          </a:p>
          <a:p>
            <a:pPr marL="501650">
              <a:spcBef>
                <a:spcPts val="0"/>
              </a:spcBef>
              <a:buSzPts val="2500"/>
              <a:buFont typeface="Arial" panose="020B0604020202020204" pitchFamily="34" charset="0"/>
              <a:buChar char="•"/>
            </a:pPr>
            <a:r>
              <a:rPr lang="en-GB" sz="2000" dirty="0"/>
              <a:t>CH</a:t>
            </a:r>
            <a:r>
              <a:rPr lang="en-GB" sz="2000" baseline="-25000" dirty="0"/>
              <a:t>4</a:t>
            </a:r>
            <a:r>
              <a:rPr lang="en-GB" sz="2000" dirty="0"/>
              <a:t>: 1400~7400 kg hr</a:t>
            </a:r>
            <a:r>
              <a:rPr lang="en-GB" sz="2000" baseline="30000" dirty="0"/>
              <a:t>-1</a:t>
            </a:r>
            <a:endParaRPr lang="en-GB" sz="2000" dirty="0"/>
          </a:p>
          <a:p>
            <a:pPr marL="501650">
              <a:spcBef>
                <a:spcPts val="0"/>
              </a:spcBef>
              <a:buSzPts val="2500"/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501650">
              <a:spcBef>
                <a:spcPts val="0"/>
              </a:spcBef>
              <a:buSzPts val="2500"/>
            </a:pPr>
            <a:r>
              <a:rPr lang="en-GB" sz="2000" dirty="0"/>
              <a:t>N</a:t>
            </a:r>
            <a:r>
              <a:rPr lang="en-GB" sz="2000" baseline="-25000" dirty="0"/>
              <a:t>2</a:t>
            </a:r>
            <a:r>
              <a:rPr lang="en-GB" sz="2000" dirty="0"/>
              <a:t>O estimates are roughly lower than average EDGAR emissions </a:t>
            </a:r>
          </a:p>
          <a:p>
            <a:pPr marL="501650">
              <a:spcBef>
                <a:spcPts val="0"/>
              </a:spcBef>
              <a:buSzPts val="2500"/>
            </a:pPr>
            <a:endParaRPr lang="en-GB" sz="2000" dirty="0"/>
          </a:p>
          <a:p>
            <a:pPr marL="501650">
              <a:spcBef>
                <a:spcPts val="0"/>
              </a:spcBef>
              <a:buSzPts val="2500"/>
            </a:pPr>
            <a:r>
              <a:rPr lang="en-GB" sz="2000" dirty="0"/>
              <a:t>CH</a:t>
            </a:r>
            <a:r>
              <a:rPr lang="en-GB" sz="2000" baseline="-25000" dirty="0"/>
              <a:t>4</a:t>
            </a:r>
            <a:r>
              <a:rPr lang="en-GB" sz="2000" dirty="0"/>
              <a:t> estimates averaged from three flights over Groningen city are in the same order of magnitude of average EDGAR emissions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3310C5-957A-0AAC-49EB-024522D6E6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631" y="1649506"/>
            <a:ext cx="4160251" cy="416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79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9"/>
          <p:cNvSpPr txBox="1">
            <a:spLocks noGrp="1"/>
          </p:cNvSpPr>
          <p:nvPr>
            <p:ph type="title"/>
          </p:nvPr>
        </p:nvSpPr>
        <p:spPr>
          <a:xfrm>
            <a:off x="1" y="584200"/>
            <a:ext cx="12187768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800" tIns="46800" rIns="27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Conclusions and outlooks </a:t>
            </a:r>
            <a:endParaRPr dirty="0"/>
          </a:p>
        </p:txBody>
      </p:sp>
      <p:sp>
        <p:nvSpPr>
          <p:cNvPr id="188" name="Google Shape;188;p39"/>
          <p:cNvSpPr txBox="1">
            <a:spLocks noGrp="1"/>
          </p:cNvSpPr>
          <p:nvPr>
            <p:ph type="body" idx="1"/>
          </p:nvPr>
        </p:nvSpPr>
        <p:spPr>
          <a:xfrm>
            <a:off x="0" y="1709578"/>
            <a:ext cx="11505234" cy="5148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70000" bIns="45700" anchor="t" anchorCtr="0">
            <a:noAutofit/>
          </a:bodyPr>
          <a:lstStyle/>
          <a:p>
            <a:pPr marL="50165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ingdings" panose="05000000000000000000" pitchFamily="2" charset="2"/>
              <a:buChar char="v"/>
            </a:pPr>
            <a:r>
              <a:rPr lang="en-GB" dirty="0"/>
              <a:t>We show that airborne </a:t>
            </a:r>
            <a:r>
              <a:rPr lang="en-GB" dirty="0" err="1"/>
              <a:t>AirCore</a:t>
            </a:r>
            <a:r>
              <a:rPr lang="en-GB" dirty="0"/>
              <a:t> observations are successfully used to quantify urban N</a:t>
            </a:r>
            <a:r>
              <a:rPr lang="en-GB" baseline="-25000" dirty="0"/>
              <a:t>2</a:t>
            </a:r>
            <a:r>
              <a:rPr lang="en-GB" dirty="0"/>
              <a:t>O and CH</a:t>
            </a:r>
            <a:r>
              <a:rPr lang="en-GB" baseline="-25000" dirty="0"/>
              <a:t>4</a:t>
            </a:r>
            <a:r>
              <a:rPr lang="en-GB" dirty="0"/>
              <a:t> emissions; easy employable and precise.</a:t>
            </a:r>
          </a:p>
          <a:p>
            <a:pPr marL="158750" indent="0" algn="just">
              <a:spcBef>
                <a:spcPts val="0"/>
              </a:spcBef>
              <a:buSzPts val="2500"/>
              <a:buNone/>
            </a:pPr>
            <a:endParaRPr lang="en-GB" dirty="0"/>
          </a:p>
          <a:p>
            <a:pPr marL="501650" algn="just">
              <a:spcBef>
                <a:spcPts val="0"/>
              </a:spcBef>
              <a:buSzPts val="2500"/>
              <a:buFont typeface="Wingdings" panose="05000000000000000000" pitchFamily="2" charset="2"/>
              <a:buChar char="v"/>
            </a:pPr>
            <a:r>
              <a:rPr lang="en-GB" dirty="0"/>
              <a:t>We find that our estimates are roughly comparable with average EDGAR v6.0 inventory emissions for N</a:t>
            </a:r>
            <a:r>
              <a:rPr lang="en-GB" baseline="-25000" dirty="0"/>
              <a:t>2</a:t>
            </a:r>
            <a:r>
              <a:rPr lang="en-GB" dirty="0"/>
              <a:t>O and CH</a:t>
            </a:r>
            <a:r>
              <a:rPr lang="en-GB" baseline="-25000" dirty="0"/>
              <a:t>4</a:t>
            </a:r>
            <a:r>
              <a:rPr lang="en-GB" dirty="0"/>
              <a:t>.  </a:t>
            </a:r>
          </a:p>
          <a:p>
            <a:pPr marL="501650" algn="just">
              <a:spcBef>
                <a:spcPts val="0"/>
              </a:spcBef>
              <a:buSzPts val="2500"/>
              <a:buFont typeface="Wingdings" panose="05000000000000000000" pitchFamily="2" charset="2"/>
              <a:buChar char="v"/>
            </a:pPr>
            <a:endParaRPr lang="en-GB" dirty="0"/>
          </a:p>
          <a:p>
            <a:pPr marL="501650" algn="just">
              <a:spcBef>
                <a:spcPts val="0"/>
              </a:spcBef>
              <a:buSzPts val="2500"/>
              <a:buFont typeface="Wingdings" panose="05000000000000000000" pitchFamily="2" charset="2"/>
              <a:buChar char="v"/>
            </a:pPr>
            <a:r>
              <a:rPr lang="en-GB" dirty="0"/>
              <a:t>The variation in the emission estimates indicates that a significant number of flight are required to reduce the uncertainties.</a:t>
            </a:r>
          </a:p>
          <a:p>
            <a:pPr marL="50165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ingdings" panose="05000000000000000000" pitchFamily="2" charset="2"/>
              <a:buChar char="v"/>
            </a:pPr>
            <a:endParaRPr lang="en-GB" dirty="0"/>
          </a:p>
          <a:p>
            <a:pPr marL="50165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ingdings" panose="05000000000000000000" pitchFamily="2" charset="2"/>
              <a:buChar char="v"/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D59226-B41B-0589-2537-6C9768665B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2143" y="5440"/>
            <a:ext cx="1911301" cy="49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51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1"/>
          <p:cNvSpPr txBox="1">
            <a:spLocks noGrp="1"/>
          </p:cNvSpPr>
          <p:nvPr>
            <p:ph type="ctrTitle"/>
          </p:nvPr>
        </p:nvSpPr>
        <p:spPr>
          <a:xfrm>
            <a:off x="-1" y="1278000"/>
            <a:ext cx="12192000" cy="2476500"/>
          </a:xfrm>
          <a:prstGeom prst="rect">
            <a:avLst/>
          </a:prstGeom>
          <a:solidFill>
            <a:srgbClr val="505050"/>
          </a:solidFill>
          <a:ln>
            <a:noFill/>
          </a:ln>
        </p:spPr>
        <p:txBody>
          <a:bodyPr spcFirstLastPara="1" wrap="square" lIns="982075" tIns="216000" rIns="2678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Thank you for your attention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41"/>
          <p:cNvSpPr txBox="1">
            <a:spLocks noGrp="1"/>
          </p:cNvSpPr>
          <p:nvPr>
            <p:ph type="subTitle" idx="1"/>
          </p:nvPr>
        </p:nvSpPr>
        <p:spPr>
          <a:xfrm>
            <a:off x="1" y="4035425"/>
            <a:ext cx="1218776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678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015C85-ACFF-4474-579D-EE53EF759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2390" y="136511"/>
            <a:ext cx="2995384" cy="7828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tle Design">
  <a:themeElements>
    <a:clrScheme name="Title Design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CEF"/>
      </a:accent1>
      <a:accent2>
        <a:srgbClr val="CC0000"/>
      </a:accent2>
      <a:accent3>
        <a:srgbClr val="FFFFFF"/>
      </a:accent3>
      <a:accent4>
        <a:srgbClr val="000000"/>
      </a:accent4>
      <a:accent5>
        <a:srgbClr val="AACBF6"/>
      </a:accent5>
      <a:accent6>
        <a:srgbClr val="B90000"/>
      </a:accent6>
      <a:hlink>
        <a:srgbClr val="000000"/>
      </a:hlink>
      <a:folHlink>
        <a:srgbClr val="772D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nd Design">
  <a:themeElements>
    <a:clrScheme name="End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5654</TotalTime>
  <Words>522</Words>
  <Application>Microsoft Office PowerPoint</Application>
  <PresentationFormat>Widescreen</PresentationFormat>
  <Paragraphs>114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Noto Sans Symbols</vt:lpstr>
      <vt:lpstr>Arial</vt:lpstr>
      <vt:lpstr>Cambria Math</vt:lpstr>
      <vt:lpstr>Courier New</vt:lpstr>
      <vt:lpstr>georgia</vt:lpstr>
      <vt:lpstr>Roboto</vt:lpstr>
      <vt:lpstr>Verdana</vt:lpstr>
      <vt:lpstr>Wingdings</vt:lpstr>
      <vt:lpstr>Title Design</vt:lpstr>
      <vt:lpstr>End Design</vt:lpstr>
      <vt:lpstr>Urban emissions of N2O and CH4 estimated using airborne AirCore observations   Xin Tong1, Steven van Heuven1, Bert Scheeren1, Bert Kers1, Ronald Hutjes3, and Huilin Chen1,2 </vt:lpstr>
      <vt:lpstr>Introduction</vt:lpstr>
      <vt:lpstr>AirCore measurements of N2O, CH4, CO2, CO</vt:lpstr>
      <vt:lpstr>Retrieved AirCore data</vt:lpstr>
      <vt:lpstr>Flux calculation-mass balance approach</vt:lpstr>
      <vt:lpstr>EDGAR inventory emission estimates</vt:lpstr>
      <vt:lpstr>Comparison of estimates and inventories</vt:lpstr>
      <vt:lpstr>Conclusions and outlooks </vt:lpstr>
      <vt:lpstr>Thank you for your attention</vt:lpstr>
      <vt:lpstr>AirCore retrieve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emissions of N2O and CH4 estimated from airborne active AirCore observations  Xin Tong, Steven Heuven, Bert Scheeren, Bert Kers, Ronald Hutjes, and Huilin Chen*</dc:title>
  <dc:creator>Xin Tong</dc:creator>
  <cp:lastModifiedBy>Tong Xin</cp:lastModifiedBy>
  <cp:revision>30</cp:revision>
  <dcterms:modified xsi:type="dcterms:W3CDTF">2022-05-21T12:19:48Z</dcterms:modified>
</cp:coreProperties>
</file>