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436" r:id="rId3"/>
    <p:sldId id="441" r:id="rId4"/>
    <p:sldId id="454" r:id="rId5"/>
    <p:sldId id="453" r:id="rId6"/>
    <p:sldId id="452" r:id="rId7"/>
    <p:sldId id="442" r:id="rId8"/>
    <p:sldId id="44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46" autoAdjust="0"/>
  </p:normalViewPr>
  <p:slideViewPr>
    <p:cSldViewPr snapToGrid="0">
      <p:cViewPr varScale="1">
        <p:scale>
          <a:sx n="75" d="100"/>
          <a:sy n="75" d="100"/>
        </p:scale>
        <p:origin x="9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4A8B22-C6A6-AF02-12E1-E3495C0D2C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B50504-B480-2218-0192-F3A388CD86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3F5C3-A889-491A-8B9F-2C4D936A2E0C}" type="datetimeFigureOut">
              <a:rPr lang="en-US" smtClean="0"/>
              <a:t>5/26/2022</a:t>
            </a:fld>
            <a:endParaRPr lang="en-US"/>
          </a:p>
        </p:txBody>
      </p:sp>
      <p:sp>
        <p:nvSpPr>
          <p:cNvPr id="4" name="Footer Placeholder 3">
            <a:extLst>
              <a:ext uri="{FF2B5EF4-FFF2-40B4-BE49-F238E27FC236}">
                <a16:creationId xmlns:a16="http://schemas.microsoft.com/office/drawing/2014/main" id="{AFBBA1C6-543A-11FD-43EB-DD3EB97369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1BC8A9-E12E-862A-83E4-7307923625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3DF574-AA6D-4AFC-9D1E-F8E4EBA9EF37}" type="slidenum">
              <a:rPr lang="en-US" smtClean="0"/>
              <a:t>‹#›</a:t>
            </a:fld>
            <a:endParaRPr lang="en-US"/>
          </a:p>
        </p:txBody>
      </p:sp>
    </p:spTree>
    <p:extLst>
      <p:ext uri="{BB962C8B-B14F-4D97-AF65-F5344CB8AC3E}">
        <p14:creationId xmlns:p14="http://schemas.microsoft.com/office/powerpoint/2010/main" val="3561040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10658-9568-4437-8EDE-5D93A717F31C}"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F86ED-97C6-4157-9E56-93F8833CF674}" type="slidenum">
              <a:rPr lang="en-US" smtClean="0"/>
              <a:t>‹#›</a:t>
            </a:fld>
            <a:endParaRPr lang="en-US"/>
          </a:p>
        </p:txBody>
      </p:sp>
    </p:spTree>
    <p:extLst>
      <p:ext uri="{BB962C8B-B14F-4D97-AF65-F5344CB8AC3E}">
        <p14:creationId xmlns:p14="http://schemas.microsoft.com/office/powerpoint/2010/main" val="3013806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topics/agricultural-and-biological-sciences/groundwater-mode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sciencedirect.com/science/article/pii/S0309170818307681?casa_token=J10Nw51RbQIAAAAA:6cLU55NCy42ALQ7nM1YyT5CjbYe1Rvhw3OkGzvpXOEGI5QiN-IbyObbSHEUsoqqs5rmxAM9xUuVM#bib004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err="1">
                <a:latin typeface="NimbusRomNo9L-Regu"/>
              </a:rPr>
              <a:t>Gaudard</a:t>
            </a:r>
            <a:r>
              <a:rPr lang="en-US" sz="1800" b="0" i="0" u="none" strike="noStrike" baseline="0" dirty="0">
                <a:latin typeface="NimbusRomNo9L-Regu"/>
              </a:rPr>
              <a:t> highlights that the selection of the correct temporal scale of objectives is crucial for reservoir operation, which varies for each case study. Like, objectives calculated for longer time periods (for drought management) often need to be complemented with objectives for </a:t>
            </a:r>
            <a:r>
              <a:rPr lang="en-IN" sz="1800" b="0" i="0" u="none" strike="noStrike" baseline="0" dirty="0">
                <a:latin typeface="NimbusRomNo9L-Regu"/>
              </a:rPr>
              <a:t>smaller time period (like flood control) This is also highlighted by Brunner. </a:t>
            </a:r>
            <a:r>
              <a:rPr lang="en-US" sz="1800" b="0" i="0" u="none" strike="noStrike" baseline="0" dirty="0">
                <a:latin typeface="NimbusRomNo9L-Regu"/>
              </a:rPr>
              <a:t>While the impact of the temporal scale on hydrological processes and models have been studied extensively in the literature, there is less focus on the implications for water management strategies for multiple temporal scales of the objective functions. Recently, </a:t>
            </a:r>
            <a:r>
              <a:rPr lang="en-US" sz="1800" b="0" i="0" u="none" strike="noStrike" baseline="0" dirty="0" err="1">
                <a:latin typeface="NimbusRomNo9L-Regu"/>
              </a:rPr>
              <a:t>Derepasko</a:t>
            </a:r>
            <a:r>
              <a:rPr lang="en-US" sz="1800" b="0" i="0" u="none" strike="noStrike" baseline="0" dirty="0">
                <a:latin typeface="NimbusRomNo9L-Regu"/>
              </a:rPr>
              <a:t> et al. (2021) reviewed the implications of temporal and spatial scale choice through multiple stages of optimization model development. The selected questions identified related to management objectives are "How are management objectives defined? What is the temporal scale of the considered objectives?". In this study, I attempt to address this question to quantify the </a:t>
            </a:r>
            <a:r>
              <a:rPr lang="en-US" sz="1800" b="0" i="0" u="none" strike="noStrike" baseline="0" dirty="0" err="1">
                <a:latin typeface="NimbusRomNo9L-Regu"/>
              </a:rPr>
              <a:t>multiobjective</a:t>
            </a:r>
            <a:r>
              <a:rPr lang="en-US" sz="1800" b="0" i="0" u="none" strike="noStrike" baseline="0" dirty="0">
                <a:latin typeface="NimbusRomNo9L-Regu"/>
              </a:rPr>
              <a:t> gains due to difference in operation at multiple temporal resolution. We also attempt this question from the motivation of information obtained from </a:t>
            </a:r>
            <a:r>
              <a:rPr lang="en-US" sz="1800" b="0" i="0" u="none" strike="noStrike" baseline="0" dirty="0" err="1">
                <a:latin typeface="NimbusRomNo9L-Regu"/>
              </a:rPr>
              <a:t>stakehoders</a:t>
            </a:r>
            <a:r>
              <a:rPr lang="en-US" sz="1800" b="0" i="0" u="none" strike="noStrike" baseline="0" dirty="0">
                <a:latin typeface="NimbusRomNo9L-Regu"/>
              </a:rPr>
              <a:t> as they prefer annual satisfaction of demands. The extra water is assumed to be stored in other storage structures like lakes, ponds, check dams and other small dams in the command area</a:t>
            </a:r>
          </a:p>
          <a:p>
            <a:pPr algn="l"/>
            <a:endParaRPr lang="en-US" sz="1800" b="0" i="0" u="none" strike="noStrike" baseline="0" dirty="0">
              <a:latin typeface="NimbusRomNo9L-Regu"/>
            </a:endParaRPr>
          </a:p>
          <a:p>
            <a:pPr algn="l"/>
            <a:r>
              <a:rPr lang="en-US" b="0" i="0" dirty="0">
                <a:solidFill>
                  <a:srgbClr val="2E2E2E"/>
                </a:solidFill>
                <a:effectLst/>
                <a:latin typeface="NexusSerif"/>
              </a:rPr>
              <a:t>We used discharge time series simulated using the </a:t>
            </a:r>
            <a:r>
              <a:rPr lang="en-US" b="0" i="0" dirty="0">
                <a:solidFill>
                  <a:srgbClr val="2E2E2E"/>
                </a:solidFill>
                <a:effectLst/>
                <a:latin typeface="NexusSerif"/>
                <a:hlinkClick r:id="rId3" tooltip="Learn more about hydrological model from ScienceDirect's AI-generated Topic Pages"/>
              </a:rPr>
              <a:t>hydrological model</a:t>
            </a:r>
            <a:r>
              <a:rPr lang="en-US" b="0" i="0" dirty="0">
                <a:solidFill>
                  <a:srgbClr val="2E2E2E"/>
                </a:solidFill>
                <a:effectLst/>
                <a:latin typeface="NexusSerif"/>
              </a:rPr>
              <a:t> PREVAH (</a:t>
            </a:r>
            <a:r>
              <a:rPr lang="en-US" b="0" i="0" u="none" strike="noStrike" dirty="0" err="1">
                <a:solidFill>
                  <a:srgbClr val="0C7DBB"/>
                </a:solidFill>
                <a:effectLst/>
                <a:latin typeface="NexusSerif"/>
                <a:hlinkClick r:id="rId4"/>
              </a:rPr>
              <a:t>Viviroli</a:t>
            </a:r>
            <a:r>
              <a:rPr lang="en-US" b="0" i="0" u="none" strike="noStrike" dirty="0">
                <a:solidFill>
                  <a:srgbClr val="0C7DBB"/>
                </a:solidFill>
                <a:effectLst/>
                <a:latin typeface="NexusSerif"/>
                <a:hlinkClick r:id="rId4"/>
              </a:rPr>
              <a:t> et al., 2009b</a:t>
            </a:r>
            <a:r>
              <a:rPr lang="en-US" b="0" i="0" dirty="0">
                <a:solidFill>
                  <a:srgbClr val="2E2E2E"/>
                </a:solidFill>
                <a:effectLst/>
                <a:latin typeface="NexusSerif"/>
              </a:rPr>
              <a:t>) to quantify water supply in the catchments at the regional and local scale and at a monthly and daily temporal resolution</a:t>
            </a:r>
            <a:endParaRPr lang="en-IN" dirty="0"/>
          </a:p>
        </p:txBody>
      </p:sp>
      <p:sp>
        <p:nvSpPr>
          <p:cNvPr id="4" name="Slide Number Placeholder 3"/>
          <p:cNvSpPr>
            <a:spLocks noGrp="1"/>
          </p:cNvSpPr>
          <p:nvPr>
            <p:ph type="sldNum" sz="quarter" idx="5"/>
          </p:nvPr>
        </p:nvSpPr>
        <p:spPr/>
        <p:txBody>
          <a:bodyPr/>
          <a:lstStyle/>
          <a:p>
            <a:fld id="{0593DDE9-A1A6-47E1-A4D1-FCF3354B488E}" type="slidenum">
              <a:rPr lang="en-IN" smtClean="0"/>
              <a:t>2</a:t>
            </a:fld>
            <a:endParaRPr lang="en-IN"/>
          </a:p>
        </p:txBody>
      </p:sp>
    </p:spTree>
    <p:extLst>
      <p:ext uri="{BB962C8B-B14F-4D97-AF65-F5344CB8AC3E}">
        <p14:creationId xmlns:p14="http://schemas.microsoft.com/office/powerpoint/2010/main" val="65419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This requires lake as additional storage</a:t>
            </a:r>
          </a:p>
          <a:p>
            <a:pPr algn="l"/>
            <a:r>
              <a:rPr lang="en-US" sz="1800" b="0" i="0" u="none" strike="noStrike" baseline="0" dirty="0">
                <a:latin typeface="NimbusRomNo9L-Regu"/>
              </a:rPr>
              <a:t>Lakes are a major component of hydrologic connectivity. Water storage of lakes is rarely being studies though they form an important component of the system in management</a:t>
            </a:r>
          </a:p>
          <a:p>
            <a:pPr algn="l"/>
            <a:r>
              <a:rPr lang="en-US" sz="1800" b="0" i="0" u="none" strike="noStrike" baseline="0" dirty="0">
                <a:latin typeface="NimbusRomNo9L-Regu"/>
              </a:rPr>
              <a:t>of water resources. Storage of excess releases from the reservoir to the lakes or other structures have been studied in the literature. Establishment of artificial lakes for managing water resources is also an alternative where lakes are used as reservoirs as proposed by Beijing government which can also be used for artificial recharge. Green infrastructure as lakes are used for flood mitigation in countries like China based on its national policy to increase the storage capacity of lakes. On the basis of these studies, we validate the assumption of storage of excess water releases from the reservoirs in lakes or other storage structures in the command area. With this validation of assumption of additional storage structures, the lakes in the command area are shown in the figure. </a:t>
            </a:r>
          </a:p>
          <a:p>
            <a:pPr algn="l"/>
            <a:endParaRPr lang="en-US" sz="1800" b="0" i="0" u="none" strike="noStrike" baseline="0" dirty="0">
              <a:latin typeface="NimbusRomNo9L-Regu"/>
            </a:endParaRPr>
          </a:p>
          <a:p>
            <a:pPr algn="l"/>
            <a:r>
              <a:rPr lang="en-US" sz="1800" b="0" i="0" u="none" strike="noStrike" baseline="0" dirty="0">
                <a:latin typeface="NimbusRomNo9L-Regu"/>
              </a:rPr>
              <a:t>We identify operational transfer strategies for the INS-IBWT project at three different temporal resolutions defined as 15-day (fortnightly, FN), The defined IBWT model is used discussed in the beginning. Stochastic uncertainties are incorporated. Objective functions are defined for different temporal resolutions and identify candidate operational strategies using stochastic multi-objective evolutionary search algorithm and their performance trade-offs under historically observed uncertainties. We also find the dependency structures of decision variables using multi-way correlation coefficient. Here the decision variables are transfer of water that is the same every month. </a:t>
            </a:r>
            <a:endParaRPr lang="en-IN" dirty="0"/>
          </a:p>
        </p:txBody>
      </p:sp>
      <p:sp>
        <p:nvSpPr>
          <p:cNvPr id="4" name="Slide Number Placeholder 3"/>
          <p:cNvSpPr>
            <a:spLocks noGrp="1"/>
          </p:cNvSpPr>
          <p:nvPr>
            <p:ph type="sldNum" sz="quarter" idx="5"/>
          </p:nvPr>
        </p:nvSpPr>
        <p:spPr/>
        <p:txBody>
          <a:bodyPr/>
          <a:lstStyle/>
          <a:p>
            <a:fld id="{0593DDE9-A1A6-47E1-A4D1-FCF3354B488E}" type="slidenum">
              <a:rPr lang="en-IN" smtClean="0"/>
              <a:t>3</a:t>
            </a:fld>
            <a:endParaRPr lang="en-IN"/>
          </a:p>
        </p:txBody>
      </p:sp>
    </p:spTree>
    <p:extLst>
      <p:ext uri="{BB962C8B-B14F-4D97-AF65-F5344CB8AC3E}">
        <p14:creationId xmlns:p14="http://schemas.microsoft.com/office/powerpoint/2010/main" val="96412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its much higher demand, the three problem formulations are applied to the recipient basin only</a:t>
            </a:r>
            <a:endParaRPr lang="en-IN" dirty="0"/>
          </a:p>
          <a:p>
            <a:endParaRPr lang="en-IN" dirty="0"/>
          </a:p>
        </p:txBody>
      </p:sp>
      <p:sp>
        <p:nvSpPr>
          <p:cNvPr id="4" name="Slide Number Placeholder 3"/>
          <p:cNvSpPr>
            <a:spLocks noGrp="1"/>
          </p:cNvSpPr>
          <p:nvPr>
            <p:ph type="sldNum" sz="quarter" idx="5"/>
          </p:nvPr>
        </p:nvSpPr>
        <p:spPr/>
        <p:txBody>
          <a:bodyPr/>
          <a:lstStyle/>
          <a:p>
            <a:fld id="{8D0F86ED-97C6-4157-9E56-93F8833CF674}" type="slidenum">
              <a:rPr lang="en-US" smtClean="0"/>
              <a:t>4</a:t>
            </a:fld>
            <a:endParaRPr lang="en-US"/>
          </a:p>
        </p:txBody>
      </p:sp>
    </p:spTree>
    <p:extLst>
      <p:ext uri="{BB962C8B-B14F-4D97-AF65-F5344CB8AC3E}">
        <p14:creationId xmlns:p14="http://schemas.microsoft.com/office/powerpoint/2010/main" val="117144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its much higher demand, the three problem formulations are applied to the recipient basin only</a:t>
            </a:r>
            <a:endParaRPr lang="en-IN" dirty="0"/>
          </a:p>
          <a:p>
            <a:endParaRPr lang="en-IN" dirty="0"/>
          </a:p>
        </p:txBody>
      </p:sp>
      <p:sp>
        <p:nvSpPr>
          <p:cNvPr id="4" name="Slide Number Placeholder 3"/>
          <p:cNvSpPr>
            <a:spLocks noGrp="1"/>
          </p:cNvSpPr>
          <p:nvPr>
            <p:ph type="sldNum" sz="quarter" idx="5"/>
          </p:nvPr>
        </p:nvSpPr>
        <p:spPr/>
        <p:txBody>
          <a:bodyPr/>
          <a:lstStyle/>
          <a:p>
            <a:fld id="{8D0F86ED-97C6-4157-9E56-93F8833CF674}" type="slidenum">
              <a:rPr lang="en-US" smtClean="0"/>
              <a:t>5</a:t>
            </a:fld>
            <a:endParaRPr lang="en-US"/>
          </a:p>
        </p:txBody>
      </p:sp>
    </p:spTree>
    <p:extLst>
      <p:ext uri="{BB962C8B-B14F-4D97-AF65-F5344CB8AC3E}">
        <p14:creationId xmlns:p14="http://schemas.microsoft.com/office/powerpoint/2010/main" val="252730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Garamond" panose="02020404030301010803" pitchFamily="18" charset="0"/>
              </a:rPr>
              <a:t>Using secondary storages represents a decentralized management system while increasing the size of the already existing large NS reservoir puts emphasis on centralized management.</a:t>
            </a:r>
          </a:p>
          <a:p>
            <a:pPr algn="l"/>
            <a:endParaRPr lang="en-US" sz="1800" b="0" i="0" u="none" strike="noStrike" baseline="0" dirty="0">
              <a:latin typeface="NimbusRomNo9L-Regu"/>
            </a:endParaRPr>
          </a:p>
          <a:p>
            <a:pPr algn="l"/>
            <a:r>
              <a:rPr lang="en-US" sz="1800" b="0" i="0" u="none" strike="noStrike" baseline="0" dirty="0">
                <a:latin typeface="NimbusRomNo9L-Regu"/>
              </a:rPr>
              <a:t>We find substantial trade-offs in the performance of objective functions across transfer strategies obtained from the stochastic multi-objective optimization. We compare the</a:t>
            </a:r>
          </a:p>
          <a:p>
            <a:pPr algn="l"/>
            <a:r>
              <a:rPr lang="en-US" sz="1800" b="0" i="0" u="none" strike="noStrike" baseline="0" dirty="0">
                <a:latin typeface="NimbusRomNo9L-Regu"/>
              </a:rPr>
              <a:t>FN resolution (orange circles) against the Pareto approximate sets discovered through the Seasonal resolution (red triangles) and Annual resolution (blue squares). Strategies discovered through multi-objective search at Annual resolution outperform the strategies at FN and Seasonal resolution across the three demand satisfaction measures averaged across both basins. This suggests that at Annual resolution, frequency of demand satisfaction is higher compared to FN and Seasonal resolution.</a:t>
            </a:r>
          </a:p>
          <a:p>
            <a:pPr algn="l"/>
            <a:endParaRPr lang="en-US" sz="1800" b="0" i="0" u="none" strike="noStrike" baseline="0" dirty="0">
              <a:latin typeface="NimbusRomNo9L-Regu"/>
            </a:endParaRPr>
          </a:p>
          <a:p>
            <a:pPr algn="l"/>
            <a:r>
              <a:rPr lang="en-US" sz="1800" b="0" i="0" u="none" strike="noStrike" baseline="0" dirty="0">
                <a:latin typeface="NimbusRomNo9L-Regu"/>
              </a:rPr>
              <a:t>A key advantage of the Annual resolution strategies is that they are able to obtain high performance levels across all objectives. Figure b and c shows the performance of</a:t>
            </a:r>
          </a:p>
          <a:p>
            <a:pPr algn="l"/>
            <a:r>
              <a:rPr lang="en-US" sz="1800" b="0" i="0" u="none" strike="noStrike" baseline="0" dirty="0">
                <a:latin typeface="NimbusRomNo9L-Regu"/>
              </a:rPr>
              <a:t>the FN (orange lines) and Annual (blue lines) strategies across all objectives. It is possible to manage floods while achieving much higher benefits for demand satisfaction across both basins at Annual resolution compared to FN resolution and also maintain environmental flow reliability. As expected, the Annual resolution strategies </a:t>
            </a:r>
            <a:r>
              <a:rPr lang="en-US" sz="1800" b="0" i="0" u="none" strike="noStrike" baseline="0" dirty="0" err="1">
                <a:latin typeface="NimbusRomNo9L-Regu"/>
              </a:rPr>
              <a:t>favour</a:t>
            </a:r>
            <a:r>
              <a:rPr lang="en-US" sz="1800" b="0" i="0" u="none" strike="noStrike" baseline="0" dirty="0">
                <a:latin typeface="NimbusRomNo9L-Regu"/>
              </a:rPr>
              <a:t> demand satisfaction in both the basins. However, Annual resolution strategies fail in flood reliability in both the basins. </a:t>
            </a:r>
            <a:endParaRPr lang="en-IN" dirty="0"/>
          </a:p>
        </p:txBody>
      </p:sp>
      <p:sp>
        <p:nvSpPr>
          <p:cNvPr id="4" name="Slide Number Placeholder 3"/>
          <p:cNvSpPr>
            <a:spLocks noGrp="1"/>
          </p:cNvSpPr>
          <p:nvPr>
            <p:ph type="sldNum" sz="quarter" idx="5"/>
          </p:nvPr>
        </p:nvSpPr>
        <p:spPr/>
        <p:txBody>
          <a:bodyPr/>
          <a:lstStyle/>
          <a:p>
            <a:fld id="{0593DDE9-A1A6-47E1-A4D1-FCF3354B488E}" type="slidenum">
              <a:rPr lang="en-IN" smtClean="0"/>
              <a:t>7</a:t>
            </a:fld>
            <a:endParaRPr lang="en-IN"/>
          </a:p>
        </p:txBody>
      </p:sp>
    </p:spTree>
    <p:extLst>
      <p:ext uri="{BB962C8B-B14F-4D97-AF65-F5344CB8AC3E}">
        <p14:creationId xmlns:p14="http://schemas.microsoft.com/office/powerpoint/2010/main" val="429189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Multiway correlation coefficient is the correlation between multivariate variables. Using this coefficient, we find the decreasing order of correlation between decision variables for different</a:t>
            </a:r>
          </a:p>
          <a:p>
            <a:pPr algn="l"/>
            <a:r>
              <a:rPr lang="en-US" sz="1800" b="0" i="0" u="none" strike="noStrike" baseline="0" dirty="0">
                <a:latin typeface="NimbusRomNo9L-Regu"/>
              </a:rPr>
              <a:t>combinations as Annual with coefficient of 0.56, Seasonal with </a:t>
            </a:r>
            <a:r>
              <a:rPr lang="en-US" sz="1800" b="0" i="0" u="none" strike="noStrike" baseline="0" dirty="0" err="1">
                <a:latin typeface="NimbusRomNo9L-Regu"/>
              </a:rPr>
              <a:t>coeff</a:t>
            </a:r>
            <a:r>
              <a:rPr lang="en-US" sz="1800" b="0" i="0" u="none" strike="noStrike" baseline="0" dirty="0">
                <a:latin typeface="NimbusRomNo9L-Regu"/>
              </a:rPr>
              <a:t> of 0.28 and FN with </a:t>
            </a:r>
            <a:r>
              <a:rPr lang="en-US" sz="1800" b="0" i="0" u="none" strike="noStrike" baseline="0" dirty="0" err="1">
                <a:latin typeface="NimbusRomNo9L-Regu"/>
              </a:rPr>
              <a:t>coeff</a:t>
            </a:r>
            <a:r>
              <a:rPr lang="en-US" sz="1800" b="0" i="0" u="none" strike="noStrike" baseline="0" dirty="0">
                <a:latin typeface="NimbusRomNo9L-Regu"/>
              </a:rPr>
              <a:t> of 0.22. The correlation for a particular resolution across multiple combinations</a:t>
            </a:r>
          </a:p>
          <a:p>
            <a:pPr algn="l"/>
            <a:r>
              <a:rPr lang="en-US" sz="1800" b="0" i="0" u="none" strike="noStrike" baseline="0" dirty="0">
                <a:latin typeface="NimbusRomNo9L-Regu"/>
              </a:rPr>
              <a:t>is almost constant but significant differences found between different temporal resolutions. This dependency structure (high correlation) of water transfers increases the</a:t>
            </a:r>
          </a:p>
          <a:p>
            <a:pPr algn="l"/>
            <a:r>
              <a:rPr lang="en-US" sz="1800" b="0" i="0" u="none" strike="noStrike" baseline="0" dirty="0">
                <a:latin typeface="NimbusRomNo9L-Regu"/>
              </a:rPr>
              <a:t>performance of the system. To our knowledge, this is the first study that analyses the dependence structure between decision variables. </a:t>
            </a:r>
          </a:p>
          <a:p>
            <a:pPr algn="l"/>
            <a:endParaRPr lang="en-IN" dirty="0"/>
          </a:p>
        </p:txBody>
      </p:sp>
      <p:sp>
        <p:nvSpPr>
          <p:cNvPr id="4" name="Slide Number Placeholder 3"/>
          <p:cNvSpPr>
            <a:spLocks noGrp="1"/>
          </p:cNvSpPr>
          <p:nvPr>
            <p:ph type="sldNum" sz="quarter" idx="5"/>
          </p:nvPr>
        </p:nvSpPr>
        <p:spPr/>
        <p:txBody>
          <a:bodyPr/>
          <a:lstStyle/>
          <a:p>
            <a:fld id="{0593DDE9-A1A6-47E1-A4D1-FCF3354B488E}" type="slidenum">
              <a:rPr lang="en-IN" smtClean="0"/>
              <a:t>8</a:t>
            </a:fld>
            <a:endParaRPr lang="en-IN"/>
          </a:p>
        </p:txBody>
      </p:sp>
    </p:spTree>
    <p:extLst>
      <p:ext uri="{BB962C8B-B14F-4D97-AF65-F5344CB8AC3E}">
        <p14:creationId xmlns:p14="http://schemas.microsoft.com/office/powerpoint/2010/main" val="30436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FCFA-D675-A9AE-4F34-9BC7FF86F3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6D6217-7C02-7CD5-341E-1FEFE7C080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C6D826-F3CB-3837-3ABC-BE01884BDE49}"/>
              </a:ext>
            </a:extLst>
          </p:cNvPr>
          <p:cNvSpPr>
            <a:spLocks noGrp="1"/>
          </p:cNvSpPr>
          <p:nvPr>
            <p:ph type="dt" sz="half" idx="10"/>
          </p:nvPr>
        </p:nvSpPr>
        <p:spPr/>
        <p:txBody>
          <a:bodyPr/>
          <a:lstStyle/>
          <a:p>
            <a:fld id="{A4FF38A6-93D7-49EF-8684-E159B89B1A76}" type="datetime1">
              <a:rPr lang="en-US" smtClean="0"/>
              <a:t>5/26/2022</a:t>
            </a:fld>
            <a:endParaRPr lang="en-US"/>
          </a:p>
        </p:txBody>
      </p:sp>
      <p:sp>
        <p:nvSpPr>
          <p:cNvPr id="5" name="Footer Placeholder 4">
            <a:extLst>
              <a:ext uri="{FF2B5EF4-FFF2-40B4-BE49-F238E27FC236}">
                <a16:creationId xmlns:a16="http://schemas.microsoft.com/office/drawing/2014/main" id="{1B8C3FE4-2BBB-4FA9-A025-59B81E883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7CB8F-8E42-3256-0316-0DB4C9E0A862}"/>
              </a:ext>
            </a:extLst>
          </p:cNvPr>
          <p:cNvSpPr>
            <a:spLocks noGrp="1"/>
          </p:cNvSpPr>
          <p:nvPr>
            <p:ph type="sldNum" sz="quarter" idx="12"/>
          </p:nvPr>
        </p:nvSpPr>
        <p:spPr/>
        <p:txBody>
          <a:bodyPr/>
          <a:lstStyle/>
          <a:p>
            <a:fld id="{873EBB3B-675B-498A-82A0-13AB2E9F8D1F}" type="slidenum">
              <a:rPr lang="en-US" smtClean="0"/>
              <a:t>‹#›</a:t>
            </a:fld>
            <a:endParaRPr lang="en-US"/>
          </a:p>
        </p:txBody>
      </p:sp>
    </p:spTree>
    <p:extLst>
      <p:ext uri="{BB962C8B-B14F-4D97-AF65-F5344CB8AC3E}">
        <p14:creationId xmlns:p14="http://schemas.microsoft.com/office/powerpoint/2010/main" val="304133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D901-8BF6-CFBA-D767-9AA8BB7676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4A6E3B-DD01-215C-F4CE-A850F4496A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6DB97-22A5-4B20-CD73-7161D01E94A1}"/>
              </a:ext>
            </a:extLst>
          </p:cNvPr>
          <p:cNvSpPr>
            <a:spLocks noGrp="1"/>
          </p:cNvSpPr>
          <p:nvPr>
            <p:ph type="dt" sz="half" idx="10"/>
          </p:nvPr>
        </p:nvSpPr>
        <p:spPr/>
        <p:txBody>
          <a:bodyPr/>
          <a:lstStyle/>
          <a:p>
            <a:fld id="{B031CC4C-A198-47BE-9447-B10FBE09D310}" type="datetime1">
              <a:rPr lang="en-US" smtClean="0"/>
              <a:t>5/26/2022</a:t>
            </a:fld>
            <a:endParaRPr lang="en-US"/>
          </a:p>
        </p:txBody>
      </p:sp>
      <p:sp>
        <p:nvSpPr>
          <p:cNvPr id="5" name="Footer Placeholder 4">
            <a:extLst>
              <a:ext uri="{FF2B5EF4-FFF2-40B4-BE49-F238E27FC236}">
                <a16:creationId xmlns:a16="http://schemas.microsoft.com/office/drawing/2014/main" id="{830A64CF-92FD-45DC-E371-9DA748A9E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D60E6-CFBB-E56B-6045-20C8E44689C2}"/>
              </a:ext>
            </a:extLst>
          </p:cNvPr>
          <p:cNvSpPr>
            <a:spLocks noGrp="1"/>
          </p:cNvSpPr>
          <p:nvPr>
            <p:ph type="sldNum" sz="quarter" idx="12"/>
          </p:nvPr>
        </p:nvSpPr>
        <p:spPr/>
        <p:txBody>
          <a:bodyPr/>
          <a:lstStyle/>
          <a:p>
            <a:fld id="{873EBB3B-675B-498A-82A0-13AB2E9F8D1F}" type="slidenum">
              <a:rPr lang="en-US" smtClean="0"/>
              <a:t>‹#›</a:t>
            </a:fld>
            <a:endParaRPr lang="en-US"/>
          </a:p>
        </p:txBody>
      </p:sp>
    </p:spTree>
    <p:extLst>
      <p:ext uri="{BB962C8B-B14F-4D97-AF65-F5344CB8AC3E}">
        <p14:creationId xmlns:p14="http://schemas.microsoft.com/office/powerpoint/2010/main" val="128247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71A93-5409-3A76-65A1-BEF7748B5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D3F80-9999-864D-BBEF-E71D3349D5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79B36-71AC-F763-5CBB-1ED1A6E7C442}"/>
              </a:ext>
            </a:extLst>
          </p:cNvPr>
          <p:cNvSpPr>
            <a:spLocks noGrp="1"/>
          </p:cNvSpPr>
          <p:nvPr>
            <p:ph type="dt" sz="half" idx="10"/>
          </p:nvPr>
        </p:nvSpPr>
        <p:spPr/>
        <p:txBody>
          <a:bodyPr/>
          <a:lstStyle/>
          <a:p>
            <a:fld id="{16B8D446-1A18-4070-9841-B1F1767F674C}" type="datetime1">
              <a:rPr lang="en-US" smtClean="0"/>
              <a:t>5/26/2022</a:t>
            </a:fld>
            <a:endParaRPr lang="en-US"/>
          </a:p>
        </p:txBody>
      </p:sp>
      <p:sp>
        <p:nvSpPr>
          <p:cNvPr id="5" name="Footer Placeholder 4">
            <a:extLst>
              <a:ext uri="{FF2B5EF4-FFF2-40B4-BE49-F238E27FC236}">
                <a16:creationId xmlns:a16="http://schemas.microsoft.com/office/drawing/2014/main" id="{85AC12AF-7E78-C25C-AEDD-A0062E59B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C053C-3120-B98B-F184-8B60D853E3C8}"/>
              </a:ext>
            </a:extLst>
          </p:cNvPr>
          <p:cNvSpPr>
            <a:spLocks noGrp="1"/>
          </p:cNvSpPr>
          <p:nvPr>
            <p:ph type="sldNum" sz="quarter" idx="12"/>
          </p:nvPr>
        </p:nvSpPr>
        <p:spPr/>
        <p:txBody>
          <a:bodyPr/>
          <a:lstStyle/>
          <a:p>
            <a:fld id="{873EBB3B-675B-498A-82A0-13AB2E9F8D1F}" type="slidenum">
              <a:rPr lang="en-US" smtClean="0"/>
              <a:t>‹#›</a:t>
            </a:fld>
            <a:endParaRPr lang="en-US"/>
          </a:p>
        </p:txBody>
      </p:sp>
    </p:spTree>
    <p:extLst>
      <p:ext uri="{BB962C8B-B14F-4D97-AF65-F5344CB8AC3E}">
        <p14:creationId xmlns:p14="http://schemas.microsoft.com/office/powerpoint/2010/main" val="285277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F96902-710E-4F9D-ADF0-35CFF51536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F9DE3CE-B184-4FA7-B65E-E20E4CBE0244}"/>
              </a:ext>
            </a:extLst>
          </p:cNvPr>
          <p:cNvSpPr>
            <a:spLocks noGrp="1"/>
          </p:cNvSpPr>
          <p:nvPr>
            <p:ph type="dt" sz="half" idx="10"/>
          </p:nvPr>
        </p:nvSpPr>
        <p:spPr/>
        <p:txBody>
          <a:bodyPr/>
          <a:lstStyle/>
          <a:p>
            <a:fld id="{EC732AE4-1289-4123-99A8-63AEA084C739}" type="datetime1">
              <a:rPr lang="en-US" smtClean="0"/>
              <a:t>5/26/2022</a:t>
            </a:fld>
            <a:endParaRPr lang="en-IN"/>
          </a:p>
        </p:txBody>
      </p:sp>
      <p:sp>
        <p:nvSpPr>
          <p:cNvPr id="5" name="Footer Placeholder 4">
            <a:extLst>
              <a:ext uri="{FF2B5EF4-FFF2-40B4-BE49-F238E27FC236}">
                <a16:creationId xmlns:a16="http://schemas.microsoft.com/office/drawing/2014/main" id="{5ECC949A-6C89-458A-BD15-06BD599DB160}"/>
              </a:ext>
            </a:extLst>
          </p:cNvPr>
          <p:cNvSpPr>
            <a:spLocks noGrp="1"/>
          </p:cNvSpPr>
          <p:nvPr>
            <p:ph type="ftr" sz="quarter" idx="11"/>
          </p:nvPr>
        </p:nvSpPr>
        <p:spPr/>
        <p:txBody>
          <a:bodyPr/>
          <a:lstStyle/>
          <a:p>
            <a:endParaRPr lang="en-IN"/>
          </a:p>
        </p:txBody>
      </p:sp>
      <p:sp>
        <p:nvSpPr>
          <p:cNvPr id="7" name="Title 1">
            <a:extLst>
              <a:ext uri="{FF2B5EF4-FFF2-40B4-BE49-F238E27FC236}">
                <a16:creationId xmlns:a16="http://schemas.microsoft.com/office/drawing/2014/main" id="{D2ADC4E2-60AC-44D0-9A0F-5D0DB9BBB87C}"/>
              </a:ext>
            </a:extLst>
          </p:cNvPr>
          <p:cNvSpPr txBox="1">
            <a:spLocks/>
          </p:cNvSpPr>
          <p:nvPr userDrawn="1"/>
        </p:nvSpPr>
        <p:spPr>
          <a:xfrm>
            <a:off x="0" y="-26377"/>
            <a:ext cx="12191999" cy="881150"/>
          </a:xfrm>
          <a:prstGeom prst="rect">
            <a:avLst/>
          </a:prstGeom>
          <a:solidFill>
            <a:schemeClr val="tx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dirty="0">
              <a:solidFill>
                <a:schemeClr val="bg1"/>
              </a:solidFill>
              <a:latin typeface="Garamond" panose="02020404030301010803" pitchFamily="18" charset="0"/>
            </a:endParaRPr>
          </a:p>
        </p:txBody>
      </p:sp>
      <p:sp>
        <p:nvSpPr>
          <p:cNvPr id="6" name="Slide Number Placeholder 5">
            <a:extLst>
              <a:ext uri="{FF2B5EF4-FFF2-40B4-BE49-F238E27FC236}">
                <a16:creationId xmlns:a16="http://schemas.microsoft.com/office/drawing/2014/main" id="{8B967E7E-361E-6503-CBD9-6BBFBCB8854C}"/>
              </a:ext>
            </a:extLst>
          </p:cNvPr>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873EBB3B-675B-498A-82A0-13AB2E9F8D1F}" type="slidenum">
              <a:rPr lang="en-US" smtClean="0"/>
              <a:pPr/>
              <a:t>‹#›</a:t>
            </a:fld>
            <a:endParaRPr lang="en-US" dirty="0"/>
          </a:p>
        </p:txBody>
      </p:sp>
    </p:spTree>
    <p:extLst>
      <p:ext uri="{BB962C8B-B14F-4D97-AF65-F5344CB8AC3E}">
        <p14:creationId xmlns:p14="http://schemas.microsoft.com/office/powerpoint/2010/main" val="280048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F211-2721-4B2B-77E9-CF8450F314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07EBE-D9E3-9BF0-AC49-6C920D01BB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071F3-A5AF-0820-170B-0E05B8E05D41}"/>
              </a:ext>
            </a:extLst>
          </p:cNvPr>
          <p:cNvSpPr>
            <a:spLocks noGrp="1"/>
          </p:cNvSpPr>
          <p:nvPr>
            <p:ph type="dt" sz="half" idx="10"/>
          </p:nvPr>
        </p:nvSpPr>
        <p:spPr/>
        <p:txBody>
          <a:bodyPr/>
          <a:lstStyle/>
          <a:p>
            <a:fld id="{97383832-0125-41C6-8553-0DBC680353C0}" type="datetime1">
              <a:rPr lang="en-US" smtClean="0"/>
              <a:t>5/26/2022</a:t>
            </a:fld>
            <a:endParaRPr lang="en-US"/>
          </a:p>
        </p:txBody>
      </p:sp>
      <p:sp>
        <p:nvSpPr>
          <p:cNvPr id="5" name="Footer Placeholder 4">
            <a:extLst>
              <a:ext uri="{FF2B5EF4-FFF2-40B4-BE49-F238E27FC236}">
                <a16:creationId xmlns:a16="http://schemas.microsoft.com/office/drawing/2014/main" id="{AE4DF417-4BDC-FE44-3D62-70FC412D3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60ABB-F67A-7B51-1AB9-3EE150A0DF4E}"/>
              </a:ext>
            </a:extLst>
          </p:cNvPr>
          <p:cNvSpPr>
            <a:spLocks noGrp="1"/>
          </p:cNvSpPr>
          <p:nvPr>
            <p:ph type="sldNum" sz="quarter" idx="12"/>
          </p:nvPr>
        </p:nvSpPr>
        <p:spPr/>
        <p:txBody>
          <a:bodyPr/>
          <a:lstStyle/>
          <a:p>
            <a:fld id="{873EBB3B-675B-498A-82A0-13AB2E9F8D1F}" type="slidenum">
              <a:rPr lang="en-US" smtClean="0"/>
              <a:t>‹#›</a:t>
            </a:fld>
            <a:endParaRPr lang="en-US"/>
          </a:p>
        </p:txBody>
      </p:sp>
    </p:spTree>
    <p:extLst>
      <p:ext uri="{BB962C8B-B14F-4D97-AF65-F5344CB8AC3E}">
        <p14:creationId xmlns:p14="http://schemas.microsoft.com/office/powerpoint/2010/main" val="40880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E2B1-529C-AE7F-688F-293FD8D298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75455-D68C-49F8-F14C-84F5E1A13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CAF2B7-69D7-6D13-F7FC-68AF280100A1}"/>
              </a:ext>
            </a:extLst>
          </p:cNvPr>
          <p:cNvSpPr>
            <a:spLocks noGrp="1"/>
          </p:cNvSpPr>
          <p:nvPr>
            <p:ph type="dt" sz="half" idx="10"/>
          </p:nvPr>
        </p:nvSpPr>
        <p:spPr/>
        <p:txBody>
          <a:bodyPr/>
          <a:lstStyle/>
          <a:p>
            <a:fld id="{7850B9EC-0420-4E8E-AF81-7042A99F0309}" type="datetime1">
              <a:rPr lang="en-US" smtClean="0"/>
              <a:t>5/26/2022</a:t>
            </a:fld>
            <a:endParaRPr lang="en-US"/>
          </a:p>
        </p:txBody>
      </p:sp>
      <p:sp>
        <p:nvSpPr>
          <p:cNvPr id="5" name="Footer Placeholder 4">
            <a:extLst>
              <a:ext uri="{FF2B5EF4-FFF2-40B4-BE49-F238E27FC236}">
                <a16:creationId xmlns:a16="http://schemas.microsoft.com/office/drawing/2014/main" id="{B75F542D-A858-E735-9741-77875A697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3CC64-874B-1631-A894-726A678A9D65}"/>
              </a:ext>
            </a:extLst>
          </p:cNvPr>
          <p:cNvSpPr>
            <a:spLocks noGrp="1"/>
          </p:cNvSpPr>
          <p:nvPr>
            <p:ph type="sldNum" sz="quarter" idx="12"/>
          </p:nvPr>
        </p:nvSpPr>
        <p:spPr/>
        <p:txBody>
          <a:bodyPr/>
          <a:lstStyle/>
          <a:p>
            <a:fld id="{873EBB3B-675B-498A-82A0-13AB2E9F8D1F}" type="slidenum">
              <a:rPr lang="en-US" smtClean="0"/>
              <a:t>‹#›</a:t>
            </a:fld>
            <a:endParaRPr lang="en-US"/>
          </a:p>
        </p:txBody>
      </p:sp>
    </p:spTree>
    <p:extLst>
      <p:ext uri="{BB962C8B-B14F-4D97-AF65-F5344CB8AC3E}">
        <p14:creationId xmlns:p14="http://schemas.microsoft.com/office/powerpoint/2010/main" val="385855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7961-2E99-9E24-0DD5-3C7A655A1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C78F0-D2C4-C1FD-F6CB-59F7889EF5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BB2AA0-EC8F-ED54-1A7F-A876989007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652E4-11FC-A1C3-5EFE-CC4A7936CC80}"/>
              </a:ext>
            </a:extLst>
          </p:cNvPr>
          <p:cNvSpPr>
            <a:spLocks noGrp="1"/>
          </p:cNvSpPr>
          <p:nvPr>
            <p:ph type="dt" sz="half" idx="10"/>
          </p:nvPr>
        </p:nvSpPr>
        <p:spPr/>
        <p:txBody>
          <a:bodyPr/>
          <a:lstStyle/>
          <a:p>
            <a:fld id="{11C5F970-9E2C-4436-9EA4-F836CFB8E157}" type="datetime1">
              <a:rPr lang="en-US" smtClean="0"/>
              <a:t>5/26/2022</a:t>
            </a:fld>
            <a:endParaRPr lang="en-US"/>
          </a:p>
        </p:txBody>
      </p:sp>
      <p:sp>
        <p:nvSpPr>
          <p:cNvPr id="6" name="Footer Placeholder 5">
            <a:extLst>
              <a:ext uri="{FF2B5EF4-FFF2-40B4-BE49-F238E27FC236}">
                <a16:creationId xmlns:a16="http://schemas.microsoft.com/office/drawing/2014/main" id="{9638A0AC-ABB4-FAEC-FCB7-77B644649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C1886-7E98-4481-9080-60640764AFB6}"/>
              </a:ext>
            </a:extLst>
          </p:cNvPr>
          <p:cNvSpPr>
            <a:spLocks noGrp="1"/>
          </p:cNvSpPr>
          <p:nvPr>
            <p:ph type="sldNum" sz="quarter" idx="12"/>
          </p:nvPr>
        </p:nvSpPr>
        <p:spPr/>
        <p:txBody>
          <a:bodyPr/>
          <a:lstStyle/>
          <a:p>
            <a:fld id="{873EBB3B-675B-498A-82A0-13AB2E9F8D1F}" type="slidenum">
              <a:rPr lang="en-US" smtClean="0"/>
              <a:t>‹#›</a:t>
            </a:fld>
            <a:endParaRPr lang="en-US"/>
          </a:p>
        </p:txBody>
      </p:sp>
    </p:spTree>
    <p:extLst>
      <p:ext uri="{BB962C8B-B14F-4D97-AF65-F5344CB8AC3E}">
        <p14:creationId xmlns:p14="http://schemas.microsoft.com/office/powerpoint/2010/main" val="105891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8C80-8BD5-DFC0-0191-4C93E0E378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1F763A-E4CC-F286-CD12-C8EA31ECA8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432518-E382-8ADD-708C-9285142A4C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FAF9B7-5DA3-D078-A3A7-47119DB33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A26B66-8487-8443-06A5-2BD1EAB8E8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B4E034-EE29-F915-AD04-2473787C8A49}"/>
              </a:ext>
            </a:extLst>
          </p:cNvPr>
          <p:cNvSpPr>
            <a:spLocks noGrp="1"/>
          </p:cNvSpPr>
          <p:nvPr>
            <p:ph type="dt" sz="half" idx="10"/>
          </p:nvPr>
        </p:nvSpPr>
        <p:spPr/>
        <p:txBody>
          <a:bodyPr/>
          <a:lstStyle/>
          <a:p>
            <a:fld id="{EC0512B6-C406-452C-9E73-75B6348E15C9}" type="datetime1">
              <a:rPr lang="en-US" smtClean="0"/>
              <a:t>5/26/2022</a:t>
            </a:fld>
            <a:endParaRPr lang="en-US"/>
          </a:p>
        </p:txBody>
      </p:sp>
      <p:sp>
        <p:nvSpPr>
          <p:cNvPr id="8" name="Footer Placeholder 7">
            <a:extLst>
              <a:ext uri="{FF2B5EF4-FFF2-40B4-BE49-F238E27FC236}">
                <a16:creationId xmlns:a16="http://schemas.microsoft.com/office/drawing/2014/main" id="{A5B39407-F2A0-2CFA-AA23-241183F07E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CFDF71-8C46-9723-3B2D-965B926AFA6E}"/>
              </a:ext>
            </a:extLst>
          </p:cNvPr>
          <p:cNvSpPr>
            <a:spLocks noGrp="1"/>
          </p:cNvSpPr>
          <p:nvPr>
            <p:ph type="sldNum" sz="quarter" idx="12"/>
          </p:nvPr>
        </p:nvSpPr>
        <p:spPr/>
        <p:txBody>
          <a:bodyPr/>
          <a:lstStyle/>
          <a:p>
            <a:fld id="{873EBB3B-675B-498A-82A0-13AB2E9F8D1F}" type="slidenum">
              <a:rPr lang="en-US" smtClean="0"/>
              <a:t>‹#›</a:t>
            </a:fld>
            <a:endParaRPr lang="en-US"/>
          </a:p>
        </p:txBody>
      </p:sp>
    </p:spTree>
    <p:extLst>
      <p:ext uri="{BB962C8B-B14F-4D97-AF65-F5344CB8AC3E}">
        <p14:creationId xmlns:p14="http://schemas.microsoft.com/office/powerpoint/2010/main" val="219932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1FA1-5C87-4C97-AEE5-4A07E8EBC6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D7D152-DDFD-0579-7897-B3849010D493}"/>
              </a:ext>
            </a:extLst>
          </p:cNvPr>
          <p:cNvSpPr>
            <a:spLocks noGrp="1"/>
          </p:cNvSpPr>
          <p:nvPr>
            <p:ph type="dt" sz="half" idx="10"/>
          </p:nvPr>
        </p:nvSpPr>
        <p:spPr/>
        <p:txBody>
          <a:bodyPr/>
          <a:lstStyle/>
          <a:p>
            <a:fld id="{5A83D3C6-3125-421B-BC87-E1F98A2E9E42}" type="datetime1">
              <a:rPr lang="en-US" smtClean="0"/>
              <a:t>5/26/2022</a:t>
            </a:fld>
            <a:endParaRPr lang="en-US"/>
          </a:p>
        </p:txBody>
      </p:sp>
      <p:sp>
        <p:nvSpPr>
          <p:cNvPr id="4" name="Footer Placeholder 3">
            <a:extLst>
              <a:ext uri="{FF2B5EF4-FFF2-40B4-BE49-F238E27FC236}">
                <a16:creationId xmlns:a16="http://schemas.microsoft.com/office/drawing/2014/main" id="{9D50957F-02FC-1F49-DEBE-35DC53B2C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0CC6D1-4AA5-3BE8-DE42-C1D6BEC4DDA8}"/>
              </a:ext>
            </a:extLst>
          </p:cNvPr>
          <p:cNvSpPr>
            <a:spLocks noGrp="1"/>
          </p:cNvSpPr>
          <p:nvPr>
            <p:ph type="sldNum" sz="quarter" idx="12"/>
          </p:nvPr>
        </p:nvSpPr>
        <p:spPr/>
        <p:txBody>
          <a:bodyPr/>
          <a:lstStyle/>
          <a:p>
            <a:fld id="{873EBB3B-675B-498A-82A0-13AB2E9F8D1F}" type="slidenum">
              <a:rPr lang="en-US" smtClean="0"/>
              <a:t>‹#›</a:t>
            </a:fld>
            <a:endParaRPr lang="en-US"/>
          </a:p>
        </p:txBody>
      </p:sp>
    </p:spTree>
    <p:extLst>
      <p:ext uri="{BB962C8B-B14F-4D97-AF65-F5344CB8AC3E}">
        <p14:creationId xmlns:p14="http://schemas.microsoft.com/office/powerpoint/2010/main" val="235302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C3A32-66DE-8982-5A43-0D7607F02EC9}"/>
              </a:ext>
            </a:extLst>
          </p:cNvPr>
          <p:cNvSpPr>
            <a:spLocks noGrp="1"/>
          </p:cNvSpPr>
          <p:nvPr>
            <p:ph type="dt" sz="half" idx="10"/>
          </p:nvPr>
        </p:nvSpPr>
        <p:spPr/>
        <p:txBody>
          <a:bodyPr/>
          <a:lstStyle/>
          <a:p>
            <a:fld id="{D75BE3D7-3D9F-4DBD-B568-C406E9C8ADC7}" type="datetime1">
              <a:rPr lang="en-US" smtClean="0"/>
              <a:t>5/26/2022</a:t>
            </a:fld>
            <a:endParaRPr lang="en-US"/>
          </a:p>
        </p:txBody>
      </p:sp>
      <p:sp>
        <p:nvSpPr>
          <p:cNvPr id="3" name="Footer Placeholder 2">
            <a:extLst>
              <a:ext uri="{FF2B5EF4-FFF2-40B4-BE49-F238E27FC236}">
                <a16:creationId xmlns:a16="http://schemas.microsoft.com/office/drawing/2014/main" id="{512F9A98-97DC-AC73-B331-5B9F135705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47D664-5373-CFE7-15BD-54FDB2990B6C}"/>
              </a:ext>
            </a:extLst>
          </p:cNvPr>
          <p:cNvSpPr>
            <a:spLocks noGrp="1"/>
          </p:cNvSpPr>
          <p:nvPr>
            <p:ph type="sldNum" sz="quarter" idx="12"/>
          </p:nvPr>
        </p:nvSpPr>
        <p:spPr/>
        <p:txBody>
          <a:bodyPr/>
          <a:lstStyle/>
          <a:p>
            <a:fld id="{873EBB3B-675B-498A-82A0-13AB2E9F8D1F}" type="slidenum">
              <a:rPr lang="en-US" smtClean="0"/>
              <a:t>‹#›</a:t>
            </a:fld>
            <a:endParaRPr lang="en-US"/>
          </a:p>
        </p:txBody>
      </p:sp>
    </p:spTree>
    <p:extLst>
      <p:ext uri="{BB962C8B-B14F-4D97-AF65-F5344CB8AC3E}">
        <p14:creationId xmlns:p14="http://schemas.microsoft.com/office/powerpoint/2010/main" val="340797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71AF-77A3-BBED-5202-58D0F8CBC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A31AF5-7C6D-B231-23FE-8C6D3CA5D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59CB2A-2950-12C6-2FB3-7E3670419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5DB00-C426-3C7B-FF41-23CEA1C9F9B3}"/>
              </a:ext>
            </a:extLst>
          </p:cNvPr>
          <p:cNvSpPr>
            <a:spLocks noGrp="1"/>
          </p:cNvSpPr>
          <p:nvPr>
            <p:ph type="dt" sz="half" idx="10"/>
          </p:nvPr>
        </p:nvSpPr>
        <p:spPr/>
        <p:txBody>
          <a:bodyPr/>
          <a:lstStyle/>
          <a:p>
            <a:fld id="{F8535654-BEAC-4643-A2F1-7A0C8B304769}" type="datetime1">
              <a:rPr lang="en-US" smtClean="0"/>
              <a:t>5/26/2022</a:t>
            </a:fld>
            <a:endParaRPr lang="en-US"/>
          </a:p>
        </p:txBody>
      </p:sp>
      <p:sp>
        <p:nvSpPr>
          <p:cNvPr id="6" name="Footer Placeholder 5">
            <a:extLst>
              <a:ext uri="{FF2B5EF4-FFF2-40B4-BE49-F238E27FC236}">
                <a16:creationId xmlns:a16="http://schemas.microsoft.com/office/drawing/2014/main" id="{19D58E59-C22F-A22E-69F5-843CD08685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69648-8920-2D59-3B50-7A018B68DC76}"/>
              </a:ext>
            </a:extLst>
          </p:cNvPr>
          <p:cNvSpPr>
            <a:spLocks noGrp="1"/>
          </p:cNvSpPr>
          <p:nvPr>
            <p:ph type="sldNum" sz="quarter" idx="12"/>
          </p:nvPr>
        </p:nvSpPr>
        <p:spPr/>
        <p:txBody>
          <a:bodyPr/>
          <a:lstStyle/>
          <a:p>
            <a:fld id="{873EBB3B-675B-498A-82A0-13AB2E9F8D1F}" type="slidenum">
              <a:rPr lang="en-US" smtClean="0"/>
              <a:t>‹#›</a:t>
            </a:fld>
            <a:endParaRPr lang="en-US"/>
          </a:p>
        </p:txBody>
      </p:sp>
    </p:spTree>
    <p:extLst>
      <p:ext uri="{BB962C8B-B14F-4D97-AF65-F5344CB8AC3E}">
        <p14:creationId xmlns:p14="http://schemas.microsoft.com/office/powerpoint/2010/main" val="356744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B4954-65FA-9E78-2241-337AD2B8D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80F7C2-34EA-B015-CF30-BC161836E4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12FB80-BE2D-D7E3-2E62-A4B7FB3B2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433BD-CD41-0262-A9C4-549EF7E2F7B7}"/>
              </a:ext>
            </a:extLst>
          </p:cNvPr>
          <p:cNvSpPr>
            <a:spLocks noGrp="1"/>
          </p:cNvSpPr>
          <p:nvPr>
            <p:ph type="dt" sz="half" idx="10"/>
          </p:nvPr>
        </p:nvSpPr>
        <p:spPr/>
        <p:txBody>
          <a:bodyPr/>
          <a:lstStyle/>
          <a:p>
            <a:fld id="{2B4EE2A7-45AF-4084-9FBC-0311FB3752BB}" type="datetime1">
              <a:rPr lang="en-US" smtClean="0"/>
              <a:t>5/26/2022</a:t>
            </a:fld>
            <a:endParaRPr lang="en-US"/>
          </a:p>
        </p:txBody>
      </p:sp>
      <p:sp>
        <p:nvSpPr>
          <p:cNvPr id="6" name="Footer Placeholder 5">
            <a:extLst>
              <a:ext uri="{FF2B5EF4-FFF2-40B4-BE49-F238E27FC236}">
                <a16:creationId xmlns:a16="http://schemas.microsoft.com/office/drawing/2014/main" id="{CF3698D0-BB3A-502B-6BEC-5D5654FF36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753CC-83B3-EAA3-A69D-7CAC23C19060}"/>
              </a:ext>
            </a:extLst>
          </p:cNvPr>
          <p:cNvSpPr>
            <a:spLocks noGrp="1"/>
          </p:cNvSpPr>
          <p:nvPr>
            <p:ph type="sldNum" sz="quarter" idx="12"/>
          </p:nvPr>
        </p:nvSpPr>
        <p:spPr/>
        <p:txBody>
          <a:bodyPr/>
          <a:lstStyle/>
          <a:p>
            <a:fld id="{873EBB3B-675B-498A-82A0-13AB2E9F8D1F}" type="slidenum">
              <a:rPr lang="en-US" smtClean="0"/>
              <a:t>‹#›</a:t>
            </a:fld>
            <a:endParaRPr lang="en-US"/>
          </a:p>
        </p:txBody>
      </p:sp>
    </p:spTree>
    <p:extLst>
      <p:ext uri="{BB962C8B-B14F-4D97-AF65-F5344CB8AC3E}">
        <p14:creationId xmlns:p14="http://schemas.microsoft.com/office/powerpoint/2010/main" val="38558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C218B-76D3-422E-634E-8986117BD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43179C-A7B8-4699-645B-63FC8C0ADF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52239-10D7-CF73-FC25-0E407C0D78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FB586-EE4C-4BA2-BD03-B26C0D5A85A4}" type="datetime1">
              <a:rPr lang="en-US" smtClean="0"/>
              <a:t>5/26/2022</a:t>
            </a:fld>
            <a:endParaRPr lang="en-US"/>
          </a:p>
        </p:txBody>
      </p:sp>
      <p:sp>
        <p:nvSpPr>
          <p:cNvPr id="5" name="Footer Placeholder 4">
            <a:extLst>
              <a:ext uri="{FF2B5EF4-FFF2-40B4-BE49-F238E27FC236}">
                <a16:creationId xmlns:a16="http://schemas.microsoft.com/office/drawing/2014/main" id="{7796E6C2-57D6-1B35-8BCF-26D56EF9F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770B35-8DEF-8CA2-5B24-3FEEFD11A5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b="1">
                <a:solidFill>
                  <a:schemeClr val="tx1"/>
                </a:solidFill>
              </a:defRPr>
            </a:lvl1pPr>
          </a:lstStyle>
          <a:p>
            <a:fld id="{873EBB3B-675B-498A-82A0-13AB2E9F8D1F}" type="slidenum">
              <a:rPr lang="en-US" smtClean="0"/>
              <a:pPr/>
              <a:t>‹#›</a:t>
            </a:fld>
            <a:endParaRPr lang="en-US" dirty="0"/>
          </a:p>
        </p:txBody>
      </p:sp>
    </p:spTree>
    <p:extLst>
      <p:ext uri="{BB962C8B-B14F-4D97-AF65-F5344CB8AC3E}">
        <p14:creationId xmlns:p14="http://schemas.microsoft.com/office/powerpoint/2010/main" val="18347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933" y="1298776"/>
            <a:ext cx="9241844" cy="2387600"/>
          </a:xfrm>
        </p:spPr>
        <p:txBody>
          <a:bodyPr>
            <a:normAutofit/>
          </a:bodyPr>
          <a:lstStyle/>
          <a:p>
            <a:pPr algn="l">
              <a:lnSpc>
                <a:spcPct val="100000"/>
              </a:lnSpc>
              <a:spcBef>
                <a:spcPts val="600"/>
              </a:spcBef>
              <a:spcAft>
                <a:spcPts val="600"/>
              </a:spcAft>
            </a:pPr>
            <a:r>
              <a:rPr lang="en-US" sz="4000" b="1" dirty="0">
                <a:latin typeface="Garamond" panose="02020404030301010803" pitchFamily="18" charset="0"/>
                <a:cs typeface="Times New Roman" panose="02020603050405020304" pitchFamily="18" charset="0"/>
              </a:rPr>
              <a:t>On temporal resolution of performance indicators of water resources systems</a:t>
            </a:r>
            <a:endParaRPr lang="en-GB" sz="4000" b="1" dirty="0">
              <a:latin typeface="Garamond" panose="02020404030301010803" pitchFamily="18" charset="0"/>
            </a:endParaRPr>
          </a:p>
        </p:txBody>
      </p:sp>
      <p:sp>
        <p:nvSpPr>
          <p:cNvPr id="4" name="TextBox 3">
            <a:extLst>
              <a:ext uri="{FF2B5EF4-FFF2-40B4-BE49-F238E27FC236}">
                <a16:creationId xmlns:a16="http://schemas.microsoft.com/office/drawing/2014/main" id="{51E2BF34-FB86-449A-9986-36A0A243D94B}"/>
              </a:ext>
            </a:extLst>
          </p:cNvPr>
          <p:cNvSpPr txBox="1"/>
          <p:nvPr/>
        </p:nvSpPr>
        <p:spPr>
          <a:xfrm>
            <a:off x="395932" y="4016937"/>
            <a:ext cx="8211756" cy="461665"/>
          </a:xfrm>
          <a:prstGeom prst="rect">
            <a:avLst/>
          </a:prstGeom>
          <a:noFill/>
        </p:spPr>
        <p:txBody>
          <a:bodyPr wrap="square" rtlCol="0">
            <a:spAutoFit/>
          </a:bodyPr>
          <a:lstStyle/>
          <a:p>
            <a:r>
              <a:rPr lang="en-IN" sz="2400" dirty="0">
                <a:solidFill>
                  <a:schemeClr val="bg2">
                    <a:lumMod val="25000"/>
                  </a:schemeClr>
                </a:solidFill>
                <a:latin typeface="+mj-lt"/>
                <a:cs typeface="Arial" panose="020B0604020202020204" pitchFamily="34" charset="0"/>
              </a:rPr>
              <a:t>Sai Veena</a:t>
            </a:r>
            <a:r>
              <a:rPr lang="en-IN" sz="2400" baseline="30000" dirty="0">
                <a:solidFill>
                  <a:schemeClr val="bg2">
                    <a:lumMod val="25000"/>
                  </a:schemeClr>
                </a:solidFill>
                <a:latin typeface="+mj-lt"/>
                <a:cs typeface="Arial" panose="020B0604020202020204" pitchFamily="34" charset="0"/>
              </a:rPr>
              <a:t>*1</a:t>
            </a:r>
            <a:r>
              <a:rPr lang="en-IN" sz="2400" dirty="0">
                <a:solidFill>
                  <a:schemeClr val="bg2">
                    <a:lumMod val="25000"/>
                  </a:schemeClr>
                </a:solidFill>
                <a:latin typeface="+mj-lt"/>
                <a:cs typeface="Arial" panose="020B0604020202020204" pitchFamily="34" charset="0"/>
              </a:rPr>
              <a:t>,Riddhi Singh</a:t>
            </a:r>
            <a:r>
              <a:rPr lang="en-IN" sz="2400" baseline="30000" dirty="0">
                <a:solidFill>
                  <a:schemeClr val="bg2">
                    <a:lumMod val="25000"/>
                  </a:schemeClr>
                </a:solidFill>
                <a:latin typeface="+mj-lt"/>
                <a:cs typeface="Arial" panose="020B0604020202020204" pitchFamily="34" charset="0"/>
              </a:rPr>
              <a:t>1,2</a:t>
            </a:r>
            <a:endParaRPr lang="en-IN" sz="2400" dirty="0">
              <a:solidFill>
                <a:schemeClr val="bg2">
                  <a:lumMod val="25000"/>
                </a:schemeClr>
              </a:solidFill>
              <a:latin typeface="+mj-lt"/>
              <a:cs typeface="Arial" panose="020B0604020202020204" pitchFamily="34" charset="0"/>
            </a:endParaRPr>
          </a:p>
        </p:txBody>
      </p:sp>
      <p:cxnSp>
        <p:nvCxnSpPr>
          <p:cNvPr id="15" name="Straight Connector 14"/>
          <p:cNvCxnSpPr>
            <a:cxnSpLocks/>
          </p:cNvCxnSpPr>
          <p:nvPr/>
        </p:nvCxnSpPr>
        <p:spPr>
          <a:xfrm>
            <a:off x="10274" y="3802157"/>
            <a:ext cx="12181726"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Image result for iitb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84" y="101175"/>
            <a:ext cx="1459965" cy="14201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5932" y="4478602"/>
            <a:ext cx="8214667" cy="523220"/>
          </a:xfrm>
          <a:prstGeom prst="rect">
            <a:avLst/>
          </a:prstGeom>
        </p:spPr>
        <p:txBody>
          <a:bodyPr wrap="square">
            <a:spAutoFit/>
          </a:bodyPr>
          <a:lstStyle/>
          <a:p>
            <a:r>
              <a:rPr lang="en-GB" sz="1400" dirty="0">
                <a:latin typeface="+mj-lt"/>
              </a:rPr>
              <a:t>1 Department of Civil Engineering, Indian Institute of Technology Bombay, Mumbai, India</a:t>
            </a:r>
          </a:p>
          <a:p>
            <a:r>
              <a:rPr lang="en-GB" sz="1400" dirty="0">
                <a:latin typeface="+mj-lt"/>
              </a:rPr>
              <a:t>2 </a:t>
            </a:r>
            <a:r>
              <a:rPr lang="en-US" sz="1400" dirty="0">
                <a:latin typeface="+mj-lt"/>
              </a:rPr>
              <a:t>Interdisciplinary </a:t>
            </a:r>
            <a:r>
              <a:rPr lang="en-US" sz="1400" dirty="0" err="1">
                <a:latin typeface="+mj-lt"/>
              </a:rPr>
              <a:t>Programme</a:t>
            </a:r>
            <a:r>
              <a:rPr lang="en-US" sz="1400" dirty="0">
                <a:latin typeface="+mj-lt"/>
              </a:rPr>
              <a:t> in Climate Studies, Indian Institute of Technology Bombay, Mumbai, India</a:t>
            </a:r>
          </a:p>
        </p:txBody>
      </p:sp>
      <p:pic>
        <p:nvPicPr>
          <p:cNvPr id="6" name="Picture 5" descr="Qr code&#10;&#10;Description automatically generated">
            <a:extLst>
              <a:ext uri="{FF2B5EF4-FFF2-40B4-BE49-F238E27FC236}">
                <a16:creationId xmlns:a16="http://schemas.microsoft.com/office/drawing/2014/main" id="{640F34AB-4925-DD1F-2066-9CB117DF7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201" y="3926022"/>
            <a:ext cx="2826766" cy="2826766"/>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8A9C4E4F-3069-66E5-629C-505BA02A7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5016" y="86011"/>
            <a:ext cx="2743200" cy="3654214"/>
          </a:xfrm>
          <a:prstGeom prst="rect">
            <a:avLst/>
          </a:prstGeom>
        </p:spPr>
      </p:pic>
      <p:sp>
        <p:nvSpPr>
          <p:cNvPr id="13" name="TextBox 12">
            <a:extLst>
              <a:ext uri="{FF2B5EF4-FFF2-40B4-BE49-F238E27FC236}">
                <a16:creationId xmlns:a16="http://schemas.microsoft.com/office/drawing/2014/main" id="{E7880F31-2F6C-E249-CE8A-F72A210E1050}"/>
              </a:ext>
            </a:extLst>
          </p:cNvPr>
          <p:cNvSpPr txBox="1"/>
          <p:nvPr/>
        </p:nvSpPr>
        <p:spPr>
          <a:xfrm>
            <a:off x="7739897" y="5845620"/>
            <a:ext cx="2157984" cy="646331"/>
          </a:xfrm>
          <a:prstGeom prst="rect">
            <a:avLst/>
          </a:prstGeom>
          <a:noFill/>
        </p:spPr>
        <p:txBody>
          <a:bodyPr wrap="square" rtlCol="0">
            <a:spAutoFit/>
          </a:bodyPr>
          <a:lstStyle/>
          <a:p>
            <a:r>
              <a:rPr lang="en-US" dirty="0">
                <a:latin typeface="+mj-lt"/>
              </a:rPr>
              <a:t>Scan QR Code to access the abstract</a:t>
            </a:r>
          </a:p>
        </p:txBody>
      </p:sp>
    </p:spTree>
    <p:extLst>
      <p:ext uri="{BB962C8B-B14F-4D97-AF65-F5344CB8AC3E}">
        <p14:creationId xmlns:p14="http://schemas.microsoft.com/office/powerpoint/2010/main" val="278175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56433A59-745B-431F-8142-B83F9E076BD1}"/>
              </a:ext>
            </a:extLst>
          </p:cNvPr>
          <p:cNvSpPr txBox="1"/>
          <p:nvPr/>
        </p:nvSpPr>
        <p:spPr>
          <a:xfrm>
            <a:off x="270527" y="-72723"/>
            <a:ext cx="11577576" cy="995016"/>
          </a:xfrm>
          <a:prstGeom prst="rect">
            <a:avLst/>
          </a:prstGeom>
          <a:noFill/>
        </p:spPr>
        <p:txBody>
          <a:bodyPr wrap="square">
            <a:spAutoFit/>
          </a:bodyPr>
          <a:lstStyle/>
          <a:p>
            <a:pPr>
              <a:lnSpc>
                <a:spcPts val="3600"/>
              </a:lnSpc>
              <a:spcAft>
                <a:spcPts val="0"/>
              </a:spcAft>
            </a:pPr>
            <a:r>
              <a:rPr lang="en-US" sz="2800" b="1" dirty="0" err="1">
                <a:solidFill>
                  <a:schemeClr val="bg1"/>
                </a:solidFill>
                <a:latin typeface="+mj-lt"/>
                <a:ea typeface="Calibri" panose="020F0502020204030204" pitchFamily="34" charset="0"/>
                <a:cs typeface="Arial" panose="020B0604020202020204" pitchFamily="34" charset="0"/>
              </a:rPr>
              <a:t>Spatio</a:t>
            </a:r>
            <a:r>
              <a:rPr lang="en-US" sz="2800" b="1" dirty="0">
                <a:solidFill>
                  <a:schemeClr val="bg1"/>
                </a:solidFill>
                <a:latin typeface="+mj-lt"/>
                <a:ea typeface="Calibri" panose="020F0502020204030204" pitchFamily="34" charset="0"/>
                <a:cs typeface="Arial" panose="020B0604020202020204" pitchFamily="34" charset="0"/>
              </a:rPr>
              <a:t>-temporal resolution of data and models substantially impact water scarcity evaluations</a:t>
            </a:r>
            <a:endParaRPr lang="en-GB" sz="2800" b="1" dirty="0">
              <a:solidFill>
                <a:schemeClr val="bg1"/>
              </a:solidFill>
              <a:latin typeface="+mj-lt"/>
              <a:ea typeface="Calibri" panose="020F0502020204030204" pitchFamily="34" charset="0"/>
              <a:cs typeface="Arial" panose="020B0604020202020204" pitchFamily="34" charset="0"/>
            </a:endParaRPr>
          </a:p>
        </p:txBody>
      </p:sp>
      <p:pic>
        <p:nvPicPr>
          <p:cNvPr id="2050" name="Picture 2" descr="Fig. 1">
            <a:extLst>
              <a:ext uri="{FF2B5EF4-FFF2-40B4-BE49-F238E27FC236}">
                <a16:creationId xmlns:a16="http://schemas.microsoft.com/office/drawing/2014/main" id="{9B2C5C06-3566-4C2C-9AD8-7233DE95B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40" y="941917"/>
            <a:ext cx="5353050" cy="4086225"/>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011DDA09-3F8C-4A6C-86A4-0F371A034FE9}"/>
              </a:ext>
            </a:extLst>
          </p:cNvPr>
          <p:cNvSpPr txBox="1"/>
          <p:nvPr/>
        </p:nvSpPr>
        <p:spPr>
          <a:xfrm>
            <a:off x="260613" y="5063133"/>
            <a:ext cx="6448798" cy="1015663"/>
          </a:xfrm>
          <a:prstGeom prst="rect">
            <a:avLst/>
          </a:prstGeom>
          <a:noFill/>
        </p:spPr>
        <p:txBody>
          <a:bodyPr wrap="square">
            <a:spAutoFit/>
          </a:bodyPr>
          <a:lstStyle/>
          <a:p>
            <a:r>
              <a:rPr lang="en-US" sz="2000" b="0" i="0" dirty="0">
                <a:effectLst/>
                <a:cs typeface="Arial" panose="020B0604020202020204" pitchFamily="34" charset="0"/>
              </a:rPr>
              <a:t>Framework for the assessment of the effect of 1) spatial data resolution and 2) temporal data resolution on water shortage estimates. (Brunner et al., 2019)</a:t>
            </a:r>
            <a:endParaRPr lang="en-IN" sz="2000" dirty="0">
              <a:cs typeface="Arial" panose="020B0604020202020204" pitchFamily="34" charset="0"/>
            </a:endParaRPr>
          </a:p>
        </p:txBody>
      </p:sp>
      <p:sp>
        <p:nvSpPr>
          <p:cNvPr id="62" name="TextBox 61">
            <a:extLst>
              <a:ext uri="{FF2B5EF4-FFF2-40B4-BE49-F238E27FC236}">
                <a16:creationId xmlns:a16="http://schemas.microsoft.com/office/drawing/2014/main" id="{6D938CBB-8E88-42B0-ADF5-5A89C42ADC1E}"/>
              </a:ext>
            </a:extLst>
          </p:cNvPr>
          <p:cNvSpPr txBox="1"/>
          <p:nvPr/>
        </p:nvSpPr>
        <p:spPr>
          <a:xfrm>
            <a:off x="260613" y="6328455"/>
            <a:ext cx="10659178" cy="461665"/>
          </a:xfrm>
          <a:prstGeom prst="rect">
            <a:avLst/>
          </a:prstGeom>
          <a:noFill/>
        </p:spPr>
        <p:txBody>
          <a:bodyPr wrap="square">
            <a:spAutoFit/>
          </a:bodyPr>
          <a:lstStyle/>
          <a:p>
            <a:pPr>
              <a:spcBef>
                <a:spcPts val="1200"/>
              </a:spcBef>
              <a:spcAft>
                <a:spcPts val="1000"/>
              </a:spcAft>
            </a:pPr>
            <a:r>
              <a:rPr lang="en-IN" sz="12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Derepasko</a:t>
            </a:r>
            <a:r>
              <a:rPr lang="en-IN" sz="1200" dirty="0">
                <a:solidFill>
                  <a:srgbClr val="222222"/>
                </a:solidFill>
                <a:effectLst/>
                <a:latin typeface="Arial" panose="020B0604020202020204" pitchFamily="34" charset="0"/>
                <a:ea typeface="Calibri" panose="020F0502020204030204" pitchFamily="34" charset="0"/>
                <a:cs typeface="Arial" panose="020B0604020202020204" pitchFamily="34" charset="0"/>
              </a:rPr>
              <a:t>, et al. (2021) Considering scale within optimization procedures for water management decisions: Balancing environmental flows and human needs. </a:t>
            </a:r>
            <a:r>
              <a:rPr lang="en-IN" sz="1200" i="1" dirty="0">
                <a:solidFill>
                  <a:srgbClr val="222222"/>
                </a:solidFill>
                <a:effectLst/>
                <a:latin typeface="Arial" panose="020B0604020202020204" pitchFamily="34" charset="0"/>
                <a:ea typeface="Calibri" panose="020F0502020204030204" pitchFamily="34" charset="0"/>
                <a:cs typeface="Arial" panose="020B0604020202020204" pitchFamily="34" charset="0"/>
              </a:rPr>
              <a:t>Environmental Modelling &amp; Software</a:t>
            </a:r>
            <a:endParaRPr lang="en-IN"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52" name="Picture 4" descr="Fig. 1">
            <a:extLst>
              <a:ext uri="{FF2B5EF4-FFF2-40B4-BE49-F238E27FC236}">
                <a16:creationId xmlns:a16="http://schemas.microsoft.com/office/drawing/2014/main" id="{86F4B00B-AB8C-4ECC-B308-04D59E2DFE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017" y="1018176"/>
            <a:ext cx="4051737" cy="4009966"/>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4AC940BF-92E6-4402-927F-D0AD32997976}"/>
              </a:ext>
            </a:extLst>
          </p:cNvPr>
          <p:cNvSpPr txBox="1"/>
          <p:nvPr/>
        </p:nvSpPr>
        <p:spPr>
          <a:xfrm>
            <a:off x="7179286" y="5040156"/>
            <a:ext cx="4752101" cy="1015663"/>
          </a:xfrm>
          <a:prstGeom prst="rect">
            <a:avLst/>
          </a:prstGeom>
          <a:noFill/>
        </p:spPr>
        <p:txBody>
          <a:bodyPr wrap="square">
            <a:spAutoFit/>
          </a:bodyPr>
          <a:lstStyle/>
          <a:p>
            <a:r>
              <a:rPr lang="en-US" sz="2000" i="0" dirty="0">
                <a:solidFill>
                  <a:srgbClr val="323232"/>
                </a:solidFill>
                <a:effectLst/>
                <a:cs typeface="Arial" panose="020B0604020202020204" pitchFamily="34" charset="0"/>
              </a:rPr>
              <a:t>Position of the optimization process within the adaptive water management framework (</a:t>
            </a:r>
            <a:r>
              <a:rPr lang="en-US" sz="2000" i="0" dirty="0" err="1">
                <a:solidFill>
                  <a:srgbClr val="323232"/>
                </a:solidFill>
                <a:effectLst/>
                <a:cs typeface="Arial" panose="020B0604020202020204" pitchFamily="34" charset="0"/>
              </a:rPr>
              <a:t>Derepasko</a:t>
            </a:r>
            <a:r>
              <a:rPr lang="en-US" sz="2000" i="0" dirty="0">
                <a:solidFill>
                  <a:srgbClr val="323232"/>
                </a:solidFill>
                <a:effectLst/>
                <a:cs typeface="Arial" panose="020B0604020202020204" pitchFamily="34" charset="0"/>
              </a:rPr>
              <a:t> et al., 2021)</a:t>
            </a:r>
            <a:endParaRPr lang="en-IN" sz="2000" dirty="0">
              <a:cs typeface="Arial" panose="020B0604020202020204" pitchFamily="34" charset="0"/>
            </a:endParaRPr>
          </a:p>
        </p:txBody>
      </p:sp>
      <p:sp>
        <p:nvSpPr>
          <p:cNvPr id="11" name="TextBox 10">
            <a:extLst>
              <a:ext uri="{FF2B5EF4-FFF2-40B4-BE49-F238E27FC236}">
                <a16:creationId xmlns:a16="http://schemas.microsoft.com/office/drawing/2014/main" id="{2AFC9529-C3EB-4FA4-C8D9-A4271A20ED0F}"/>
              </a:ext>
            </a:extLst>
          </p:cNvPr>
          <p:cNvSpPr txBox="1"/>
          <p:nvPr/>
        </p:nvSpPr>
        <p:spPr>
          <a:xfrm>
            <a:off x="270527" y="6063916"/>
            <a:ext cx="11577576" cy="276999"/>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Brunner et al. (2019) Scale matters: Effects of temporal and spatial data resolution on water scarcity assessments. </a:t>
            </a:r>
            <a:r>
              <a:rPr lang="en-US" sz="1200" b="0" i="1" dirty="0">
                <a:solidFill>
                  <a:srgbClr val="222222"/>
                </a:solidFill>
                <a:effectLst/>
                <a:latin typeface="Arial" panose="020B0604020202020204" pitchFamily="34" charset="0"/>
              </a:rPr>
              <a:t>Advances in Water Resources</a:t>
            </a:r>
            <a:endParaRPr lang="en-US" sz="1200" dirty="0"/>
          </a:p>
        </p:txBody>
      </p:sp>
      <p:sp>
        <p:nvSpPr>
          <p:cNvPr id="3" name="Slide Number Placeholder 2">
            <a:extLst>
              <a:ext uri="{FF2B5EF4-FFF2-40B4-BE49-F238E27FC236}">
                <a16:creationId xmlns:a16="http://schemas.microsoft.com/office/drawing/2014/main" id="{95A2E379-E883-409E-9D0A-82AA4D4EE799}"/>
              </a:ext>
            </a:extLst>
          </p:cNvPr>
          <p:cNvSpPr>
            <a:spLocks noGrp="1"/>
          </p:cNvSpPr>
          <p:nvPr>
            <p:ph type="sldNum" sz="quarter" idx="12"/>
          </p:nvPr>
        </p:nvSpPr>
        <p:spPr/>
        <p:txBody>
          <a:bodyPr/>
          <a:lstStyle/>
          <a:p>
            <a:fld id="{873EBB3B-675B-498A-82A0-13AB2E9F8D1F}" type="slidenum">
              <a:rPr lang="en-US" smtClean="0"/>
              <a:pPr/>
              <a:t>2</a:t>
            </a:fld>
            <a:endParaRPr lang="en-US" dirty="0"/>
          </a:p>
        </p:txBody>
      </p:sp>
    </p:spTree>
    <p:custDataLst>
      <p:tags r:id="rId1"/>
    </p:custDataLst>
    <p:extLst>
      <p:ext uri="{BB962C8B-B14F-4D97-AF65-F5344CB8AC3E}">
        <p14:creationId xmlns:p14="http://schemas.microsoft.com/office/powerpoint/2010/main" val="413603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889F49-DB54-4F9A-9EF9-EA2C7F1A71C7}"/>
              </a:ext>
            </a:extLst>
          </p:cNvPr>
          <p:cNvSpPr txBox="1">
            <a:spLocks/>
          </p:cNvSpPr>
          <p:nvPr/>
        </p:nvSpPr>
        <p:spPr>
          <a:xfrm>
            <a:off x="340141" y="-22860"/>
            <a:ext cx="11851858" cy="882000"/>
          </a:xfrm>
          <a:prstGeom prst="rect">
            <a:avLst/>
          </a:prstGeom>
          <a:solidFill>
            <a:schemeClr val="tx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b="1" dirty="0">
              <a:solidFill>
                <a:schemeClr val="bg1"/>
              </a:solidFill>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D2E13CC3-4DD5-BF32-5D0B-B6ECE0C7B571}"/>
              </a:ext>
            </a:extLst>
          </p:cNvPr>
          <p:cNvSpPr txBox="1"/>
          <p:nvPr/>
        </p:nvSpPr>
        <p:spPr>
          <a:xfrm>
            <a:off x="340140" y="6308079"/>
            <a:ext cx="10870403" cy="461665"/>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Veena, </a:t>
            </a:r>
            <a:r>
              <a:rPr lang="en-US" sz="1200" dirty="0">
                <a:solidFill>
                  <a:srgbClr val="222222"/>
                </a:solidFill>
                <a:latin typeface="Arial" panose="020B0604020202020204" pitchFamily="34" charset="0"/>
              </a:rPr>
              <a:t>et al. (</a:t>
            </a:r>
            <a:r>
              <a:rPr lang="en-US" sz="1200" b="0" i="0" dirty="0">
                <a:solidFill>
                  <a:srgbClr val="222222"/>
                </a:solidFill>
                <a:effectLst/>
                <a:latin typeface="Arial" panose="020B0604020202020204" pitchFamily="34" charset="0"/>
              </a:rPr>
              <a:t>2021) Improving Information-Based Coordinated Operations in </a:t>
            </a:r>
            <a:r>
              <a:rPr lang="en-US" sz="1200" b="0" i="0" dirty="0" err="1">
                <a:solidFill>
                  <a:srgbClr val="222222"/>
                </a:solidFill>
                <a:effectLst/>
                <a:latin typeface="Arial" panose="020B0604020202020204" pitchFamily="34" charset="0"/>
              </a:rPr>
              <a:t>Interbasin</a:t>
            </a:r>
            <a:r>
              <a:rPr lang="en-US" sz="1200" b="0" i="0" dirty="0">
                <a:solidFill>
                  <a:srgbClr val="222222"/>
                </a:solidFill>
                <a:effectLst/>
                <a:latin typeface="Arial" panose="020B0604020202020204" pitchFamily="34" charset="0"/>
              </a:rPr>
              <a:t> Water Transfer Megaprojects: Case Study in Southern India. </a:t>
            </a:r>
            <a:r>
              <a:rPr lang="en-US" sz="1200" b="0" i="1" dirty="0">
                <a:solidFill>
                  <a:srgbClr val="222222"/>
                </a:solidFill>
                <a:effectLst/>
                <a:latin typeface="Arial" panose="020B0604020202020204" pitchFamily="34" charset="0"/>
              </a:rPr>
              <a:t>Journal of Water Resources Planning and Management</a:t>
            </a:r>
            <a:r>
              <a:rPr lang="en-US" sz="1200" dirty="0">
                <a:solidFill>
                  <a:srgbClr val="222222"/>
                </a:solidFill>
                <a:latin typeface="Arial" panose="020B0604020202020204" pitchFamily="34" charset="0"/>
              </a:rPr>
              <a:t>.</a:t>
            </a:r>
            <a:endParaRPr lang="en-US" sz="1200" dirty="0"/>
          </a:p>
        </p:txBody>
      </p:sp>
      <p:sp>
        <p:nvSpPr>
          <p:cNvPr id="46" name="Isosceles Triangle 45">
            <a:extLst>
              <a:ext uri="{FF2B5EF4-FFF2-40B4-BE49-F238E27FC236}">
                <a16:creationId xmlns:a16="http://schemas.microsoft.com/office/drawing/2014/main" id="{5F5A4AF9-6B31-7B35-9F2F-EA9D1529916D}"/>
              </a:ext>
            </a:extLst>
          </p:cNvPr>
          <p:cNvSpPr/>
          <p:nvPr/>
        </p:nvSpPr>
        <p:spPr>
          <a:xfrm rot="5400000">
            <a:off x="692869" y="1517989"/>
            <a:ext cx="1468371" cy="1172648"/>
          </a:xfrm>
          <a:prstGeom prst="triangle">
            <a:avLst/>
          </a:prstGeom>
          <a:noFill/>
          <a:ln w="12700" cap="rnd" cmpd="sng">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latin typeface="Garamond" panose="02020404030301010803" pitchFamily="18" charset="0"/>
            </a:endParaRPr>
          </a:p>
        </p:txBody>
      </p:sp>
      <p:sp>
        <p:nvSpPr>
          <p:cNvPr id="47" name="TextBox 46">
            <a:extLst>
              <a:ext uri="{FF2B5EF4-FFF2-40B4-BE49-F238E27FC236}">
                <a16:creationId xmlns:a16="http://schemas.microsoft.com/office/drawing/2014/main" id="{ECF031EB-E0B8-2946-BAAB-259A43296599}"/>
              </a:ext>
            </a:extLst>
          </p:cNvPr>
          <p:cNvSpPr txBox="1"/>
          <p:nvPr/>
        </p:nvSpPr>
        <p:spPr>
          <a:xfrm>
            <a:off x="833259" y="1906891"/>
            <a:ext cx="920625" cy="400110"/>
          </a:xfrm>
          <a:prstGeom prst="rect">
            <a:avLst/>
          </a:prstGeom>
          <a:noFill/>
        </p:spPr>
        <p:txBody>
          <a:bodyPr wrap="square" rtlCol="0">
            <a:spAutoFit/>
          </a:bodyPr>
          <a:lstStyle/>
          <a:p>
            <a:r>
              <a:rPr lang="en-GB" sz="2000" dirty="0"/>
              <a:t>Donor</a:t>
            </a:r>
          </a:p>
        </p:txBody>
      </p:sp>
      <p:sp>
        <p:nvSpPr>
          <p:cNvPr id="48" name="Isosceles Triangle 47">
            <a:extLst>
              <a:ext uri="{FF2B5EF4-FFF2-40B4-BE49-F238E27FC236}">
                <a16:creationId xmlns:a16="http://schemas.microsoft.com/office/drawing/2014/main" id="{278408FE-EABA-A62A-3907-D25A3812D829}"/>
              </a:ext>
            </a:extLst>
          </p:cNvPr>
          <p:cNvSpPr/>
          <p:nvPr/>
        </p:nvSpPr>
        <p:spPr>
          <a:xfrm rot="5400000">
            <a:off x="582782" y="3738936"/>
            <a:ext cx="1655264" cy="1224186"/>
          </a:xfrm>
          <a:prstGeom prst="triangle">
            <a:avLst/>
          </a:prstGeom>
          <a:noFill/>
          <a:ln w="12700" cap="rnd" cmpd="sng">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latin typeface="Garamond" panose="02020404030301010803" pitchFamily="18" charset="0"/>
            </a:endParaRPr>
          </a:p>
        </p:txBody>
      </p:sp>
      <p:sp>
        <p:nvSpPr>
          <p:cNvPr id="49" name="TextBox 48">
            <a:extLst>
              <a:ext uri="{FF2B5EF4-FFF2-40B4-BE49-F238E27FC236}">
                <a16:creationId xmlns:a16="http://schemas.microsoft.com/office/drawing/2014/main" id="{4358B9EF-91CA-6DB9-E15C-FF664F34F2EF}"/>
              </a:ext>
            </a:extLst>
          </p:cNvPr>
          <p:cNvSpPr txBox="1"/>
          <p:nvPr/>
        </p:nvSpPr>
        <p:spPr>
          <a:xfrm>
            <a:off x="747370" y="4160577"/>
            <a:ext cx="1224186" cy="400110"/>
          </a:xfrm>
          <a:prstGeom prst="rect">
            <a:avLst/>
          </a:prstGeom>
          <a:noFill/>
        </p:spPr>
        <p:txBody>
          <a:bodyPr wrap="square" rtlCol="0">
            <a:spAutoFit/>
          </a:bodyPr>
          <a:lstStyle/>
          <a:p>
            <a:r>
              <a:rPr lang="en-GB" sz="2000" dirty="0"/>
              <a:t>Recipient</a:t>
            </a:r>
          </a:p>
        </p:txBody>
      </p:sp>
      <p:cxnSp>
        <p:nvCxnSpPr>
          <p:cNvPr id="50" name="Straight Arrow Connector 49">
            <a:extLst>
              <a:ext uri="{FF2B5EF4-FFF2-40B4-BE49-F238E27FC236}">
                <a16:creationId xmlns:a16="http://schemas.microsoft.com/office/drawing/2014/main" id="{B8AC8D43-8CF0-BFAA-6853-85BB64823FE7}"/>
              </a:ext>
            </a:extLst>
          </p:cNvPr>
          <p:cNvCxnSpPr>
            <a:cxnSpLocks/>
            <a:stCxn id="46" idx="5"/>
          </p:cNvCxnSpPr>
          <p:nvPr/>
        </p:nvCxnSpPr>
        <p:spPr>
          <a:xfrm>
            <a:off x="1427054" y="2471407"/>
            <a:ext cx="0" cy="14726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B748BB9-6D22-D333-C3AB-1A6620BBE86F}"/>
              </a:ext>
            </a:extLst>
          </p:cNvPr>
          <p:cNvSpPr txBox="1"/>
          <p:nvPr/>
        </p:nvSpPr>
        <p:spPr>
          <a:xfrm rot="5400000">
            <a:off x="895026" y="2844651"/>
            <a:ext cx="1064057" cy="707887"/>
          </a:xfrm>
          <a:prstGeom prst="rect">
            <a:avLst/>
          </a:prstGeom>
          <a:noFill/>
        </p:spPr>
        <p:txBody>
          <a:bodyPr wrap="square" rtlCol="0">
            <a:spAutoFit/>
          </a:bodyPr>
          <a:lstStyle/>
          <a:p>
            <a:r>
              <a:rPr lang="en-GB" sz="2000" dirty="0"/>
              <a:t>Water</a:t>
            </a:r>
          </a:p>
          <a:p>
            <a:r>
              <a:rPr lang="en-GB" sz="2000" dirty="0"/>
              <a:t>transfer</a:t>
            </a:r>
          </a:p>
        </p:txBody>
      </p:sp>
      <p:cxnSp>
        <p:nvCxnSpPr>
          <p:cNvPr id="53" name="Straight Arrow Connector 52">
            <a:extLst>
              <a:ext uri="{FF2B5EF4-FFF2-40B4-BE49-F238E27FC236}">
                <a16:creationId xmlns:a16="http://schemas.microsoft.com/office/drawing/2014/main" id="{DDFFC4A1-6E4B-F50F-DC95-E60BDAB803E4}"/>
              </a:ext>
            </a:extLst>
          </p:cNvPr>
          <p:cNvCxnSpPr>
            <a:cxnSpLocks/>
          </p:cNvCxnSpPr>
          <p:nvPr/>
        </p:nvCxnSpPr>
        <p:spPr>
          <a:xfrm>
            <a:off x="1360028" y="1681824"/>
            <a:ext cx="17708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B818399-1922-319F-8E9A-7A3A597FAAFD}"/>
              </a:ext>
            </a:extLst>
          </p:cNvPr>
          <p:cNvSpPr txBox="1"/>
          <p:nvPr/>
        </p:nvSpPr>
        <p:spPr>
          <a:xfrm>
            <a:off x="2092971" y="1644101"/>
            <a:ext cx="738654" cy="400110"/>
          </a:xfrm>
          <a:prstGeom prst="rect">
            <a:avLst/>
          </a:prstGeom>
          <a:noFill/>
        </p:spPr>
        <p:txBody>
          <a:bodyPr wrap="square" rtlCol="0">
            <a:spAutoFit/>
          </a:bodyPr>
          <a:lstStyle/>
          <a:p>
            <a:r>
              <a:rPr lang="en-GB" sz="2000" dirty="0"/>
              <a:t>MEF</a:t>
            </a:r>
          </a:p>
        </p:txBody>
      </p:sp>
      <p:sp>
        <p:nvSpPr>
          <p:cNvPr id="55" name="TextBox 54">
            <a:extLst>
              <a:ext uri="{FF2B5EF4-FFF2-40B4-BE49-F238E27FC236}">
                <a16:creationId xmlns:a16="http://schemas.microsoft.com/office/drawing/2014/main" id="{6606E7F1-DFBB-F7D5-9206-0A5E254F493B}"/>
              </a:ext>
            </a:extLst>
          </p:cNvPr>
          <p:cNvSpPr txBox="1"/>
          <p:nvPr/>
        </p:nvSpPr>
        <p:spPr>
          <a:xfrm>
            <a:off x="2092971" y="1293521"/>
            <a:ext cx="1805163" cy="400110"/>
          </a:xfrm>
          <a:prstGeom prst="rect">
            <a:avLst/>
          </a:prstGeom>
          <a:noFill/>
        </p:spPr>
        <p:txBody>
          <a:bodyPr wrap="square" rtlCol="0">
            <a:spAutoFit/>
          </a:bodyPr>
          <a:lstStyle/>
          <a:p>
            <a:r>
              <a:rPr lang="en-GB" sz="2000" dirty="0"/>
              <a:t>Other transfers</a:t>
            </a:r>
          </a:p>
        </p:txBody>
      </p:sp>
      <p:cxnSp>
        <p:nvCxnSpPr>
          <p:cNvPr id="56" name="Straight Arrow Connector 55">
            <a:extLst>
              <a:ext uri="{FF2B5EF4-FFF2-40B4-BE49-F238E27FC236}">
                <a16:creationId xmlns:a16="http://schemas.microsoft.com/office/drawing/2014/main" id="{815B489B-43FC-ADC2-FF8B-A47BB210D424}"/>
              </a:ext>
            </a:extLst>
          </p:cNvPr>
          <p:cNvCxnSpPr>
            <a:cxnSpLocks/>
          </p:cNvCxnSpPr>
          <p:nvPr/>
        </p:nvCxnSpPr>
        <p:spPr>
          <a:xfrm flipV="1">
            <a:off x="1496686" y="2431613"/>
            <a:ext cx="2785517" cy="276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E520FA0-323F-C249-F15C-B4D397AE26AD}"/>
              </a:ext>
            </a:extLst>
          </p:cNvPr>
          <p:cNvCxnSpPr>
            <a:cxnSpLocks/>
          </p:cNvCxnSpPr>
          <p:nvPr/>
        </p:nvCxnSpPr>
        <p:spPr>
          <a:xfrm>
            <a:off x="1910059" y="2016554"/>
            <a:ext cx="9248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410374E-3689-8982-A9A5-70EF55D273F4}"/>
              </a:ext>
            </a:extLst>
          </p:cNvPr>
          <p:cNvSpPr txBox="1"/>
          <p:nvPr/>
        </p:nvSpPr>
        <p:spPr>
          <a:xfrm>
            <a:off x="2092971" y="2483126"/>
            <a:ext cx="2349130" cy="279756"/>
          </a:xfrm>
          <a:prstGeom prst="rect">
            <a:avLst/>
          </a:prstGeom>
          <a:noFill/>
        </p:spPr>
        <p:txBody>
          <a:bodyPr wrap="square" rtlCol="0">
            <a:spAutoFit/>
          </a:bodyPr>
          <a:lstStyle/>
          <a:p>
            <a:pPr>
              <a:lnSpc>
                <a:spcPts val="1200"/>
              </a:lnSpc>
            </a:pPr>
            <a:r>
              <a:rPr lang="en-GB" sz="2000" dirty="0"/>
              <a:t>Demand Satisfaction</a:t>
            </a:r>
          </a:p>
        </p:txBody>
      </p:sp>
      <p:cxnSp>
        <p:nvCxnSpPr>
          <p:cNvPr id="59" name="Straight Arrow Connector 58">
            <a:extLst>
              <a:ext uri="{FF2B5EF4-FFF2-40B4-BE49-F238E27FC236}">
                <a16:creationId xmlns:a16="http://schemas.microsoft.com/office/drawing/2014/main" id="{DA32DC23-6526-7987-3123-C5FBB3C18F40}"/>
              </a:ext>
            </a:extLst>
          </p:cNvPr>
          <p:cNvCxnSpPr>
            <a:cxnSpLocks/>
          </p:cNvCxnSpPr>
          <p:nvPr/>
        </p:nvCxnSpPr>
        <p:spPr>
          <a:xfrm>
            <a:off x="1498341" y="3963525"/>
            <a:ext cx="23632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D2CF503-179C-E5BF-6827-EE5C3F6ECBD4}"/>
              </a:ext>
            </a:extLst>
          </p:cNvPr>
          <p:cNvSpPr txBox="1"/>
          <p:nvPr/>
        </p:nvSpPr>
        <p:spPr>
          <a:xfrm>
            <a:off x="2092971" y="3972561"/>
            <a:ext cx="738654" cy="400110"/>
          </a:xfrm>
          <a:prstGeom prst="rect">
            <a:avLst/>
          </a:prstGeom>
          <a:noFill/>
        </p:spPr>
        <p:txBody>
          <a:bodyPr wrap="square" rtlCol="0">
            <a:spAutoFit/>
          </a:bodyPr>
          <a:lstStyle/>
          <a:p>
            <a:r>
              <a:rPr lang="en-GB" sz="2000" dirty="0"/>
              <a:t>MEF</a:t>
            </a:r>
          </a:p>
        </p:txBody>
      </p:sp>
      <p:sp>
        <p:nvSpPr>
          <p:cNvPr id="61" name="TextBox 60">
            <a:extLst>
              <a:ext uri="{FF2B5EF4-FFF2-40B4-BE49-F238E27FC236}">
                <a16:creationId xmlns:a16="http://schemas.microsoft.com/office/drawing/2014/main" id="{8FE56D54-4DF1-A03A-ADCC-A8423AD2AC9F}"/>
              </a:ext>
            </a:extLst>
          </p:cNvPr>
          <p:cNvSpPr txBox="1"/>
          <p:nvPr/>
        </p:nvSpPr>
        <p:spPr>
          <a:xfrm>
            <a:off x="2092971" y="3589818"/>
            <a:ext cx="1805163" cy="400110"/>
          </a:xfrm>
          <a:prstGeom prst="rect">
            <a:avLst/>
          </a:prstGeom>
          <a:noFill/>
        </p:spPr>
        <p:txBody>
          <a:bodyPr wrap="square" rtlCol="0">
            <a:spAutoFit/>
          </a:bodyPr>
          <a:lstStyle/>
          <a:p>
            <a:r>
              <a:rPr lang="en-GB" sz="2000" dirty="0"/>
              <a:t>Other transfers</a:t>
            </a:r>
          </a:p>
        </p:txBody>
      </p:sp>
      <p:cxnSp>
        <p:nvCxnSpPr>
          <p:cNvPr id="69" name="Straight Arrow Connector 68">
            <a:extLst>
              <a:ext uri="{FF2B5EF4-FFF2-40B4-BE49-F238E27FC236}">
                <a16:creationId xmlns:a16="http://schemas.microsoft.com/office/drawing/2014/main" id="{6E2C1B5B-9C78-5FB3-3399-463D2C55B32F}"/>
              </a:ext>
            </a:extLst>
          </p:cNvPr>
          <p:cNvCxnSpPr>
            <a:cxnSpLocks/>
          </p:cNvCxnSpPr>
          <p:nvPr/>
        </p:nvCxnSpPr>
        <p:spPr>
          <a:xfrm>
            <a:off x="1721337" y="2299022"/>
            <a:ext cx="20646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EFE4DFA-35B2-1538-4419-82A032EF5D5E}"/>
              </a:ext>
            </a:extLst>
          </p:cNvPr>
          <p:cNvSpPr txBox="1"/>
          <p:nvPr/>
        </p:nvSpPr>
        <p:spPr>
          <a:xfrm>
            <a:off x="2092971" y="1966236"/>
            <a:ext cx="1816543" cy="400110"/>
          </a:xfrm>
          <a:prstGeom prst="rect">
            <a:avLst/>
          </a:prstGeom>
          <a:noFill/>
        </p:spPr>
        <p:txBody>
          <a:bodyPr wrap="square" rtlCol="0">
            <a:spAutoFit/>
          </a:bodyPr>
          <a:lstStyle/>
          <a:p>
            <a:r>
              <a:rPr lang="en-GB" sz="2000" dirty="0"/>
              <a:t>Excess releases</a:t>
            </a:r>
          </a:p>
        </p:txBody>
      </p:sp>
      <p:cxnSp>
        <p:nvCxnSpPr>
          <p:cNvPr id="71" name="Straight Arrow Connector 70">
            <a:extLst>
              <a:ext uri="{FF2B5EF4-FFF2-40B4-BE49-F238E27FC236}">
                <a16:creationId xmlns:a16="http://schemas.microsoft.com/office/drawing/2014/main" id="{41D94A97-E247-85D0-7A4A-B015EA6ACDF1}"/>
              </a:ext>
            </a:extLst>
          </p:cNvPr>
          <p:cNvCxnSpPr>
            <a:cxnSpLocks/>
          </p:cNvCxnSpPr>
          <p:nvPr/>
        </p:nvCxnSpPr>
        <p:spPr>
          <a:xfrm flipV="1">
            <a:off x="1502334" y="4729165"/>
            <a:ext cx="2785517" cy="2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0B7E292-DA33-2B24-5DCA-5061700849A6}"/>
              </a:ext>
            </a:extLst>
          </p:cNvPr>
          <p:cNvCxnSpPr>
            <a:cxnSpLocks/>
          </p:cNvCxnSpPr>
          <p:nvPr/>
        </p:nvCxnSpPr>
        <p:spPr>
          <a:xfrm>
            <a:off x="2007147" y="4314106"/>
            <a:ext cx="9248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A8E41C3-1EA0-C49C-90C9-9EBA15FF6644}"/>
              </a:ext>
            </a:extLst>
          </p:cNvPr>
          <p:cNvSpPr txBox="1"/>
          <p:nvPr/>
        </p:nvSpPr>
        <p:spPr>
          <a:xfrm>
            <a:off x="2092971" y="4820493"/>
            <a:ext cx="2349130" cy="279756"/>
          </a:xfrm>
          <a:prstGeom prst="rect">
            <a:avLst/>
          </a:prstGeom>
          <a:noFill/>
        </p:spPr>
        <p:txBody>
          <a:bodyPr wrap="square" rtlCol="0">
            <a:spAutoFit/>
          </a:bodyPr>
          <a:lstStyle/>
          <a:p>
            <a:pPr>
              <a:lnSpc>
                <a:spcPts val="1200"/>
              </a:lnSpc>
            </a:pPr>
            <a:r>
              <a:rPr lang="en-GB" sz="2000" dirty="0"/>
              <a:t>Demand Satisfaction</a:t>
            </a:r>
          </a:p>
        </p:txBody>
      </p:sp>
      <p:cxnSp>
        <p:nvCxnSpPr>
          <p:cNvPr id="74" name="Straight Arrow Connector 73">
            <a:extLst>
              <a:ext uri="{FF2B5EF4-FFF2-40B4-BE49-F238E27FC236}">
                <a16:creationId xmlns:a16="http://schemas.microsoft.com/office/drawing/2014/main" id="{DA95397D-5FE1-4094-5F1B-BF64FC3DDFDF}"/>
              </a:ext>
            </a:extLst>
          </p:cNvPr>
          <p:cNvCxnSpPr>
            <a:cxnSpLocks/>
          </p:cNvCxnSpPr>
          <p:nvPr/>
        </p:nvCxnSpPr>
        <p:spPr>
          <a:xfrm flipV="1">
            <a:off x="4375157" y="2694988"/>
            <a:ext cx="802248" cy="4709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9267A7A-6FF9-9CB7-8D15-DB9B5E243F97}"/>
              </a:ext>
            </a:extLst>
          </p:cNvPr>
          <p:cNvCxnSpPr>
            <a:cxnSpLocks/>
          </p:cNvCxnSpPr>
          <p:nvPr/>
        </p:nvCxnSpPr>
        <p:spPr>
          <a:xfrm flipV="1">
            <a:off x="4357821" y="3165953"/>
            <a:ext cx="9662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FAEF5986-0C39-F05B-722E-7611BA27367F}"/>
              </a:ext>
            </a:extLst>
          </p:cNvPr>
          <p:cNvCxnSpPr>
            <a:cxnSpLocks/>
          </p:cNvCxnSpPr>
          <p:nvPr/>
        </p:nvCxnSpPr>
        <p:spPr>
          <a:xfrm>
            <a:off x="4375157" y="3166714"/>
            <a:ext cx="818662" cy="4487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5C92FA3-B5F4-D688-0BFA-7881C4A63D6E}"/>
              </a:ext>
            </a:extLst>
          </p:cNvPr>
          <p:cNvSpPr txBox="1"/>
          <p:nvPr/>
        </p:nvSpPr>
        <p:spPr>
          <a:xfrm>
            <a:off x="5226407" y="3042064"/>
            <a:ext cx="1681304" cy="279757"/>
          </a:xfrm>
          <a:prstGeom prst="rect">
            <a:avLst/>
          </a:prstGeom>
          <a:noFill/>
          <a:ln>
            <a:noFill/>
          </a:ln>
        </p:spPr>
        <p:txBody>
          <a:bodyPr wrap="square" rtlCol="0">
            <a:spAutoFit/>
          </a:bodyPr>
          <a:lstStyle/>
          <a:p>
            <a:pPr>
              <a:lnSpc>
                <a:spcPts val="1200"/>
              </a:lnSpc>
            </a:pPr>
            <a:r>
              <a:rPr lang="en-GB" sz="2000" dirty="0">
                <a:solidFill>
                  <a:srgbClr val="C00000"/>
                </a:solidFill>
              </a:rPr>
              <a:t>Seasonal (SN)</a:t>
            </a:r>
          </a:p>
        </p:txBody>
      </p:sp>
      <p:sp>
        <p:nvSpPr>
          <p:cNvPr id="78" name="TextBox 77">
            <a:extLst>
              <a:ext uri="{FF2B5EF4-FFF2-40B4-BE49-F238E27FC236}">
                <a16:creationId xmlns:a16="http://schemas.microsoft.com/office/drawing/2014/main" id="{3412250F-71A9-F40A-212F-14AB231C66FD}"/>
              </a:ext>
            </a:extLst>
          </p:cNvPr>
          <p:cNvSpPr txBox="1"/>
          <p:nvPr/>
        </p:nvSpPr>
        <p:spPr>
          <a:xfrm>
            <a:off x="5226406" y="3546036"/>
            <a:ext cx="1569550" cy="279757"/>
          </a:xfrm>
          <a:prstGeom prst="rect">
            <a:avLst/>
          </a:prstGeom>
          <a:noFill/>
          <a:ln>
            <a:noFill/>
          </a:ln>
        </p:spPr>
        <p:txBody>
          <a:bodyPr wrap="square" rtlCol="0">
            <a:spAutoFit/>
          </a:bodyPr>
          <a:lstStyle/>
          <a:p>
            <a:pPr>
              <a:lnSpc>
                <a:spcPts val="1200"/>
              </a:lnSpc>
            </a:pPr>
            <a:r>
              <a:rPr lang="en-GB" sz="2000" dirty="0">
                <a:solidFill>
                  <a:srgbClr val="7030A0"/>
                </a:solidFill>
              </a:rPr>
              <a:t>Annual (AN)</a:t>
            </a:r>
          </a:p>
        </p:txBody>
      </p:sp>
      <p:cxnSp>
        <p:nvCxnSpPr>
          <p:cNvPr id="79" name="Straight Arrow Connector 78">
            <a:extLst>
              <a:ext uri="{FF2B5EF4-FFF2-40B4-BE49-F238E27FC236}">
                <a16:creationId xmlns:a16="http://schemas.microsoft.com/office/drawing/2014/main" id="{286869E7-7746-112E-0209-6D05D68DBE00}"/>
              </a:ext>
            </a:extLst>
          </p:cNvPr>
          <p:cNvCxnSpPr>
            <a:cxnSpLocks/>
          </p:cNvCxnSpPr>
          <p:nvPr/>
        </p:nvCxnSpPr>
        <p:spPr>
          <a:xfrm>
            <a:off x="1726985" y="4596575"/>
            <a:ext cx="20646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414C9860-872C-848C-7C7E-665B1B6911F6}"/>
              </a:ext>
            </a:extLst>
          </p:cNvPr>
          <p:cNvSpPr txBox="1"/>
          <p:nvPr/>
        </p:nvSpPr>
        <p:spPr>
          <a:xfrm>
            <a:off x="2092971" y="4240084"/>
            <a:ext cx="1816543" cy="400110"/>
          </a:xfrm>
          <a:prstGeom prst="rect">
            <a:avLst/>
          </a:prstGeom>
          <a:noFill/>
        </p:spPr>
        <p:txBody>
          <a:bodyPr wrap="square" rtlCol="0">
            <a:spAutoFit/>
          </a:bodyPr>
          <a:lstStyle/>
          <a:p>
            <a:r>
              <a:rPr lang="en-GB" sz="2000" dirty="0"/>
              <a:t>Excess releases</a:t>
            </a:r>
          </a:p>
        </p:txBody>
      </p:sp>
      <p:sp>
        <p:nvSpPr>
          <p:cNvPr id="81" name="TextBox 80">
            <a:extLst>
              <a:ext uri="{FF2B5EF4-FFF2-40B4-BE49-F238E27FC236}">
                <a16:creationId xmlns:a16="http://schemas.microsoft.com/office/drawing/2014/main" id="{F20B12A7-66B0-CBF8-C608-52EFA9D6190E}"/>
              </a:ext>
            </a:extLst>
          </p:cNvPr>
          <p:cNvSpPr txBox="1"/>
          <p:nvPr/>
        </p:nvSpPr>
        <p:spPr>
          <a:xfrm>
            <a:off x="5177405" y="2545514"/>
            <a:ext cx="2243650" cy="279757"/>
          </a:xfrm>
          <a:prstGeom prst="rect">
            <a:avLst/>
          </a:prstGeom>
          <a:noFill/>
          <a:ln>
            <a:noFill/>
          </a:ln>
        </p:spPr>
        <p:txBody>
          <a:bodyPr wrap="square" rtlCol="0">
            <a:spAutoFit/>
          </a:bodyPr>
          <a:lstStyle/>
          <a:p>
            <a:pPr>
              <a:lnSpc>
                <a:spcPts val="1200"/>
              </a:lnSpc>
            </a:pPr>
            <a:r>
              <a:rPr lang="en-GB" sz="2000" dirty="0">
                <a:solidFill>
                  <a:schemeClr val="accent2"/>
                </a:solidFill>
              </a:rPr>
              <a:t>Fortnightly (FN)</a:t>
            </a:r>
          </a:p>
        </p:txBody>
      </p:sp>
      <p:sp>
        <p:nvSpPr>
          <p:cNvPr id="97" name="TextBox 96">
            <a:extLst>
              <a:ext uri="{FF2B5EF4-FFF2-40B4-BE49-F238E27FC236}">
                <a16:creationId xmlns:a16="http://schemas.microsoft.com/office/drawing/2014/main" id="{CB3052D3-C341-0A8B-3A42-7CAFDA934B8C}"/>
              </a:ext>
            </a:extLst>
          </p:cNvPr>
          <p:cNvSpPr txBox="1"/>
          <p:nvPr/>
        </p:nvSpPr>
        <p:spPr>
          <a:xfrm>
            <a:off x="340140" y="5661389"/>
            <a:ext cx="10566399" cy="400110"/>
          </a:xfrm>
          <a:prstGeom prst="rect">
            <a:avLst/>
          </a:prstGeom>
          <a:noFill/>
        </p:spPr>
        <p:txBody>
          <a:bodyPr wrap="square">
            <a:spAutoFit/>
          </a:bodyPr>
          <a:lstStyle/>
          <a:p>
            <a:r>
              <a:rPr lang="en-US" sz="2000" b="0" i="0" dirty="0">
                <a:effectLst/>
              </a:rPr>
              <a:t>Inter-basin water transfer model and objective </a:t>
            </a:r>
            <a:r>
              <a:rPr lang="en-US" sz="2000" dirty="0"/>
              <a:t>functions </a:t>
            </a:r>
            <a:r>
              <a:rPr lang="en-US" sz="2000" b="0" i="0" dirty="0">
                <a:effectLst/>
              </a:rPr>
              <a:t>adopted from Veena et al. (2021)</a:t>
            </a:r>
            <a:endParaRPr lang="en-IN" sz="2000" dirty="0"/>
          </a:p>
        </p:txBody>
      </p:sp>
      <p:sp>
        <p:nvSpPr>
          <p:cNvPr id="98" name="TextBox 97">
            <a:extLst>
              <a:ext uri="{FF2B5EF4-FFF2-40B4-BE49-F238E27FC236}">
                <a16:creationId xmlns:a16="http://schemas.microsoft.com/office/drawing/2014/main" id="{A61C59E9-2AAE-E112-5328-030E0A48F033}"/>
              </a:ext>
            </a:extLst>
          </p:cNvPr>
          <p:cNvSpPr txBox="1"/>
          <p:nvPr/>
        </p:nvSpPr>
        <p:spPr>
          <a:xfrm>
            <a:off x="304019" y="-53395"/>
            <a:ext cx="11577576" cy="954107"/>
          </a:xfrm>
          <a:prstGeom prst="rect">
            <a:avLst/>
          </a:prstGeom>
          <a:noFill/>
        </p:spPr>
        <p:txBody>
          <a:bodyPr wrap="square">
            <a:spAutoFit/>
          </a:bodyPr>
          <a:lstStyle/>
          <a:p>
            <a:r>
              <a:rPr lang="en-US" sz="2800" b="1" dirty="0">
                <a:solidFill>
                  <a:schemeClr val="bg1"/>
                </a:solidFill>
                <a:latin typeface="+mj-lt"/>
                <a:ea typeface="Calibri" panose="020F0502020204030204" pitchFamily="34" charset="0"/>
                <a:cs typeface="Arial" panose="020B0604020202020204" pitchFamily="34" charset="0"/>
              </a:rPr>
              <a:t>We devise three problem formulations to understand the effect of temporal resolutions on objective function </a:t>
            </a:r>
            <a:endParaRPr lang="en-GB" sz="2800" b="1" dirty="0">
              <a:solidFill>
                <a:schemeClr val="bg1"/>
              </a:solidFill>
              <a:latin typeface="+mj-lt"/>
              <a:ea typeface="Calibri" panose="020F0502020204030204" pitchFamily="34" charset="0"/>
              <a:cs typeface="Arial" panose="020B0604020202020204" pitchFamily="34" charset="0"/>
            </a:endParaRPr>
          </a:p>
        </p:txBody>
      </p:sp>
      <p:sp>
        <p:nvSpPr>
          <p:cNvPr id="2" name="Arrow: Right 1">
            <a:extLst>
              <a:ext uri="{FF2B5EF4-FFF2-40B4-BE49-F238E27FC236}">
                <a16:creationId xmlns:a16="http://schemas.microsoft.com/office/drawing/2014/main" id="{955BDCE4-A50A-4C1C-8425-969562B8D8E9}"/>
              </a:ext>
            </a:extLst>
          </p:cNvPr>
          <p:cNvSpPr/>
          <p:nvPr/>
        </p:nvSpPr>
        <p:spPr>
          <a:xfrm>
            <a:off x="3168865" y="3003747"/>
            <a:ext cx="1164788" cy="37714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22586288-6AEC-46E7-9A05-53191885FA3F}"/>
              </a:ext>
            </a:extLst>
          </p:cNvPr>
          <p:cNvSpPr txBox="1"/>
          <p:nvPr/>
        </p:nvSpPr>
        <p:spPr>
          <a:xfrm>
            <a:off x="7334823" y="1930424"/>
            <a:ext cx="4866304" cy="2862322"/>
          </a:xfrm>
          <a:prstGeom prst="rect">
            <a:avLst/>
          </a:prstGeom>
          <a:noFill/>
        </p:spPr>
        <p:txBody>
          <a:bodyPr wrap="square" rtlCol="0">
            <a:spAutoFit/>
          </a:bodyPr>
          <a:lstStyle/>
          <a:p>
            <a:r>
              <a:rPr lang="en-US" u="sng" dirty="0"/>
              <a:t>Many objective optimization using the Borg MOEA</a:t>
            </a:r>
          </a:p>
          <a:p>
            <a:endParaRPr lang="en-US" dirty="0"/>
          </a:p>
          <a:p>
            <a:r>
              <a:rPr lang="en-US" dirty="0"/>
              <a:t>Reliability</a:t>
            </a:r>
            <a:r>
              <a:rPr lang="en-IN" dirty="0"/>
              <a:t>, resilience, vulnerability of demand satisfaction</a:t>
            </a:r>
          </a:p>
          <a:p>
            <a:endParaRPr lang="en-US" dirty="0"/>
          </a:p>
          <a:p>
            <a:r>
              <a:rPr lang="en-US" dirty="0"/>
              <a:t>R</a:t>
            </a:r>
            <a:r>
              <a:rPr lang="en-IN" dirty="0" err="1"/>
              <a:t>eliability</a:t>
            </a:r>
            <a:r>
              <a:rPr lang="en-IN" dirty="0"/>
              <a:t> of maintaining minimum environmental flows (MEF)</a:t>
            </a:r>
          </a:p>
          <a:p>
            <a:endParaRPr lang="en-US" dirty="0"/>
          </a:p>
          <a:p>
            <a:r>
              <a:rPr lang="en-US" dirty="0"/>
              <a:t>R</a:t>
            </a:r>
            <a:r>
              <a:rPr lang="en-IN" dirty="0" err="1"/>
              <a:t>eliabiltiy</a:t>
            </a:r>
            <a:r>
              <a:rPr lang="en-IN" dirty="0"/>
              <a:t> of non exceedance of high flow thresholds downstream</a:t>
            </a:r>
          </a:p>
        </p:txBody>
      </p:sp>
      <p:sp>
        <p:nvSpPr>
          <p:cNvPr id="5" name="Slide Number Placeholder 4">
            <a:extLst>
              <a:ext uri="{FF2B5EF4-FFF2-40B4-BE49-F238E27FC236}">
                <a16:creationId xmlns:a16="http://schemas.microsoft.com/office/drawing/2014/main" id="{226EF309-35C4-44FE-8DFD-86877B157789}"/>
              </a:ext>
            </a:extLst>
          </p:cNvPr>
          <p:cNvSpPr>
            <a:spLocks noGrp="1"/>
          </p:cNvSpPr>
          <p:nvPr>
            <p:ph type="sldNum" sz="quarter" idx="12"/>
          </p:nvPr>
        </p:nvSpPr>
        <p:spPr/>
        <p:txBody>
          <a:bodyPr/>
          <a:lstStyle/>
          <a:p>
            <a:fld id="{873EBB3B-675B-498A-82A0-13AB2E9F8D1F}" type="slidenum">
              <a:rPr lang="en-US" smtClean="0"/>
              <a:pPr/>
              <a:t>3</a:t>
            </a:fld>
            <a:endParaRPr lang="en-US" dirty="0"/>
          </a:p>
        </p:txBody>
      </p:sp>
    </p:spTree>
    <p:extLst>
      <p:ext uri="{BB962C8B-B14F-4D97-AF65-F5344CB8AC3E}">
        <p14:creationId xmlns:p14="http://schemas.microsoft.com/office/powerpoint/2010/main" val="105697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29EF32D-C804-35AB-C7BF-EF8C805D3D4F}"/>
              </a:ext>
            </a:extLst>
          </p:cNvPr>
          <p:cNvSpPr txBox="1"/>
          <p:nvPr/>
        </p:nvSpPr>
        <p:spPr>
          <a:xfrm>
            <a:off x="304019" y="140915"/>
            <a:ext cx="11577576" cy="523220"/>
          </a:xfrm>
          <a:prstGeom prst="rect">
            <a:avLst/>
          </a:prstGeom>
          <a:noFill/>
        </p:spPr>
        <p:txBody>
          <a:bodyPr wrap="square">
            <a:spAutoFit/>
          </a:bodyPr>
          <a:lstStyle/>
          <a:p>
            <a:r>
              <a:rPr lang="en-US" sz="2800" b="1" dirty="0">
                <a:solidFill>
                  <a:schemeClr val="bg1"/>
                </a:solidFill>
                <a:latin typeface="+mj-lt"/>
                <a:ea typeface="Calibri" panose="020F0502020204030204" pitchFamily="34" charset="0"/>
                <a:cs typeface="Arial" panose="020B0604020202020204" pitchFamily="34" charset="0"/>
              </a:rPr>
              <a:t>Calculating demand reliability at multiple temporal resolutions</a:t>
            </a:r>
            <a:endParaRPr lang="en-GB" sz="2800" b="1" dirty="0">
              <a:solidFill>
                <a:schemeClr val="bg1"/>
              </a:solidFill>
              <a:latin typeface="+mj-lt"/>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19B4ADB-B08F-4101-987B-E5693BA52A77}"/>
              </a:ext>
            </a:extLst>
          </p:cNvPr>
          <p:cNvSpPr>
            <a:spLocks noGrp="1"/>
          </p:cNvSpPr>
          <p:nvPr>
            <p:ph type="sldNum" sz="quarter" idx="12"/>
          </p:nvPr>
        </p:nvSpPr>
        <p:spPr>
          <a:xfrm>
            <a:off x="10363200" y="6356350"/>
            <a:ext cx="990600" cy="365125"/>
          </a:xfrm>
        </p:spPr>
        <p:txBody>
          <a:bodyPr/>
          <a:lstStyle/>
          <a:p>
            <a:fld id="{873EBB3B-675B-498A-82A0-13AB2E9F8D1F}" type="slidenum">
              <a:rPr lang="en-US" smtClean="0"/>
              <a:pPr/>
              <a:t>4</a:t>
            </a:fld>
            <a:endParaRPr lang="en-US" dirty="0"/>
          </a:p>
        </p:txBody>
      </p:sp>
      <p:sp>
        <p:nvSpPr>
          <p:cNvPr id="4" name="Rectangle 3">
            <a:extLst>
              <a:ext uri="{FF2B5EF4-FFF2-40B4-BE49-F238E27FC236}">
                <a16:creationId xmlns:a16="http://schemas.microsoft.com/office/drawing/2014/main" id="{AC9EC7AA-560E-49FE-BB16-D4EC704FAE52}"/>
              </a:ext>
            </a:extLst>
          </p:cNvPr>
          <p:cNvSpPr/>
          <p:nvPr/>
        </p:nvSpPr>
        <p:spPr>
          <a:xfrm>
            <a:off x="7113997" y="1421087"/>
            <a:ext cx="1152939" cy="297933"/>
          </a:xfrm>
          <a:prstGeom prst="rect">
            <a:avLst/>
          </a:prstGeom>
          <a:ln w="381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5" name="TextBox 4">
            <a:extLst>
              <a:ext uri="{FF2B5EF4-FFF2-40B4-BE49-F238E27FC236}">
                <a16:creationId xmlns:a16="http://schemas.microsoft.com/office/drawing/2014/main" id="{1AF07CF2-674F-46F1-86DD-7343BC0763CC}"/>
              </a:ext>
            </a:extLst>
          </p:cNvPr>
          <p:cNvSpPr txBox="1"/>
          <p:nvPr/>
        </p:nvSpPr>
        <p:spPr>
          <a:xfrm>
            <a:off x="7056318" y="997348"/>
            <a:ext cx="1268296" cy="369332"/>
          </a:xfrm>
          <a:prstGeom prst="rect">
            <a:avLst/>
          </a:prstGeom>
          <a:noFill/>
        </p:spPr>
        <p:txBody>
          <a:bodyPr wrap="none" rtlCol="0">
            <a:spAutoFit/>
          </a:bodyPr>
          <a:lstStyle/>
          <a:p>
            <a:r>
              <a:rPr lang="en-US" dirty="0"/>
              <a:t>FN demand</a:t>
            </a:r>
            <a:endParaRPr lang="en-IN" dirty="0"/>
          </a:p>
        </p:txBody>
      </p:sp>
      <p:sp>
        <p:nvSpPr>
          <p:cNvPr id="17" name="TextBox 16">
            <a:extLst>
              <a:ext uri="{FF2B5EF4-FFF2-40B4-BE49-F238E27FC236}">
                <a16:creationId xmlns:a16="http://schemas.microsoft.com/office/drawing/2014/main" id="{D66A917F-41E6-4389-966E-D1EE6D9D3B59}"/>
              </a:ext>
            </a:extLst>
          </p:cNvPr>
          <p:cNvSpPr txBox="1"/>
          <p:nvPr/>
        </p:nvSpPr>
        <p:spPr>
          <a:xfrm>
            <a:off x="7000562" y="2034314"/>
            <a:ext cx="3189339" cy="369332"/>
          </a:xfrm>
          <a:prstGeom prst="rect">
            <a:avLst/>
          </a:prstGeom>
          <a:noFill/>
        </p:spPr>
        <p:txBody>
          <a:bodyPr wrap="square" rtlCol="0">
            <a:spAutoFit/>
          </a:bodyPr>
          <a:lstStyle/>
          <a:p>
            <a:r>
              <a:rPr lang="en-US" dirty="0"/>
              <a:t>Unsatisfied seasonal demand</a:t>
            </a:r>
            <a:endParaRPr lang="en-IN" dirty="0"/>
          </a:p>
        </p:txBody>
      </p:sp>
      <p:sp>
        <p:nvSpPr>
          <p:cNvPr id="22" name="TextBox 21">
            <a:extLst>
              <a:ext uri="{FF2B5EF4-FFF2-40B4-BE49-F238E27FC236}">
                <a16:creationId xmlns:a16="http://schemas.microsoft.com/office/drawing/2014/main" id="{6F7D5972-BB7F-4F14-9DC2-85118FB00E21}"/>
              </a:ext>
            </a:extLst>
          </p:cNvPr>
          <p:cNvSpPr txBox="1"/>
          <p:nvPr/>
        </p:nvSpPr>
        <p:spPr>
          <a:xfrm>
            <a:off x="7000562" y="3056607"/>
            <a:ext cx="2862767" cy="369332"/>
          </a:xfrm>
          <a:prstGeom prst="rect">
            <a:avLst/>
          </a:prstGeom>
          <a:noFill/>
        </p:spPr>
        <p:txBody>
          <a:bodyPr wrap="square" rtlCol="0">
            <a:spAutoFit/>
          </a:bodyPr>
          <a:lstStyle/>
          <a:p>
            <a:r>
              <a:rPr lang="en-US" dirty="0"/>
              <a:t>Unsatisfied annual demand</a:t>
            </a:r>
            <a:endParaRPr lang="en-IN" dirty="0"/>
          </a:p>
        </p:txBody>
      </p:sp>
      <p:sp>
        <p:nvSpPr>
          <p:cNvPr id="23" name="Rectangle 22">
            <a:extLst>
              <a:ext uri="{FF2B5EF4-FFF2-40B4-BE49-F238E27FC236}">
                <a16:creationId xmlns:a16="http://schemas.microsoft.com/office/drawing/2014/main" id="{5505653A-5BBD-407D-8ECC-11D89CF41BB6}"/>
              </a:ext>
            </a:extLst>
          </p:cNvPr>
          <p:cNvSpPr/>
          <p:nvPr/>
        </p:nvSpPr>
        <p:spPr>
          <a:xfrm>
            <a:off x="478809" y="1457239"/>
            <a:ext cx="2382078" cy="781544"/>
          </a:xfrm>
          <a:prstGeom prst="rect">
            <a:avLst/>
          </a:prstGeom>
          <a:solidFill>
            <a:schemeClr val="accent5">
              <a:lumMod val="60000"/>
              <a:lumOff val="40000"/>
            </a:schemeClr>
          </a:solidFill>
          <a:ln w="381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6" name="Arrow: Right 5">
            <a:extLst>
              <a:ext uri="{FF2B5EF4-FFF2-40B4-BE49-F238E27FC236}">
                <a16:creationId xmlns:a16="http://schemas.microsoft.com/office/drawing/2014/main" id="{F2FBCBE9-7867-407B-A8F4-F3BA6C9C01B4}"/>
              </a:ext>
            </a:extLst>
          </p:cNvPr>
          <p:cNvSpPr/>
          <p:nvPr/>
        </p:nvSpPr>
        <p:spPr>
          <a:xfrm>
            <a:off x="2860887" y="1316608"/>
            <a:ext cx="2478030" cy="523220"/>
          </a:xfrm>
          <a:prstGeom prst="rightArrow">
            <a:avLst/>
          </a:prstGeom>
          <a:solidFill>
            <a:schemeClr val="accent1">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Arrow: Right 23">
            <a:extLst>
              <a:ext uri="{FF2B5EF4-FFF2-40B4-BE49-F238E27FC236}">
                <a16:creationId xmlns:a16="http://schemas.microsoft.com/office/drawing/2014/main" id="{BA17EAA1-0491-4210-AD45-3546897425CA}"/>
              </a:ext>
            </a:extLst>
          </p:cNvPr>
          <p:cNvSpPr/>
          <p:nvPr/>
        </p:nvSpPr>
        <p:spPr>
          <a:xfrm>
            <a:off x="2860630" y="2147477"/>
            <a:ext cx="2595923" cy="1039850"/>
          </a:xfrm>
          <a:prstGeom prst="rightArrow">
            <a:avLst/>
          </a:prstGeom>
          <a:solidFill>
            <a:schemeClr val="accent1">
              <a:lumMod val="40000"/>
              <a:lumOff val="6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Arrow: Right 26">
            <a:extLst>
              <a:ext uri="{FF2B5EF4-FFF2-40B4-BE49-F238E27FC236}">
                <a16:creationId xmlns:a16="http://schemas.microsoft.com/office/drawing/2014/main" id="{73AFA475-E92B-4118-8E06-B42EA78DC4D8}"/>
              </a:ext>
            </a:extLst>
          </p:cNvPr>
          <p:cNvSpPr/>
          <p:nvPr/>
        </p:nvSpPr>
        <p:spPr>
          <a:xfrm>
            <a:off x="2817968" y="3059484"/>
            <a:ext cx="2741085" cy="1644987"/>
          </a:xfrm>
          <a:prstGeom prst="rightArrow">
            <a:avLst>
              <a:gd name="adj1" fmla="val 46912"/>
              <a:gd name="adj2" fmla="val 52702"/>
            </a:avLst>
          </a:prstGeom>
          <a:solidFill>
            <a:schemeClr val="accent1">
              <a:lumMod val="40000"/>
              <a:lumOff val="6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EE7E2104-DF2E-4006-9DEF-D8F976697E3C}"/>
              </a:ext>
            </a:extLst>
          </p:cNvPr>
          <p:cNvSpPr txBox="1"/>
          <p:nvPr/>
        </p:nvSpPr>
        <p:spPr>
          <a:xfrm>
            <a:off x="3061252" y="911130"/>
            <a:ext cx="3877600" cy="369332"/>
          </a:xfrm>
          <a:prstGeom prst="rect">
            <a:avLst/>
          </a:prstGeom>
          <a:solidFill>
            <a:schemeClr val="accent1">
              <a:lumMod val="40000"/>
              <a:lumOff val="60000"/>
            </a:schemeClr>
          </a:solidFill>
        </p:spPr>
        <p:txBody>
          <a:bodyPr wrap="none" rtlCol="0">
            <a:spAutoFit/>
          </a:bodyPr>
          <a:lstStyle/>
          <a:p>
            <a:r>
              <a:rPr lang="en-US" dirty="0"/>
              <a:t>Water released for demand satisfaction</a:t>
            </a:r>
            <a:endParaRPr lang="en-IN" dirty="0"/>
          </a:p>
        </p:txBody>
      </p:sp>
      <p:sp>
        <p:nvSpPr>
          <p:cNvPr id="29" name="TextBox 28">
            <a:extLst>
              <a:ext uri="{FF2B5EF4-FFF2-40B4-BE49-F238E27FC236}">
                <a16:creationId xmlns:a16="http://schemas.microsoft.com/office/drawing/2014/main" id="{4C8257DB-7AEE-4532-AD96-93B96A63A137}"/>
              </a:ext>
            </a:extLst>
          </p:cNvPr>
          <p:cNvSpPr txBox="1"/>
          <p:nvPr/>
        </p:nvSpPr>
        <p:spPr>
          <a:xfrm>
            <a:off x="478809" y="900024"/>
            <a:ext cx="1810624" cy="369332"/>
          </a:xfrm>
          <a:prstGeom prst="rect">
            <a:avLst/>
          </a:prstGeom>
          <a:solidFill>
            <a:schemeClr val="accent5">
              <a:lumMod val="60000"/>
              <a:lumOff val="40000"/>
            </a:schemeClr>
          </a:solidFill>
        </p:spPr>
        <p:txBody>
          <a:bodyPr wrap="none" rtlCol="0">
            <a:spAutoFit/>
          </a:bodyPr>
          <a:lstStyle/>
          <a:p>
            <a:r>
              <a:rPr lang="en-US" dirty="0"/>
              <a:t>Reservoir storage</a:t>
            </a:r>
            <a:endParaRPr lang="en-IN" dirty="0"/>
          </a:p>
        </p:txBody>
      </p:sp>
      <p:sp>
        <p:nvSpPr>
          <p:cNvPr id="15" name="Rectangle 14">
            <a:extLst>
              <a:ext uri="{FF2B5EF4-FFF2-40B4-BE49-F238E27FC236}">
                <a16:creationId xmlns:a16="http://schemas.microsoft.com/office/drawing/2014/main" id="{E9FBAA85-D7B4-4CC1-AE8E-F58FF188AEA7}"/>
              </a:ext>
            </a:extLst>
          </p:cNvPr>
          <p:cNvSpPr/>
          <p:nvPr/>
        </p:nvSpPr>
        <p:spPr>
          <a:xfrm>
            <a:off x="7113997" y="2392310"/>
            <a:ext cx="1152939" cy="502946"/>
          </a:xfrm>
          <a:prstGeom prst="rect">
            <a:avLst/>
          </a:prstGeom>
          <a:ln w="28575">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16" name="Rectangle 15">
            <a:extLst>
              <a:ext uri="{FF2B5EF4-FFF2-40B4-BE49-F238E27FC236}">
                <a16:creationId xmlns:a16="http://schemas.microsoft.com/office/drawing/2014/main" id="{32AA3F75-390F-4628-85AB-B9A8B0FCFDBE}"/>
              </a:ext>
            </a:extLst>
          </p:cNvPr>
          <p:cNvSpPr/>
          <p:nvPr/>
        </p:nvSpPr>
        <p:spPr>
          <a:xfrm>
            <a:off x="7113996" y="3445843"/>
            <a:ext cx="1152939" cy="1137861"/>
          </a:xfrm>
          <a:prstGeom prst="rect">
            <a:avLst/>
          </a:prstGeom>
          <a:ln w="28575">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30" name="Rectangle 29">
            <a:extLst>
              <a:ext uri="{FF2B5EF4-FFF2-40B4-BE49-F238E27FC236}">
                <a16:creationId xmlns:a16="http://schemas.microsoft.com/office/drawing/2014/main" id="{4BA9C7EF-7298-4704-88F6-0DA328F3961D}"/>
              </a:ext>
            </a:extLst>
          </p:cNvPr>
          <p:cNvSpPr/>
          <p:nvPr/>
        </p:nvSpPr>
        <p:spPr>
          <a:xfrm>
            <a:off x="478809" y="2395951"/>
            <a:ext cx="2382078" cy="781544"/>
          </a:xfrm>
          <a:prstGeom prst="rect">
            <a:avLst/>
          </a:prstGeom>
          <a:solidFill>
            <a:schemeClr val="accent5">
              <a:lumMod val="60000"/>
              <a:lumOff val="40000"/>
            </a:schemeClr>
          </a:solidFill>
          <a:ln w="28575">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31" name="Rectangle 30">
            <a:extLst>
              <a:ext uri="{FF2B5EF4-FFF2-40B4-BE49-F238E27FC236}">
                <a16:creationId xmlns:a16="http://schemas.microsoft.com/office/drawing/2014/main" id="{ED1F2A89-CF3D-4BB1-90DF-13119D100F1A}"/>
              </a:ext>
            </a:extLst>
          </p:cNvPr>
          <p:cNvSpPr/>
          <p:nvPr/>
        </p:nvSpPr>
        <p:spPr>
          <a:xfrm>
            <a:off x="454005" y="3487841"/>
            <a:ext cx="2382078" cy="781544"/>
          </a:xfrm>
          <a:prstGeom prst="rect">
            <a:avLst/>
          </a:prstGeom>
          <a:solidFill>
            <a:schemeClr val="accent5">
              <a:lumMod val="60000"/>
              <a:lumOff val="40000"/>
            </a:schemeClr>
          </a:solidFill>
          <a:ln w="28575">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45" name="TextBox 44">
            <a:extLst>
              <a:ext uri="{FF2B5EF4-FFF2-40B4-BE49-F238E27FC236}">
                <a16:creationId xmlns:a16="http://schemas.microsoft.com/office/drawing/2014/main" id="{F989E025-4D5F-4FF9-959F-861B1E8BFCD2}"/>
              </a:ext>
            </a:extLst>
          </p:cNvPr>
          <p:cNvSpPr txBox="1"/>
          <p:nvPr/>
        </p:nvSpPr>
        <p:spPr>
          <a:xfrm>
            <a:off x="8349155" y="1360271"/>
            <a:ext cx="1654043" cy="369332"/>
          </a:xfrm>
          <a:prstGeom prst="rect">
            <a:avLst/>
          </a:prstGeom>
          <a:noFill/>
          <a:ln>
            <a:noFill/>
          </a:ln>
        </p:spPr>
        <p:txBody>
          <a:bodyPr wrap="none" rtlCol="0">
            <a:spAutoFit/>
          </a:bodyPr>
          <a:lstStyle/>
          <a:p>
            <a:r>
              <a:rPr lang="en-US" dirty="0">
                <a:solidFill>
                  <a:schemeClr val="accent2"/>
                </a:solidFill>
              </a:rPr>
              <a:t>FN formulation</a:t>
            </a:r>
            <a:endParaRPr lang="en-IN" dirty="0">
              <a:solidFill>
                <a:schemeClr val="accent2"/>
              </a:solidFill>
            </a:endParaRPr>
          </a:p>
        </p:txBody>
      </p:sp>
      <p:sp>
        <p:nvSpPr>
          <p:cNvPr id="46" name="TextBox 45">
            <a:extLst>
              <a:ext uri="{FF2B5EF4-FFF2-40B4-BE49-F238E27FC236}">
                <a16:creationId xmlns:a16="http://schemas.microsoft.com/office/drawing/2014/main" id="{6B9D788C-38E4-44E4-9302-26FCECB50F3F}"/>
              </a:ext>
            </a:extLst>
          </p:cNvPr>
          <p:cNvSpPr txBox="1"/>
          <p:nvPr/>
        </p:nvSpPr>
        <p:spPr>
          <a:xfrm>
            <a:off x="8349155" y="2403214"/>
            <a:ext cx="1654043" cy="369332"/>
          </a:xfrm>
          <a:prstGeom prst="rect">
            <a:avLst/>
          </a:prstGeom>
          <a:noFill/>
        </p:spPr>
        <p:txBody>
          <a:bodyPr wrap="none" rtlCol="0">
            <a:spAutoFit/>
          </a:bodyPr>
          <a:lstStyle/>
          <a:p>
            <a:r>
              <a:rPr lang="en-US" dirty="0">
                <a:solidFill>
                  <a:srgbClr val="C00000"/>
                </a:solidFill>
              </a:rPr>
              <a:t>SN formulation </a:t>
            </a:r>
            <a:endParaRPr lang="en-IN" dirty="0">
              <a:solidFill>
                <a:srgbClr val="C00000"/>
              </a:solidFill>
            </a:endParaRPr>
          </a:p>
        </p:txBody>
      </p:sp>
      <p:sp>
        <p:nvSpPr>
          <p:cNvPr id="47" name="TextBox 46">
            <a:extLst>
              <a:ext uri="{FF2B5EF4-FFF2-40B4-BE49-F238E27FC236}">
                <a16:creationId xmlns:a16="http://schemas.microsoft.com/office/drawing/2014/main" id="{D85F63B3-5B05-4992-BD5E-0863F7D359DF}"/>
              </a:ext>
            </a:extLst>
          </p:cNvPr>
          <p:cNvSpPr txBox="1"/>
          <p:nvPr/>
        </p:nvSpPr>
        <p:spPr>
          <a:xfrm>
            <a:off x="8349155" y="3630708"/>
            <a:ext cx="1681294" cy="369332"/>
          </a:xfrm>
          <a:prstGeom prst="rect">
            <a:avLst/>
          </a:prstGeom>
          <a:noFill/>
        </p:spPr>
        <p:txBody>
          <a:bodyPr wrap="none" rtlCol="0">
            <a:spAutoFit/>
          </a:bodyPr>
          <a:lstStyle/>
          <a:p>
            <a:r>
              <a:rPr lang="en-US" dirty="0">
                <a:solidFill>
                  <a:srgbClr val="7030A0"/>
                </a:solidFill>
              </a:rPr>
              <a:t>AN formulation </a:t>
            </a:r>
            <a:endParaRPr lang="en-IN" dirty="0">
              <a:solidFill>
                <a:srgbClr val="7030A0"/>
              </a:solidFill>
            </a:endParaRPr>
          </a:p>
        </p:txBody>
      </p:sp>
    </p:spTree>
    <p:extLst>
      <p:ext uri="{BB962C8B-B14F-4D97-AF65-F5344CB8AC3E}">
        <p14:creationId xmlns:p14="http://schemas.microsoft.com/office/powerpoint/2010/main" val="164610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29EF32D-C804-35AB-C7BF-EF8C805D3D4F}"/>
              </a:ext>
            </a:extLst>
          </p:cNvPr>
          <p:cNvSpPr txBox="1"/>
          <p:nvPr/>
        </p:nvSpPr>
        <p:spPr>
          <a:xfrm>
            <a:off x="304019" y="140915"/>
            <a:ext cx="11577576" cy="523220"/>
          </a:xfrm>
          <a:prstGeom prst="rect">
            <a:avLst/>
          </a:prstGeom>
          <a:noFill/>
        </p:spPr>
        <p:txBody>
          <a:bodyPr wrap="square">
            <a:spAutoFit/>
          </a:bodyPr>
          <a:lstStyle/>
          <a:p>
            <a:r>
              <a:rPr lang="en-US" sz="2800" b="1" dirty="0">
                <a:solidFill>
                  <a:schemeClr val="bg1"/>
                </a:solidFill>
                <a:latin typeface="+mj-lt"/>
                <a:ea typeface="Calibri" panose="020F0502020204030204" pitchFamily="34" charset="0"/>
                <a:cs typeface="Arial" panose="020B0604020202020204" pitchFamily="34" charset="0"/>
              </a:rPr>
              <a:t>Calculating demand reliability at multiple temporal resolutions</a:t>
            </a:r>
            <a:endParaRPr lang="en-GB" sz="2800" b="1" dirty="0">
              <a:solidFill>
                <a:schemeClr val="bg1"/>
              </a:solidFill>
              <a:latin typeface="+mj-lt"/>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19B4ADB-B08F-4101-987B-E5693BA52A77}"/>
              </a:ext>
            </a:extLst>
          </p:cNvPr>
          <p:cNvSpPr>
            <a:spLocks noGrp="1"/>
          </p:cNvSpPr>
          <p:nvPr>
            <p:ph type="sldNum" sz="quarter" idx="12"/>
          </p:nvPr>
        </p:nvSpPr>
        <p:spPr>
          <a:xfrm>
            <a:off x="10363200" y="6356350"/>
            <a:ext cx="990600" cy="365125"/>
          </a:xfrm>
        </p:spPr>
        <p:txBody>
          <a:bodyPr/>
          <a:lstStyle/>
          <a:p>
            <a:fld id="{873EBB3B-675B-498A-82A0-13AB2E9F8D1F}" type="slidenum">
              <a:rPr lang="en-US" smtClean="0"/>
              <a:pPr/>
              <a:t>5</a:t>
            </a:fld>
            <a:endParaRPr lang="en-US" dirty="0"/>
          </a:p>
        </p:txBody>
      </p:sp>
      <p:sp>
        <p:nvSpPr>
          <p:cNvPr id="4" name="Rectangle 3">
            <a:extLst>
              <a:ext uri="{FF2B5EF4-FFF2-40B4-BE49-F238E27FC236}">
                <a16:creationId xmlns:a16="http://schemas.microsoft.com/office/drawing/2014/main" id="{AC9EC7AA-560E-49FE-BB16-D4EC704FAE52}"/>
              </a:ext>
            </a:extLst>
          </p:cNvPr>
          <p:cNvSpPr/>
          <p:nvPr/>
        </p:nvSpPr>
        <p:spPr>
          <a:xfrm>
            <a:off x="7113997" y="1371927"/>
            <a:ext cx="1152939" cy="297933"/>
          </a:xfrm>
          <a:prstGeom prst="rect">
            <a:avLst/>
          </a:prstGeom>
          <a:ln w="381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5" name="TextBox 4">
            <a:extLst>
              <a:ext uri="{FF2B5EF4-FFF2-40B4-BE49-F238E27FC236}">
                <a16:creationId xmlns:a16="http://schemas.microsoft.com/office/drawing/2014/main" id="{1AF07CF2-674F-46F1-86DD-7343BC0763CC}"/>
              </a:ext>
            </a:extLst>
          </p:cNvPr>
          <p:cNvSpPr txBox="1"/>
          <p:nvPr/>
        </p:nvSpPr>
        <p:spPr>
          <a:xfrm>
            <a:off x="7056318" y="997348"/>
            <a:ext cx="1268296" cy="369332"/>
          </a:xfrm>
          <a:prstGeom prst="rect">
            <a:avLst/>
          </a:prstGeom>
          <a:noFill/>
        </p:spPr>
        <p:txBody>
          <a:bodyPr wrap="none" rtlCol="0">
            <a:spAutoFit/>
          </a:bodyPr>
          <a:lstStyle/>
          <a:p>
            <a:r>
              <a:rPr lang="en-US" dirty="0"/>
              <a:t>FN demand</a:t>
            </a:r>
            <a:endParaRPr lang="en-IN" dirty="0"/>
          </a:p>
        </p:txBody>
      </p:sp>
      <p:sp>
        <p:nvSpPr>
          <p:cNvPr id="17" name="TextBox 16">
            <a:extLst>
              <a:ext uri="{FF2B5EF4-FFF2-40B4-BE49-F238E27FC236}">
                <a16:creationId xmlns:a16="http://schemas.microsoft.com/office/drawing/2014/main" id="{D66A917F-41E6-4389-966E-D1EE6D9D3B59}"/>
              </a:ext>
            </a:extLst>
          </p:cNvPr>
          <p:cNvSpPr txBox="1"/>
          <p:nvPr/>
        </p:nvSpPr>
        <p:spPr>
          <a:xfrm>
            <a:off x="7000562" y="1985154"/>
            <a:ext cx="3189339" cy="369332"/>
          </a:xfrm>
          <a:prstGeom prst="rect">
            <a:avLst/>
          </a:prstGeom>
          <a:noFill/>
        </p:spPr>
        <p:txBody>
          <a:bodyPr wrap="square" rtlCol="0">
            <a:spAutoFit/>
          </a:bodyPr>
          <a:lstStyle/>
          <a:p>
            <a:r>
              <a:rPr lang="en-US" dirty="0"/>
              <a:t>Unsatisfied seasonal demand</a:t>
            </a:r>
            <a:endParaRPr lang="en-IN" dirty="0"/>
          </a:p>
        </p:txBody>
      </p:sp>
      <p:sp>
        <p:nvSpPr>
          <p:cNvPr id="22" name="TextBox 21">
            <a:extLst>
              <a:ext uri="{FF2B5EF4-FFF2-40B4-BE49-F238E27FC236}">
                <a16:creationId xmlns:a16="http://schemas.microsoft.com/office/drawing/2014/main" id="{6F7D5972-BB7F-4F14-9DC2-85118FB00E21}"/>
              </a:ext>
            </a:extLst>
          </p:cNvPr>
          <p:cNvSpPr txBox="1"/>
          <p:nvPr/>
        </p:nvSpPr>
        <p:spPr>
          <a:xfrm>
            <a:off x="7000562" y="3007447"/>
            <a:ext cx="2862767" cy="369332"/>
          </a:xfrm>
          <a:prstGeom prst="rect">
            <a:avLst/>
          </a:prstGeom>
          <a:noFill/>
        </p:spPr>
        <p:txBody>
          <a:bodyPr wrap="square" rtlCol="0">
            <a:spAutoFit/>
          </a:bodyPr>
          <a:lstStyle/>
          <a:p>
            <a:r>
              <a:rPr lang="en-US" dirty="0"/>
              <a:t>Unsatisfied annual demand</a:t>
            </a:r>
            <a:endParaRPr lang="en-IN" dirty="0"/>
          </a:p>
        </p:txBody>
      </p:sp>
      <p:sp>
        <p:nvSpPr>
          <p:cNvPr id="23" name="Rectangle 22">
            <a:extLst>
              <a:ext uri="{FF2B5EF4-FFF2-40B4-BE49-F238E27FC236}">
                <a16:creationId xmlns:a16="http://schemas.microsoft.com/office/drawing/2014/main" id="{5505653A-5BBD-407D-8ECC-11D89CF41BB6}"/>
              </a:ext>
            </a:extLst>
          </p:cNvPr>
          <p:cNvSpPr/>
          <p:nvPr/>
        </p:nvSpPr>
        <p:spPr>
          <a:xfrm>
            <a:off x="478809" y="1408079"/>
            <a:ext cx="2382078" cy="781544"/>
          </a:xfrm>
          <a:prstGeom prst="rect">
            <a:avLst/>
          </a:prstGeom>
          <a:solidFill>
            <a:schemeClr val="accent5">
              <a:lumMod val="60000"/>
              <a:lumOff val="40000"/>
            </a:schemeClr>
          </a:solidFill>
          <a:ln w="381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6" name="Arrow: Right 5">
            <a:extLst>
              <a:ext uri="{FF2B5EF4-FFF2-40B4-BE49-F238E27FC236}">
                <a16:creationId xmlns:a16="http://schemas.microsoft.com/office/drawing/2014/main" id="{F2FBCBE9-7867-407B-A8F4-F3BA6C9C01B4}"/>
              </a:ext>
            </a:extLst>
          </p:cNvPr>
          <p:cNvSpPr/>
          <p:nvPr/>
        </p:nvSpPr>
        <p:spPr>
          <a:xfrm>
            <a:off x="2860887" y="1267448"/>
            <a:ext cx="2478030" cy="523220"/>
          </a:xfrm>
          <a:prstGeom prst="rightArrow">
            <a:avLst/>
          </a:prstGeom>
          <a:solidFill>
            <a:schemeClr val="accent1">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Arrow: Right 23">
            <a:extLst>
              <a:ext uri="{FF2B5EF4-FFF2-40B4-BE49-F238E27FC236}">
                <a16:creationId xmlns:a16="http://schemas.microsoft.com/office/drawing/2014/main" id="{BA17EAA1-0491-4210-AD45-3546897425CA}"/>
              </a:ext>
            </a:extLst>
          </p:cNvPr>
          <p:cNvSpPr/>
          <p:nvPr/>
        </p:nvSpPr>
        <p:spPr>
          <a:xfrm>
            <a:off x="2860630" y="2098317"/>
            <a:ext cx="2595923" cy="1039850"/>
          </a:xfrm>
          <a:prstGeom prst="rightArrow">
            <a:avLst/>
          </a:prstGeom>
          <a:solidFill>
            <a:schemeClr val="accent1">
              <a:lumMod val="40000"/>
              <a:lumOff val="6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Arrow: Right 26">
            <a:extLst>
              <a:ext uri="{FF2B5EF4-FFF2-40B4-BE49-F238E27FC236}">
                <a16:creationId xmlns:a16="http://schemas.microsoft.com/office/drawing/2014/main" id="{73AFA475-E92B-4118-8E06-B42EA78DC4D8}"/>
              </a:ext>
            </a:extLst>
          </p:cNvPr>
          <p:cNvSpPr/>
          <p:nvPr/>
        </p:nvSpPr>
        <p:spPr>
          <a:xfrm>
            <a:off x="2817968" y="3010324"/>
            <a:ext cx="2741085" cy="1644987"/>
          </a:xfrm>
          <a:prstGeom prst="rightArrow">
            <a:avLst>
              <a:gd name="adj1" fmla="val 46912"/>
              <a:gd name="adj2" fmla="val 52702"/>
            </a:avLst>
          </a:prstGeom>
          <a:solidFill>
            <a:schemeClr val="accent1">
              <a:lumMod val="40000"/>
              <a:lumOff val="6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EE7E2104-DF2E-4006-9DEF-D8F976697E3C}"/>
              </a:ext>
            </a:extLst>
          </p:cNvPr>
          <p:cNvSpPr txBox="1"/>
          <p:nvPr/>
        </p:nvSpPr>
        <p:spPr>
          <a:xfrm>
            <a:off x="3061252" y="911130"/>
            <a:ext cx="3877600" cy="369332"/>
          </a:xfrm>
          <a:prstGeom prst="rect">
            <a:avLst/>
          </a:prstGeom>
          <a:solidFill>
            <a:schemeClr val="accent1">
              <a:lumMod val="40000"/>
              <a:lumOff val="60000"/>
            </a:schemeClr>
          </a:solidFill>
        </p:spPr>
        <p:txBody>
          <a:bodyPr wrap="none" rtlCol="0">
            <a:spAutoFit/>
          </a:bodyPr>
          <a:lstStyle/>
          <a:p>
            <a:r>
              <a:rPr lang="en-US" dirty="0"/>
              <a:t>Water released for demand satisfaction</a:t>
            </a:r>
            <a:endParaRPr lang="en-IN" dirty="0"/>
          </a:p>
        </p:txBody>
      </p:sp>
      <p:sp>
        <p:nvSpPr>
          <p:cNvPr id="29" name="TextBox 28">
            <a:extLst>
              <a:ext uri="{FF2B5EF4-FFF2-40B4-BE49-F238E27FC236}">
                <a16:creationId xmlns:a16="http://schemas.microsoft.com/office/drawing/2014/main" id="{4C8257DB-7AEE-4532-AD96-93B96A63A137}"/>
              </a:ext>
            </a:extLst>
          </p:cNvPr>
          <p:cNvSpPr txBox="1"/>
          <p:nvPr/>
        </p:nvSpPr>
        <p:spPr>
          <a:xfrm>
            <a:off x="478809" y="900024"/>
            <a:ext cx="1810624" cy="369332"/>
          </a:xfrm>
          <a:prstGeom prst="rect">
            <a:avLst/>
          </a:prstGeom>
          <a:solidFill>
            <a:schemeClr val="accent5">
              <a:lumMod val="60000"/>
              <a:lumOff val="40000"/>
            </a:schemeClr>
          </a:solidFill>
        </p:spPr>
        <p:txBody>
          <a:bodyPr wrap="none" rtlCol="0">
            <a:spAutoFit/>
          </a:bodyPr>
          <a:lstStyle/>
          <a:p>
            <a:r>
              <a:rPr lang="en-US" dirty="0"/>
              <a:t>Reservoir storage</a:t>
            </a:r>
            <a:endParaRPr lang="en-IN" dirty="0"/>
          </a:p>
        </p:txBody>
      </p:sp>
      <p:sp>
        <p:nvSpPr>
          <p:cNvPr id="15" name="Rectangle 14">
            <a:extLst>
              <a:ext uri="{FF2B5EF4-FFF2-40B4-BE49-F238E27FC236}">
                <a16:creationId xmlns:a16="http://schemas.microsoft.com/office/drawing/2014/main" id="{E9FBAA85-D7B4-4CC1-AE8E-F58FF188AEA7}"/>
              </a:ext>
            </a:extLst>
          </p:cNvPr>
          <p:cNvSpPr/>
          <p:nvPr/>
        </p:nvSpPr>
        <p:spPr>
          <a:xfrm>
            <a:off x="7113997" y="2343150"/>
            <a:ext cx="1152939" cy="502946"/>
          </a:xfrm>
          <a:prstGeom prst="rect">
            <a:avLst/>
          </a:prstGeom>
          <a:ln w="28575">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16" name="Rectangle 15">
            <a:extLst>
              <a:ext uri="{FF2B5EF4-FFF2-40B4-BE49-F238E27FC236}">
                <a16:creationId xmlns:a16="http://schemas.microsoft.com/office/drawing/2014/main" id="{32AA3F75-390F-4628-85AB-B9A8B0FCFDBE}"/>
              </a:ext>
            </a:extLst>
          </p:cNvPr>
          <p:cNvSpPr/>
          <p:nvPr/>
        </p:nvSpPr>
        <p:spPr>
          <a:xfrm>
            <a:off x="7113996" y="3396683"/>
            <a:ext cx="1152939" cy="1137861"/>
          </a:xfrm>
          <a:prstGeom prst="rect">
            <a:avLst/>
          </a:prstGeom>
          <a:ln w="28575">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30" name="Rectangle 29">
            <a:extLst>
              <a:ext uri="{FF2B5EF4-FFF2-40B4-BE49-F238E27FC236}">
                <a16:creationId xmlns:a16="http://schemas.microsoft.com/office/drawing/2014/main" id="{4BA9C7EF-7298-4704-88F6-0DA328F3961D}"/>
              </a:ext>
            </a:extLst>
          </p:cNvPr>
          <p:cNvSpPr/>
          <p:nvPr/>
        </p:nvSpPr>
        <p:spPr>
          <a:xfrm>
            <a:off x="478809" y="2346791"/>
            <a:ext cx="2382078" cy="781544"/>
          </a:xfrm>
          <a:prstGeom prst="rect">
            <a:avLst/>
          </a:prstGeom>
          <a:solidFill>
            <a:schemeClr val="accent5">
              <a:lumMod val="60000"/>
              <a:lumOff val="40000"/>
            </a:schemeClr>
          </a:solidFill>
          <a:ln w="28575">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31" name="Rectangle 30">
            <a:extLst>
              <a:ext uri="{FF2B5EF4-FFF2-40B4-BE49-F238E27FC236}">
                <a16:creationId xmlns:a16="http://schemas.microsoft.com/office/drawing/2014/main" id="{ED1F2A89-CF3D-4BB1-90DF-13119D100F1A}"/>
              </a:ext>
            </a:extLst>
          </p:cNvPr>
          <p:cNvSpPr/>
          <p:nvPr/>
        </p:nvSpPr>
        <p:spPr>
          <a:xfrm>
            <a:off x="454005" y="3438681"/>
            <a:ext cx="2382078" cy="781544"/>
          </a:xfrm>
          <a:prstGeom prst="rect">
            <a:avLst/>
          </a:prstGeom>
          <a:solidFill>
            <a:schemeClr val="accent5">
              <a:lumMod val="60000"/>
              <a:lumOff val="40000"/>
            </a:schemeClr>
          </a:solidFill>
          <a:ln w="28575">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38" name="TextBox 37">
            <a:extLst>
              <a:ext uri="{FF2B5EF4-FFF2-40B4-BE49-F238E27FC236}">
                <a16:creationId xmlns:a16="http://schemas.microsoft.com/office/drawing/2014/main" id="{3BA40B1B-5EAD-4B7E-9414-437CD37F0561}"/>
              </a:ext>
            </a:extLst>
          </p:cNvPr>
          <p:cNvSpPr txBox="1"/>
          <p:nvPr/>
        </p:nvSpPr>
        <p:spPr>
          <a:xfrm>
            <a:off x="1029610" y="4504283"/>
            <a:ext cx="1734449" cy="369332"/>
          </a:xfrm>
          <a:prstGeom prst="rect">
            <a:avLst/>
          </a:prstGeom>
          <a:noFill/>
        </p:spPr>
        <p:txBody>
          <a:bodyPr wrap="none" rtlCol="0">
            <a:spAutoFit/>
          </a:bodyPr>
          <a:lstStyle/>
          <a:p>
            <a:r>
              <a:rPr lang="en-US" dirty="0"/>
              <a:t>Storage vs. time</a:t>
            </a:r>
            <a:endParaRPr lang="en-IN" dirty="0"/>
          </a:p>
        </p:txBody>
      </p:sp>
      <p:sp>
        <p:nvSpPr>
          <p:cNvPr id="40" name="TextBox 39">
            <a:extLst>
              <a:ext uri="{FF2B5EF4-FFF2-40B4-BE49-F238E27FC236}">
                <a16:creationId xmlns:a16="http://schemas.microsoft.com/office/drawing/2014/main" id="{BDB4A6A5-7F83-42A0-A690-EF388D97FFDD}"/>
              </a:ext>
            </a:extLst>
          </p:cNvPr>
          <p:cNvSpPr txBox="1"/>
          <p:nvPr/>
        </p:nvSpPr>
        <p:spPr>
          <a:xfrm>
            <a:off x="4348405" y="4531749"/>
            <a:ext cx="2639633" cy="369332"/>
          </a:xfrm>
          <a:prstGeom prst="rect">
            <a:avLst/>
          </a:prstGeom>
          <a:noFill/>
        </p:spPr>
        <p:txBody>
          <a:bodyPr wrap="none" rtlCol="0">
            <a:spAutoFit/>
          </a:bodyPr>
          <a:lstStyle/>
          <a:p>
            <a:r>
              <a:rPr lang="en-US" dirty="0"/>
              <a:t>Demand releases vs. time </a:t>
            </a:r>
            <a:endParaRPr lang="en-IN" dirty="0"/>
          </a:p>
        </p:txBody>
      </p:sp>
      <p:sp>
        <p:nvSpPr>
          <p:cNvPr id="41" name="TextBox 40">
            <a:extLst>
              <a:ext uri="{FF2B5EF4-FFF2-40B4-BE49-F238E27FC236}">
                <a16:creationId xmlns:a16="http://schemas.microsoft.com/office/drawing/2014/main" id="{429ED65B-A6EF-441B-9483-147D3C99ADB7}"/>
              </a:ext>
            </a:extLst>
          </p:cNvPr>
          <p:cNvSpPr txBox="1"/>
          <p:nvPr/>
        </p:nvSpPr>
        <p:spPr>
          <a:xfrm>
            <a:off x="361320" y="6431293"/>
            <a:ext cx="502061" cy="369332"/>
          </a:xfrm>
          <a:prstGeom prst="rect">
            <a:avLst/>
          </a:prstGeom>
          <a:noFill/>
        </p:spPr>
        <p:txBody>
          <a:bodyPr wrap="none" rtlCol="0">
            <a:spAutoFit/>
          </a:bodyPr>
          <a:lstStyle/>
          <a:p>
            <a:r>
              <a:rPr lang="en-US" dirty="0"/>
              <a:t>Jun</a:t>
            </a:r>
            <a:endParaRPr lang="en-IN" dirty="0"/>
          </a:p>
        </p:txBody>
      </p:sp>
      <p:sp>
        <p:nvSpPr>
          <p:cNvPr id="42" name="TextBox 41">
            <a:extLst>
              <a:ext uri="{FF2B5EF4-FFF2-40B4-BE49-F238E27FC236}">
                <a16:creationId xmlns:a16="http://schemas.microsoft.com/office/drawing/2014/main" id="{969E812F-4861-49AB-B2BD-D565306DA994}"/>
              </a:ext>
            </a:extLst>
          </p:cNvPr>
          <p:cNvSpPr txBox="1"/>
          <p:nvPr/>
        </p:nvSpPr>
        <p:spPr>
          <a:xfrm>
            <a:off x="1899087" y="6431293"/>
            <a:ext cx="540533" cy="369332"/>
          </a:xfrm>
          <a:prstGeom prst="rect">
            <a:avLst/>
          </a:prstGeom>
          <a:noFill/>
        </p:spPr>
        <p:txBody>
          <a:bodyPr wrap="none" rtlCol="0">
            <a:spAutoFit/>
          </a:bodyPr>
          <a:lstStyle/>
          <a:p>
            <a:r>
              <a:rPr lang="en-US" dirty="0"/>
              <a:t>Dec</a:t>
            </a:r>
            <a:endParaRPr lang="en-IN" dirty="0"/>
          </a:p>
        </p:txBody>
      </p:sp>
      <p:sp>
        <p:nvSpPr>
          <p:cNvPr id="43" name="TextBox 42">
            <a:extLst>
              <a:ext uri="{FF2B5EF4-FFF2-40B4-BE49-F238E27FC236}">
                <a16:creationId xmlns:a16="http://schemas.microsoft.com/office/drawing/2014/main" id="{914FDD1B-AB5B-474A-A731-07F66AC5B676}"/>
              </a:ext>
            </a:extLst>
          </p:cNvPr>
          <p:cNvSpPr txBox="1"/>
          <p:nvPr/>
        </p:nvSpPr>
        <p:spPr>
          <a:xfrm>
            <a:off x="3918786" y="6413921"/>
            <a:ext cx="502061" cy="369332"/>
          </a:xfrm>
          <a:prstGeom prst="rect">
            <a:avLst/>
          </a:prstGeom>
          <a:noFill/>
        </p:spPr>
        <p:txBody>
          <a:bodyPr wrap="none" rtlCol="0">
            <a:spAutoFit/>
          </a:bodyPr>
          <a:lstStyle/>
          <a:p>
            <a:r>
              <a:rPr lang="en-US" dirty="0"/>
              <a:t>Jun</a:t>
            </a:r>
            <a:endParaRPr lang="en-IN" dirty="0"/>
          </a:p>
        </p:txBody>
      </p:sp>
      <p:sp>
        <p:nvSpPr>
          <p:cNvPr id="44" name="TextBox 43">
            <a:extLst>
              <a:ext uri="{FF2B5EF4-FFF2-40B4-BE49-F238E27FC236}">
                <a16:creationId xmlns:a16="http://schemas.microsoft.com/office/drawing/2014/main" id="{3D700BE7-6C78-4437-9AE3-73348D4737D0}"/>
              </a:ext>
            </a:extLst>
          </p:cNvPr>
          <p:cNvSpPr txBox="1"/>
          <p:nvPr/>
        </p:nvSpPr>
        <p:spPr>
          <a:xfrm>
            <a:off x="5456553" y="6413921"/>
            <a:ext cx="540533" cy="369332"/>
          </a:xfrm>
          <a:prstGeom prst="rect">
            <a:avLst/>
          </a:prstGeom>
          <a:noFill/>
        </p:spPr>
        <p:txBody>
          <a:bodyPr wrap="none" rtlCol="0">
            <a:spAutoFit/>
          </a:bodyPr>
          <a:lstStyle/>
          <a:p>
            <a:r>
              <a:rPr lang="en-US" dirty="0"/>
              <a:t>Dec</a:t>
            </a:r>
            <a:endParaRPr lang="en-IN" dirty="0"/>
          </a:p>
        </p:txBody>
      </p:sp>
      <p:sp>
        <p:nvSpPr>
          <p:cNvPr id="45" name="TextBox 44">
            <a:extLst>
              <a:ext uri="{FF2B5EF4-FFF2-40B4-BE49-F238E27FC236}">
                <a16:creationId xmlns:a16="http://schemas.microsoft.com/office/drawing/2014/main" id="{F989E025-4D5F-4FF9-959F-861B1E8BFCD2}"/>
              </a:ext>
            </a:extLst>
          </p:cNvPr>
          <p:cNvSpPr txBox="1"/>
          <p:nvPr/>
        </p:nvSpPr>
        <p:spPr>
          <a:xfrm>
            <a:off x="8349155" y="1311111"/>
            <a:ext cx="1654043" cy="369332"/>
          </a:xfrm>
          <a:prstGeom prst="rect">
            <a:avLst/>
          </a:prstGeom>
          <a:noFill/>
          <a:ln>
            <a:noFill/>
          </a:ln>
        </p:spPr>
        <p:txBody>
          <a:bodyPr wrap="none" rtlCol="0">
            <a:spAutoFit/>
          </a:bodyPr>
          <a:lstStyle/>
          <a:p>
            <a:r>
              <a:rPr lang="en-US" dirty="0">
                <a:solidFill>
                  <a:schemeClr val="accent2"/>
                </a:solidFill>
              </a:rPr>
              <a:t>FN formulation</a:t>
            </a:r>
            <a:endParaRPr lang="en-IN" dirty="0">
              <a:solidFill>
                <a:schemeClr val="accent2"/>
              </a:solidFill>
            </a:endParaRPr>
          </a:p>
        </p:txBody>
      </p:sp>
      <p:sp>
        <p:nvSpPr>
          <p:cNvPr id="46" name="TextBox 45">
            <a:extLst>
              <a:ext uri="{FF2B5EF4-FFF2-40B4-BE49-F238E27FC236}">
                <a16:creationId xmlns:a16="http://schemas.microsoft.com/office/drawing/2014/main" id="{6B9D788C-38E4-44E4-9302-26FCECB50F3F}"/>
              </a:ext>
            </a:extLst>
          </p:cNvPr>
          <p:cNvSpPr txBox="1"/>
          <p:nvPr/>
        </p:nvSpPr>
        <p:spPr>
          <a:xfrm>
            <a:off x="8349155" y="2354054"/>
            <a:ext cx="1654043" cy="369332"/>
          </a:xfrm>
          <a:prstGeom prst="rect">
            <a:avLst/>
          </a:prstGeom>
          <a:noFill/>
        </p:spPr>
        <p:txBody>
          <a:bodyPr wrap="none" rtlCol="0">
            <a:spAutoFit/>
          </a:bodyPr>
          <a:lstStyle/>
          <a:p>
            <a:r>
              <a:rPr lang="en-US" dirty="0">
                <a:solidFill>
                  <a:srgbClr val="C00000"/>
                </a:solidFill>
              </a:rPr>
              <a:t>SN formulation </a:t>
            </a:r>
            <a:endParaRPr lang="en-IN" dirty="0">
              <a:solidFill>
                <a:srgbClr val="C00000"/>
              </a:solidFill>
            </a:endParaRPr>
          </a:p>
        </p:txBody>
      </p:sp>
      <p:sp>
        <p:nvSpPr>
          <p:cNvPr id="47" name="TextBox 46">
            <a:extLst>
              <a:ext uri="{FF2B5EF4-FFF2-40B4-BE49-F238E27FC236}">
                <a16:creationId xmlns:a16="http://schemas.microsoft.com/office/drawing/2014/main" id="{D85F63B3-5B05-4992-BD5E-0863F7D359DF}"/>
              </a:ext>
            </a:extLst>
          </p:cNvPr>
          <p:cNvSpPr txBox="1"/>
          <p:nvPr/>
        </p:nvSpPr>
        <p:spPr>
          <a:xfrm>
            <a:off x="8349155" y="3581548"/>
            <a:ext cx="1681294" cy="369332"/>
          </a:xfrm>
          <a:prstGeom prst="rect">
            <a:avLst/>
          </a:prstGeom>
          <a:noFill/>
        </p:spPr>
        <p:txBody>
          <a:bodyPr wrap="none" rtlCol="0">
            <a:spAutoFit/>
          </a:bodyPr>
          <a:lstStyle/>
          <a:p>
            <a:r>
              <a:rPr lang="en-US" dirty="0">
                <a:solidFill>
                  <a:srgbClr val="7030A0"/>
                </a:solidFill>
              </a:rPr>
              <a:t>AN formulation </a:t>
            </a:r>
            <a:endParaRPr lang="en-IN" dirty="0">
              <a:solidFill>
                <a:srgbClr val="7030A0"/>
              </a:solidFill>
            </a:endParaRPr>
          </a:p>
        </p:txBody>
      </p:sp>
      <p:graphicFrame>
        <p:nvGraphicFramePr>
          <p:cNvPr id="49" name="Table 48">
            <a:extLst>
              <a:ext uri="{FF2B5EF4-FFF2-40B4-BE49-F238E27FC236}">
                <a16:creationId xmlns:a16="http://schemas.microsoft.com/office/drawing/2014/main" id="{2CB72CF4-35A7-4CA6-8C85-77574E150FA8}"/>
              </a:ext>
            </a:extLst>
          </p:cNvPr>
          <p:cNvGraphicFramePr>
            <a:graphicFrameLocks noGrp="1"/>
          </p:cNvGraphicFramePr>
          <p:nvPr>
            <p:extLst>
              <p:ext uri="{D42A27DB-BD31-4B8C-83A1-F6EECF244321}">
                <p14:modId xmlns:p14="http://schemas.microsoft.com/office/powerpoint/2010/main" val="372266447"/>
              </p:ext>
            </p:extLst>
          </p:nvPr>
        </p:nvGraphicFramePr>
        <p:xfrm>
          <a:off x="8355175" y="4809042"/>
          <a:ext cx="3566731" cy="1630245"/>
        </p:xfrm>
        <a:graphic>
          <a:graphicData uri="http://schemas.openxmlformats.org/drawingml/2006/table">
            <a:tbl>
              <a:tblPr firstRow="1" bandRow="1">
                <a:tableStyleId>{9D7B26C5-4107-4FEC-AEDC-1716B250A1EF}</a:tableStyleId>
              </a:tblPr>
              <a:tblGrid>
                <a:gridCol w="588441">
                  <a:extLst>
                    <a:ext uri="{9D8B030D-6E8A-4147-A177-3AD203B41FA5}">
                      <a16:colId xmlns:a16="http://schemas.microsoft.com/office/drawing/2014/main" val="3322766446"/>
                    </a:ext>
                  </a:extLst>
                </a:gridCol>
                <a:gridCol w="1018025">
                  <a:extLst>
                    <a:ext uri="{9D8B030D-6E8A-4147-A177-3AD203B41FA5}">
                      <a16:colId xmlns:a16="http://schemas.microsoft.com/office/drawing/2014/main" val="3700083106"/>
                    </a:ext>
                  </a:extLst>
                </a:gridCol>
                <a:gridCol w="1960265">
                  <a:extLst>
                    <a:ext uri="{9D8B030D-6E8A-4147-A177-3AD203B41FA5}">
                      <a16:colId xmlns:a16="http://schemas.microsoft.com/office/drawing/2014/main" val="1983777601"/>
                    </a:ext>
                  </a:extLst>
                </a:gridCol>
              </a:tblGrid>
              <a:tr h="533394">
                <a:tc>
                  <a:txBody>
                    <a:bodyPr/>
                    <a:lstStyle/>
                    <a:p>
                      <a:endParaRPr lang="en-IN" dirty="0"/>
                    </a:p>
                  </a:txBody>
                  <a:tcPr/>
                </a:tc>
                <a:tc>
                  <a:txBody>
                    <a:bodyPr/>
                    <a:lstStyle/>
                    <a:p>
                      <a:r>
                        <a:rPr lang="en-US" sz="1500" b="0" dirty="0"/>
                        <a:t>Time steps in a year</a:t>
                      </a:r>
                      <a:endParaRPr lang="en-IN" sz="1500" b="0" dirty="0"/>
                    </a:p>
                  </a:txBody>
                  <a:tcPr/>
                </a:tc>
                <a:tc>
                  <a:txBody>
                    <a:bodyPr/>
                    <a:lstStyle/>
                    <a:p>
                      <a:r>
                        <a:rPr lang="en-US" sz="1500" b="0" dirty="0"/>
                        <a:t>Time steps in planning horizon of 15 years (T)</a:t>
                      </a:r>
                      <a:endParaRPr lang="en-IN" sz="1500" b="0" dirty="0"/>
                    </a:p>
                  </a:txBody>
                  <a:tcPr/>
                </a:tc>
                <a:extLst>
                  <a:ext uri="{0D108BD9-81ED-4DB2-BD59-A6C34878D82A}">
                    <a16:rowId xmlns:a16="http://schemas.microsoft.com/office/drawing/2014/main" val="2127426724"/>
                  </a:ext>
                </a:extLst>
              </a:tr>
              <a:tr h="360535">
                <a:tc>
                  <a:txBody>
                    <a:bodyPr/>
                    <a:lstStyle/>
                    <a:p>
                      <a:pPr algn="ctr"/>
                      <a:r>
                        <a:rPr lang="en-US" sz="1600" dirty="0">
                          <a:solidFill>
                            <a:schemeClr val="accent2"/>
                          </a:solidFill>
                        </a:rPr>
                        <a:t>FN</a:t>
                      </a:r>
                      <a:endParaRPr lang="en-IN" sz="1600" dirty="0">
                        <a:solidFill>
                          <a:schemeClr val="accent2"/>
                        </a:solidFill>
                      </a:endParaRPr>
                    </a:p>
                  </a:txBody>
                  <a:tcPr/>
                </a:tc>
                <a:tc>
                  <a:txBody>
                    <a:bodyPr/>
                    <a:lstStyle/>
                    <a:p>
                      <a:pPr algn="ctr"/>
                      <a:r>
                        <a:rPr lang="en-US" sz="1600" dirty="0">
                          <a:solidFill>
                            <a:schemeClr val="accent2"/>
                          </a:solidFill>
                        </a:rPr>
                        <a:t>24</a:t>
                      </a:r>
                      <a:endParaRPr lang="en-IN" sz="1600" dirty="0">
                        <a:solidFill>
                          <a:schemeClr val="accent2"/>
                        </a:solidFill>
                      </a:endParaRPr>
                    </a:p>
                  </a:txBody>
                  <a:tcPr/>
                </a:tc>
                <a:tc>
                  <a:txBody>
                    <a:bodyPr/>
                    <a:lstStyle/>
                    <a:p>
                      <a:pPr algn="ctr"/>
                      <a:r>
                        <a:rPr lang="en-US" sz="1600" dirty="0">
                          <a:solidFill>
                            <a:schemeClr val="accent2"/>
                          </a:solidFill>
                        </a:rPr>
                        <a:t>360</a:t>
                      </a:r>
                      <a:endParaRPr lang="en-IN" sz="1600" dirty="0">
                        <a:solidFill>
                          <a:schemeClr val="accent2"/>
                        </a:solidFill>
                      </a:endParaRPr>
                    </a:p>
                  </a:txBody>
                  <a:tcPr/>
                </a:tc>
                <a:extLst>
                  <a:ext uri="{0D108BD9-81ED-4DB2-BD59-A6C34878D82A}">
                    <a16:rowId xmlns:a16="http://schemas.microsoft.com/office/drawing/2014/main" val="1297020471"/>
                  </a:ext>
                </a:extLst>
              </a:tr>
              <a:tr h="360535">
                <a:tc>
                  <a:txBody>
                    <a:bodyPr/>
                    <a:lstStyle/>
                    <a:p>
                      <a:pPr algn="ctr"/>
                      <a:r>
                        <a:rPr lang="en-US" sz="1600" dirty="0">
                          <a:solidFill>
                            <a:srgbClr val="C00000"/>
                          </a:solidFill>
                        </a:rPr>
                        <a:t>SN</a:t>
                      </a:r>
                      <a:endParaRPr lang="en-IN" sz="1600" dirty="0">
                        <a:solidFill>
                          <a:srgbClr val="C00000"/>
                        </a:solidFill>
                      </a:endParaRPr>
                    </a:p>
                  </a:txBody>
                  <a:tcPr/>
                </a:tc>
                <a:tc>
                  <a:txBody>
                    <a:bodyPr/>
                    <a:lstStyle/>
                    <a:p>
                      <a:pPr algn="ctr"/>
                      <a:r>
                        <a:rPr lang="en-US" sz="1600" dirty="0">
                          <a:solidFill>
                            <a:srgbClr val="C00000"/>
                          </a:solidFill>
                        </a:rPr>
                        <a:t>3</a:t>
                      </a:r>
                      <a:endParaRPr lang="en-IN" sz="1600" dirty="0">
                        <a:solidFill>
                          <a:srgbClr val="C00000"/>
                        </a:solidFill>
                      </a:endParaRPr>
                    </a:p>
                  </a:txBody>
                  <a:tcPr/>
                </a:tc>
                <a:tc>
                  <a:txBody>
                    <a:bodyPr/>
                    <a:lstStyle/>
                    <a:p>
                      <a:pPr algn="ctr"/>
                      <a:r>
                        <a:rPr lang="en-US" sz="1600" dirty="0">
                          <a:solidFill>
                            <a:srgbClr val="C00000"/>
                          </a:solidFill>
                        </a:rPr>
                        <a:t>45</a:t>
                      </a:r>
                      <a:endParaRPr lang="en-IN" sz="1600" dirty="0">
                        <a:solidFill>
                          <a:srgbClr val="C00000"/>
                        </a:solidFill>
                      </a:endParaRPr>
                    </a:p>
                  </a:txBody>
                  <a:tcPr/>
                </a:tc>
                <a:extLst>
                  <a:ext uri="{0D108BD9-81ED-4DB2-BD59-A6C34878D82A}">
                    <a16:rowId xmlns:a16="http://schemas.microsoft.com/office/drawing/2014/main" val="650323277"/>
                  </a:ext>
                </a:extLst>
              </a:tr>
              <a:tr h="360535">
                <a:tc>
                  <a:txBody>
                    <a:bodyPr/>
                    <a:lstStyle/>
                    <a:p>
                      <a:pPr algn="ctr"/>
                      <a:r>
                        <a:rPr lang="en-US" sz="1600" dirty="0">
                          <a:solidFill>
                            <a:srgbClr val="7030A0"/>
                          </a:solidFill>
                        </a:rPr>
                        <a:t>AN</a:t>
                      </a:r>
                      <a:endParaRPr lang="en-IN" sz="1600" dirty="0">
                        <a:solidFill>
                          <a:srgbClr val="7030A0"/>
                        </a:solidFill>
                      </a:endParaRPr>
                    </a:p>
                  </a:txBody>
                  <a:tcPr/>
                </a:tc>
                <a:tc>
                  <a:txBody>
                    <a:bodyPr/>
                    <a:lstStyle/>
                    <a:p>
                      <a:pPr algn="ctr"/>
                      <a:r>
                        <a:rPr lang="en-US" sz="1600" dirty="0">
                          <a:solidFill>
                            <a:srgbClr val="7030A0"/>
                          </a:solidFill>
                        </a:rPr>
                        <a:t>1</a:t>
                      </a:r>
                      <a:endParaRPr lang="en-IN" sz="1600" dirty="0">
                        <a:solidFill>
                          <a:srgbClr val="7030A0"/>
                        </a:solidFill>
                      </a:endParaRPr>
                    </a:p>
                  </a:txBody>
                  <a:tcPr/>
                </a:tc>
                <a:tc>
                  <a:txBody>
                    <a:bodyPr/>
                    <a:lstStyle/>
                    <a:p>
                      <a:pPr algn="ctr"/>
                      <a:r>
                        <a:rPr lang="en-US" sz="1600" dirty="0">
                          <a:solidFill>
                            <a:srgbClr val="7030A0"/>
                          </a:solidFill>
                        </a:rPr>
                        <a:t>15</a:t>
                      </a:r>
                      <a:endParaRPr lang="en-IN" sz="1600" dirty="0">
                        <a:solidFill>
                          <a:srgbClr val="7030A0"/>
                        </a:solidFill>
                      </a:endParaRPr>
                    </a:p>
                  </a:txBody>
                  <a:tcPr/>
                </a:tc>
                <a:extLst>
                  <a:ext uri="{0D108BD9-81ED-4DB2-BD59-A6C34878D82A}">
                    <a16:rowId xmlns:a16="http://schemas.microsoft.com/office/drawing/2014/main" val="901801931"/>
                  </a:ext>
                </a:extLst>
              </a:tr>
            </a:tbl>
          </a:graphicData>
        </a:graphic>
      </p:graphicFrame>
      <p:pic>
        <p:nvPicPr>
          <p:cNvPr id="10" name="Picture 9">
            <a:extLst>
              <a:ext uri="{FF2B5EF4-FFF2-40B4-BE49-F238E27FC236}">
                <a16:creationId xmlns:a16="http://schemas.microsoft.com/office/drawing/2014/main" id="{41A12A71-8AF7-80BF-1B9F-A574E49C10CC}"/>
              </a:ext>
            </a:extLst>
          </p:cNvPr>
          <p:cNvPicPr>
            <a:picLocks noChangeAspect="1"/>
          </p:cNvPicPr>
          <p:nvPr/>
        </p:nvPicPr>
        <p:blipFill>
          <a:blip r:embed="rId3"/>
          <a:stretch>
            <a:fillRect/>
          </a:stretch>
        </p:blipFill>
        <p:spPr>
          <a:xfrm>
            <a:off x="9989287" y="2298917"/>
            <a:ext cx="2187844" cy="1501988"/>
          </a:xfrm>
          <a:prstGeom prst="rect">
            <a:avLst/>
          </a:prstGeom>
        </p:spPr>
      </p:pic>
      <p:sp>
        <p:nvSpPr>
          <p:cNvPr id="11" name="TextBox 10">
            <a:extLst>
              <a:ext uri="{FF2B5EF4-FFF2-40B4-BE49-F238E27FC236}">
                <a16:creationId xmlns:a16="http://schemas.microsoft.com/office/drawing/2014/main" id="{26F4ACFD-8C29-2AFF-7082-94188C45BFB1}"/>
              </a:ext>
            </a:extLst>
          </p:cNvPr>
          <p:cNvSpPr txBox="1"/>
          <p:nvPr/>
        </p:nvSpPr>
        <p:spPr>
          <a:xfrm flipH="1">
            <a:off x="9927839" y="2004957"/>
            <a:ext cx="2161551" cy="369332"/>
          </a:xfrm>
          <a:prstGeom prst="rect">
            <a:avLst/>
          </a:prstGeom>
          <a:noFill/>
        </p:spPr>
        <p:txBody>
          <a:bodyPr wrap="square" rtlCol="0">
            <a:spAutoFit/>
          </a:bodyPr>
          <a:lstStyle/>
          <a:p>
            <a:r>
              <a:rPr lang="en-US" dirty="0"/>
              <a:t>Demand Reliability</a:t>
            </a:r>
          </a:p>
        </p:txBody>
      </p:sp>
      <p:pic>
        <p:nvPicPr>
          <p:cNvPr id="21" name="Picture 20">
            <a:extLst>
              <a:ext uri="{FF2B5EF4-FFF2-40B4-BE49-F238E27FC236}">
                <a16:creationId xmlns:a16="http://schemas.microsoft.com/office/drawing/2014/main" id="{4E3A18ED-1ADC-6CBE-01F4-D8C449F456FD}"/>
              </a:ext>
            </a:extLst>
          </p:cNvPr>
          <p:cNvPicPr>
            <a:picLocks noChangeAspect="1"/>
          </p:cNvPicPr>
          <p:nvPr/>
        </p:nvPicPr>
        <p:blipFill>
          <a:blip r:embed="rId4"/>
          <a:stretch>
            <a:fillRect/>
          </a:stretch>
        </p:blipFill>
        <p:spPr>
          <a:xfrm>
            <a:off x="427525" y="4850308"/>
            <a:ext cx="3369479" cy="1606833"/>
          </a:xfrm>
          <a:prstGeom prst="rect">
            <a:avLst/>
          </a:prstGeom>
        </p:spPr>
      </p:pic>
      <p:pic>
        <p:nvPicPr>
          <p:cNvPr id="26" name="Picture 25">
            <a:extLst>
              <a:ext uri="{FF2B5EF4-FFF2-40B4-BE49-F238E27FC236}">
                <a16:creationId xmlns:a16="http://schemas.microsoft.com/office/drawing/2014/main" id="{C19976C1-6112-28E9-C7A0-3AA9BA385508}"/>
              </a:ext>
            </a:extLst>
          </p:cNvPr>
          <p:cNvPicPr>
            <a:picLocks noChangeAspect="1"/>
          </p:cNvPicPr>
          <p:nvPr/>
        </p:nvPicPr>
        <p:blipFill>
          <a:blip r:embed="rId5"/>
          <a:stretch>
            <a:fillRect/>
          </a:stretch>
        </p:blipFill>
        <p:spPr>
          <a:xfrm>
            <a:off x="3918786" y="4876078"/>
            <a:ext cx="3342986" cy="1555215"/>
          </a:xfrm>
          <a:prstGeom prst="rect">
            <a:avLst/>
          </a:prstGeom>
        </p:spPr>
      </p:pic>
    </p:spTree>
    <p:extLst>
      <p:ext uri="{BB962C8B-B14F-4D97-AF65-F5344CB8AC3E}">
        <p14:creationId xmlns:p14="http://schemas.microsoft.com/office/powerpoint/2010/main" val="391580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91306E-2D6E-4196-9360-3E1E60E9764B}"/>
              </a:ext>
            </a:extLst>
          </p:cNvPr>
          <p:cNvSpPr txBox="1"/>
          <p:nvPr/>
        </p:nvSpPr>
        <p:spPr>
          <a:xfrm>
            <a:off x="304019" y="916483"/>
            <a:ext cx="11423162" cy="400110"/>
          </a:xfrm>
          <a:prstGeom prst="rect">
            <a:avLst/>
          </a:prstGeom>
          <a:noFill/>
        </p:spPr>
        <p:txBody>
          <a:bodyPr wrap="square">
            <a:spAutoFit/>
          </a:bodyPr>
          <a:lstStyle/>
          <a:p>
            <a:r>
              <a:rPr lang="en-GB" sz="2000" dirty="0">
                <a:solidFill>
                  <a:srgbClr val="0E101A"/>
                </a:solidFill>
                <a:effectLst/>
                <a:ea typeface="Times New Roman" panose="02020603050405020304" pitchFamily="18" charset="0"/>
              </a:rPr>
              <a:t>Water storage of lakes form an important component of the system in management of water resources.</a:t>
            </a:r>
            <a:endParaRPr lang="en-IN" sz="2000" dirty="0"/>
          </a:p>
        </p:txBody>
      </p:sp>
      <p:sp>
        <p:nvSpPr>
          <p:cNvPr id="5" name="TextBox 4">
            <a:extLst>
              <a:ext uri="{FF2B5EF4-FFF2-40B4-BE49-F238E27FC236}">
                <a16:creationId xmlns:a16="http://schemas.microsoft.com/office/drawing/2014/main" id="{394A83E3-89EE-4124-9C95-891E0A1C6D4E}"/>
              </a:ext>
            </a:extLst>
          </p:cNvPr>
          <p:cNvSpPr txBox="1"/>
          <p:nvPr/>
        </p:nvSpPr>
        <p:spPr>
          <a:xfrm>
            <a:off x="304019" y="6075734"/>
            <a:ext cx="10451612" cy="707886"/>
          </a:xfrm>
          <a:prstGeom prst="rect">
            <a:avLst/>
          </a:prstGeom>
          <a:noFill/>
        </p:spPr>
        <p:txBody>
          <a:bodyPr wrap="square">
            <a:spAutoFit/>
          </a:bodyPr>
          <a:lstStyle/>
          <a:p>
            <a:r>
              <a:rPr lang="en-GB" sz="2000" dirty="0">
                <a:solidFill>
                  <a:srgbClr val="0E101A"/>
                </a:solidFill>
                <a:effectLst/>
                <a:ea typeface="Times New Roman" panose="02020603050405020304" pitchFamily="18" charset="0"/>
              </a:rPr>
              <a:t>Green infrastructure as lakes are used for flood mitigation in countries like China based on its national policy to increase the storage capacity of lakes</a:t>
            </a:r>
            <a:endParaRPr lang="en-IN" sz="2000" dirty="0"/>
          </a:p>
        </p:txBody>
      </p:sp>
      <p:sp>
        <p:nvSpPr>
          <p:cNvPr id="56" name="Title 1">
            <a:extLst>
              <a:ext uri="{FF2B5EF4-FFF2-40B4-BE49-F238E27FC236}">
                <a16:creationId xmlns:a16="http://schemas.microsoft.com/office/drawing/2014/main" id="{0F6AEA26-B66B-49A1-B6E9-3E54D26C54B7}"/>
              </a:ext>
            </a:extLst>
          </p:cNvPr>
          <p:cNvSpPr txBox="1">
            <a:spLocks/>
          </p:cNvSpPr>
          <p:nvPr/>
        </p:nvSpPr>
        <p:spPr>
          <a:xfrm>
            <a:off x="0" y="-36576"/>
            <a:ext cx="12191999" cy="882000"/>
          </a:xfrm>
          <a:prstGeom prst="rect">
            <a:avLst/>
          </a:prstGeom>
          <a:solidFill>
            <a:schemeClr val="tx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b="1" dirty="0">
              <a:solidFill>
                <a:schemeClr val="bg1"/>
              </a:solidFill>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8ABBB4B-4C0F-60C2-704A-C657F7C5F07D}"/>
              </a:ext>
            </a:extLst>
          </p:cNvPr>
          <p:cNvPicPr>
            <a:picLocks noChangeAspect="1"/>
          </p:cNvPicPr>
          <p:nvPr/>
        </p:nvPicPr>
        <p:blipFill>
          <a:blip r:embed="rId2"/>
          <a:stretch>
            <a:fillRect/>
          </a:stretch>
        </p:blipFill>
        <p:spPr>
          <a:xfrm>
            <a:off x="2157984" y="1378960"/>
            <a:ext cx="8174736" cy="4634407"/>
          </a:xfrm>
          <a:prstGeom prst="rect">
            <a:avLst/>
          </a:prstGeom>
        </p:spPr>
      </p:pic>
      <p:sp>
        <p:nvSpPr>
          <p:cNvPr id="8" name="TextBox 7">
            <a:extLst>
              <a:ext uri="{FF2B5EF4-FFF2-40B4-BE49-F238E27FC236}">
                <a16:creationId xmlns:a16="http://schemas.microsoft.com/office/drawing/2014/main" id="{327FA441-A6BB-CEF8-0E17-C9D7C52E71B9}"/>
              </a:ext>
            </a:extLst>
          </p:cNvPr>
          <p:cNvSpPr txBox="1"/>
          <p:nvPr/>
        </p:nvSpPr>
        <p:spPr>
          <a:xfrm>
            <a:off x="304019" y="140915"/>
            <a:ext cx="11577576" cy="523220"/>
          </a:xfrm>
          <a:prstGeom prst="rect">
            <a:avLst/>
          </a:prstGeom>
          <a:noFill/>
        </p:spPr>
        <p:txBody>
          <a:bodyPr wrap="square">
            <a:spAutoFit/>
          </a:bodyPr>
          <a:lstStyle/>
          <a:p>
            <a:r>
              <a:rPr lang="en-US" sz="2800" b="1" dirty="0">
                <a:solidFill>
                  <a:schemeClr val="bg1"/>
                </a:solidFill>
                <a:ea typeface="Calibri" panose="020F0502020204030204" pitchFamily="34" charset="0"/>
                <a:cs typeface="Arial" panose="020B0604020202020204" pitchFamily="34" charset="0"/>
              </a:rPr>
              <a:t>Lakes as additional storage structures</a:t>
            </a:r>
            <a:endParaRPr lang="en-GB" sz="2800" b="1" dirty="0">
              <a:solidFill>
                <a:schemeClr val="bg1"/>
              </a:solidFill>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93715D4-BF59-434D-8F7B-F49FFC40815C}"/>
              </a:ext>
            </a:extLst>
          </p:cNvPr>
          <p:cNvSpPr>
            <a:spLocks noGrp="1"/>
          </p:cNvSpPr>
          <p:nvPr>
            <p:ph type="sldNum" sz="quarter" idx="12"/>
          </p:nvPr>
        </p:nvSpPr>
        <p:spPr/>
        <p:txBody>
          <a:bodyPr/>
          <a:lstStyle/>
          <a:p>
            <a:fld id="{873EBB3B-675B-498A-82A0-13AB2E9F8D1F}" type="slidenum">
              <a:rPr lang="en-US" smtClean="0"/>
              <a:pPr/>
              <a:t>6</a:t>
            </a:fld>
            <a:endParaRPr lang="en-US" dirty="0"/>
          </a:p>
        </p:txBody>
      </p:sp>
    </p:spTree>
    <p:extLst>
      <p:ext uri="{BB962C8B-B14F-4D97-AF65-F5344CB8AC3E}">
        <p14:creationId xmlns:p14="http://schemas.microsoft.com/office/powerpoint/2010/main" val="34600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C04009-CE6E-4807-BD37-53C9151F9C16}"/>
              </a:ext>
            </a:extLst>
          </p:cNvPr>
          <p:cNvSpPr txBox="1">
            <a:spLocks/>
          </p:cNvSpPr>
          <p:nvPr/>
        </p:nvSpPr>
        <p:spPr>
          <a:xfrm>
            <a:off x="0" y="0"/>
            <a:ext cx="12191999" cy="882000"/>
          </a:xfrm>
          <a:prstGeom prst="rect">
            <a:avLst/>
          </a:prstGeom>
          <a:solidFill>
            <a:schemeClr val="tx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00" b="1" dirty="0">
              <a:solidFill>
                <a:schemeClr val="bg1"/>
              </a:solidFill>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30ABD1E8-4AA0-11FE-BA99-0922163B0CA4}"/>
              </a:ext>
            </a:extLst>
          </p:cNvPr>
          <p:cNvSpPr txBox="1"/>
          <p:nvPr/>
        </p:nvSpPr>
        <p:spPr>
          <a:xfrm>
            <a:off x="307211" y="147216"/>
            <a:ext cx="11577576" cy="523220"/>
          </a:xfrm>
          <a:prstGeom prst="rect">
            <a:avLst/>
          </a:prstGeom>
          <a:noFill/>
        </p:spPr>
        <p:txBody>
          <a:bodyPr wrap="square">
            <a:spAutoFit/>
          </a:bodyPr>
          <a:lstStyle/>
          <a:p>
            <a:r>
              <a:rPr lang="en-US" sz="2800" b="1" dirty="0">
                <a:solidFill>
                  <a:schemeClr val="bg1"/>
                </a:solidFill>
                <a:ea typeface="Calibri" panose="020F0502020204030204" pitchFamily="34" charset="0"/>
                <a:cs typeface="Arial" panose="020B0604020202020204" pitchFamily="34" charset="0"/>
              </a:rPr>
              <a:t>Comparing performance of Pareto approximate strategies from FN, SN, AN</a:t>
            </a:r>
          </a:p>
        </p:txBody>
      </p:sp>
      <p:sp>
        <p:nvSpPr>
          <p:cNvPr id="10" name="TextBox 9">
            <a:extLst>
              <a:ext uri="{FF2B5EF4-FFF2-40B4-BE49-F238E27FC236}">
                <a16:creationId xmlns:a16="http://schemas.microsoft.com/office/drawing/2014/main" id="{B50B7211-9692-22E9-D644-FF64CF210729}"/>
              </a:ext>
            </a:extLst>
          </p:cNvPr>
          <p:cNvSpPr txBox="1"/>
          <p:nvPr/>
        </p:nvSpPr>
        <p:spPr>
          <a:xfrm>
            <a:off x="530942" y="6321732"/>
            <a:ext cx="10443333" cy="400110"/>
          </a:xfrm>
          <a:prstGeom prst="rect">
            <a:avLst/>
          </a:prstGeom>
          <a:noFill/>
        </p:spPr>
        <p:txBody>
          <a:bodyPr wrap="square">
            <a:spAutoFit/>
          </a:bodyPr>
          <a:lstStyle/>
          <a:p>
            <a:r>
              <a:rPr lang="en-US" sz="2000" dirty="0"/>
              <a:t>Secondary Storage per FN period; Annual formulation: 1741 Mm</a:t>
            </a:r>
            <a:r>
              <a:rPr lang="en-US" sz="2000" baseline="30000" dirty="0"/>
              <a:t>3</a:t>
            </a:r>
            <a:r>
              <a:rPr lang="en-US" sz="2000" dirty="0"/>
              <a:t> ; Seasonal formulation:  998 Mm</a:t>
            </a:r>
            <a:r>
              <a:rPr lang="en-US" sz="2000" baseline="30000" dirty="0"/>
              <a:t>3</a:t>
            </a:r>
          </a:p>
        </p:txBody>
      </p:sp>
      <p:sp>
        <p:nvSpPr>
          <p:cNvPr id="2" name="Slide Number Placeholder 1">
            <a:extLst>
              <a:ext uri="{FF2B5EF4-FFF2-40B4-BE49-F238E27FC236}">
                <a16:creationId xmlns:a16="http://schemas.microsoft.com/office/drawing/2014/main" id="{07D3BC13-7C25-4861-812E-9C14214A0F7B}"/>
              </a:ext>
            </a:extLst>
          </p:cNvPr>
          <p:cNvSpPr>
            <a:spLocks noGrp="1"/>
          </p:cNvSpPr>
          <p:nvPr>
            <p:ph type="sldNum" sz="quarter" idx="12"/>
          </p:nvPr>
        </p:nvSpPr>
        <p:spPr/>
        <p:txBody>
          <a:bodyPr/>
          <a:lstStyle/>
          <a:p>
            <a:fld id="{873EBB3B-675B-498A-82A0-13AB2E9F8D1F}" type="slidenum">
              <a:rPr lang="en-US" smtClean="0"/>
              <a:pPr/>
              <a:t>7</a:t>
            </a:fld>
            <a:endParaRPr lang="en-US" dirty="0"/>
          </a:p>
        </p:txBody>
      </p:sp>
      <p:pic>
        <p:nvPicPr>
          <p:cNvPr id="5" name="Picture 4">
            <a:extLst>
              <a:ext uri="{FF2B5EF4-FFF2-40B4-BE49-F238E27FC236}">
                <a16:creationId xmlns:a16="http://schemas.microsoft.com/office/drawing/2014/main" id="{04A922DB-E72F-39CC-BCE4-02FFD805E252}"/>
              </a:ext>
            </a:extLst>
          </p:cNvPr>
          <p:cNvPicPr>
            <a:picLocks noChangeAspect="1"/>
          </p:cNvPicPr>
          <p:nvPr/>
        </p:nvPicPr>
        <p:blipFill>
          <a:blip r:embed="rId3"/>
          <a:stretch>
            <a:fillRect/>
          </a:stretch>
        </p:blipFill>
        <p:spPr>
          <a:xfrm>
            <a:off x="6367467" y="1927553"/>
            <a:ext cx="5517320" cy="3694571"/>
          </a:xfrm>
          <a:prstGeom prst="rect">
            <a:avLst/>
          </a:prstGeom>
        </p:spPr>
      </p:pic>
      <p:sp>
        <p:nvSpPr>
          <p:cNvPr id="12" name="TextBox 11">
            <a:extLst>
              <a:ext uri="{FF2B5EF4-FFF2-40B4-BE49-F238E27FC236}">
                <a16:creationId xmlns:a16="http://schemas.microsoft.com/office/drawing/2014/main" id="{BCF0D3CD-6D69-ED30-0A5C-584DA7163DAA}"/>
              </a:ext>
            </a:extLst>
          </p:cNvPr>
          <p:cNvSpPr txBox="1"/>
          <p:nvPr/>
        </p:nvSpPr>
        <p:spPr>
          <a:xfrm>
            <a:off x="6306507" y="5598457"/>
            <a:ext cx="5824532" cy="646331"/>
          </a:xfrm>
          <a:prstGeom prst="rect">
            <a:avLst/>
          </a:prstGeom>
          <a:noFill/>
        </p:spPr>
        <p:txBody>
          <a:bodyPr wrap="square">
            <a:spAutoFit/>
          </a:bodyPr>
          <a:lstStyle/>
          <a:p>
            <a:r>
              <a:rPr lang="en-US" dirty="0"/>
              <a:t>Annual volumes of water transferred as suggested by the Pareto approximate strategies obtained FN, AN formulations</a:t>
            </a:r>
          </a:p>
        </p:txBody>
      </p:sp>
      <p:sp>
        <p:nvSpPr>
          <p:cNvPr id="13" name="TextBox 12">
            <a:extLst>
              <a:ext uri="{FF2B5EF4-FFF2-40B4-BE49-F238E27FC236}">
                <a16:creationId xmlns:a16="http://schemas.microsoft.com/office/drawing/2014/main" id="{E7CDDEA2-E478-453F-9C05-46DD51B21600}"/>
              </a:ext>
            </a:extLst>
          </p:cNvPr>
          <p:cNvSpPr txBox="1"/>
          <p:nvPr/>
        </p:nvSpPr>
        <p:spPr>
          <a:xfrm>
            <a:off x="6779393" y="1046422"/>
            <a:ext cx="5443347" cy="707886"/>
          </a:xfrm>
          <a:prstGeom prst="rect">
            <a:avLst/>
          </a:prstGeom>
          <a:noFill/>
        </p:spPr>
        <p:txBody>
          <a:bodyPr wrap="square">
            <a:spAutoFit/>
          </a:bodyPr>
          <a:lstStyle/>
          <a:p>
            <a:r>
              <a:rPr lang="en-US" sz="2000" dirty="0"/>
              <a:t>Low volumes of transfer proposed by AN formulation</a:t>
            </a:r>
          </a:p>
        </p:txBody>
      </p:sp>
      <p:pic>
        <p:nvPicPr>
          <p:cNvPr id="14" name="Picture 13">
            <a:extLst>
              <a:ext uri="{FF2B5EF4-FFF2-40B4-BE49-F238E27FC236}">
                <a16:creationId xmlns:a16="http://schemas.microsoft.com/office/drawing/2014/main" id="{72923A80-96B5-C0FE-3DA5-F118218330B2}"/>
              </a:ext>
            </a:extLst>
          </p:cNvPr>
          <p:cNvPicPr>
            <a:picLocks noChangeAspect="1"/>
          </p:cNvPicPr>
          <p:nvPr/>
        </p:nvPicPr>
        <p:blipFill>
          <a:blip r:embed="rId4"/>
          <a:stretch>
            <a:fillRect/>
          </a:stretch>
        </p:blipFill>
        <p:spPr>
          <a:xfrm>
            <a:off x="151417" y="1734094"/>
            <a:ext cx="5913632" cy="4587638"/>
          </a:xfrm>
          <a:prstGeom prst="rect">
            <a:avLst/>
          </a:prstGeom>
        </p:spPr>
      </p:pic>
      <p:pic>
        <p:nvPicPr>
          <p:cNvPr id="16" name="Picture 15">
            <a:extLst>
              <a:ext uri="{FF2B5EF4-FFF2-40B4-BE49-F238E27FC236}">
                <a16:creationId xmlns:a16="http://schemas.microsoft.com/office/drawing/2014/main" id="{A8EA9A59-1AB6-7EF4-3244-5B9FDF1EF72F}"/>
              </a:ext>
            </a:extLst>
          </p:cNvPr>
          <p:cNvPicPr>
            <a:picLocks noChangeAspect="1"/>
          </p:cNvPicPr>
          <p:nvPr/>
        </p:nvPicPr>
        <p:blipFill>
          <a:blip r:embed="rId5"/>
          <a:stretch>
            <a:fillRect/>
          </a:stretch>
        </p:blipFill>
        <p:spPr>
          <a:xfrm>
            <a:off x="700548" y="1003907"/>
            <a:ext cx="4815369" cy="792915"/>
          </a:xfrm>
          <a:prstGeom prst="rect">
            <a:avLst/>
          </a:prstGeom>
        </p:spPr>
      </p:pic>
    </p:spTree>
    <p:extLst>
      <p:ext uri="{BB962C8B-B14F-4D97-AF65-F5344CB8AC3E}">
        <p14:creationId xmlns:p14="http://schemas.microsoft.com/office/powerpoint/2010/main" val="257470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7E6858-F4F7-4401-81ED-9E209DC807D6}"/>
              </a:ext>
            </a:extLst>
          </p:cNvPr>
          <p:cNvSpPr txBox="1"/>
          <p:nvPr/>
        </p:nvSpPr>
        <p:spPr>
          <a:xfrm>
            <a:off x="647120" y="5640139"/>
            <a:ext cx="10543297" cy="836126"/>
          </a:xfrm>
          <a:prstGeom prst="rect">
            <a:avLst/>
          </a:prstGeom>
          <a:noFill/>
        </p:spPr>
        <p:txBody>
          <a:bodyPr wrap="square">
            <a:spAutoFit/>
          </a:bodyPr>
          <a:lstStyle/>
          <a:p>
            <a:pPr>
              <a:spcAft>
                <a:spcPts val="1000"/>
              </a:spcAft>
            </a:pPr>
            <a:r>
              <a:rPr lang="en-US" sz="2000" dirty="0">
                <a:solidFill>
                  <a:srgbClr val="0E101A"/>
                </a:solidFill>
                <a:effectLst/>
                <a:ea typeface="Times New Roman" panose="02020603050405020304" pitchFamily="18" charset="0"/>
                <a:cs typeface="Vrinda" panose="020B0502040204020203" pitchFamily="34" charset="0"/>
              </a:rPr>
              <a:t>Operator probability vs. number of function evaluations (NFE) for six operators of Borg MOEA.</a:t>
            </a:r>
          </a:p>
          <a:p>
            <a:pPr>
              <a:spcAft>
                <a:spcPts val="1000"/>
              </a:spcAft>
            </a:pPr>
            <a:r>
              <a:rPr lang="en-US" sz="2000" dirty="0">
                <a:solidFill>
                  <a:srgbClr val="0E101A"/>
                </a:solidFill>
                <a:effectLst/>
                <a:ea typeface="Times New Roman" panose="02020603050405020304" pitchFamily="18" charset="0"/>
                <a:cs typeface="Vrinda" panose="020B0502040204020203" pitchFamily="34" charset="0"/>
              </a:rPr>
              <a:t>Boxplots indicate the variability of the probability of operator across 15 seeds</a:t>
            </a:r>
            <a:endParaRPr lang="en-US" sz="2000" i="1" dirty="0">
              <a:effectLst/>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6B721BD5-18F3-2A4A-F02E-787B5F5ECA4A}"/>
              </a:ext>
            </a:extLst>
          </p:cNvPr>
          <p:cNvGrpSpPr/>
          <p:nvPr/>
        </p:nvGrpSpPr>
        <p:grpSpPr>
          <a:xfrm>
            <a:off x="692841" y="1245897"/>
            <a:ext cx="10543296" cy="4306660"/>
            <a:chOff x="727131" y="1783080"/>
            <a:chExt cx="10543296" cy="4306660"/>
          </a:xfrm>
        </p:grpSpPr>
        <p:pic>
          <p:nvPicPr>
            <p:cNvPr id="12" name="Picture 11">
              <a:extLst>
                <a:ext uri="{FF2B5EF4-FFF2-40B4-BE49-F238E27FC236}">
                  <a16:creationId xmlns:a16="http://schemas.microsoft.com/office/drawing/2014/main" id="{88FFF028-C166-3804-3A12-EF99921B6835}"/>
                </a:ext>
              </a:extLst>
            </p:cNvPr>
            <p:cNvPicPr>
              <a:picLocks noChangeAspect="1"/>
            </p:cNvPicPr>
            <p:nvPr/>
          </p:nvPicPr>
          <p:blipFill rotWithShape="1">
            <a:blip r:embed="rId3"/>
            <a:srcRect t="560" b="70392"/>
            <a:stretch/>
          </p:blipFill>
          <p:spPr>
            <a:xfrm>
              <a:off x="921570" y="1783080"/>
              <a:ext cx="10348857" cy="1748790"/>
            </a:xfrm>
            <a:prstGeom prst="rect">
              <a:avLst/>
            </a:prstGeom>
          </p:spPr>
        </p:pic>
        <p:sp>
          <p:nvSpPr>
            <p:cNvPr id="6" name="TextBox 5">
              <a:extLst>
                <a:ext uri="{FF2B5EF4-FFF2-40B4-BE49-F238E27FC236}">
                  <a16:creationId xmlns:a16="http://schemas.microsoft.com/office/drawing/2014/main" id="{7A324408-6B1B-4957-855E-B8CCC0674E71}"/>
                </a:ext>
              </a:extLst>
            </p:cNvPr>
            <p:cNvSpPr txBox="1"/>
            <p:nvPr/>
          </p:nvSpPr>
          <p:spPr>
            <a:xfrm>
              <a:off x="1188796" y="5381854"/>
              <a:ext cx="9467500" cy="707886"/>
            </a:xfrm>
            <a:prstGeom prst="rect">
              <a:avLst/>
            </a:prstGeom>
            <a:noFill/>
          </p:spPr>
          <p:txBody>
            <a:bodyPr wrap="square">
              <a:spAutoFit/>
            </a:bodyPr>
            <a:lstStyle/>
            <a:p>
              <a:pPr>
                <a:spcAft>
                  <a:spcPts val="1000"/>
                </a:spcAft>
              </a:pPr>
              <a:r>
                <a:rPr lang="en-IN" sz="2000" dirty="0">
                  <a:solidFill>
                    <a:srgbClr val="222222"/>
                  </a:solidFill>
                  <a:effectLst/>
                  <a:latin typeface="Garamond" panose="02020404030301010803" pitchFamily="18" charset="0"/>
                  <a:ea typeface="Calibri" panose="020F0502020204030204" pitchFamily="34" charset="0"/>
                  <a:cs typeface="Vrinda" panose="020B0502040204020203" pitchFamily="34" charset="0"/>
                </a:rPr>
                <a:t>Figure: V</a:t>
              </a:r>
              <a:r>
                <a:rPr lang="en-IN" sz="2000" dirty="0">
                  <a:effectLst/>
                  <a:latin typeface="Garamond" panose="02020404030301010803" pitchFamily="18" charset="0"/>
                  <a:ea typeface="Calibri" panose="020F0502020204030204" pitchFamily="34" charset="0"/>
                  <a:cs typeface="Vrinda" panose="020B0502040204020203" pitchFamily="34" charset="0"/>
                </a:rPr>
                <a:t>ariability of multiway correlation between combinations of decision variables for multiple resolutions</a:t>
              </a:r>
            </a:p>
          </p:txBody>
        </p:sp>
        <p:pic>
          <p:nvPicPr>
            <p:cNvPr id="13" name="Picture 12">
              <a:extLst>
                <a:ext uri="{FF2B5EF4-FFF2-40B4-BE49-F238E27FC236}">
                  <a16:creationId xmlns:a16="http://schemas.microsoft.com/office/drawing/2014/main" id="{4CF72C2D-655E-D659-7D08-DB2999E15A22}"/>
                </a:ext>
              </a:extLst>
            </p:cNvPr>
            <p:cNvPicPr>
              <a:picLocks noChangeAspect="1"/>
            </p:cNvPicPr>
            <p:nvPr/>
          </p:nvPicPr>
          <p:blipFill rotWithShape="1">
            <a:blip r:embed="rId3"/>
            <a:srcRect t="58043" b="-721"/>
            <a:stretch/>
          </p:blipFill>
          <p:spPr>
            <a:xfrm>
              <a:off x="921570" y="3520440"/>
              <a:ext cx="10348857" cy="2569300"/>
            </a:xfrm>
            <a:prstGeom prst="rect">
              <a:avLst/>
            </a:prstGeom>
          </p:spPr>
        </p:pic>
        <p:sp>
          <p:nvSpPr>
            <p:cNvPr id="14" name="TextBox 13">
              <a:extLst>
                <a:ext uri="{FF2B5EF4-FFF2-40B4-BE49-F238E27FC236}">
                  <a16:creationId xmlns:a16="http://schemas.microsoft.com/office/drawing/2014/main" id="{1AEE5276-0CA2-439B-7C61-E5E5588491B0}"/>
                </a:ext>
              </a:extLst>
            </p:cNvPr>
            <p:cNvSpPr txBox="1"/>
            <p:nvPr/>
          </p:nvSpPr>
          <p:spPr>
            <a:xfrm rot="16200000">
              <a:off x="-461724" y="3347320"/>
              <a:ext cx="2839375" cy="461665"/>
            </a:xfrm>
            <a:prstGeom prst="rect">
              <a:avLst/>
            </a:prstGeom>
            <a:solidFill>
              <a:schemeClr val="bg1"/>
            </a:solidFill>
          </p:spPr>
          <p:txBody>
            <a:bodyPr wrap="square" rtlCol="0">
              <a:spAutoFit/>
            </a:bodyPr>
            <a:lstStyle/>
            <a:p>
              <a:r>
                <a:rPr lang="en-US" sz="2400" dirty="0"/>
                <a:t>Operator Probability</a:t>
              </a:r>
            </a:p>
          </p:txBody>
        </p:sp>
      </p:grpSp>
      <p:sp>
        <p:nvSpPr>
          <p:cNvPr id="16" name="TextBox 15">
            <a:extLst>
              <a:ext uri="{FF2B5EF4-FFF2-40B4-BE49-F238E27FC236}">
                <a16:creationId xmlns:a16="http://schemas.microsoft.com/office/drawing/2014/main" id="{CDA3D0D2-1E86-C1D8-2477-187769F422B0}"/>
              </a:ext>
            </a:extLst>
          </p:cNvPr>
          <p:cNvSpPr txBox="1"/>
          <p:nvPr/>
        </p:nvSpPr>
        <p:spPr>
          <a:xfrm>
            <a:off x="307211" y="155445"/>
            <a:ext cx="11577576" cy="523220"/>
          </a:xfrm>
          <a:prstGeom prst="rect">
            <a:avLst/>
          </a:prstGeom>
          <a:noFill/>
        </p:spPr>
        <p:txBody>
          <a:bodyPr wrap="square">
            <a:spAutoFit/>
          </a:bodyPr>
          <a:lstStyle/>
          <a:p>
            <a:r>
              <a:rPr lang="en-US" sz="2800" b="1" dirty="0">
                <a:solidFill>
                  <a:schemeClr val="bg1"/>
                </a:solidFill>
                <a:ea typeface="Calibri" panose="020F0502020204030204" pitchFamily="34" charset="0"/>
                <a:cs typeface="Arial" panose="020B0604020202020204" pitchFamily="34" charset="0"/>
              </a:rPr>
              <a:t>Temporal resolution impacts the search dynamics of the Borg MOEA</a:t>
            </a:r>
          </a:p>
        </p:txBody>
      </p:sp>
      <p:sp>
        <p:nvSpPr>
          <p:cNvPr id="2" name="Slide Number Placeholder 1">
            <a:extLst>
              <a:ext uri="{FF2B5EF4-FFF2-40B4-BE49-F238E27FC236}">
                <a16:creationId xmlns:a16="http://schemas.microsoft.com/office/drawing/2014/main" id="{43C32D93-8245-49CA-861D-CE2C7272D9C7}"/>
              </a:ext>
            </a:extLst>
          </p:cNvPr>
          <p:cNvSpPr>
            <a:spLocks noGrp="1"/>
          </p:cNvSpPr>
          <p:nvPr>
            <p:ph type="sldNum" sz="quarter" idx="12"/>
          </p:nvPr>
        </p:nvSpPr>
        <p:spPr/>
        <p:txBody>
          <a:bodyPr/>
          <a:lstStyle/>
          <a:p>
            <a:fld id="{873EBB3B-675B-498A-82A0-13AB2E9F8D1F}" type="slidenum">
              <a:rPr lang="en-US" smtClean="0"/>
              <a:pPr/>
              <a:t>8</a:t>
            </a:fld>
            <a:endParaRPr lang="en-US" dirty="0"/>
          </a:p>
        </p:txBody>
      </p:sp>
    </p:spTree>
    <p:extLst>
      <p:ext uri="{BB962C8B-B14F-4D97-AF65-F5344CB8AC3E}">
        <p14:creationId xmlns:p14="http://schemas.microsoft.com/office/powerpoint/2010/main" val="3069324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GRESS INDICATOR TITLE" val="Temporal resolutio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1460</Words>
  <Application>Microsoft Office PowerPoint</Application>
  <PresentationFormat>Widescreen</PresentationFormat>
  <Paragraphs>117</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NexusSerif</vt:lpstr>
      <vt:lpstr>NimbusRomNo9L-Regu</vt:lpstr>
      <vt:lpstr>Office Theme</vt:lpstr>
      <vt:lpstr>On temporal resolution of performance indicators of water resources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temporal resolution of performance indicators of water resources systems </dc:title>
  <dc:creator>Vineeth Sai</dc:creator>
  <cp:lastModifiedBy>Vineeth Sai</cp:lastModifiedBy>
  <cp:revision>55</cp:revision>
  <dcterms:created xsi:type="dcterms:W3CDTF">2022-05-25T04:57:57Z</dcterms:created>
  <dcterms:modified xsi:type="dcterms:W3CDTF">2022-05-26T08:35:11Z</dcterms:modified>
</cp:coreProperties>
</file>