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0" r:id="rId4"/>
    <p:sldId id="333" r:id="rId5"/>
    <p:sldId id="334" r:id="rId6"/>
    <p:sldId id="341" r:id="rId7"/>
    <p:sldId id="344" r:id="rId8"/>
    <p:sldId id="343" r:id="rId9"/>
    <p:sldId id="3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60" d="100"/>
          <a:sy n="60" d="100"/>
        </p:scale>
        <p:origin x="250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6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6157-656F-40EF-BB1D-FB866B2B0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158-8474-486D-94DA-99BB2D9205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9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6157-656F-40EF-BB1D-FB866B2B0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158-8474-486D-94DA-99BB2D9205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6157-656F-40EF-BB1D-FB866B2B0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158-8474-486D-94DA-99BB2D9205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6157-656F-40EF-BB1D-FB866B2B0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158-8474-486D-94DA-99BB2D9205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4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6157-656F-40EF-BB1D-FB866B2B0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158-8474-486D-94DA-99BB2D9205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8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6157-656F-40EF-BB1D-FB866B2B0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158-8474-486D-94DA-99BB2D9205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7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6157-656F-40EF-BB1D-FB866B2B0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158-8474-486D-94DA-99BB2D9205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9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6157-656F-40EF-BB1D-FB866B2B0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158-8474-486D-94DA-99BB2D9205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5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6157-656F-40EF-BB1D-FB866B2B0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158-8474-486D-94DA-99BB2D9205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6157-656F-40EF-BB1D-FB866B2B0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158-8474-486D-94DA-99BB2D9205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1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6157-656F-40EF-BB1D-FB866B2B0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158-8474-486D-94DA-99BB2D9205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A6157-656F-40EF-BB1D-FB866B2B0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D158-8474-486D-94DA-99BB2D9205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ingorganizer.copernicus.org/EGU22/EGU22-12459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Geologic and Tectonic units in the Iranian Plateau from present and future satellite missions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u="sng" dirty="0" smtClean="0">
                <a:solidFill>
                  <a:srgbClr val="00B050"/>
                </a:solidFill>
              </a:rPr>
              <a:t>Carla Braitenberg</a:t>
            </a:r>
            <a:r>
              <a:rPr lang="it-IT" b="1" dirty="0">
                <a:solidFill>
                  <a:srgbClr val="00B050"/>
                </a:solidFill>
              </a:rPr>
              <a:t>, Tommaso Pivetta, </a:t>
            </a:r>
            <a:r>
              <a:rPr lang="it-IT" b="1" dirty="0" smtClean="0">
                <a:solidFill>
                  <a:srgbClr val="00B050"/>
                </a:solidFill>
              </a:rPr>
              <a:t>Alberto </a:t>
            </a:r>
            <a:r>
              <a:rPr lang="it-IT" b="1" dirty="0" err="1" smtClean="0">
                <a:solidFill>
                  <a:srgbClr val="00B050"/>
                </a:solidFill>
              </a:rPr>
              <a:t>Pastorutti</a:t>
            </a:r>
            <a:r>
              <a:rPr lang="it-IT" b="1" dirty="0" smtClean="0">
                <a:solidFill>
                  <a:srgbClr val="00B050"/>
                </a:solidFill>
              </a:rPr>
              <a:t>, Magdala Tesauro</a:t>
            </a:r>
          </a:p>
          <a:p>
            <a:r>
              <a:rPr lang="it-IT" dirty="0" err="1" smtClean="0"/>
              <a:t>University</a:t>
            </a:r>
            <a:r>
              <a:rPr lang="it-IT" dirty="0" smtClean="0"/>
              <a:t> of Trieste</a:t>
            </a:r>
          </a:p>
          <a:p>
            <a:r>
              <a:rPr lang="it-IT" dirty="0"/>
              <a:t>25 </a:t>
            </a:r>
            <a:r>
              <a:rPr lang="it-IT" dirty="0" err="1"/>
              <a:t>May</a:t>
            </a:r>
            <a:r>
              <a:rPr lang="it-IT" dirty="0"/>
              <a:t> 2022</a:t>
            </a:r>
          </a:p>
          <a:p>
            <a:r>
              <a:rPr lang="it-IT" dirty="0" smtClean="0"/>
              <a:t>EGU 2022 </a:t>
            </a:r>
            <a:endParaRPr lang="it-IT" dirty="0" smtClean="0"/>
          </a:p>
          <a:p>
            <a:r>
              <a:rPr lang="it-IT" dirty="0" smtClean="0"/>
              <a:t>Link </a:t>
            </a:r>
            <a:r>
              <a:rPr lang="it-IT" dirty="0" err="1" smtClean="0"/>
              <a:t>abstract</a:t>
            </a:r>
            <a:r>
              <a:rPr lang="it-IT" dirty="0"/>
              <a:t>: </a:t>
            </a:r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meetingorganizer.copernicus.org/EGU22/EGU22-12459.html</a:t>
            </a:r>
            <a:endParaRPr lang="it-I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01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019" y="0"/>
            <a:ext cx="10515600" cy="696684"/>
          </a:xfrm>
        </p:spPr>
        <p:txBody>
          <a:bodyPr/>
          <a:lstStyle/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Aim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study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857" y="826718"/>
            <a:ext cx="4167824" cy="55974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 err="1" smtClean="0"/>
              <a:t>Define</a:t>
            </a:r>
            <a:r>
              <a:rPr lang="it-IT" b="1" dirty="0"/>
              <a:t> </a:t>
            </a:r>
            <a:r>
              <a:rPr lang="it-IT" b="1" dirty="0" err="1" smtClean="0"/>
              <a:t>crustal</a:t>
            </a:r>
            <a:r>
              <a:rPr lang="it-IT" b="1" dirty="0" smtClean="0"/>
              <a:t> </a:t>
            </a:r>
            <a:r>
              <a:rPr lang="it-IT" b="1" dirty="0" err="1" smtClean="0"/>
              <a:t>densities</a:t>
            </a:r>
            <a:r>
              <a:rPr lang="it-IT" b="1" dirty="0" smtClean="0"/>
              <a:t> so </a:t>
            </a:r>
            <a:r>
              <a:rPr lang="it-IT" b="1" dirty="0" err="1" smtClean="0"/>
              <a:t>that</a:t>
            </a:r>
            <a:r>
              <a:rPr lang="it-IT" b="1" dirty="0" smtClean="0"/>
              <a:t> </a:t>
            </a:r>
            <a:r>
              <a:rPr lang="it-IT" b="1" dirty="0" err="1" smtClean="0"/>
              <a:t>topography</a:t>
            </a:r>
            <a:r>
              <a:rPr lang="it-IT" b="1" dirty="0"/>
              <a:t> </a:t>
            </a:r>
            <a:r>
              <a:rPr lang="it-IT" b="1" dirty="0" err="1" smtClean="0"/>
              <a:t>corresponds</a:t>
            </a:r>
            <a:r>
              <a:rPr lang="it-IT" b="1" dirty="0" smtClean="0"/>
              <a:t> to the </a:t>
            </a:r>
            <a:r>
              <a:rPr lang="it-IT" b="1" dirty="0" err="1" smtClean="0"/>
              <a:t>heights</a:t>
            </a:r>
            <a:r>
              <a:rPr lang="it-IT" b="1" dirty="0" smtClean="0"/>
              <a:t> </a:t>
            </a:r>
            <a:r>
              <a:rPr lang="it-IT" b="1" dirty="0" err="1" smtClean="0"/>
              <a:t>expected</a:t>
            </a:r>
            <a:r>
              <a:rPr lang="it-IT" b="1" dirty="0" smtClean="0"/>
              <a:t> for </a:t>
            </a:r>
            <a:r>
              <a:rPr lang="it-IT" b="1" dirty="0" err="1" smtClean="0"/>
              <a:t>given</a:t>
            </a:r>
            <a:r>
              <a:rPr lang="it-IT" b="1" dirty="0" smtClean="0"/>
              <a:t> </a:t>
            </a:r>
            <a:r>
              <a:rPr lang="it-IT" b="1" dirty="0" err="1" smtClean="0"/>
              <a:t>crustal</a:t>
            </a:r>
            <a:r>
              <a:rPr lang="it-IT" b="1" dirty="0" smtClean="0"/>
              <a:t> </a:t>
            </a:r>
            <a:r>
              <a:rPr lang="it-IT" b="1" dirty="0" err="1" smtClean="0"/>
              <a:t>thickness</a:t>
            </a:r>
            <a:r>
              <a:rPr lang="it-IT" b="1" dirty="0" smtClean="0"/>
              <a:t> in the </a:t>
            </a:r>
            <a:r>
              <a:rPr lang="it-IT" b="1" dirty="0" err="1" smtClean="0"/>
              <a:t>framework</a:t>
            </a:r>
            <a:r>
              <a:rPr lang="it-IT" b="1" dirty="0" smtClean="0"/>
              <a:t> of </a:t>
            </a:r>
            <a:r>
              <a:rPr lang="it-IT" b="1" dirty="0" err="1" smtClean="0"/>
              <a:t>isostasy</a:t>
            </a:r>
            <a:r>
              <a:rPr lang="it-IT" b="1" dirty="0" smtClean="0"/>
              <a:t>.</a:t>
            </a:r>
          </a:p>
          <a:p>
            <a:pPr marL="0" indent="0">
              <a:buNone/>
            </a:pPr>
            <a:r>
              <a:rPr lang="it-IT" b="1" dirty="0" err="1" smtClean="0"/>
              <a:t>Identify</a:t>
            </a:r>
            <a:r>
              <a:rPr lang="it-IT" b="1" dirty="0" smtClean="0"/>
              <a:t> </a:t>
            </a:r>
            <a:r>
              <a:rPr lang="it-IT" b="1" dirty="0" err="1" smtClean="0"/>
              <a:t>crustal</a:t>
            </a:r>
            <a:r>
              <a:rPr lang="it-IT" b="1" dirty="0" smtClean="0"/>
              <a:t> </a:t>
            </a:r>
            <a:r>
              <a:rPr lang="it-IT" b="1" dirty="0" err="1" smtClean="0"/>
              <a:t>density</a:t>
            </a:r>
            <a:r>
              <a:rPr lang="it-IT" b="1" dirty="0" smtClean="0"/>
              <a:t> </a:t>
            </a:r>
            <a:r>
              <a:rPr lang="it-IT" b="1" dirty="0" err="1" smtClean="0"/>
              <a:t>variations</a:t>
            </a:r>
            <a:r>
              <a:rPr lang="it-IT" b="1" dirty="0" smtClean="0"/>
              <a:t>, </a:t>
            </a:r>
            <a:r>
              <a:rPr lang="it-IT" b="1" dirty="0" err="1" smtClean="0"/>
              <a:t>separating</a:t>
            </a:r>
            <a:r>
              <a:rPr lang="it-IT" b="1" dirty="0" smtClean="0"/>
              <a:t> </a:t>
            </a:r>
            <a:r>
              <a:rPr lang="it-IT" b="1" dirty="0" err="1" smtClean="0"/>
              <a:t>lower</a:t>
            </a:r>
            <a:r>
              <a:rPr lang="it-IT" b="1" dirty="0" smtClean="0"/>
              <a:t> </a:t>
            </a:r>
            <a:r>
              <a:rPr lang="it-IT" b="1" dirty="0" err="1" smtClean="0"/>
              <a:t>crust</a:t>
            </a:r>
            <a:r>
              <a:rPr lang="it-IT" b="1" dirty="0" smtClean="0"/>
              <a:t>, </a:t>
            </a:r>
            <a:r>
              <a:rPr lang="it-IT" b="1" dirty="0" err="1" smtClean="0"/>
              <a:t>mid</a:t>
            </a:r>
            <a:r>
              <a:rPr lang="it-IT" b="1" dirty="0" smtClean="0"/>
              <a:t> </a:t>
            </a:r>
            <a:r>
              <a:rPr lang="it-IT" b="1" dirty="0" err="1" smtClean="0"/>
              <a:t>crust</a:t>
            </a:r>
            <a:r>
              <a:rPr lang="it-IT" b="1" dirty="0" smtClean="0"/>
              <a:t> </a:t>
            </a:r>
            <a:r>
              <a:rPr lang="it-IT" b="1" dirty="0" err="1" smtClean="0"/>
              <a:t>intrusions</a:t>
            </a:r>
            <a:r>
              <a:rPr lang="it-IT" b="1" dirty="0" smtClean="0"/>
              <a:t>, </a:t>
            </a:r>
            <a:r>
              <a:rPr lang="it-IT" b="1" dirty="0" err="1" smtClean="0"/>
              <a:t>surface</a:t>
            </a:r>
            <a:r>
              <a:rPr lang="it-IT" b="1" dirty="0" smtClean="0"/>
              <a:t> </a:t>
            </a:r>
            <a:r>
              <a:rPr lang="it-IT" b="1" dirty="0" err="1" smtClean="0"/>
              <a:t>sediment</a:t>
            </a:r>
            <a:r>
              <a:rPr lang="it-IT" b="1" dirty="0" smtClean="0"/>
              <a:t> </a:t>
            </a:r>
            <a:r>
              <a:rPr lang="it-IT" b="1" dirty="0" err="1" smtClean="0"/>
              <a:t>basins</a:t>
            </a:r>
            <a:r>
              <a:rPr lang="it-IT" b="1" dirty="0" smtClean="0"/>
              <a:t>.</a:t>
            </a:r>
            <a:endParaRPr lang="it-IT" b="1" dirty="0" smtClean="0"/>
          </a:p>
          <a:p>
            <a:pPr marL="0" indent="0">
              <a:buNone/>
            </a:pPr>
            <a:r>
              <a:rPr lang="it-IT" b="1" dirty="0" err="1" smtClean="0"/>
              <a:t>Define</a:t>
            </a:r>
            <a:r>
              <a:rPr lang="it-IT" b="1" dirty="0" smtClean="0"/>
              <a:t> </a:t>
            </a:r>
            <a:r>
              <a:rPr lang="it-IT" b="1" dirty="0" smtClean="0"/>
              <a:t>position of </a:t>
            </a:r>
            <a:r>
              <a:rPr lang="it-IT" b="1" dirty="0" err="1" smtClean="0"/>
              <a:t>crustal</a:t>
            </a:r>
            <a:r>
              <a:rPr lang="it-IT" b="1" dirty="0" smtClean="0"/>
              <a:t> dense </a:t>
            </a:r>
            <a:r>
              <a:rPr lang="it-IT" b="1" dirty="0" err="1" smtClean="0"/>
              <a:t>bodies</a:t>
            </a:r>
            <a:r>
              <a:rPr lang="it-IT" b="1" dirty="0" smtClean="0"/>
              <a:t> </a:t>
            </a:r>
            <a:r>
              <a:rPr lang="it-IT" b="1" dirty="0" smtClean="0"/>
              <a:t>in relation to Iran </a:t>
            </a:r>
            <a:r>
              <a:rPr lang="it-IT" b="1" dirty="0" err="1" smtClean="0"/>
              <a:t>magmatic</a:t>
            </a:r>
            <a:r>
              <a:rPr lang="it-IT" b="1" dirty="0" smtClean="0"/>
              <a:t> </a:t>
            </a:r>
            <a:r>
              <a:rPr lang="it-IT" b="1" dirty="0" err="1" smtClean="0"/>
              <a:t>range</a:t>
            </a:r>
            <a:endParaRPr lang="it-IT" b="1" dirty="0" smtClean="0"/>
          </a:p>
          <a:p>
            <a:r>
              <a:rPr lang="it-IT" b="1" dirty="0" smtClean="0"/>
              <a:t>Method: </a:t>
            </a:r>
            <a:r>
              <a:rPr lang="it-IT" dirty="0" smtClean="0"/>
              <a:t>integrate </a:t>
            </a:r>
            <a:r>
              <a:rPr lang="it-IT" dirty="0" err="1" smtClean="0"/>
              <a:t>seismic</a:t>
            </a:r>
            <a:r>
              <a:rPr lang="it-IT" dirty="0" smtClean="0"/>
              <a:t> </a:t>
            </a:r>
            <a:r>
              <a:rPr lang="it-IT" dirty="0" smtClean="0"/>
              <a:t>Moho and </a:t>
            </a:r>
            <a:r>
              <a:rPr lang="it-IT" dirty="0" err="1" smtClean="0"/>
              <a:t>gravity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constraint</a:t>
            </a:r>
            <a:r>
              <a:rPr lang="it-IT" dirty="0" smtClean="0"/>
              <a:t> for an </a:t>
            </a:r>
            <a:r>
              <a:rPr lang="it-IT" dirty="0" err="1" smtClean="0"/>
              <a:t>isostatic</a:t>
            </a:r>
            <a:r>
              <a:rPr lang="it-IT" dirty="0" smtClean="0"/>
              <a:t> model. </a:t>
            </a:r>
          </a:p>
          <a:p>
            <a:r>
              <a:rPr lang="it-IT" b="1" dirty="0" err="1" smtClean="0"/>
              <a:t>Loads</a:t>
            </a:r>
            <a:r>
              <a:rPr lang="it-IT" dirty="0" smtClean="0"/>
              <a:t> are the </a:t>
            </a:r>
            <a:r>
              <a:rPr lang="it-IT" dirty="0" err="1" smtClean="0"/>
              <a:t>topography</a:t>
            </a:r>
            <a:r>
              <a:rPr lang="it-IT" dirty="0" smtClean="0"/>
              <a:t> and the </a:t>
            </a:r>
            <a:r>
              <a:rPr lang="it-IT" dirty="0" err="1" smtClean="0"/>
              <a:t>crustal</a:t>
            </a:r>
            <a:r>
              <a:rPr lang="it-IT" dirty="0" smtClean="0"/>
              <a:t> </a:t>
            </a:r>
            <a:r>
              <a:rPr lang="it-IT" dirty="0" err="1" smtClean="0"/>
              <a:t>density</a:t>
            </a:r>
            <a:r>
              <a:rPr lang="it-IT" dirty="0" smtClean="0"/>
              <a:t> </a:t>
            </a:r>
            <a:r>
              <a:rPr lang="it-IT" dirty="0" err="1" smtClean="0"/>
              <a:t>inhomogeneities</a:t>
            </a:r>
            <a:r>
              <a:rPr lang="it-IT" dirty="0" smtClean="0"/>
              <a:t>. </a:t>
            </a:r>
          </a:p>
          <a:p>
            <a:r>
              <a:rPr lang="it-IT" b="1" dirty="0" smtClean="0"/>
              <a:t>Model:</a:t>
            </a:r>
            <a:r>
              <a:rPr lang="it-IT" dirty="0" smtClean="0"/>
              <a:t> The </a:t>
            </a:r>
            <a:r>
              <a:rPr lang="it-IT" dirty="0" err="1" smtClean="0"/>
              <a:t>flexural</a:t>
            </a:r>
            <a:r>
              <a:rPr lang="it-IT" dirty="0" smtClean="0"/>
              <a:t> </a:t>
            </a:r>
            <a:r>
              <a:rPr lang="it-IT" dirty="0" err="1" smtClean="0"/>
              <a:t>thin</a:t>
            </a:r>
            <a:r>
              <a:rPr lang="it-IT" dirty="0" smtClean="0"/>
              <a:t> </a:t>
            </a:r>
            <a:r>
              <a:rPr lang="it-IT" dirty="0" err="1" smtClean="0"/>
              <a:t>plate</a:t>
            </a:r>
            <a:r>
              <a:rPr lang="it-IT" dirty="0" smtClean="0"/>
              <a:t> </a:t>
            </a:r>
            <a:r>
              <a:rPr lang="it-IT" dirty="0" err="1" smtClean="0"/>
              <a:t>isostatic</a:t>
            </a:r>
            <a:r>
              <a:rPr lang="it-IT" dirty="0" smtClean="0"/>
              <a:t> model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. </a:t>
            </a:r>
            <a:r>
              <a:rPr lang="it-IT" dirty="0" err="1" smtClean="0"/>
              <a:t>Regression</a:t>
            </a:r>
            <a:r>
              <a:rPr lang="it-IT" dirty="0" smtClean="0"/>
              <a:t> </a:t>
            </a:r>
            <a:r>
              <a:rPr lang="it-IT" dirty="0" err="1" smtClean="0"/>
              <a:t>analyses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gravity</a:t>
            </a:r>
            <a:r>
              <a:rPr lang="it-IT" dirty="0" smtClean="0"/>
              <a:t>, </a:t>
            </a:r>
            <a:r>
              <a:rPr lang="it-IT" dirty="0" err="1" smtClean="0"/>
              <a:t>topography</a:t>
            </a:r>
            <a:r>
              <a:rPr lang="it-IT" dirty="0" smtClean="0"/>
              <a:t>, </a:t>
            </a:r>
            <a:r>
              <a:rPr lang="it-IT" dirty="0" err="1" smtClean="0"/>
              <a:t>seismic</a:t>
            </a:r>
            <a:r>
              <a:rPr lang="it-IT" dirty="0" smtClean="0"/>
              <a:t> Moho </a:t>
            </a:r>
            <a:r>
              <a:rPr lang="it-IT" dirty="0" err="1" smtClean="0"/>
              <a:t>depth</a:t>
            </a:r>
            <a:r>
              <a:rPr lang="it-IT" dirty="0" smtClean="0"/>
              <a:t>.</a:t>
            </a:r>
          </a:p>
          <a:p>
            <a:r>
              <a:rPr lang="it-IT" b="1" dirty="0" err="1" smtClean="0"/>
              <a:t>Crustal</a:t>
            </a:r>
            <a:r>
              <a:rPr lang="it-IT" b="1" dirty="0" smtClean="0"/>
              <a:t> </a:t>
            </a:r>
            <a:r>
              <a:rPr lang="it-IT" b="1" dirty="0" err="1" smtClean="0"/>
              <a:t>bodies</a:t>
            </a:r>
            <a:r>
              <a:rPr lang="it-IT" b="1" dirty="0" smtClean="0"/>
              <a:t> </a:t>
            </a:r>
            <a:r>
              <a:rPr lang="it-IT" b="1" dirty="0" err="1" smtClean="0"/>
              <a:t>identification</a:t>
            </a:r>
            <a:r>
              <a:rPr lang="it-IT" dirty="0" smtClean="0"/>
              <a:t>: </a:t>
            </a:r>
            <a:r>
              <a:rPr lang="it-IT" dirty="0" err="1" smtClean="0"/>
              <a:t>gravity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r>
              <a:rPr lang="it-IT" dirty="0" err="1" smtClean="0"/>
              <a:t>complement</a:t>
            </a:r>
            <a:r>
              <a:rPr lang="it-IT" dirty="0" smtClean="0"/>
              <a:t> to </a:t>
            </a:r>
            <a:r>
              <a:rPr lang="it-IT" dirty="0" err="1" smtClean="0"/>
              <a:t>isostatic</a:t>
            </a:r>
            <a:r>
              <a:rPr lang="it-IT" dirty="0" smtClean="0"/>
              <a:t> </a:t>
            </a:r>
            <a:r>
              <a:rPr lang="it-IT" dirty="0" err="1" smtClean="0"/>
              <a:t>crustal</a:t>
            </a:r>
            <a:r>
              <a:rPr lang="it-IT" dirty="0" smtClean="0"/>
              <a:t> </a:t>
            </a:r>
            <a:r>
              <a:rPr lang="it-IT" dirty="0" err="1" smtClean="0"/>
              <a:t>thickness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Isostatic</a:t>
            </a:r>
            <a:r>
              <a:rPr lang="it-IT" dirty="0" smtClean="0"/>
              <a:t> model-</a:t>
            </a:r>
            <a:r>
              <a:rPr lang="it-IT" dirty="0" err="1" smtClean="0"/>
              <a:t>crustal</a:t>
            </a:r>
            <a:r>
              <a:rPr lang="it-IT" dirty="0" smtClean="0"/>
              <a:t> </a:t>
            </a:r>
            <a:r>
              <a:rPr lang="it-IT" dirty="0" err="1" smtClean="0"/>
              <a:t>bodies</a:t>
            </a:r>
            <a:r>
              <a:rPr lang="it-IT" dirty="0" smtClean="0"/>
              <a:t> sum up to </a:t>
            </a:r>
            <a:r>
              <a:rPr lang="it-IT" dirty="0" err="1" smtClean="0"/>
              <a:t>total</a:t>
            </a:r>
            <a:r>
              <a:rPr lang="it-IT" dirty="0" smtClean="0"/>
              <a:t> </a:t>
            </a:r>
            <a:r>
              <a:rPr lang="it-IT" dirty="0" err="1" smtClean="0"/>
              <a:t>gravity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on the Iran plateau scale</a:t>
            </a:r>
            <a:endParaRPr lang="it-IT" dirty="0" smtClean="0"/>
          </a:p>
          <a:p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63" y="403365"/>
            <a:ext cx="7547587" cy="589073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66058" y="6424138"/>
            <a:ext cx="1120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Geology</a:t>
            </a:r>
            <a:r>
              <a:rPr lang="it-IT" sz="1100" dirty="0" smtClean="0"/>
              <a:t> </a:t>
            </a:r>
            <a:r>
              <a:rPr lang="it-IT" sz="1100" dirty="0" err="1" smtClean="0"/>
              <a:t>map</a:t>
            </a:r>
            <a:r>
              <a:rPr lang="it-IT" sz="1100" dirty="0" smtClean="0"/>
              <a:t>: </a:t>
            </a:r>
            <a:r>
              <a:rPr lang="en-US" sz="1100" dirty="0"/>
              <a:t>Simplified tectono-geological map of Iran with the main Cu, Au and Mo ore deposits and their ages modified from </a:t>
            </a:r>
            <a:r>
              <a:rPr lang="en-US" sz="1100" dirty="0" err="1"/>
              <a:t>Rabiee</a:t>
            </a:r>
            <a:r>
              <a:rPr lang="en-US" sz="1100" dirty="0"/>
              <a:t> et al., (2019). Lithology is based on maps from the Huber (1977) with additional information from </a:t>
            </a:r>
            <a:r>
              <a:rPr lang="en-US" sz="1100" dirty="0" err="1"/>
              <a:t>Berberian</a:t>
            </a:r>
            <a:r>
              <a:rPr lang="en-US" sz="1100" dirty="0"/>
              <a:t> and King (1981</a:t>
            </a:r>
            <a:r>
              <a:rPr lang="en-US" sz="1100" dirty="0" smtClean="0"/>
              <a:t>). A. </a:t>
            </a:r>
            <a:r>
              <a:rPr lang="en-US" sz="1100" dirty="0" err="1" smtClean="0"/>
              <a:t>Rabiee</a:t>
            </a:r>
            <a:r>
              <a:rPr lang="en-US" sz="1100" dirty="0" smtClean="0"/>
              <a:t> pers. Comm.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054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264" y="148845"/>
            <a:ext cx="11065701" cy="1325563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accent1"/>
                </a:solidFill>
              </a:rPr>
              <a:t>Model </a:t>
            </a:r>
            <a:r>
              <a:rPr lang="it-IT" sz="3200" b="1" dirty="0" err="1" smtClean="0">
                <a:solidFill>
                  <a:schemeClr val="accent1"/>
                </a:solidFill>
              </a:rPr>
              <a:t>framework</a:t>
            </a:r>
            <a:r>
              <a:rPr lang="it-IT" sz="3200" b="1" dirty="0" smtClean="0">
                <a:solidFill>
                  <a:schemeClr val="accent1"/>
                </a:solidFill>
              </a:rPr>
              <a:t> for an area with </a:t>
            </a:r>
            <a:r>
              <a:rPr lang="it-IT" sz="3200" b="1" dirty="0" err="1" smtClean="0">
                <a:solidFill>
                  <a:schemeClr val="accent1"/>
                </a:solidFill>
              </a:rPr>
              <a:t>little</a:t>
            </a:r>
            <a:r>
              <a:rPr lang="it-IT" sz="3200" b="1" dirty="0" smtClean="0">
                <a:solidFill>
                  <a:schemeClr val="accent1"/>
                </a:solidFill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</a:rPr>
              <a:t>constraints</a:t>
            </a:r>
            <a:r>
              <a:rPr lang="it-IT" sz="3200" b="1" dirty="0" smtClean="0">
                <a:solidFill>
                  <a:schemeClr val="accent1"/>
                </a:solidFill>
              </a:rPr>
              <a:t> on </a:t>
            </a:r>
            <a:r>
              <a:rPr lang="it-IT" sz="3200" b="1" dirty="0" err="1" smtClean="0">
                <a:solidFill>
                  <a:schemeClr val="accent1"/>
                </a:solidFill>
              </a:rPr>
              <a:t>crustal</a:t>
            </a:r>
            <a:r>
              <a:rPr lang="it-IT" sz="3200" b="1" dirty="0" smtClean="0">
                <a:solidFill>
                  <a:schemeClr val="accent1"/>
                </a:solidFill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</a:rPr>
              <a:t>structure</a:t>
            </a:r>
            <a:r>
              <a:rPr lang="it-IT" sz="3200" b="1" dirty="0" smtClean="0">
                <a:solidFill>
                  <a:schemeClr val="accent1"/>
                </a:solidFill>
              </a:rPr>
              <a:t>. </a:t>
            </a:r>
            <a:br>
              <a:rPr lang="it-IT" sz="3200" b="1" dirty="0" smtClean="0">
                <a:solidFill>
                  <a:schemeClr val="accent1"/>
                </a:solidFill>
              </a:rPr>
            </a:br>
            <a:r>
              <a:rPr lang="it-IT" sz="3200" dirty="0" smtClean="0"/>
              <a:t>Data: Satellite </a:t>
            </a:r>
            <a:r>
              <a:rPr lang="it-IT" sz="3200" dirty="0" err="1" smtClean="0"/>
              <a:t>gravity</a:t>
            </a:r>
            <a:r>
              <a:rPr lang="it-IT" sz="3200" dirty="0" smtClean="0"/>
              <a:t> </a:t>
            </a:r>
            <a:r>
              <a:rPr lang="it-IT" sz="3200" dirty="0" err="1" smtClean="0"/>
              <a:t>field</a:t>
            </a:r>
            <a:r>
              <a:rPr lang="it-IT" sz="3200" dirty="0" smtClean="0"/>
              <a:t>, </a:t>
            </a:r>
            <a:r>
              <a:rPr lang="it-IT" sz="3200" dirty="0" err="1" smtClean="0"/>
              <a:t>seismic</a:t>
            </a:r>
            <a:r>
              <a:rPr lang="it-IT" sz="3200" dirty="0" smtClean="0"/>
              <a:t> Moho, </a:t>
            </a:r>
            <a:r>
              <a:rPr lang="it-IT" sz="3200" dirty="0" err="1" smtClean="0"/>
              <a:t>surface</a:t>
            </a:r>
            <a:r>
              <a:rPr lang="it-IT" sz="3200" dirty="0" smtClean="0"/>
              <a:t> </a:t>
            </a:r>
            <a:r>
              <a:rPr lang="it-IT" sz="3200" dirty="0" err="1" smtClean="0"/>
              <a:t>geology</a:t>
            </a:r>
            <a:r>
              <a:rPr lang="it-IT" sz="3200" dirty="0" smtClean="0"/>
              <a:t>.</a:t>
            </a:r>
            <a:endParaRPr lang="en-US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58" y="1727200"/>
            <a:ext cx="7807607" cy="4163684"/>
          </a:xfrm>
        </p:spPr>
      </p:pic>
      <p:sp>
        <p:nvSpPr>
          <p:cNvPr id="5" name="TextBox 9"/>
          <p:cNvSpPr txBox="1"/>
          <p:nvPr/>
        </p:nvSpPr>
        <p:spPr>
          <a:xfrm>
            <a:off x="7047992" y="2023134"/>
            <a:ext cx="2565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0000FF"/>
                </a:solidFill>
              </a:rPr>
              <a:t>Topo and Topo </a:t>
            </a:r>
            <a:r>
              <a:rPr lang="it-IT" sz="1200" dirty="0" err="1" smtClean="0">
                <a:solidFill>
                  <a:srgbClr val="0000FF"/>
                </a:solidFill>
              </a:rPr>
              <a:t>filtered</a:t>
            </a:r>
            <a:r>
              <a:rPr lang="it-IT" sz="1200" dirty="0" smtClean="0">
                <a:solidFill>
                  <a:srgbClr val="0000FF"/>
                </a:solidFill>
              </a:rPr>
              <a:t> 300 km</a:t>
            </a:r>
            <a:endParaRPr lang="en-GB" sz="1200" dirty="0">
              <a:solidFill>
                <a:srgbClr val="0000FF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6348314" y="2792638"/>
            <a:ext cx="2565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rgbClr val="0000FF"/>
                </a:solidFill>
              </a:rPr>
              <a:t>Residual</a:t>
            </a:r>
            <a:endParaRPr lang="en-GB" sz="1200" dirty="0">
              <a:solidFill>
                <a:srgbClr val="0000FF"/>
              </a:solidFill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8867640" y="2959348"/>
            <a:ext cx="2565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«</a:t>
            </a:r>
            <a:r>
              <a:rPr lang="it-IT" sz="1200" dirty="0" err="1" smtClean="0">
                <a:solidFill>
                  <a:srgbClr val="FF0000"/>
                </a:solidFill>
              </a:rPr>
              <a:t>Root</a:t>
            </a:r>
            <a:r>
              <a:rPr lang="it-IT" sz="1200" dirty="0" smtClean="0">
                <a:solidFill>
                  <a:srgbClr val="FF0000"/>
                </a:solidFill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</a:rPr>
              <a:t>effect</a:t>
            </a:r>
            <a:r>
              <a:rPr lang="it-IT" sz="1200" dirty="0" smtClean="0">
                <a:solidFill>
                  <a:srgbClr val="FF0000"/>
                </a:solidFill>
              </a:rPr>
              <a:t>»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6494850" y="3451538"/>
            <a:ext cx="2565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rgbClr val="00E217"/>
                </a:solidFill>
              </a:rPr>
              <a:t>Bouguer</a:t>
            </a:r>
            <a:r>
              <a:rPr lang="it-IT" sz="1200" dirty="0" smtClean="0">
                <a:solidFill>
                  <a:srgbClr val="00E217"/>
                </a:solidFill>
              </a:rPr>
              <a:t> </a:t>
            </a:r>
            <a:r>
              <a:rPr lang="it-IT" sz="1200" dirty="0" err="1" smtClean="0">
                <a:solidFill>
                  <a:srgbClr val="00E217"/>
                </a:solidFill>
              </a:rPr>
              <a:t>shifted</a:t>
            </a:r>
            <a:r>
              <a:rPr lang="it-IT" sz="1200" dirty="0" smtClean="0">
                <a:solidFill>
                  <a:srgbClr val="00E217"/>
                </a:solidFill>
              </a:rPr>
              <a:t> </a:t>
            </a:r>
            <a:endParaRPr lang="en-GB" sz="1200" dirty="0">
              <a:solidFill>
                <a:srgbClr val="00E217"/>
              </a:solidFill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4655531" y="4612762"/>
            <a:ext cx="2565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*=</a:t>
            </a:r>
            <a:r>
              <a:rPr lang="it-IT" sz="1200" dirty="0" err="1" smtClean="0">
                <a:solidFill>
                  <a:srgbClr val="FF0000"/>
                </a:solidFill>
              </a:rPr>
              <a:t>Kaviani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4547408" y="3888638"/>
            <a:ext cx="2565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accent4">
                    <a:lumMod val="75000"/>
                  </a:schemeClr>
                </a:solidFill>
              </a:rPr>
              <a:t>Sediment</a:t>
            </a:r>
            <a:r>
              <a:rPr lang="it-IT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accent4">
                    <a:lumMod val="75000"/>
                  </a:schemeClr>
                </a:solidFill>
              </a:rPr>
              <a:t>basin</a:t>
            </a:r>
            <a:endParaRPr lang="en-GB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6154885" y="3873966"/>
            <a:ext cx="2565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accent4">
                    <a:lumMod val="50000"/>
                  </a:schemeClr>
                </a:solidFill>
              </a:rPr>
              <a:t>Crustal</a:t>
            </a:r>
            <a:r>
              <a:rPr lang="it-IT" sz="1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accent4">
                    <a:lumMod val="50000"/>
                  </a:schemeClr>
                </a:solidFill>
              </a:rPr>
              <a:t>intrusion</a:t>
            </a:r>
            <a:endParaRPr lang="en-GB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862998" y="4163818"/>
            <a:ext cx="117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4">
                    <a:lumMod val="50000"/>
                  </a:schemeClr>
                </a:solidFill>
              </a:rPr>
              <a:t>Reference</a:t>
            </a:r>
          </a:p>
          <a:p>
            <a:r>
              <a:rPr lang="it-IT" sz="1200" dirty="0" err="1" smtClean="0">
                <a:solidFill>
                  <a:schemeClr val="accent4">
                    <a:lumMod val="50000"/>
                  </a:schemeClr>
                </a:solidFill>
              </a:rPr>
              <a:t>Crust-mantle</a:t>
            </a:r>
            <a:r>
              <a:rPr lang="it-IT" sz="1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it-IT" sz="1200" dirty="0" err="1" smtClean="0">
                <a:solidFill>
                  <a:schemeClr val="accent4">
                    <a:lumMod val="50000"/>
                  </a:schemeClr>
                </a:solidFill>
              </a:rPr>
              <a:t>column</a:t>
            </a:r>
            <a:endParaRPr lang="en-GB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127000" y="2097129"/>
            <a:ext cx="3458301" cy="2678071"/>
            <a:chOff x="586409" y="3533486"/>
            <a:chExt cx="2352260" cy="1933036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09" y="3533486"/>
              <a:ext cx="2352260" cy="1933036"/>
            </a:xfrm>
            <a:prstGeom prst="rect">
              <a:avLst/>
            </a:prstGeom>
          </p:spPr>
        </p:pic>
        <p:cxnSp>
          <p:nvCxnSpPr>
            <p:cNvPr id="16" name="Connettore diritto 15"/>
            <p:cNvCxnSpPr/>
            <p:nvPr/>
          </p:nvCxnSpPr>
          <p:spPr>
            <a:xfrm flipH="1">
              <a:off x="1292087" y="3909391"/>
              <a:ext cx="1302026" cy="110655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8627513" y="6435297"/>
            <a:ext cx="336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Seismic Moho: </a:t>
            </a:r>
            <a:r>
              <a:rPr lang="en-US" dirty="0" err="1" smtClean="0"/>
              <a:t>Kaviani</a:t>
            </a:r>
            <a:r>
              <a:rPr lang="en-US" dirty="0" smtClean="0"/>
              <a:t> </a:t>
            </a:r>
            <a:r>
              <a:rPr lang="en-US" dirty="0"/>
              <a:t>et al., 2020</a:t>
            </a:r>
          </a:p>
        </p:txBody>
      </p:sp>
    </p:spTree>
    <p:extLst>
      <p:ext uri="{BB962C8B-B14F-4D97-AF65-F5344CB8AC3E}">
        <p14:creationId xmlns:p14="http://schemas.microsoft.com/office/powerpoint/2010/main" val="1693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85" y="102726"/>
            <a:ext cx="11899037" cy="1325563"/>
          </a:xfrm>
        </p:spPr>
        <p:txBody>
          <a:bodyPr/>
          <a:lstStyle/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Difference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Moho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Kaviani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Isostatic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model (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Δρ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=200kg/m</a:t>
            </a:r>
            <a:r>
              <a:rPr lang="it-IT" b="1" baseline="300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08" y="1825625"/>
            <a:ext cx="6529184" cy="4351338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2603199" y="4536489"/>
            <a:ext cx="2539014" cy="71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4294" y="4943300"/>
            <a:ext cx="1615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</a:t>
            </a:r>
            <a:r>
              <a:rPr lang="it-IT" dirty="0" err="1" smtClean="0"/>
              <a:t>sostatic</a:t>
            </a:r>
            <a:r>
              <a:rPr lang="it-IT" dirty="0" smtClean="0"/>
              <a:t> Moho </a:t>
            </a:r>
          </a:p>
          <a:p>
            <a:r>
              <a:rPr lang="it-IT" dirty="0" err="1" smtClean="0"/>
              <a:t>deeper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80391" y="2832100"/>
            <a:ext cx="2510709" cy="901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1486" y="3423062"/>
            <a:ext cx="1615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</a:t>
            </a:r>
            <a:r>
              <a:rPr lang="it-IT" dirty="0" err="1" smtClean="0"/>
              <a:t>sostatic</a:t>
            </a:r>
            <a:r>
              <a:rPr lang="it-IT" dirty="0" smtClean="0"/>
              <a:t> Moho </a:t>
            </a:r>
          </a:p>
          <a:p>
            <a:r>
              <a:rPr lang="it-IT" dirty="0" err="1" smtClean="0"/>
              <a:t>shallower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470687" y="3192229"/>
            <a:ext cx="729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Alborz</a:t>
            </a:r>
            <a:endParaRPr lang="it-IT" sz="1200" dirty="0" smtClean="0"/>
          </a:p>
          <a:p>
            <a:r>
              <a:rPr lang="it-IT" sz="1200" dirty="0" err="1" smtClean="0"/>
              <a:t>Fold</a:t>
            </a:r>
            <a:r>
              <a:rPr lang="it-IT" sz="1200" dirty="0" smtClean="0"/>
              <a:t> </a:t>
            </a:r>
            <a:r>
              <a:rPr lang="it-IT" sz="1200" dirty="0" err="1" smtClean="0"/>
              <a:t>belt</a:t>
            </a:r>
            <a:endParaRPr lang="en-US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272107" y="4178692"/>
            <a:ext cx="92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Zagros</a:t>
            </a:r>
            <a:r>
              <a:rPr lang="it-IT" sz="1200" dirty="0" smtClean="0"/>
              <a:t> </a:t>
            </a:r>
          </a:p>
          <a:p>
            <a:r>
              <a:rPr lang="it-IT" sz="1200" dirty="0" err="1" smtClean="0"/>
              <a:t>Thrust</a:t>
            </a:r>
            <a:r>
              <a:rPr lang="it-IT" sz="1200" dirty="0" smtClean="0"/>
              <a:t> Zone</a:t>
            </a:r>
            <a:endParaRPr lang="en-US" sz="1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551314" y="4601614"/>
            <a:ext cx="68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Zagros</a:t>
            </a:r>
            <a:endParaRPr lang="it-IT" sz="1200" dirty="0" smtClean="0"/>
          </a:p>
          <a:p>
            <a:r>
              <a:rPr lang="it-IT" sz="1200" dirty="0" err="1" smtClean="0"/>
              <a:t>Syntaxis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98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4" y="238125"/>
            <a:ext cx="5536826" cy="1325563"/>
          </a:xfrm>
        </p:spPr>
        <p:txBody>
          <a:bodyPr>
            <a:noAutofit/>
          </a:bodyPr>
          <a:lstStyle/>
          <a:p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Uncompensated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topography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Kaviani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model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" y="1843089"/>
            <a:ext cx="6019426" cy="4011612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79" y="1843089"/>
            <a:ext cx="6035322" cy="40222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69000" y="238125"/>
            <a:ext cx="5562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Modelled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as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reduction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lower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crustal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density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72257" y="3150204"/>
            <a:ext cx="74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Alborz</a:t>
            </a:r>
            <a:endParaRPr lang="it-IT" sz="1200" b="1" dirty="0" smtClean="0"/>
          </a:p>
          <a:p>
            <a:r>
              <a:rPr lang="it-IT" sz="1200" b="1" dirty="0" err="1" smtClean="0"/>
              <a:t>Fold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belt</a:t>
            </a:r>
            <a:endParaRPr lang="en-US" sz="1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99498" y="3206621"/>
            <a:ext cx="945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Zagros</a:t>
            </a:r>
            <a:r>
              <a:rPr lang="it-IT" sz="1200" b="1" dirty="0" smtClean="0"/>
              <a:t> </a:t>
            </a:r>
          </a:p>
          <a:p>
            <a:r>
              <a:rPr lang="it-IT" sz="1200" b="1" dirty="0" err="1" smtClean="0"/>
              <a:t>Thrust</a:t>
            </a:r>
            <a:r>
              <a:rPr lang="it-IT" sz="1200" b="1" dirty="0" smtClean="0"/>
              <a:t> Zone</a:t>
            </a:r>
            <a:endParaRPr lang="en-US" sz="1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44987" y="4688151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Bandar</a:t>
            </a:r>
            <a:r>
              <a:rPr lang="it-IT" sz="1200" b="1" dirty="0" smtClean="0"/>
              <a:t> Abbas</a:t>
            </a:r>
          </a:p>
          <a:p>
            <a:r>
              <a:rPr lang="it-IT" sz="1200" b="1" dirty="0" err="1" smtClean="0"/>
              <a:t>Syntaxis</a:t>
            </a:r>
            <a:endParaRPr lang="en-US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233400" y="2975789"/>
            <a:ext cx="729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chemeClr val="bg2"/>
                </a:solidFill>
              </a:rPr>
              <a:t>Alborz</a:t>
            </a:r>
            <a:endParaRPr lang="it-IT" sz="1200" dirty="0" smtClean="0">
              <a:solidFill>
                <a:schemeClr val="bg2"/>
              </a:solidFill>
            </a:endParaRPr>
          </a:p>
          <a:p>
            <a:r>
              <a:rPr lang="it-IT" sz="1200" dirty="0" err="1" smtClean="0">
                <a:solidFill>
                  <a:schemeClr val="bg2"/>
                </a:solidFill>
              </a:rPr>
              <a:t>Fold</a:t>
            </a:r>
            <a:r>
              <a:rPr lang="it-IT" sz="1200" dirty="0" smtClean="0">
                <a:solidFill>
                  <a:schemeClr val="bg2"/>
                </a:solidFill>
              </a:rPr>
              <a:t> </a:t>
            </a:r>
            <a:r>
              <a:rPr lang="it-IT" sz="1200" dirty="0" err="1" smtClean="0">
                <a:solidFill>
                  <a:schemeClr val="bg2"/>
                </a:solidFill>
              </a:rPr>
              <a:t>belt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763994" y="3755750"/>
            <a:ext cx="92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chemeClr val="bg2"/>
                </a:solidFill>
              </a:rPr>
              <a:t>Zagros</a:t>
            </a:r>
            <a:r>
              <a:rPr lang="it-IT" sz="1200" dirty="0" smtClean="0">
                <a:solidFill>
                  <a:schemeClr val="bg2"/>
                </a:solidFill>
              </a:rPr>
              <a:t> </a:t>
            </a:r>
          </a:p>
          <a:p>
            <a:r>
              <a:rPr lang="it-IT" sz="1200" dirty="0" err="1" smtClean="0">
                <a:solidFill>
                  <a:schemeClr val="bg2"/>
                </a:solidFill>
              </a:rPr>
              <a:t>Thrust</a:t>
            </a:r>
            <a:r>
              <a:rPr lang="it-IT" sz="1200" dirty="0" smtClean="0">
                <a:solidFill>
                  <a:schemeClr val="bg2"/>
                </a:solidFill>
              </a:rPr>
              <a:t> Zone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750300" y="3986582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chemeClr val="bg2"/>
                </a:solidFill>
              </a:rPr>
              <a:t>Bandar</a:t>
            </a:r>
            <a:r>
              <a:rPr lang="it-IT" sz="1200" dirty="0" smtClean="0">
                <a:solidFill>
                  <a:schemeClr val="bg2"/>
                </a:solidFill>
              </a:rPr>
              <a:t> Abbas</a:t>
            </a:r>
          </a:p>
          <a:p>
            <a:r>
              <a:rPr lang="it-IT" sz="1200" dirty="0" err="1" smtClean="0">
                <a:solidFill>
                  <a:schemeClr val="bg2"/>
                </a:solidFill>
              </a:rPr>
              <a:t>Syntaxis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877279" y="5921010"/>
            <a:ext cx="5778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Comments</a:t>
            </a:r>
            <a:r>
              <a:rPr lang="it-IT" dirty="0" smtClean="0"/>
              <a:t>: </a:t>
            </a:r>
            <a:r>
              <a:rPr lang="it-IT" dirty="0" err="1" smtClean="0"/>
              <a:t>Zagros</a:t>
            </a:r>
            <a:r>
              <a:rPr lang="it-IT" dirty="0" smtClean="0"/>
              <a:t>, </a:t>
            </a:r>
            <a:r>
              <a:rPr lang="it-IT" dirty="0" err="1" smtClean="0"/>
              <a:t>Sanandaj-Sirjan</a:t>
            </a:r>
            <a:r>
              <a:rPr lang="it-IT" dirty="0" smtClean="0"/>
              <a:t> zone and Central Iran </a:t>
            </a:r>
            <a:r>
              <a:rPr lang="it-IT" dirty="0"/>
              <a:t>Domain, South </a:t>
            </a:r>
            <a:r>
              <a:rPr lang="it-IT" dirty="0" err="1"/>
              <a:t>Caspian</a:t>
            </a:r>
            <a:r>
              <a:rPr lang="it-IT" dirty="0"/>
              <a:t> </a:t>
            </a:r>
            <a:r>
              <a:rPr lang="it-IT" dirty="0" smtClean="0"/>
              <a:t>Sea,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mostly</a:t>
            </a:r>
            <a:r>
              <a:rPr lang="it-IT" dirty="0" smtClean="0"/>
              <a:t> </a:t>
            </a:r>
            <a:r>
              <a:rPr lang="it-IT" dirty="0" err="1" smtClean="0"/>
              <a:t>density</a:t>
            </a:r>
            <a:r>
              <a:rPr lang="it-IT" dirty="0" smtClean="0"/>
              <a:t> </a:t>
            </a:r>
            <a:r>
              <a:rPr lang="it-IT" dirty="0" err="1" smtClean="0"/>
              <a:t>contrast</a:t>
            </a:r>
            <a:r>
              <a:rPr lang="it-IT" dirty="0" smtClean="0"/>
              <a:t> of 200-300 kg/m</a:t>
            </a:r>
            <a:r>
              <a:rPr lang="it-IT" baseline="30000" dirty="0" smtClean="0"/>
              <a:t>3</a:t>
            </a:r>
            <a:r>
              <a:rPr lang="it-IT" dirty="0" smtClean="0"/>
              <a:t>.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58400" y="6422119"/>
            <a:ext cx="336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Seismic Moho: </a:t>
            </a:r>
            <a:r>
              <a:rPr lang="en-US" dirty="0" err="1" smtClean="0"/>
              <a:t>Kaviani</a:t>
            </a:r>
            <a:r>
              <a:rPr lang="en-US" dirty="0" smtClean="0"/>
              <a:t> </a:t>
            </a:r>
            <a:r>
              <a:rPr lang="en-US" dirty="0"/>
              <a:t>et al., 2020</a:t>
            </a:r>
          </a:p>
        </p:txBody>
      </p:sp>
    </p:spTree>
    <p:extLst>
      <p:ext uri="{BB962C8B-B14F-4D97-AF65-F5344CB8AC3E}">
        <p14:creationId xmlns:p14="http://schemas.microsoft.com/office/powerpoint/2010/main" val="33806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9342" y="158298"/>
            <a:ext cx="10515600" cy="747448"/>
          </a:xfrm>
        </p:spPr>
        <p:txBody>
          <a:bodyPr>
            <a:noAutofit/>
          </a:bodyPr>
          <a:lstStyle/>
          <a:p>
            <a:r>
              <a:rPr lang="it-IT" sz="3200" b="1" dirty="0" err="1" smtClean="0">
                <a:solidFill>
                  <a:schemeClr val="accent1"/>
                </a:solidFill>
              </a:rPr>
              <a:t>Sediment</a:t>
            </a:r>
            <a:r>
              <a:rPr lang="it-IT" sz="3200" b="1" dirty="0" smtClean="0">
                <a:solidFill>
                  <a:schemeClr val="accent1"/>
                </a:solidFill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</a:rPr>
              <a:t>basin</a:t>
            </a:r>
            <a:r>
              <a:rPr lang="it-IT" sz="3200" b="1" dirty="0" smtClean="0">
                <a:solidFill>
                  <a:schemeClr val="accent1"/>
                </a:solidFill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</a:rPr>
              <a:t>thickness</a:t>
            </a:r>
            <a:r>
              <a:rPr lang="it-IT" sz="3200" b="1" dirty="0" smtClean="0">
                <a:solidFill>
                  <a:schemeClr val="accent1"/>
                </a:solidFill>
              </a:rPr>
              <a:t> and </a:t>
            </a:r>
            <a:r>
              <a:rPr lang="it-IT" sz="3200" b="1" dirty="0" err="1" smtClean="0">
                <a:solidFill>
                  <a:schemeClr val="accent1"/>
                </a:solidFill>
              </a:rPr>
              <a:t>intracrustal</a:t>
            </a:r>
            <a:r>
              <a:rPr lang="it-IT" sz="3200" b="1" dirty="0" smtClean="0">
                <a:solidFill>
                  <a:schemeClr val="accent1"/>
                </a:solidFill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</a:rPr>
              <a:t>bodies</a:t>
            </a:r>
            <a:r>
              <a:rPr lang="it-IT" sz="3200" b="1" dirty="0" smtClean="0">
                <a:solidFill>
                  <a:schemeClr val="accent1"/>
                </a:solidFill>
              </a:rPr>
              <a:t> from </a:t>
            </a:r>
            <a:r>
              <a:rPr lang="it-IT" sz="3200" b="1" dirty="0" err="1" smtClean="0">
                <a:solidFill>
                  <a:schemeClr val="accent1"/>
                </a:solidFill>
              </a:rPr>
              <a:t>residual</a:t>
            </a:r>
            <a:r>
              <a:rPr lang="it-IT" sz="3200" b="1" dirty="0" smtClean="0">
                <a:solidFill>
                  <a:schemeClr val="accent1"/>
                </a:solidFill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</a:rPr>
              <a:t>gravity</a:t>
            </a:r>
            <a:r>
              <a:rPr lang="it-IT" sz="3200" b="1" dirty="0" smtClean="0">
                <a:solidFill>
                  <a:schemeClr val="accent1"/>
                </a:solidFill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</a:rPr>
              <a:t>field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1184641" y="905746"/>
            <a:ext cx="9385992" cy="569167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331231" y="6412757"/>
            <a:ext cx="447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Magmatism</a:t>
            </a:r>
            <a:r>
              <a:rPr lang="it-IT" dirty="0"/>
              <a:t>: </a:t>
            </a:r>
            <a:r>
              <a:rPr lang="it-IT" dirty="0" smtClean="0"/>
              <a:t>USGS Open-File </a:t>
            </a:r>
            <a:r>
              <a:rPr lang="it-IT" dirty="0"/>
              <a:t>Report 97-470G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706393"/>
          </a:xfrm>
        </p:spPr>
        <p:txBody>
          <a:bodyPr>
            <a:normAutofit fontScale="90000"/>
          </a:bodyPr>
          <a:lstStyle/>
          <a:p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Intracrustal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dense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bodies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magmatism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detail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Lesser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Caucasus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magmatic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arc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 b="8079"/>
          <a:stretch/>
        </p:blipFill>
        <p:spPr>
          <a:xfrm>
            <a:off x="384922" y="1044718"/>
            <a:ext cx="9717019" cy="5823858"/>
          </a:xfrm>
        </p:spPr>
      </p:pic>
      <p:sp>
        <p:nvSpPr>
          <p:cNvPr id="7" name="CasellaDiTesto 6"/>
          <p:cNvSpPr txBox="1"/>
          <p:nvPr/>
        </p:nvSpPr>
        <p:spPr>
          <a:xfrm>
            <a:off x="5921745" y="4514496"/>
            <a:ext cx="74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Alborz</a:t>
            </a:r>
            <a:endParaRPr lang="it-IT" sz="1200" b="1" dirty="0" smtClean="0"/>
          </a:p>
          <a:p>
            <a:r>
              <a:rPr lang="it-IT" sz="1200" b="1" dirty="0" err="1" smtClean="0"/>
              <a:t>Fold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belt</a:t>
            </a:r>
            <a:endParaRPr lang="en-US" sz="1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080021" y="5863150"/>
            <a:ext cx="945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Zagros</a:t>
            </a:r>
            <a:r>
              <a:rPr lang="it-IT" sz="1200" b="1" dirty="0" smtClean="0"/>
              <a:t> </a:t>
            </a:r>
          </a:p>
          <a:p>
            <a:r>
              <a:rPr lang="it-IT" sz="1200" b="1" dirty="0" err="1" smtClean="0"/>
              <a:t>Thrust</a:t>
            </a:r>
            <a:r>
              <a:rPr lang="it-IT" sz="1200" b="1" dirty="0" smtClean="0"/>
              <a:t> Zone</a:t>
            </a:r>
            <a:endParaRPr lang="en-US" sz="1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650452" y="642893"/>
            <a:ext cx="1288045" cy="2769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accent1"/>
                </a:solidFill>
              </a:rPr>
              <a:t>Greater </a:t>
            </a:r>
            <a:r>
              <a:rPr lang="it-IT" sz="1200" b="1" dirty="0" err="1" smtClean="0">
                <a:solidFill>
                  <a:schemeClr val="accent1"/>
                </a:solidFill>
              </a:rPr>
              <a:t>Caucasus</a:t>
            </a:r>
            <a:endParaRPr lang="it-IT" sz="1200" b="1" dirty="0" smtClean="0">
              <a:solidFill>
                <a:schemeClr val="accent1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3503187" y="919892"/>
            <a:ext cx="2897613" cy="15402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176217" y="643319"/>
            <a:ext cx="237097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200" b="1" dirty="0" err="1" smtClean="0">
                <a:solidFill>
                  <a:schemeClr val="accent1"/>
                </a:solidFill>
              </a:rPr>
              <a:t>Lesser</a:t>
            </a:r>
            <a:r>
              <a:rPr lang="it-IT" sz="1200" b="1" dirty="0" smtClean="0">
                <a:solidFill>
                  <a:schemeClr val="accent1"/>
                </a:solidFill>
              </a:rPr>
              <a:t> </a:t>
            </a:r>
            <a:r>
              <a:rPr lang="it-IT" sz="1200" b="1" dirty="0" err="1" smtClean="0">
                <a:solidFill>
                  <a:schemeClr val="accent1"/>
                </a:solidFill>
              </a:rPr>
              <a:t>Caucasus</a:t>
            </a:r>
            <a:endParaRPr lang="it-IT" sz="1200" b="1" dirty="0" smtClean="0">
              <a:solidFill>
                <a:schemeClr val="accent1"/>
              </a:solidFill>
            </a:endParaRPr>
          </a:p>
          <a:p>
            <a:r>
              <a:rPr lang="it-IT" sz="1200" b="1" dirty="0" err="1" smtClean="0">
                <a:solidFill>
                  <a:schemeClr val="accent1"/>
                </a:solidFill>
              </a:rPr>
              <a:t>Somkheto</a:t>
            </a:r>
            <a:r>
              <a:rPr lang="it-IT" sz="1200" b="1" dirty="0" smtClean="0">
                <a:solidFill>
                  <a:schemeClr val="accent1"/>
                </a:solidFill>
              </a:rPr>
              <a:t>-Karabakh </a:t>
            </a:r>
            <a:r>
              <a:rPr lang="it-IT" sz="1200" b="1" dirty="0" err="1" smtClean="0">
                <a:solidFill>
                  <a:schemeClr val="accent1"/>
                </a:solidFill>
              </a:rPr>
              <a:t>magmatic</a:t>
            </a:r>
            <a:r>
              <a:rPr lang="it-IT" sz="1200" b="1" dirty="0" smtClean="0">
                <a:solidFill>
                  <a:schemeClr val="accent1"/>
                </a:solidFill>
              </a:rPr>
              <a:t> </a:t>
            </a:r>
            <a:r>
              <a:rPr lang="it-IT" sz="1200" b="1" dirty="0" err="1" smtClean="0">
                <a:solidFill>
                  <a:schemeClr val="accent1"/>
                </a:solidFill>
              </a:rPr>
              <a:t>arc</a:t>
            </a:r>
            <a:endParaRPr lang="it-IT" sz="1200" b="1" dirty="0" smtClean="0">
              <a:solidFill>
                <a:schemeClr val="accent1"/>
              </a:solidFill>
            </a:endParaRPr>
          </a:p>
          <a:p>
            <a:r>
              <a:rPr lang="it-IT" sz="1200" b="1" dirty="0" err="1" smtClean="0">
                <a:solidFill>
                  <a:schemeClr val="accent1"/>
                </a:solidFill>
              </a:rPr>
              <a:t>Neothethys</a:t>
            </a:r>
            <a:r>
              <a:rPr lang="it-IT" sz="1200" b="1" dirty="0" smtClean="0">
                <a:solidFill>
                  <a:schemeClr val="accent1"/>
                </a:solidFill>
              </a:rPr>
              <a:t>  </a:t>
            </a:r>
            <a:r>
              <a:rPr lang="it-IT" sz="1200" b="1" dirty="0" err="1" smtClean="0">
                <a:solidFill>
                  <a:schemeClr val="accent1"/>
                </a:solidFill>
              </a:rPr>
              <a:t>obduction</a:t>
            </a:r>
            <a:r>
              <a:rPr lang="it-IT" sz="1200" b="1" dirty="0" smtClean="0">
                <a:solidFill>
                  <a:schemeClr val="accent1"/>
                </a:solidFill>
              </a:rPr>
              <a:t> 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1709057" y="1295400"/>
            <a:ext cx="185058" cy="17852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763746" y="651235"/>
            <a:ext cx="2316275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200" b="1" dirty="0" err="1" smtClean="0">
                <a:solidFill>
                  <a:schemeClr val="accent1"/>
                </a:solidFill>
              </a:rPr>
              <a:t>Proterozoic</a:t>
            </a:r>
            <a:r>
              <a:rPr lang="it-IT" sz="1200" b="1" dirty="0" smtClean="0">
                <a:solidFill>
                  <a:schemeClr val="accent1"/>
                </a:solidFill>
              </a:rPr>
              <a:t> </a:t>
            </a:r>
            <a:r>
              <a:rPr lang="it-IT" sz="1200" b="1" dirty="0" err="1" smtClean="0">
                <a:solidFill>
                  <a:schemeClr val="accent1"/>
                </a:solidFill>
              </a:rPr>
              <a:t>basement</a:t>
            </a:r>
            <a:r>
              <a:rPr lang="it-IT" sz="1200" b="1" dirty="0" smtClean="0">
                <a:solidFill>
                  <a:schemeClr val="accent1"/>
                </a:solidFill>
              </a:rPr>
              <a:t> </a:t>
            </a:r>
            <a:r>
              <a:rPr lang="it-IT" sz="1200" b="1" dirty="0" err="1" smtClean="0">
                <a:solidFill>
                  <a:schemeClr val="accent1"/>
                </a:solidFill>
              </a:rPr>
              <a:t>Complex</a:t>
            </a:r>
            <a:endParaRPr lang="it-IT" sz="1200" b="1" dirty="0" smtClean="0">
              <a:solidFill>
                <a:schemeClr val="accent1"/>
              </a:solidFill>
            </a:endParaRPr>
          </a:p>
          <a:p>
            <a:r>
              <a:rPr lang="it-IT" sz="1200" b="1" dirty="0" err="1" smtClean="0">
                <a:solidFill>
                  <a:schemeClr val="accent1"/>
                </a:solidFill>
              </a:rPr>
              <a:t>Anatolide-Tauride</a:t>
            </a:r>
            <a:r>
              <a:rPr lang="it-IT" sz="1200" b="1" dirty="0" smtClean="0">
                <a:solidFill>
                  <a:schemeClr val="accent1"/>
                </a:solidFill>
              </a:rPr>
              <a:t> </a:t>
            </a:r>
            <a:r>
              <a:rPr lang="it-IT" sz="1200" b="1" dirty="0" err="1" smtClean="0">
                <a:solidFill>
                  <a:schemeClr val="accent1"/>
                </a:solidFill>
              </a:rPr>
              <a:t>terrain</a:t>
            </a:r>
            <a:endParaRPr lang="it-IT" sz="1200" b="1" dirty="0" smtClean="0">
              <a:solidFill>
                <a:schemeClr val="accent1"/>
              </a:solidFill>
            </a:endParaRPr>
          </a:p>
          <a:p>
            <a:r>
              <a:rPr lang="it-IT" sz="1200" b="1" dirty="0" smtClean="0">
                <a:solidFill>
                  <a:schemeClr val="accent1"/>
                </a:solidFill>
              </a:rPr>
              <a:t>S-</a:t>
            </a:r>
            <a:r>
              <a:rPr lang="it-IT" sz="1200" b="1" dirty="0" err="1" smtClean="0">
                <a:solidFill>
                  <a:schemeClr val="accent1"/>
                </a:solidFill>
              </a:rPr>
              <a:t>ward</a:t>
            </a:r>
            <a:r>
              <a:rPr lang="it-IT" sz="1200" b="1" dirty="0" smtClean="0">
                <a:solidFill>
                  <a:schemeClr val="accent1"/>
                </a:solidFill>
              </a:rPr>
              <a:t> </a:t>
            </a:r>
            <a:r>
              <a:rPr lang="it-IT" sz="1200" b="1" dirty="0" err="1" smtClean="0">
                <a:solidFill>
                  <a:schemeClr val="accent1"/>
                </a:solidFill>
              </a:rPr>
              <a:t>extension</a:t>
            </a:r>
            <a:r>
              <a:rPr lang="it-IT" sz="1200" b="1" dirty="0" smtClean="0">
                <a:solidFill>
                  <a:schemeClr val="accent1"/>
                </a:solidFill>
              </a:rPr>
              <a:t> of </a:t>
            </a:r>
            <a:r>
              <a:rPr lang="it-IT" sz="1200" b="1" dirty="0" err="1" smtClean="0">
                <a:solidFill>
                  <a:schemeClr val="accent1"/>
                </a:solidFill>
              </a:rPr>
              <a:t>Volcanic</a:t>
            </a:r>
            <a:r>
              <a:rPr lang="it-IT" sz="1200" b="1" dirty="0" smtClean="0">
                <a:solidFill>
                  <a:schemeClr val="accent1"/>
                </a:solidFill>
              </a:rPr>
              <a:t> </a:t>
            </a:r>
            <a:r>
              <a:rPr lang="it-IT" sz="1200" b="1" dirty="0" err="1" smtClean="0">
                <a:solidFill>
                  <a:schemeClr val="accent1"/>
                </a:solidFill>
              </a:rPr>
              <a:t>arc</a:t>
            </a:r>
            <a:r>
              <a:rPr lang="it-IT" sz="1200" b="1" dirty="0" smtClean="0">
                <a:solidFill>
                  <a:schemeClr val="accent1"/>
                </a:solidFill>
              </a:rPr>
              <a:t>?</a:t>
            </a:r>
          </a:p>
        </p:txBody>
      </p:sp>
      <p:cxnSp>
        <p:nvCxnSpPr>
          <p:cNvPr id="25" name="Connettore 2 24"/>
          <p:cNvCxnSpPr/>
          <p:nvPr/>
        </p:nvCxnSpPr>
        <p:spPr>
          <a:xfrm flipH="1">
            <a:off x="2566826" y="1297566"/>
            <a:ext cx="1217774" cy="12978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9187543" y="5770818"/>
            <a:ext cx="290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Lesser</a:t>
            </a:r>
            <a:r>
              <a:rPr lang="it-IT" dirty="0" smtClean="0"/>
              <a:t> </a:t>
            </a:r>
            <a:r>
              <a:rPr lang="it-IT" dirty="0" err="1" smtClean="0"/>
              <a:t>Caucasus</a:t>
            </a:r>
            <a:r>
              <a:rPr lang="it-IT" dirty="0" smtClean="0"/>
              <a:t>: </a:t>
            </a:r>
            <a:r>
              <a:rPr lang="it-IT" dirty="0" err="1" smtClean="0"/>
              <a:t>Cavazza</a:t>
            </a:r>
            <a:r>
              <a:rPr lang="it-IT" dirty="0" smtClean="0"/>
              <a:t> et al., 2019, </a:t>
            </a:r>
            <a:r>
              <a:rPr lang="it-IT" dirty="0" err="1" smtClean="0"/>
              <a:t>Geosc.Front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2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242" y="-15640"/>
            <a:ext cx="11828758" cy="1138097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chemeClr val="accent1"/>
                </a:solidFill>
              </a:rPr>
              <a:t>Intracrustal</a:t>
            </a:r>
            <a:r>
              <a:rPr lang="it-IT" sz="3200" b="1" dirty="0" smtClean="0">
                <a:solidFill>
                  <a:schemeClr val="accent1"/>
                </a:solidFill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</a:rPr>
              <a:t>bodies-Bandar</a:t>
            </a:r>
            <a:r>
              <a:rPr lang="it-IT" sz="3200" b="1" dirty="0" smtClean="0">
                <a:solidFill>
                  <a:schemeClr val="accent1"/>
                </a:solidFill>
              </a:rPr>
              <a:t> Abbas </a:t>
            </a:r>
            <a:r>
              <a:rPr lang="it-IT" sz="3200" b="1" dirty="0" err="1" smtClean="0">
                <a:solidFill>
                  <a:schemeClr val="accent1"/>
                </a:solidFill>
              </a:rPr>
              <a:t>Syntaxis</a:t>
            </a:r>
            <a:r>
              <a:rPr lang="it-IT" sz="3200" b="1" dirty="0" smtClean="0">
                <a:solidFill>
                  <a:schemeClr val="accent1"/>
                </a:solidFill>
              </a:rPr>
              <a:t> &gt; </a:t>
            </a:r>
            <a:r>
              <a:rPr lang="it-IT" sz="3200" b="1" dirty="0" err="1" smtClean="0">
                <a:solidFill>
                  <a:schemeClr val="accent1"/>
                </a:solidFill>
              </a:rPr>
              <a:t>subcrustal</a:t>
            </a:r>
            <a:r>
              <a:rPr lang="it-IT" sz="3200" b="1" dirty="0" smtClean="0">
                <a:solidFill>
                  <a:schemeClr val="accent1"/>
                </a:solidFill>
              </a:rPr>
              <a:t> cluster of </a:t>
            </a:r>
            <a:r>
              <a:rPr lang="it-IT" sz="3200" b="1" dirty="0" err="1" smtClean="0">
                <a:solidFill>
                  <a:schemeClr val="accent1"/>
                </a:solidFill>
              </a:rPr>
              <a:t>deep</a:t>
            </a:r>
            <a:r>
              <a:rPr lang="it-IT" sz="3200" b="1" dirty="0" smtClean="0">
                <a:solidFill>
                  <a:schemeClr val="accent1"/>
                </a:solidFill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</a:rPr>
              <a:t>earthquakes</a:t>
            </a:r>
            <a:r>
              <a:rPr lang="it-IT" sz="3200" b="1" dirty="0" smtClean="0">
                <a:solidFill>
                  <a:schemeClr val="accent1"/>
                </a:solidFill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</a:rPr>
              <a:t>below</a:t>
            </a:r>
            <a:r>
              <a:rPr lang="it-IT" sz="3200" b="1" dirty="0" smtClean="0">
                <a:solidFill>
                  <a:schemeClr val="accent1"/>
                </a:solidFill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</a:rPr>
              <a:t>crustal-depth</a:t>
            </a:r>
            <a:r>
              <a:rPr lang="it-IT" sz="3200" b="1" dirty="0" smtClean="0">
                <a:solidFill>
                  <a:schemeClr val="accent1"/>
                </a:solidFill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</a:rPr>
              <a:t>seismicity</a:t>
            </a:r>
            <a:r>
              <a:rPr lang="it-IT" sz="3200" b="1" dirty="0" smtClean="0">
                <a:solidFill>
                  <a:schemeClr val="accent1"/>
                </a:solidFill>
              </a:rPr>
              <a:t> (</a:t>
            </a:r>
            <a:r>
              <a:rPr lang="it-IT" sz="3200" b="1" dirty="0" err="1" smtClean="0">
                <a:solidFill>
                  <a:schemeClr val="accent1"/>
                </a:solidFill>
              </a:rPr>
              <a:t>not</a:t>
            </a:r>
            <a:r>
              <a:rPr lang="it-IT" sz="3200" b="1" dirty="0" smtClean="0">
                <a:solidFill>
                  <a:schemeClr val="accent1"/>
                </a:solidFill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</a:rPr>
              <a:t>shown</a:t>
            </a:r>
            <a:r>
              <a:rPr lang="it-IT" sz="3200" b="1" dirty="0" smtClean="0">
                <a:solidFill>
                  <a:schemeClr val="accent1"/>
                </a:solidFill>
              </a:rPr>
              <a:t>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/>
          <a:stretch/>
        </p:blipFill>
        <p:spPr>
          <a:xfrm>
            <a:off x="519052" y="965200"/>
            <a:ext cx="10161647" cy="5867140"/>
          </a:xfrm>
        </p:spPr>
      </p:pic>
      <p:sp>
        <p:nvSpPr>
          <p:cNvPr id="7" name="CasellaDiTesto 6"/>
          <p:cNvSpPr txBox="1"/>
          <p:nvPr/>
        </p:nvSpPr>
        <p:spPr>
          <a:xfrm>
            <a:off x="4500242" y="5310201"/>
            <a:ext cx="311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Macran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accretionary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wedge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12751" y="4877100"/>
            <a:ext cx="113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Hormuz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35445" y="2561197"/>
            <a:ext cx="12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Lut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block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37803" y="3014194"/>
            <a:ext cx="154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Bandar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Abbas</a:t>
            </a:r>
          </a:p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Deep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EQs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89707" y="4084146"/>
            <a:ext cx="113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Zagros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1"/>
                </a:solidFill>
              </a:rPr>
              <a:t>Conclusion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Generally</a:t>
            </a:r>
            <a:r>
              <a:rPr lang="it-IT" dirty="0" smtClean="0"/>
              <a:t> </a:t>
            </a:r>
            <a:r>
              <a:rPr lang="it-IT" dirty="0" err="1" smtClean="0"/>
              <a:t>consistency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topography</a:t>
            </a:r>
            <a:r>
              <a:rPr lang="it-IT" dirty="0" smtClean="0"/>
              <a:t> and </a:t>
            </a:r>
            <a:r>
              <a:rPr lang="it-IT" dirty="0" err="1" smtClean="0"/>
              <a:t>isostatically</a:t>
            </a:r>
            <a:r>
              <a:rPr lang="it-IT" dirty="0" smtClean="0"/>
              <a:t> </a:t>
            </a:r>
            <a:r>
              <a:rPr lang="it-IT" dirty="0" err="1" smtClean="0"/>
              <a:t>expected</a:t>
            </a:r>
            <a:r>
              <a:rPr lang="it-IT" dirty="0" smtClean="0"/>
              <a:t> </a:t>
            </a:r>
            <a:r>
              <a:rPr lang="it-IT" dirty="0" err="1" smtClean="0"/>
              <a:t>crustal</a:t>
            </a:r>
            <a:r>
              <a:rPr lang="it-IT" dirty="0" smtClean="0"/>
              <a:t> </a:t>
            </a:r>
            <a:r>
              <a:rPr lang="it-IT" dirty="0" err="1" smtClean="0"/>
              <a:t>thickness</a:t>
            </a:r>
            <a:endParaRPr lang="it-IT" dirty="0"/>
          </a:p>
          <a:p>
            <a:r>
              <a:rPr lang="it-IT" dirty="0" err="1" smtClean="0"/>
              <a:t>Intracrustal</a:t>
            </a:r>
            <a:r>
              <a:rPr lang="it-IT" dirty="0" smtClean="0"/>
              <a:t> dense </a:t>
            </a:r>
            <a:r>
              <a:rPr lang="it-IT" dirty="0" err="1" smtClean="0"/>
              <a:t>layer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</a:t>
            </a:r>
            <a:r>
              <a:rPr lang="it-IT" dirty="0" err="1" smtClean="0"/>
              <a:t>Lesser</a:t>
            </a:r>
            <a:r>
              <a:rPr lang="it-IT" dirty="0" smtClean="0"/>
              <a:t> </a:t>
            </a:r>
            <a:r>
              <a:rPr lang="it-IT" dirty="0" err="1" smtClean="0"/>
              <a:t>Caucasus</a:t>
            </a:r>
            <a:r>
              <a:rPr lang="it-IT" dirty="0" smtClean="0"/>
              <a:t> </a:t>
            </a:r>
            <a:r>
              <a:rPr lang="it-IT" dirty="0" err="1" smtClean="0"/>
              <a:t>Volcanic</a:t>
            </a:r>
            <a:r>
              <a:rPr lang="it-IT" dirty="0" smtClean="0"/>
              <a:t> </a:t>
            </a:r>
            <a:r>
              <a:rPr lang="it-IT" dirty="0" err="1" smtClean="0"/>
              <a:t>Arc</a:t>
            </a:r>
            <a:r>
              <a:rPr lang="it-IT" dirty="0" smtClean="0"/>
              <a:t> and </a:t>
            </a:r>
            <a:r>
              <a:rPr lang="it-IT" dirty="0" err="1" smtClean="0"/>
              <a:t>parallel</a:t>
            </a:r>
            <a:r>
              <a:rPr lang="it-IT" dirty="0" smtClean="0"/>
              <a:t> 80 km </a:t>
            </a:r>
            <a:r>
              <a:rPr lang="it-IT" dirty="0" err="1" smtClean="0"/>
              <a:t>south</a:t>
            </a:r>
            <a:r>
              <a:rPr lang="it-IT" dirty="0" smtClean="0"/>
              <a:t> of </a:t>
            </a:r>
            <a:r>
              <a:rPr lang="it-IT" dirty="0" err="1" smtClean="0"/>
              <a:t>it</a:t>
            </a:r>
            <a:r>
              <a:rPr lang="it-IT" dirty="0" smtClean="0"/>
              <a:t>. </a:t>
            </a:r>
            <a:r>
              <a:rPr lang="it-IT" dirty="0" err="1" smtClean="0"/>
              <a:t>Somkheto</a:t>
            </a:r>
            <a:r>
              <a:rPr lang="it-IT" dirty="0" smtClean="0"/>
              <a:t>-Karabakh </a:t>
            </a:r>
            <a:r>
              <a:rPr lang="it-IT" dirty="0" err="1" smtClean="0"/>
              <a:t>magmatic</a:t>
            </a:r>
            <a:r>
              <a:rPr lang="it-IT" dirty="0" smtClean="0"/>
              <a:t> </a:t>
            </a:r>
            <a:r>
              <a:rPr lang="it-IT" dirty="0" err="1" smtClean="0"/>
              <a:t>arc</a:t>
            </a:r>
            <a:r>
              <a:rPr lang="it-IT" dirty="0" smtClean="0"/>
              <a:t> </a:t>
            </a:r>
            <a:r>
              <a:rPr lang="it-IT" dirty="0" err="1" smtClean="0"/>
              <a:t>dated</a:t>
            </a:r>
            <a:r>
              <a:rPr lang="it-IT" dirty="0" smtClean="0"/>
              <a:t> </a:t>
            </a:r>
            <a:r>
              <a:rPr lang="it-IT" dirty="0" err="1" smtClean="0"/>
              <a:t>Bajocian</a:t>
            </a:r>
            <a:r>
              <a:rPr lang="it-IT" dirty="0" smtClean="0"/>
              <a:t> to </a:t>
            </a:r>
            <a:r>
              <a:rPr lang="it-IT" dirty="0" err="1" smtClean="0"/>
              <a:t>Santonian</a:t>
            </a:r>
            <a:r>
              <a:rPr lang="it-IT" dirty="0" smtClean="0"/>
              <a:t> must </a:t>
            </a:r>
            <a:r>
              <a:rPr lang="it-IT" dirty="0" err="1" smtClean="0"/>
              <a:t>affect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10-15 km </a:t>
            </a:r>
            <a:r>
              <a:rPr lang="it-IT" dirty="0" err="1" smtClean="0"/>
              <a:t>thickness</a:t>
            </a:r>
            <a:r>
              <a:rPr lang="it-IT" dirty="0" smtClean="0"/>
              <a:t> of </a:t>
            </a:r>
            <a:r>
              <a:rPr lang="it-IT" dirty="0" err="1" smtClean="0"/>
              <a:t>crust</a:t>
            </a:r>
            <a:r>
              <a:rPr lang="it-IT" dirty="0" smtClean="0"/>
              <a:t>. Strong </a:t>
            </a:r>
            <a:r>
              <a:rPr lang="it-IT" dirty="0" err="1" smtClean="0"/>
              <a:t>rheology</a:t>
            </a:r>
            <a:r>
              <a:rPr lang="it-IT" dirty="0" smtClean="0"/>
              <a:t> </a:t>
            </a:r>
            <a:r>
              <a:rPr lang="it-IT" dirty="0" err="1" smtClean="0"/>
              <a:t>presumable</a:t>
            </a:r>
            <a:r>
              <a:rPr lang="it-IT" dirty="0" smtClean="0"/>
              <a:t>.</a:t>
            </a:r>
            <a:endParaRPr lang="it-IT" dirty="0" smtClean="0"/>
          </a:p>
          <a:p>
            <a:r>
              <a:rPr lang="it-IT" dirty="0" smtClean="0"/>
              <a:t>SE-</a:t>
            </a:r>
            <a:r>
              <a:rPr lang="it-IT" dirty="0" err="1" smtClean="0"/>
              <a:t>Zagros</a:t>
            </a:r>
            <a:r>
              <a:rPr lang="it-IT" dirty="0" smtClean="0"/>
              <a:t>-</a:t>
            </a:r>
            <a:r>
              <a:rPr lang="it-IT" dirty="0" err="1" smtClean="0"/>
              <a:t>Macran</a:t>
            </a:r>
            <a:r>
              <a:rPr lang="it-IT" dirty="0" smtClean="0"/>
              <a:t> </a:t>
            </a:r>
            <a:r>
              <a:rPr lang="it-IT" dirty="0" err="1" smtClean="0"/>
              <a:t>transition</a:t>
            </a:r>
            <a:r>
              <a:rPr lang="it-IT" dirty="0" smtClean="0"/>
              <a:t> </a:t>
            </a:r>
            <a:r>
              <a:rPr lang="it-IT" dirty="0" err="1" smtClean="0"/>
              <a:t>forms</a:t>
            </a:r>
            <a:r>
              <a:rPr lang="it-IT" dirty="0" smtClean="0"/>
              <a:t> </a:t>
            </a:r>
            <a:r>
              <a:rPr lang="it-IT" dirty="0" err="1" smtClean="0"/>
              <a:t>Bandar</a:t>
            </a:r>
            <a:r>
              <a:rPr lang="it-IT" dirty="0" smtClean="0"/>
              <a:t> Abbas </a:t>
            </a:r>
            <a:r>
              <a:rPr lang="it-IT" dirty="0" err="1" smtClean="0"/>
              <a:t>Syntaxis</a:t>
            </a:r>
            <a:r>
              <a:rPr lang="it-IT" dirty="0" smtClean="0"/>
              <a:t>, </a:t>
            </a:r>
            <a:r>
              <a:rPr lang="it-IT" dirty="0" err="1" smtClean="0"/>
              <a:t>localized</a:t>
            </a:r>
            <a:r>
              <a:rPr lang="it-IT" dirty="0" smtClean="0"/>
              <a:t> </a:t>
            </a:r>
            <a:r>
              <a:rPr lang="it-IT" dirty="0" err="1" smtClean="0"/>
              <a:t>intracrustal</a:t>
            </a:r>
            <a:r>
              <a:rPr lang="it-IT" dirty="0" smtClean="0"/>
              <a:t> dense body. </a:t>
            </a:r>
            <a:r>
              <a:rPr lang="it-IT" dirty="0" err="1" smtClean="0"/>
              <a:t>Matches</a:t>
            </a:r>
            <a:r>
              <a:rPr lang="it-IT" dirty="0" smtClean="0"/>
              <a:t> position of </a:t>
            </a:r>
            <a:r>
              <a:rPr lang="it-IT" dirty="0" err="1" smtClean="0"/>
              <a:t>localized</a:t>
            </a:r>
            <a:r>
              <a:rPr lang="it-IT" dirty="0" smtClean="0"/>
              <a:t> </a:t>
            </a:r>
            <a:r>
              <a:rPr lang="it-IT" dirty="0" err="1" smtClean="0"/>
              <a:t>hypocenters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75 and 100 km. </a:t>
            </a:r>
            <a:endParaRPr lang="it-IT" dirty="0" smtClean="0"/>
          </a:p>
          <a:p>
            <a:endParaRPr lang="it-I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7720</TotalTime>
  <Words>510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Tema di Office</vt:lpstr>
      <vt:lpstr>Geologic and Tectonic units in the Iranian Plateau from present and future satellite missions </vt:lpstr>
      <vt:lpstr>Aim of study</vt:lpstr>
      <vt:lpstr>Model framework for an area with little constraints on crustal structure.  Data: Satellite gravity field, seismic Moho, surface geology.</vt:lpstr>
      <vt:lpstr>Difference Moho Kaviani - Isostatic model (Δρ=200kg/m3)</vt:lpstr>
      <vt:lpstr>Uncompensated topography  - Kaviani model</vt:lpstr>
      <vt:lpstr>Sediment basin thickness and intracrustal bodies from residual gravity field</vt:lpstr>
      <vt:lpstr>Intracrustal dense bodies and magmatism- detail Lesser Caucasus magmatic arc</vt:lpstr>
      <vt:lpstr>Intracrustal bodies-Bandar Abbas Syntaxis &gt; subcrustal cluster of deep earthquakes below crustal-depth seismicity (not shown)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Implications on underplating from analysis of seismic and gravity Moho depth</dc:title>
  <dc:creator>BRAITENBERG CARLA</dc:creator>
  <cp:lastModifiedBy>BRAITENBERG CARLA</cp:lastModifiedBy>
  <cp:revision>156</cp:revision>
  <dcterms:created xsi:type="dcterms:W3CDTF">2021-11-24T11:41:34Z</dcterms:created>
  <dcterms:modified xsi:type="dcterms:W3CDTF">2022-05-22T10:14:06Z</dcterms:modified>
</cp:coreProperties>
</file>